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Default Extension="pdf" ContentType="application/pdf"/>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18.xml" ContentType="application/vnd.openxmlformats-officedocument.presentationml.notesSlide+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8" r:id="rId1"/>
    <p:sldMasterId id="2147483660" r:id="rId2"/>
  </p:sldMasterIdLst>
  <p:notesMasterIdLst>
    <p:notesMasterId r:id="rId23"/>
  </p:notesMasterIdLst>
  <p:sldIdLst>
    <p:sldId id="260" r:id="rId3"/>
    <p:sldId id="321" r:id="rId4"/>
    <p:sldId id="282" r:id="rId5"/>
    <p:sldId id="315" r:id="rId6"/>
    <p:sldId id="324" r:id="rId7"/>
    <p:sldId id="333" r:id="rId8"/>
    <p:sldId id="323" r:id="rId9"/>
    <p:sldId id="332" r:id="rId10"/>
    <p:sldId id="327" r:id="rId11"/>
    <p:sldId id="287" r:id="rId12"/>
    <p:sldId id="289" r:id="rId13"/>
    <p:sldId id="300" r:id="rId14"/>
    <p:sldId id="311" r:id="rId15"/>
    <p:sldId id="279" r:id="rId16"/>
    <p:sldId id="312" r:id="rId17"/>
    <p:sldId id="329" r:id="rId18"/>
    <p:sldId id="330" r:id="rId19"/>
    <p:sldId id="331" r:id="rId20"/>
    <p:sldId id="269" r:id="rId21"/>
    <p:sldId id="322" r:id="rId2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charset="0"/>
        <a:ea typeface="+mn-ea"/>
        <a:cs typeface="+mn-cs"/>
      </a:defRPr>
    </a:lvl1pPr>
    <a:lvl2pPr marL="457200" algn="l" rtl="0" eaLnBrk="0" fontAlgn="base" hangingPunct="0">
      <a:spcBef>
        <a:spcPct val="0"/>
      </a:spcBef>
      <a:spcAft>
        <a:spcPct val="0"/>
      </a:spcAft>
      <a:defRPr sz="2400" b="1" kern="1200">
        <a:solidFill>
          <a:schemeClr val="tx1"/>
        </a:solidFill>
        <a:latin typeface="Times" charset="0"/>
        <a:ea typeface="+mn-ea"/>
        <a:cs typeface="+mn-cs"/>
      </a:defRPr>
    </a:lvl2pPr>
    <a:lvl3pPr marL="914400" algn="l" rtl="0" eaLnBrk="0" fontAlgn="base" hangingPunct="0">
      <a:spcBef>
        <a:spcPct val="0"/>
      </a:spcBef>
      <a:spcAft>
        <a:spcPct val="0"/>
      </a:spcAft>
      <a:defRPr sz="2400" b="1" kern="1200">
        <a:solidFill>
          <a:schemeClr val="tx1"/>
        </a:solidFill>
        <a:latin typeface="Times" charset="0"/>
        <a:ea typeface="+mn-ea"/>
        <a:cs typeface="+mn-cs"/>
      </a:defRPr>
    </a:lvl3pPr>
    <a:lvl4pPr marL="1371600" algn="l" rtl="0" eaLnBrk="0" fontAlgn="base" hangingPunct="0">
      <a:spcBef>
        <a:spcPct val="0"/>
      </a:spcBef>
      <a:spcAft>
        <a:spcPct val="0"/>
      </a:spcAft>
      <a:defRPr sz="2400" b="1" kern="1200">
        <a:solidFill>
          <a:schemeClr val="tx1"/>
        </a:solidFill>
        <a:latin typeface="Times" charset="0"/>
        <a:ea typeface="+mn-ea"/>
        <a:cs typeface="+mn-cs"/>
      </a:defRPr>
    </a:lvl4pPr>
    <a:lvl5pPr marL="1828800" algn="l"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457200" rtl="0" eaLnBrk="1" latinLnBrk="0" hangingPunct="1">
      <a:defRPr sz="2400" b="1" kern="1200">
        <a:solidFill>
          <a:schemeClr val="tx1"/>
        </a:solidFill>
        <a:latin typeface="Times" charset="0"/>
        <a:ea typeface="+mn-ea"/>
        <a:cs typeface="+mn-cs"/>
      </a:defRPr>
    </a:lvl6pPr>
    <a:lvl7pPr marL="2743200" algn="l" defTabSz="457200" rtl="0" eaLnBrk="1" latinLnBrk="0" hangingPunct="1">
      <a:defRPr sz="2400" b="1" kern="1200">
        <a:solidFill>
          <a:schemeClr val="tx1"/>
        </a:solidFill>
        <a:latin typeface="Times" charset="0"/>
        <a:ea typeface="+mn-ea"/>
        <a:cs typeface="+mn-cs"/>
      </a:defRPr>
    </a:lvl7pPr>
    <a:lvl8pPr marL="3200400" algn="l" defTabSz="457200" rtl="0" eaLnBrk="1" latinLnBrk="0" hangingPunct="1">
      <a:defRPr sz="2400" b="1" kern="1200">
        <a:solidFill>
          <a:schemeClr val="tx1"/>
        </a:solidFill>
        <a:latin typeface="Times" charset="0"/>
        <a:ea typeface="+mn-ea"/>
        <a:cs typeface="+mn-cs"/>
      </a:defRPr>
    </a:lvl8pPr>
    <a:lvl9pPr marL="3657600" algn="l" defTabSz="457200" rtl="0" eaLnBrk="1" latinLnBrk="0" hangingPunct="1">
      <a:defRPr sz="2400" b="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55"/>
    <a:srgbClr val="FAFAFA"/>
    <a:srgbClr val="333399"/>
    <a:srgbClr val="0000FF"/>
    <a:srgbClr val="E9E9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horzBarState="minimized" preferSingleView="1">
    <p:restoredLeft sz="32787"/>
    <p:restoredTop sz="90929"/>
  </p:normalViewPr>
  <p:slideViewPr>
    <p:cSldViewPr>
      <p:cViewPr varScale="1">
        <p:scale>
          <a:sx n="150" d="100"/>
          <a:sy n="150" d="100"/>
        </p:scale>
        <p:origin x="-1440"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491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67BFEDC-2FA4-6346-8054-72502313A8A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365F5-D2A2-4148-8A0E-65CEDFC1BDB8}" type="slidenum">
              <a:rPr lang="en-US"/>
              <a:pPr/>
              <a:t>1</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The way in which the inner core solidifies is important not only for understanding its elastic anisotropy but also for understanding effects on seismic waveforms that are either transmitted through it or are reflected by its boundary.  These effects are the  effects of scattering that exist for wavelengths that are on the order of heterogeneity scale lengths in the inner core.</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AC0C6-380A-2347-9794-28F6F24E0520}" type="slidenum">
              <a:rPr lang="en-US"/>
              <a:pPr/>
              <a:t>10</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2473E-6A0F-D741-A79B-8C7BF021C8A1}" type="slidenum">
              <a:rPr lang="en-US"/>
              <a:pPr/>
              <a:t>11</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A7899-9838-E946-BC11-8BC06C72F1A1}" type="slidenum">
              <a:rPr lang="en-US"/>
              <a:pPr/>
              <a:t>12</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054D5-C160-084A-BE6B-C673630E88C3}" type="slidenum">
              <a:rPr lang="en-US"/>
              <a:pPr/>
              <a:t>13</a:t>
            </a:fld>
            <a:endParaRPr lang="en-US"/>
          </a:p>
        </p:txBody>
      </p:sp>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36D8A-CC1F-DE49-B949-0A5E47B6D31E}" type="slidenum">
              <a:rPr lang="en-US"/>
              <a:pPr/>
              <a:t>14</a:t>
            </a:fld>
            <a:endParaRPr 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2993C-FDB4-7642-AE24-0006F1967C62}" type="slidenum">
              <a:rPr lang="en-US"/>
              <a:pPr/>
              <a:t>15</a:t>
            </a:fld>
            <a:endParaRPr lang="en-US"/>
          </a:p>
        </p:txBody>
      </p:sp>
      <p:sp>
        <p:nvSpPr>
          <p:cNvPr id="1904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EB9D3-DB01-3145-A2E7-2F4337D994F5}" type="slidenum">
              <a:rPr lang="en-US"/>
              <a:pPr/>
              <a:t>16</a:t>
            </a:fld>
            <a:endParaRPr lang="en-US"/>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8FBD0-08ED-6642-9173-5534AFD15F96}" type="slidenum">
              <a:rPr lang="en-US"/>
              <a:pPr/>
              <a:t>17</a:t>
            </a:fld>
            <a:endParaRPr 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30F8D-276B-4D48-902A-05CAB0C04444}" type="slidenum">
              <a:rPr lang="en-US"/>
              <a:pPr/>
              <a:t>18</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6C4A6-FBDF-5341-BAC4-0F292CE30F70}" type="slidenum">
              <a:rPr lang="en-US"/>
              <a:pPr/>
              <a:t>19</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In the meantime, a firm conclusion is that several types of lateral heterogeneity in the uppermost inner core can be observed in its equatorial region.  In some models of the geodynamo, this  is the region of often the strongest outer core flow in a cylinder tangent to the inner core.  An interesting hypothesis to test is that whether waveform anomalies in PKIKP and high attenuation in the equatorial eastern hemisphere can be explained by a vertically oriented fabric in a region of strong upwelling in the liquid outer core, associated with an actively growing inner core in this region, and whether strong backscattering of in the coda of PKiKP in the equatorial Pacific region can be explained by a horizontally oriented fabric in the uppermost inner core associated  with a zone of strong downwelling in the outer core.  Finally, the correlation of core flow features predicted from tomographic images of the lowermost mantle with structural features of the uppermost inner core may suggest that any differential rotation of the inner core  with respect to the mantle may be in the form of an oscillation or wobble rather than a constant differential rotation.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014F8-BE6F-3C46-BCC7-7BE4D8265D57}" type="slidenum">
              <a:rPr lang="en-US"/>
              <a:pPr/>
              <a:t>2</a:t>
            </a:fld>
            <a:endParaRPr 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8D964-0347-4A45-99A7-0DFEE2942033}" type="slidenum">
              <a:rPr lang="en-US"/>
              <a:pPr/>
              <a:t>20</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FE840-7CCF-3A4F-91B7-451B313F2422}" type="slidenum">
              <a:rPr lang="en-US"/>
              <a:pPr/>
              <a:t>3</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E33B6-C5CA-2E42-A1F6-F2D9D975821C}" type="slidenum">
              <a:rPr lang="en-US"/>
              <a:pPr/>
              <a:t>4</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C9B45-E418-E040-B85F-7DDD8736FF54}" type="slidenum">
              <a:rPr lang="en-US"/>
              <a:pPr/>
              <a:t>5</a:t>
            </a:fld>
            <a:endParaRPr lang="en-US"/>
          </a:p>
        </p:txBody>
      </p:sp>
      <p:sp>
        <p:nvSpPr>
          <p:cNvPr id="211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1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F6761-5CCC-614B-9C94-285DA5C2B7C9}" type="slidenum">
              <a:rPr lang="en-US"/>
              <a:pPr/>
              <a:t>6</a:t>
            </a:fld>
            <a:endParaRPr lang="en-US"/>
          </a:p>
        </p:txBody>
      </p:sp>
      <p:sp>
        <p:nvSpPr>
          <p:cNvPr id="262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6B740-B321-C147-A760-A5E836ACCF55}" type="slidenum">
              <a:rPr lang="en-US"/>
              <a:pPr/>
              <a:t>7</a:t>
            </a:fld>
            <a:endParaRPr lang="en-US"/>
          </a:p>
        </p:txBody>
      </p:sp>
      <p:sp>
        <p:nvSpPr>
          <p:cNvPr id="227330" name="Rectangle 2"/>
          <p:cNvSpPr>
            <a:spLocks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1938A-B512-F448-B364-0906F33F3B9B}" type="slidenum">
              <a:rPr lang="en-US"/>
              <a:pPr/>
              <a:t>8</a:t>
            </a:fld>
            <a:endParaRPr lang="en-US"/>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2A4AA-38E9-DA4A-9E02-6F508647DC07}" type="slidenum">
              <a:rPr lang="en-US"/>
              <a:pPr/>
              <a:t>9</a:t>
            </a:fld>
            <a:endParaRPr lang="en-US"/>
          </a:p>
        </p:txBody>
      </p:sp>
      <p:sp>
        <p:nvSpPr>
          <p:cNvPr id="219138"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219139" name="Text Box 3"/>
          <p:cNvSpPr txBox="1">
            <a:spLocks noChangeArrowheads="1"/>
          </p:cNvSpPr>
          <p:nvPr>
            <p:ph type="body"/>
          </p:nvPr>
        </p:nvSpPr>
        <p:spPr bwMode="auto">
          <a:xfrm>
            <a:off x="1046163" y="4352925"/>
            <a:ext cx="4770437" cy="3478213"/>
          </a:xfrm>
          <a:prstGeom prst="rect">
            <a:avLst/>
          </a:prstGeom>
          <a:noFill/>
          <a:ln>
            <a:round/>
            <a:headEnd/>
            <a:tailEnd/>
          </a:ln>
        </p:spPr>
        <p:txBody>
          <a:bodyPr lIns="0" tIns="0" rIns="0" bIns="0">
            <a:prstTxWarp prst="textNoShape">
              <a:avLst/>
            </a:prstTxWarp>
          </a:bodyPr>
          <a:lstStyle/>
          <a:p>
            <a:pPr marL="85725" indent="-85725" defTabSz="457200">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atin typeface="Arial" charset="0"/>
                <a:ea typeface="msgothic" charset="0"/>
                <a:cs typeface="msgothic" charset="0"/>
              </a:rPr>
              <a:t>(</a:t>
            </a:r>
            <a:r>
              <a:rPr lang="en-GB" i="1">
                <a:latin typeface="Arial" charset="0"/>
                <a:ea typeface="msgothic" charset="0"/>
                <a:cs typeface="msgothic" charset="0"/>
              </a:rPr>
              <a:t>A</a:t>
            </a:r>
            <a:r>
              <a:rPr lang="en-GB">
                <a:latin typeface="Arial" charset="0"/>
                <a:ea typeface="msgothic" charset="0"/>
                <a:cs typeface="msgothic" charset="0"/>
              </a:rPr>
              <a:t>) Synthetic vertical component of PKiKP seismograms at the distance range from 35° to 55° for PREM (red traces) and a model with ICB topography shown in </a:t>
            </a:r>
            <a:r>
              <a:rPr lang="en-GB" i="1">
                <a:latin typeface="Arial" charset="0"/>
                <a:ea typeface="msgothic" charset="0"/>
                <a:cs typeface="msgothic" charset="0"/>
              </a:rPr>
              <a:t>C</a:t>
            </a:r>
            <a:r>
              <a:rPr lang="en-GB">
                <a:latin typeface="Arial" charset="0"/>
                <a:ea typeface="msgothic" charset="0"/>
                <a:cs typeface="msgothic" charset="0"/>
              </a:rPr>
              <a:t> (black traces). The black traces are normalized with respect to (wrt) the amplitudes of PKiKP synthetics based on PREM. Traces are band-passed filtered with the same filtering procedures applied to the data and aligned along the predicted PKiKP arrival times based on PREM (</a:t>
            </a:r>
            <a:r>
              <a:rPr lang="en-GB" i="1">
                <a:latin typeface="Arial" charset="0"/>
                <a:ea typeface="msgothic" charset="0"/>
                <a:cs typeface="msgothic" charset="0"/>
              </a:rPr>
              <a:t>t</a:t>
            </a:r>
            <a:r>
              <a:rPr lang="en-GB">
                <a:latin typeface="Arial" charset="0"/>
                <a:ea typeface="msgothic" charset="0"/>
                <a:cs typeface="msgothic" charset="0"/>
              </a:rPr>
              <a:t> = 0). (</a:t>
            </a:r>
            <a:r>
              <a:rPr lang="en-GB" i="1">
                <a:latin typeface="Arial" charset="0"/>
                <a:ea typeface="msgothic" charset="0"/>
                <a:cs typeface="msgothic" charset="0"/>
              </a:rPr>
              <a:t>B</a:t>
            </a:r>
            <a:r>
              <a:rPr lang="en-GB">
                <a:latin typeface="Arial" charset="0"/>
                <a:ea typeface="msgothic" charset="0"/>
                <a:cs typeface="msgothic" charset="0"/>
              </a:rPr>
              <a:t>) PKiKP travel time residuals (red dots, left scale) and amplitudes (blue stars, right scale) with respect to the PREM predictions at various epicentral distances. (</a:t>
            </a:r>
            <a:r>
              <a:rPr lang="en-GB" i="1">
                <a:latin typeface="Arial" charset="0"/>
                <a:ea typeface="msgothic" charset="0"/>
                <a:cs typeface="msgothic" charset="0"/>
              </a:rPr>
              <a:t>C</a:t>
            </a:r>
            <a:r>
              <a:rPr lang="en-GB">
                <a:latin typeface="Arial" charset="0"/>
                <a:ea typeface="msgothic" charset="0"/>
                <a:cs typeface="msgothic" charset="0"/>
              </a:rPr>
              <a:t>) ICB topographic model plotted as a function of distances from the seismic source, which also correspond to the PKiKP reflected points for the distances of the synthetics at </a:t>
            </a:r>
            <a:r>
              <a:rPr lang="en-GB" i="1">
                <a:latin typeface="Arial" charset="0"/>
                <a:ea typeface="msgothic" charset="0"/>
                <a:cs typeface="msgothic" charset="0"/>
              </a:rPr>
              <a:t>A</a:t>
            </a:r>
            <a:r>
              <a:rPr lang="en-GB">
                <a:latin typeface="Arial" charset="0"/>
                <a:ea typeface="msgothic" charset="0"/>
                <a:cs typeface="msgothic" charset="0"/>
              </a:rPr>
              <a:t> and </a:t>
            </a:r>
            <a:r>
              <a:rPr lang="en-GB" i="1">
                <a:latin typeface="Arial" charset="0"/>
                <a:ea typeface="msgothic" charset="0"/>
                <a:cs typeface="msgothic" charset="0"/>
              </a:rPr>
              <a:t>B</a:t>
            </a:r>
            <a:r>
              <a:rPr lang="en-GB">
                <a:latin typeface="Arial" charset="0"/>
                <a:ea typeface="msgothic" charset="0"/>
                <a:cs typeface="msgothic" charset="0"/>
              </a:rPr>
              <a:t>. (</a:t>
            </a:r>
            <a:r>
              <a:rPr lang="en-GB" i="1">
                <a:latin typeface="Arial" charset="0"/>
                <a:ea typeface="msgothic" charset="0"/>
                <a:cs typeface="msgothic" charset="0"/>
              </a:rPr>
              <a:t>D</a:t>
            </a:r>
            <a:r>
              <a:rPr lang="en-GB">
                <a:latin typeface="Arial" charset="0"/>
                <a:ea typeface="msgothic" charset="0"/>
                <a:cs typeface="msgothic" charset="0"/>
              </a:rPr>
              <a:t>–</a:t>
            </a:r>
            <a:r>
              <a:rPr lang="en-GB" i="1">
                <a:latin typeface="Arial" charset="0"/>
                <a:ea typeface="msgothic" charset="0"/>
                <a:cs typeface="msgothic" charset="0"/>
              </a:rPr>
              <a:t>F</a:t>
            </a:r>
            <a:r>
              <a:rPr lang="en-GB">
                <a:latin typeface="Arial" charset="0"/>
                <a:ea typeface="msgothic" charset="0"/>
                <a:cs typeface="msgothic" charset="0"/>
              </a:rPr>
              <a:t>) Same as </a:t>
            </a:r>
            <a:r>
              <a:rPr lang="en-GB" i="1">
                <a:latin typeface="Arial" charset="0"/>
                <a:ea typeface="msgothic" charset="0"/>
                <a:cs typeface="msgothic" charset="0"/>
              </a:rPr>
              <a:t>A</a:t>
            </a:r>
            <a:r>
              <a:rPr lang="en-GB">
                <a:latin typeface="Arial" charset="0"/>
                <a:ea typeface="msgothic" charset="0"/>
                <a:cs typeface="msgothic" charset="0"/>
              </a:rPr>
              <a:t>–</a:t>
            </a:r>
            <a:r>
              <a:rPr lang="en-GB" i="1">
                <a:latin typeface="Arial" charset="0"/>
                <a:ea typeface="msgothic" charset="0"/>
                <a:cs typeface="msgothic" charset="0"/>
              </a:rPr>
              <a:t>C</a:t>
            </a:r>
            <a:r>
              <a:rPr lang="en-GB">
                <a:latin typeface="Arial" charset="0"/>
                <a:ea typeface="msgothic" charset="0"/>
                <a:cs typeface="msgothic" charset="0"/>
              </a:rPr>
              <a:t>, except that the ICB topographic model has a superimposed small-scale topography with a height variation of 4 km repeated with a horizontal length scale of 3 km. Note the amplitude differences in the distance range of 43° to 52° between the synthetics in </a:t>
            </a:r>
            <a:r>
              <a:rPr lang="en-GB" i="1">
                <a:latin typeface="Arial" charset="0"/>
                <a:ea typeface="msgothic" charset="0"/>
                <a:cs typeface="msgothic" charset="0"/>
              </a:rPr>
              <a:t>A</a:t>
            </a:r>
            <a:r>
              <a:rPr lang="en-GB">
                <a:latin typeface="Arial" charset="0"/>
                <a:ea typeface="msgothic" charset="0"/>
                <a:cs typeface="msgothic" charset="0"/>
              </a:rPr>
              <a:t> and </a:t>
            </a:r>
            <a:r>
              <a:rPr lang="en-GB" i="1">
                <a:latin typeface="Arial" charset="0"/>
                <a:ea typeface="msgothic" charset="0"/>
                <a:cs typeface="msgothic" charset="0"/>
              </a:rPr>
              <a:t>D</a:t>
            </a:r>
            <a:r>
              <a:rPr lang="en-GB">
                <a:latin typeface="Arial" charset="0"/>
                <a:ea typeface="msgothic" charset="0"/>
                <a:cs typeface="msgothic"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04802" name="Group 2"/>
          <p:cNvGrpSpPr>
            <a:grpSpLocks/>
          </p:cNvGrpSpPr>
          <p:nvPr/>
        </p:nvGrpSpPr>
        <p:grpSpPr bwMode="auto">
          <a:xfrm>
            <a:off x="0" y="0"/>
            <a:ext cx="9140825" cy="6850063"/>
            <a:chOff x="0" y="0"/>
            <a:chExt cx="5758" cy="4315"/>
          </a:xfrm>
        </p:grpSpPr>
        <p:sp>
          <p:nvSpPr>
            <p:cNvPr id="20480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endParaRPr lang="en-US"/>
            </a:p>
          </p:txBody>
        </p:sp>
        <p:grpSp>
          <p:nvGrpSpPr>
            <p:cNvPr id="204804" name="Group 4"/>
            <p:cNvGrpSpPr>
              <a:grpSpLocks/>
            </p:cNvGrpSpPr>
            <p:nvPr userDrawn="1"/>
          </p:nvGrpSpPr>
          <p:grpSpPr bwMode="auto">
            <a:xfrm>
              <a:off x="1728" y="1409"/>
              <a:ext cx="4027" cy="2906"/>
              <a:chOff x="1728" y="1409"/>
              <a:chExt cx="4027" cy="2906"/>
            </a:xfrm>
          </p:grpSpPr>
          <p:sp>
            <p:nvSpPr>
              <p:cNvPr id="20480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endParaRPr lang="en-US"/>
              </a:p>
            </p:txBody>
          </p:sp>
          <p:sp>
            <p:nvSpPr>
              <p:cNvPr id="20480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endParaRPr lang="en-US"/>
              </a:p>
            </p:txBody>
          </p:sp>
          <p:sp>
            <p:nvSpPr>
              <p:cNvPr id="20480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prstTxWarp prst="textNoShape">
                  <a:avLst/>
                </a:prstTxWarp>
              </a:bodyPr>
              <a:lstStyle/>
              <a:p>
                <a:endParaRPr lang="en-US"/>
              </a:p>
            </p:txBody>
          </p:sp>
          <p:sp>
            <p:nvSpPr>
              <p:cNvPr id="20480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endParaRPr lang="en-US"/>
              </a:p>
            </p:txBody>
          </p:sp>
          <p:sp>
            <p:nvSpPr>
              <p:cNvPr id="20480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04810"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grpSp>
      <p:sp>
        <p:nvSpPr>
          <p:cNvPr id="2048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48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04813"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204814"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204815" name="Rectangle 15"/>
          <p:cNvSpPr>
            <a:spLocks noGrp="1" noChangeArrowheads="1"/>
          </p:cNvSpPr>
          <p:nvPr>
            <p:ph type="sldNum" sz="quarter" idx="4"/>
          </p:nvPr>
        </p:nvSpPr>
        <p:spPr>
          <a:xfrm>
            <a:off x="6553200" y="6254750"/>
            <a:ext cx="2133600" cy="476250"/>
          </a:xfrm>
        </p:spPr>
        <p:txBody>
          <a:bodyPr/>
          <a:lstStyle>
            <a:lvl1pPr>
              <a:defRPr/>
            </a:lvl1pPr>
          </a:lstStyle>
          <a:p>
            <a:fld id="{241BF4F4-6687-CB4C-994E-AB09896B5E9F}"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4C4698C-61C9-4E49-ADFB-01EFD5EA12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7E1F990-F92C-4643-9667-F197B7C9D61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038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76250"/>
          </a:xfrm>
        </p:spPr>
        <p:txBody>
          <a:bodyPr/>
          <a:lstStyle>
            <a:lvl1pPr>
              <a:defRPr smtClean="0"/>
            </a:lvl1pPr>
          </a:lstStyle>
          <a:p>
            <a:fld id="{5D24C0D3-34B7-E24E-97A7-AFBE91009DF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4BC244B-E301-9142-962C-C2428E173DD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76E4972-E079-BB41-BE7D-95BAE94F069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2CFCE42-7984-4244-9AF0-5ED35EE207C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AFEFE29-0487-B540-8FFD-5D07C4ABF86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8CC885E-9B48-A14A-B6EF-E1F7DDF10C7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502577F3-2D1C-944D-B7D3-E8504E903DF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6177A8B-F1B1-7948-902F-FECB8C20C2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78399E4-5293-7C4C-A6F4-DA296FE05D8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D5DD8A2-13C1-E54C-BB2D-A98A649934F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34FDC7B-CC2D-8B48-A3CA-E103653CBF1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9507E04-3F84-0644-91E2-E3324CCF1FC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5CD2B3B-481B-7C4A-99E0-56747285E2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608B488-0BF2-6E45-8342-AAE6B6B5B7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B015DCF-78B1-8747-99F2-FBBB83DA1A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D78F0F0-DB4D-D842-A6C5-BABDC199C0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38E4A2F-FBAD-C046-8C96-5C2FF9A9C8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0009EE7E-EFF3-E742-9480-F5B739DDFD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8297949-2CD5-1E44-8E6F-47C98994D3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28DA6C5-3E93-3F49-8D08-4E38C7425F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203778" name="Group 2"/>
          <p:cNvGrpSpPr>
            <a:grpSpLocks/>
          </p:cNvGrpSpPr>
          <p:nvPr/>
        </p:nvGrpSpPr>
        <p:grpSpPr bwMode="auto">
          <a:xfrm>
            <a:off x="0" y="0"/>
            <a:ext cx="9140825" cy="6850063"/>
            <a:chOff x="0" y="0"/>
            <a:chExt cx="5758" cy="4315"/>
          </a:xfrm>
        </p:grpSpPr>
        <p:sp>
          <p:nvSpPr>
            <p:cNvPr id="203779"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endParaRPr lang="en-US"/>
            </a:p>
          </p:txBody>
        </p:sp>
        <p:grpSp>
          <p:nvGrpSpPr>
            <p:cNvPr id="203780" name="Group 4"/>
            <p:cNvGrpSpPr>
              <a:grpSpLocks/>
            </p:cNvGrpSpPr>
            <p:nvPr userDrawn="1"/>
          </p:nvGrpSpPr>
          <p:grpSpPr bwMode="auto">
            <a:xfrm>
              <a:off x="1728" y="1409"/>
              <a:ext cx="4027" cy="2906"/>
              <a:chOff x="1728" y="1409"/>
              <a:chExt cx="4027" cy="2906"/>
            </a:xfrm>
          </p:grpSpPr>
          <p:sp>
            <p:nvSpPr>
              <p:cNvPr id="20378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endParaRPr lang="en-US"/>
              </a:p>
            </p:txBody>
          </p:sp>
          <p:sp>
            <p:nvSpPr>
              <p:cNvPr id="20378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endParaRPr lang="en-US"/>
              </a:p>
            </p:txBody>
          </p:sp>
          <p:sp>
            <p:nvSpPr>
              <p:cNvPr id="20378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prstTxWarp prst="textNoShape">
                  <a:avLst/>
                </a:prstTxWarp>
              </a:bodyPr>
              <a:lstStyle/>
              <a:p>
                <a:endParaRPr lang="en-US"/>
              </a:p>
            </p:txBody>
          </p:sp>
          <p:sp>
            <p:nvSpPr>
              <p:cNvPr id="203784"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endParaRPr lang="en-US"/>
              </a:p>
            </p:txBody>
          </p:sp>
          <p:sp>
            <p:nvSpPr>
              <p:cNvPr id="20378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03786"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grpSp>
      <p:sp>
        <p:nvSpPr>
          <p:cNvPr id="203787"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88" name="Rectangle 12"/>
          <p:cNvSpPr>
            <a:spLocks noGrp="1" noRot="1" noChangeArrowheads="1"/>
          </p:cNvSpPr>
          <p:nvPr>
            <p:ph type="body" idx="1"/>
          </p:nvPr>
        </p:nvSpPr>
        <p:spPr bwMode="auto">
          <a:xfrm>
            <a:off x="457200" y="1600200"/>
            <a:ext cx="822960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3789"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endParaRPr lang="en-US"/>
          </a:p>
        </p:txBody>
      </p:sp>
      <p:sp>
        <p:nvSpPr>
          <p:cNvPr id="2037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endParaRPr lang="en-US"/>
          </a:p>
        </p:txBody>
      </p:sp>
      <p:sp>
        <p:nvSpPr>
          <p:cNvPr id="203791"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812886FB-ABA4-5F49-B71E-9CA28C08F79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2"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9pPr>
    </p:titleStyle>
    <p:bodyStyle>
      <a:lvl1pPr marL="342900" indent="-342900" algn="l" rtl="0" fontAlgn="base">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205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205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94E667FD-9918-514D-ACDC-914E1181C1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df"/><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609600"/>
            <a:ext cx="7162800" cy="1447800"/>
          </a:xfrm>
        </p:spPr>
        <p:txBody>
          <a:bodyPr/>
          <a:lstStyle/>
          <a:p>
            <a:r>
              <a:rPr lang="en-US" sz="4400" b="0">
                <a:solidFill>
                  <a:schemeClr val="tx1"/>
                </a:solidFill>
              </a:rPr>
              <a:t/>
            </a:r>
            <a:br>
              <a:rPr lang="en-US" sz="4400" b="0">
                <a:solidFill>
                  <a:schemeClr val="tx1"/>
                </a:solidFill>
              </a:rPr>
            </a:br>
            <a:r>
              <a:rPr lang="en-US" sz="4400" b="0">
                <a:solidFill>
                  <a:schemeClr val="tx1"/>
                </a:solidFill>
              </a:rPr>
              <a:t> </a:t>
            </a:r>
            <a:r>
              <a:rPr lang="en-US" b="0">
                <a:solidFill>
                  <a:srgbClr val="000000"/>
                </a:solidFill>
                <a:effectLst/>
                <a:latin typeface="Times" charset="0"/>
              </a:rPr>
              <a:t/>
            </a:r>
            <a:br>
              <a:rPr lang="en-US" b="0">
                <a:solidFill>
                  <a:srgbClr val="000000"/>
                </a:solidFill>
                <a:effectLst/>
                <a:latin typeface="Times" charset="0"/>
              </a:rPr>
            </a:br>
            <a:endParaRPr lang="en-US" b="0">
              <a:solidFill>
                <a:srgbClr val="000000"/>
              </a:solidFill>
              <a:effectLst/>
              <a:latin typeface="Times" charset="0"/>
            </a:endParaRPr>
          </a:p>
        </p:txBody>
      </p:sp>
      <p:sp>
        <p:nvSpPr>
          <p:cNvPr id="6147" name="Rectangle 3"/>
          <p:cNvSpPr>
            <a:spLocks noGrp="1" noChangeArrowheads="1"/>
          </p:cNvSpPr>
          <p:nvPr>
            <p:ph type="subTitle" idx="1"/>
          </p:nvPr>
        </p:nvSpPr>
        <p:spPr>
          <a:xfrm>
            <a:off x="1371600" y="3886200"/>
            <a:ext cx="6400800" cy="1219200"/>
          </a:xfrm>
        </p:spPr>
        <p:txBody>
          <a:bodyPr/>
          <a:lstStyle/>
          <a:p>
            <a:pPr>
              <a:lnSpc>
                <a:spcPct val="80000"/>
              </a:lnSpc>
            </a:pPr>
            <a:r>
              <a:rPr lang="en-US" sz="2800"/>
              <a:t>V.F. Cormier, J. Attanayake, K. He, </a:t>
            </a:r>
          </a:p>
          <a:p>
            <a:pPr>
              <a:lnSpc>
                <a:spcPct val="80000"/>
              </a:lnSpc>
            </a:pPr>
            <a:r>
              <a:rPr lang="en-US" sz="2800"/>
              <a:t>A. Stroujkova, and L. Xu</a:t>
            </a:r>
            <a:endParaRPr lang="en-US" sz="2800">
              <a:solidFill>
                <a:schemeClr val="accent2"/>
              </a:solidFill>
            </a:endParaRPr>
          </a:p>
          <a:p>
            <a:pPr>
              <a:lnSpc>
                <a:spcPct val="80000"/>
              </a:lnSpc>
            </a:pPr>
            <a:endParaRPr lang="en-US" sz="2800"/>
          </a:p>
          <a:p>
            <a:pPr>
              <a:lnSpc>
                <a:spcPct val="80000"/>
              </a:lnSpc>
            </a:pPr>
            <a:endParaRPr lang="en-US" sz="2800"/>
          </a:p>
          <a:p>
            <a:pPr>
              <a:lnSpc>
                <a:spcPct val="80000"/>
              </a:lnSpc>
            </a:pPr>
            <a:endParaRPr lang="en-US" sz="2800"/>
          </a:p>
        </p:txBody>
      </p:sp>
      <p:pic>
        <p:nvPicPr>
          <p:cNvPr id="6151" name="Picture 7"/>
          <p:cNvPicPr>
            <a:picLocks noChangeAspect="1" noChangeArrowheads="1"/>
          </p:cNvPicPr>
          <p:nvPr/>
        </p:nvPicPr>
        <p:blipFill>
          <a:blip r:embed="rId3"/>
          <a:srcRect/>
          <a:stretch>
            <a:fillRect/>
          </a:stretch>
        </p:blipFill>
        <p:spPr bwMode="auto">
          <a:xfrm>
            <a:off x="609600" y="5638800"/>
            <a:ext cx="2895600" cy="912813"/>
          </a:xfrm>
          <a:prstGeom prst="rect">
            <a:avLst/>
          </a:prstGeom>
          <a:noFill/>
          <a:ln w="9525">
            <a:noFill/>
            <a:miter lim="800000"/>
            <a:headEnd/>
            <a:tailEnd/>
          </a:ln>
          <a:effectLst/>
        </p:spPr>
      </p:pic>
      <p:sp>
        <p:nvSpPr>
          <p:cNvPr id="6152" name="Text Box 8"/>
          <p:cNvSpPr txBox="1">
            <a:spLocks noChangeArrowheads="1"/>
          </p:cNvSpPr>
          <p:nvPr/>
        </p:nvSpPr>
        <p:spPr bwMode="auto">
          <a:xfrm>
            <a:off x="457200" y="685800"/>
            <a:ext cx="8001000" cy="155416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a:t>History of the Inner Core Recorded by Seismology:  Freezing, Melting, Differential Rotation</a:t>
            </a:r>
          </a:p>
        </p:txBody>
      </p:sp>
      <p:pic>
        <p:nvPicPr>
          <p:cNvPr id="6153" name="Picture 9"/>
          <p:cNvPicPr>
            <a:picLocks noChangeAspect="1" noChangeArrowheads="1"/>
          </p:cNvPicPr>
          <p:nvPr/>
        </p:nvPicPr>
        <p:blipFill>
          <a:blip r:embed="rId4"/>
          <a:srcRect/>
          <a:stretch>
            <a:fillRect/>
          </a:stretch>
        </p:blipFill>
        <p:spPr bwMode="auto">
          <a:xfrm>
            <a:off x="4419600" y="5791200"/>
            <a:ext cx="3962400" cy="69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srcRect/>
          <a:stretch>
            <a:fillRect/>
          </a:stretch>
        </p:blipFill>
        <p:spPr bwMode="auto">
          <a:xfrm>
            <a:off x="1204913" y="600075"/>
            <a:ext cx="6731000" cy="5651500"/>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3"/>
          <a:srcRect/>
          <a:stretch>
            <a:fillRect/>
          </a:stretch>
        </p:blipFill>
        <p:spPr bwMode="auto">
          <a:xfrm>
            <a:off x="1219200" y="381000"/>
            <a:ext cx="6731000" cy="5651500"/>
          </a:xfrm>
          <a:prstGeom prst="rect">
            <a:avLst/>
          </a:prstGeom>
          <a:noFill/>
          <a:ln w="9525">
            <a:noFill/>
            <a:miter lim="800000"/>
            <a:headEnd/>
            <a:tailEnd/>
          </a:ln>
          <a:effectLst/>
        </p:spPr>
      </p:pic>
      <p:sp>
        <p:nvSpPr>
          <p:cNvPr id="111620" name="Text Box 4"/>
          <p:cNvSpPr txBox="1">
            <a:spLocks noChangeArrowheads="1"/>
          </p:cNvSpPr>
          <p:nvPr/>
        </p:nvSpPr>
        <p:spPr bwMode="auto">
          <a:xfrm>
            <a:off x="533400" y="6172200"/>
            <a:ext cx="5791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0"/>
              <a:t>Li and Cormier, </a:t>
            </a:r>
            <a:r>
              <a:rPr lang="en-US" sz="1800" b="0" i="1"/>
              <a:t>JGR,107</a:t>
            </a:r>
            <a:r>
              <a:rPr lang="en-US" sz="1800" b="0"/>
              <a:t>, 10.1029/2002JB001795, 2002.</a:t>
            </a:r>
            <a:endParaRPr lang="en-US" b="0"/>
          </a:p>
        </p:txBody>
      </p:sp>
      <p:sp>
        <p:nvSpPr>
          <p:cNvPr id="111622" name="Text Box 6"/>
          <p:cNvSpPr txBox="1">
            <a:spLocks noChangeArrowheads="1"/>
          </p:cNvSpPr>
          <p:nvPr/>
        </p:nvSpPr>
        <p:spPr bwMode="auto">
          <a:xfrm>
            <a:off x="1219200" y="304800"/>
            <a:ext cx="6705600" cy="457200"/>
          </a:xfrm>
          <a:prstGeom prst="rect">
            <a:avLst/>
          </a:prstGeom>
          <a:solidFill>
            <a:schemeClr val="tx1"/>
          </a:solidFill>
          <a:ln w="9525">
            <a:noFill/>
            <a:miter lim="800000"/>
            <a:headEnd/>
            <a:tailEnd/>
          </a:ln>
          <a:effectLst/>
        </p:spPr>
        <p:txBody>
          <a:bodyPr>
            <a:prstTxWarp prst="textNoShape">
              <a:avLst/>
            </a:prstTxWarp>
            <a:spAutoFit/>
          </a:bodyPr>
          <a:lstStyle/>
          <a:p>
            <a:pPr>
              <a:spcBef>
                <a:spcPct val="50000"/>
              </a:spcBef>
            </a:pPr>
            <a:r>
              <a:rPr lang="en-US">
                <a:solidFill>
                  <a:schemeClr val="bg2"/>
                </a:solidFill>
              </a:rPr>
              <a:t>Inverting for Inner Core Attenuation Parameters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1066800" y="1143000"/>
            <a:ext cx="7035800" cy="5092700"/>
          </a:xfrm>
          <a:prstGeom prst="rect">
            <a:avLst/>
          </a:prstGeom>
          <a:noFill/>
          <a:ln w="9525">
            <a:noFill/>
            <a:miter lim="800000"/>
            <a:headEnd/>
            <a:tailEnd/>
          </a:ln>
          <a:effectLst/>
        </p:spPr>
      </p:pic>
      <p:sp>
        <p:nvSpPr>
          <p:cNvPr id="113667" name="Text Box 3"/>
          <p:cNvSpPr txBox="1">
            <a:spLocks noChangeArrowheads="1"/>
          </p:cNvSpPr>
          <p:nvPr/>
        </p:nvSpPr>
        <p:spPr bwMode="auto">
          <a:xfrm>
            <a:off x="914400" y="228600"/>
            <a:ext cx="70866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Q inversion with a scattering model: Note signature of inner inner core at radius 500-600 km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65" name="Picture 9" descr="scalelengths"/>
          <p:cNvPicPr>
            <a:picLocks noChangeAspect="1" noChangeArrowheads="1"/>
          </p:cNvPicPr>
          <p:nvPr/>
        </p:nvPicPr>
        <p:blipFill>
          <a:blip r:embed="rId3"/>
          <a:srcRect/>
          <a:stretch>
            <a:fillRect/>
          </a:stretch>
        </p:blipFill>
        <p:spPr bwMode="auto">
          <a:xfrm>
            <a:off x="1447800" y="1143000"/>
            <a:ext cx="6629400" cy="5489575"/>
          </a:xfrm>
          <a:prstGeom prst="rect">
            <a:avLst/>
          </a:prstGeom>
          <a:noFill/>
        </p:spPr>
      </p:pic>
      <p:sp>
        <p:nvSpPr>
          <p:cNvPr id="147466" name="Text Box 10"/>
          <p:cNvSpPr txBox="1">
            <a:spLocks noChangeArrowheads="1"/>
          </p:cNvSpPr>
          <p:nvPr/>
        </p:nvSpPr>
        <p:spPr bwMode="auto">
          <a:xfrm>
            <a:off x="1219200" y="457200"/>
            <a:ext cx="7162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SCALE LENGTHS FROM SCATTERING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2" name="Picture 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914400" y="1143000"/>
            <a:ext cx="7467600" cy="5178425"/>
          </a:xfrm>
          <a:prstGeom prst="rect">
            <a:avLst/>
          </a:prstGeom>
          <a:noFill/>
          <a:ln w="9525">
            <a:noFill/>
            <a:miter lim="800000"/>
            <a:headEnd/>
            <a:tailEnd/>
          </a:ln>
        </p:spPr>
      </p:pic>
      <p:sp>
        <p:nvSpPr>
          <p:cNvPr id="186373" name="Text Box 5"/>
          <p:cNvSpPr txBox="1">
            <a:spLocks noChangeArrowheads="1"/>
          </p:cNvSpPr>
          <p:nvPr/>
        </p:nvSpPr>
        <p:spPr bwMode="auto">
          <a:xfrm>
            <a:off x="4572000" y="1143000"/>
            <a:ext cx="2971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PKiKP Coda</a:t>
            </a:r>
          </a:p>
        </p:txBody>
      </p:sp>
      <p:sp>
        <p:nvSpPr>
          <p:cNvPr id="186375" name="Text Box 7"/>
          <p:cNvSpPr txBox="1">
            <a:spLocks noChangeArrowheads="1"/>
          </p:cNvSpPr>
          <p:nvPr/>
        </p:nvSpPr>
        <p:spPr bwMode="auto">
          <a:xfrm>
            <a:off x="3352800" y="6248400"/>
            <a:ext cx="54864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0"/>
              <a:t>Cormier et al., </a:t>
            </a:r>
            <a:r>
              <a:rPr lang="en-US" sz="1600" b="0" i="1"/>
              <a:t>Phys. Earth Planet. Int</a:t>
            </a:r>
            <a:r>
              <a:rPr lang="en-US" sz="1600" b="0"/>
              <a:t>., 178, 163-172, 2011.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3"/>
          <a:srcRect/>
          <a:stretch>
            <a:fillRect/>
          </a:stretch>
        </p:blipFill>
        <p:spPr bwMode="auto">
          <a:xfrm>
            <a:off x="1371600" y="4495800"/>
            <a:ext cx="3302000" cy="2171700"/>
          </a:xfrm>
          <a:prstGeom prst="rect">
            <a:avLst/>
          </a:prstGeom>
          <a:noFill/>
        </p:spPr>
      </p:pic>
      <p:pic>
        <p:nvPicPr>
          <p:cNvPr id="84997" name="Picture 5"/>
          <p:cNvPicPr>
            <a:picLocks noChangeAspect="1" noChangeArrowheads="1"/>
          </p:cNvPicPr>
          <p:nvPr/>
        </p:nvPicPr>
        <p:blipFill>
          <a:blip r:embed="rId4"/>
          <a:srcRect/>
          <a:stretch>
            <a:fillRect/>
          </a:stretch>
        </p:blipFill>
        <p:spPr bwMode="auto">
          <a:xfrm>
            <a:off x="1295400" y="685800"/>
            <a:ext cx="6324600" cy="3325813"/>
          </a:xfrm>
          <a:prstGeom prst="rect">
            <a:avLst/>
          </a:prstGeom>
          <a:noFill/>
        </p:spPr>
      </p:pic>
      <p:pic>
        <p:nvPicPr>
          <p:cNvPr id="84998" name="Picture 6"/>
          <p:cNvPicPr>
            <a:picLocks noChangeAspect="1" noChangeArrowheads="1"/>
          </p:cNvPicPr>
          <p:nvPr/>
        </p:nvPicPr>
        <p:blipFill>
          <a:blip r:embed="rId5"/>
          <a:srcRect/>
          <a:stretch>
            <a:fillRect/>
          </a:stretch>
        </p:blipFill>
        <p:spPr bwMode="auto">
          <a:xfrm>
            <a:off x="4953000" y="4495800"/>
            <a:ext cx="2743200" cy="2097088"/>
          </a:xfrm>
          <a:prstGeom prst="rect">
            <a:avLst/>
          </a:prstGeom>
          <a:noFill/>
        </p:spPr>
      </p:pic>
      <p:sp>
        <p:nvSpPr>
          <p:cNvPr id="84999" name="Text Box 7"/>
          <p:cNvSpPr txBox="1">
            <a:spLocks noChangeArrowheads="1"/>
          </p:cNvSpPr>
          <p:nvPr/>
        </p:nvSpPr>
        <p:spPr bwMode="auto">
          <a:xfrm>
            <a:off x="1905000" y="0"/>
            <a:ext cx="5181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0"/>
              <a:t>Anomaly in the Uppermost Inner Core</a:t>
            </a:r>
            <a:endParaRPr lang="en-US" b="0" i="1"/>
          </a:p>
        </p:txBody>
      </p:sp>
      <p:sp>
        <p:nvSpPr>
          <p:cNvPr id="85001" name="Text Box 9"/>
          <p:cNvSpPr txBox="1">
            <a:spLocks noChangeArrowheads="1"/>
          </p:cNvSpPr>
          <p:nvPr/>
        </p:nvSpPr>
        <p:spPr bwMode="auto">
          <a:xfrm>
            <a:off x="1905000" y="4114800"/>
            <a:ext cx="60198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solidFill>
                  <a:schemeClr val="bg2"/>
                </a:solidFill>
              </a:rPr>
              <a:t>Stroujkova and Cormier, </a:t>
            </a:r>
            <a:r>
              <a:rPr lang="en-US" sz="1600" i="1">
                <a:solidFill>
                  <a:schemeClr val="bg2"/>
                </a:solidFill>
              </a:rPr>
              <a:t>J. Geophys. Res</a:t>
            </a:r>
            <a:r>
              <a:rPr lang="en-US" sz="1600">
                <a:solidFill>
                  <a:schemeClr val="bg2"/>
                </a:solidFill>
              </a:rPr>
              <a:t>., 109, 2004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srcRect/>
          <a:stretch>
            <a:fillRect/>
          </a:stretch>
        </p:blipFill>
        <p:spPr bwMode="auto">
          <a:xfrm>
            <a:off x="762000" y="228600"/>
            <a:ext cx="3657600" cy="4876800"/>
          </a:xfrm>
          <a:prstGeom prst="rect">
            <a:avLst/>
          </a:prstGeom>
          <a:noFill/>
        </p:spPr>
      </p:pic>
      <p:pic>
        <p:nvPicPr>
          <p:cNvPr id="189443" name="Picture 3"/>
          <p:cNvPicPr>
            <a:picLocks noChangeAspect="1" noChangeArrowheads="1"/>
          </p:cNvPicPr>
          <p:nvPr/>
        </p:nvPicPr>
        <p:blipFill>
          <a:blip r:embed="rId4"/>
          <a:srcRect/>
          <a:stretch>
            <a:fillRect/>
          </a:stretch>
        </p:blipFill>
        <p:spPr bwMode="auto">
          <a:xfrm>
            <a:off x="1371600" y="5105400"/>
            <a:ext cx="3200400" cy="1468438"/>
          </a:xfrm>
          <a:prstGeom prst="rect">
            <a:avLst/>
          </a:prstGeom>
          <a:noFill/>
        </p:spPr>
      </p:pic>
      <p:sp>
        <p:nvSpPr>
          <p:cNvPr id="189444" name="Rectangle 4"/>
          <p:cNvSpPr>
            <a:spLocks noChangeArrowheads="1"/>
          </p:cNvSpPr>
          <p:nvPr/>
        </p:nvSpPr>
        <p:spPr bwMode="auto">
          <a:xfrm>
            <a:off x="762000" y="5105400"/>
            <a:ext cx="457200" cy="14478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9445" name="Text Box 5"/>
          <p:cNvSpPr txBox="1">
            <a:spLocks noChangeArrowheads="1"/>
          </p:cNvSpPr>
          <p:nvPr/>
        </p:nvSpPr>
        <p:spPr bwMode="auto">
          <a:xfrm>
            <a:off x="4953000" y="1143000"/>
            <a:ext cx="3886200" cy="5310188"/>
          </a:xfrm>
          <a:prstGeom prst="rect">
            <a:avLst/>
          </a:prstGeom>
          <a:noFill/>
          <a:ln w="9525">
            <a:noFill/>
            <a:miter lim="800000"/>
            <a:headEnd/>
            <a:tailEnd/>
          </a:ln>
          <a:effectLst/>
        </p:spPr>
        <p:txBody>
          <a:bodyPr>
            <a:prstTxWarp prst="textNoShape">
              <a:avLst/>
            </a:prstTxWarp>
            <a:spAutoFit/>
          </a:bodyPr>
          <a:lstStyle/>
          <a:p>
            <a:r>
              <a:rPr lang="en-US" sz="1800" b="0">
                <a:solidFill>
                  <a:srgbClr val="010101"/>
                </a:solidFill>
              </a:rPr>
              <a:t>(a) Contours thickness of anomalous lower velocity layer in the uppermost inner core determined in the study by Stroujkova and Cormier (2004)</a:t>
            </a:r>
          </a:p>
          <a:p>
            <a:endParaRPr lang="en-US" sz="1800" b="0">
              <a:solidFill>
                <a:srgbClr val="010101"/>
              </a:solidFill>
            </a:endParaRPr>
          </a:p>
          <a:p>
            <a:r>
              <a:rPr lang="en-US" sz="1800" b="0">
                <a:solidFill>
                  <a:srgbClr val="010101"/>
                </a:solidFill>
              </a:rPr>
              <a:t>(b) excitation of backscattered PKiKP coda from heterogeneity in the uppermost inner core determined in the study by Leyton and Koper(2007)</a:t>
            </a:r>
          </a:p>
          <a:p>
            <a:endParaRPr lang="en-US" sz="1800" b="0">
              <a:solidFill>
                <a:srgbClr val="010101"/>
              </a:solidFill>
            </a:endParaRPr>
          </a:p>
          <a:p>
            <a:r>
              <a:rPr lang="en-US" sz="1800" b="0">
                <a:solidFill>
                  <a:srgbClr val="010101"/>
                </a:solidFill>
              </a:rPr>
              <a:t>(c) lateral variations in attenuation and P velocity in the equatorial region of the inner core determined in the study by Yu and Wen (2005).</a:t>
            </a:r>
          </a:p>
          <a:p>
            <a:endParaRPr lang="en-US" sz="1800" b="0">
              <a:solidFill>
                <a:srgbClr val="010101"/>
              </a:solidFill>
            </a:endParaRPr>
          </a:p>
          <a:p>
            <a:r>
              <a:rPr lang="en-US" sz="1800" b="0">
                <a:solidFill>
                  <a:srgbClr val="010101"/>
                </a:solidFill>
              </a:rPr>
              <a:t>(d) uppermost inner core P velocity perturbations (solid contours) and predicted inner core growth rate variations (colors) (Aubert et al. 2009)</a:t>
            </a:r>
            <a:endParaRPr lang="en-US" b="0"/>
          </a:p>
        </p:txBody>
      </p:sp>
      <p:sp>
        <p:nvSpPr>
          <p:cNvPr id="189446" name="Text Box 6"/>
          <p:cNvSpPr txBox="1">
            <a:spLocks noChangeArrowheads="1"/>
          </p:cNvSpPr>
          <p:nvPr/>
        </p:nvSpPr>
        <p:spPr bwMode="auto">
          <a:xfrm>
            <a:off x="4800600" y="304800"/>
            <a:ext cx="39624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0">
                <a:solidFill>
                  <a:srgbClr val="010101"/>
                </a:solidFill>
              </a:rPr>
              <a:t>Structural Connections</a:t>
            </a:r>
            <a:endParaRPr lang="en-US" sz="1800" b="0">
              <a:solidFill>
                <a:srgbClr val="010101"/>
              </a:solidFill>
            </a:endParaRPr>
          </a:p>
        </p:txBody>
      </p:sp>
      <p:sp>
        <p:nvSpPr>
          <p:cNvPr id="189447" name="Rectangle 7"/>
          <p:cNvSpPr>
            <a:spLocks noChangeArrowheads="1"/>
          </p:cNvSpPr>
          <p:nvPr/>
        </p:nvSpPr>
        <p:spPr bwMode="auto">
          <a:xfrm>
            <a:off x="762000" y="5029200"/>
            <a:ext cx="609600" cy="1676400"/>
          </a:xfrm>
          <a:prstGeom prst="rect">
            <a:avLst/>
          </a:prstGeom>
          <a:solidFill>
            <a:schemeClr val="bg1"/>
          </a:solidFill>
          <a:ln w="0">
            <a:solidFill>
              <a:schemeClr val="tx1">
                <a:alpha val="0"/>
              </a:schemeClr>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4500" name="Picture 4" descr="monnereau_mod"/>
          <p:cNvPicPr>
            <a:picLocks noChangeAspect="1" noChangeArrowheads="1"/>
          </p:cNvPicPr>
          <p:nvPr/>
        </p:nvPicPr>
        <p:blipFill>
          <a:blip r:embed="rId3"/>
          <a:srcRect/>
          <a:stretch>
            <a:fillRect/>
          </a:stretch>
        </p:blipFill>
        <p:spPr bwMode="auto">
          <a:xfrm>
            <a:off x="838200" y="762000"/>
            <a:ext cx="7696200" cy="5772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9620" name="Picture 4" descr="nature10068-f3"/>
          <p:cNvPicPr>
            <a:picLocks noChangeAspect="1" noChangeArrowheads="1"/>
          </p:cNvPicPr>
          <p:nvPr/>
        </p:nvPicPr>
        <p:blipFill>
          <a:blip r:embed="rId3"/>
          <a:srcRect/>
          <a:stretch>
            <a:fillRect/>
          </a:stretch>
        </p:blipFill>
        <p:spPr bwMode="auto">
          <a:xfrm>
            <a:off x="381000" y="3657600"/>
            <a:ext cx="2871788" cy="2895600"/>
          </a:xfrm>
          <a:prstGeom prst="rect">
            <a:avLst/>
          </a:prstGeom>
          <a:noFill/>
        </p:spPr>
      </p:pic>
      <p:pic>
        <p:nvPicPr>
          <p:cNvPr id="239621" name="Picture 5" descr="nature10068-f1"/>
          <p:cNvPicPr>
            <a:picLocks noChangeAspect="1" noChangeArrowheads="1"/>
          </p:cNvPicPr>
          <p:nvPr/>
        </p:nvPicPr>
        <p:blipFill>
          <a:blip r:embed="rId4"/>
          <a:srcRect/>
          <a:stretch>
            <a:fillRect/>
          </a:stretch>
        </p:blipFill>
        <p:spPr bwMode="auto">
          <a:xfrm>
            <a:off x="381000" y="152400"/>
            <a:ext cx="3581400" cy="3398838"/>
          </a:xfrm>
          <a:prstGeom prst="rect">
            <a:avLst/>
          </a:prstGeom>
          <a:noFill/>
        </p:spPr>
      </p:pic>
      <p:sp>
        <p:nvSpPr>
          <p:cNvPr id="239622" name="Text Box 6"/>
          <p:cNvSpPr txBox="1">
            <a:spLocks noChangeArrowheads="1"/>
          </p:cNvSpPr>
          <p:nvPr/>
        </p:nvSpPr>
        <p:spPr bwMode="auto">
          <a:xfrm>
            <a:off x="4876800" y="685800"/>
            <a:ext cx="3810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Heat flux at CMB from lower mantle heterogeneity</a:t>
            </a:r>
          </a:p>
        </p:txBody>
      </p:sp>
      <p:sp>
        <p:nvSpPr>
          <p:cNvPr id="239623" name="Text Box 7"/>
          <p:cNvSpPr txBox="1">
            <a:spLocks noChangeArrowheads="1"/>
          </p:cNvSpPr>
          <p:nvPr/>
        </p:nvSpPr>
        <p:spPr bwMode="auto">
          <a:xfrm>
            <a:off x="4800600" y="2286000"/>
            <a:ext cx="35052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Heat flux at ICB predicted from above using a numerical dynamo simulation</a:t>
            </a:r>
          </a:p>
        </p:txBody>
      </p:sp>
      <p:sp>
        <p:nvSpPr>
          <p:cNvPr id="239624" name="Text Box 8"/>
          <p:cNvSpPr txBox="1">
            <a:spLocks noChangeArrowheads="1"/>
          </p:cNvSpPr>
          <p:nvPr/>
        </p:nvSpPr>
        <p:spPr bwMode="auto">
          <a:xfrm>
            <a:off x="4876800" y="4267200"/>
            <a:ext cx="2987675"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Outer core flow predicted from numerical dynamo simulation</a:t>
            </a:r>
          </a:p>
        </p:txBody>
      </p:sp>
      <p:sp>
        <p:nvSpPr>
          <p:cNvPr id="239625" name="Text Box 9"/>
          <p:cNvSpPr txBox="1">
            <a:spLocks noChangeArrowheads="1"/>
          </p:cNvSpPr>
          <p:nvPr/>
        </p:nvSpPr>
        <p:spPr bwMode="auto">
          <a:xfrm>
            <a:off x="2133600" y="6477000"/>
            <a:ext cx="7620000" cy="198438"/>
          </a:xfrm>
          <a:prstGeom prst="rect">
            <a:avLst/>
          </a:prstGeom>
          <a:noFill/>
          <a:ln w="9525">
            <a:noFill/>
            <a:miter lim="800000"/>
            <a:headEnd/>
            <a:tailEnd/>
          </a:ln>
        </p:spPr>
        <p:txBody>
          <a:bodyPr lIns="0" tIns="0" rIns="0" bIns="0">
            <a:prstTxWarp prst="textNoShape">
              <a:avLst/>
            </a:prstTxWarp>
            <a:spAutoFit/>
          </a:bodyPr>
          <a:lstStyle/>
          <a:p>
            <a:pPr algn="ctr" defTabSz="828675" eaLnBrk="1" hangingPunct="1">
              <a:tabLst>
                <a:tab pos="657225" algn="l"/>
                <a:tab pos="1312863" algn="l"/>
                <a:tab pos="1970088" algn="l"/>
                <a:tab pos="2627313" algn="l"/>
                <a:tab pos="3282950" algn="l"/>
                <a:tab pos="3940175" algn="l"/>
                <a:tab pos="4595813" algn="l"/>
                <a:tab pos="5253038" algn="l"/>
                <a:tab pos="5910263" algn="l"/>
              </a:tabLst>
            </a:pPr>
            <a:r>
              <a:rPr lang="en-GB" sz="1300" b="0">
                <a:latin typeface="Arial" charset="0"/>
              </a:rPr>
              <a:t>D Gubbins </a:t>
            </a:r>
            <a:r>
              <a:rPr lang="en-GB" sz="1300" b="0" i="1">
                <a:latin typeface="Arial" charset="0"/>
              </a:rPr>
              <a:t>et al.</a:t>
            </a:r>
            <a:r>
              <a:rPr lang="en-GB" sz="1300" b="0">
                <a:latin typeface="Arial" charset="0"/>
              </a:rPr>
              <a:t> </a:t>
            </a:r>
            <a:r>
              <a:rPr lang="en-GB" sz="1300" b="0" i="1">
                <a:latin typeface="Arial" charset="0"/>
              </a:rPr>
              <a:t>Nature</a:t>
            </a:r>
            <a:r>
              <a:rPr lang="en-GB" sz="1300" b="0">
                <a:latin typeface="Arial" charset="0"/>
              </a:rPr>
              <a:t> </a:t>
            </a:r>
            <a:r>
              <a:rPr lang="en-GB" sz="1300">
                <a:latin typeface="Arial" charset="0"/>
              </a:rPr>
              <a:t>473</a:t>
            </a:r>
            <a:r>
              <a:rPr lang="en-GB" sz="1300" b="0">
                <a:latin typeface="Arial" charset="0"/>
              </a:rPr>
              <a:t>, 61-363 (2011) doi:10.1038/nature10068</a:t>
            </a:r>
            <a:endParaRPr lang="en-GB" sz="1200" b="0">
              <a:latin typeface="Arial" charset="0"/>
            </a:endParaRPr>
          </a:p>
        </p:txBody>
      </p:sp>
      <p:pic>
        <p:nvPicPr>
          <p:cNvPr id="239626" name="Picture 10" descr="natureRGB"/>
          <p:cNvPicPr>
            <a:picLocks noChangeAspect="1" noChangeArrowheads="1"/>
          </p:cNvPicPr>
          <p:nvPr/>
        </p:nvPicPr>
        <p:blipFill>
          <a:blip r:embed="rId5"/>
          <a:srcRect/>
          <a:stretch>
            <a:fillRect/>
          </a:stretch>
        </p:blipFill>
        <p:spPr bwMode="auto">
          <a:xfrm>
            <a:off x="7696200" y="5943600"/>
            <a:ext cx="1230313" cy="276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2692" name="Picture 4" descr="calkinstrial2"/>
          <p:cNvPicPr>
            <a:picLocks noChangeAspect="1" noChangeArrowheads="1"/>
          </p:cNvPicPr>
          <p:nvPr/>
        </p:nvPicPr>
        <p:blipFill>
          <a:blip r:embed="rId3"/>
          <a:srcRect/>
          <a:stretch>
            <a:fillRect/>
          </a:stretch>
        </p:blipFill>
        <p:spPr bwMode="auto">
          <a:xfrm>
            <a:off x="304800" y="4038600"/>
            <a:ext cx="6456363" cy="2232025"/>
          </a:xfrm>
          <a:prstGeom prst="rect">
            <a:avLst/>
          </a:prstGeom>
          <a:noFill/>
        </p:spPr>
      </p:pic>
      <p:pic>
        <p:nvPicPr>
          <p:cNvPr id="242693" name="Picture 5" descr="calkinstrial3"/>
          <p:cNvPicPr>
            <a:picLocks noChangeAspect="1" noChangeArrowheads="1"/>
          </p:cNvPicPr>
          <p:nvPr/>
        </p:nvPicPr>
        <p:blipFill>
          <a:blip r:embed="rId4"/>
          <a:srcRect/>
          <a:stretch>
            <a:fillRect/>
          </a:stretch>
        </p:blipFill>
        <p:spPr bwMode="auto">
          <a:xfrm>
            <a:off x="457200" y="1143000"/>
            <a:ext cx="5867400" cy="2495550"/>
          </a:xfrm>
          <a:prstGeom prst="rect">
            <a:avLst/>
          </a:prstGeom>
          <a:noFill/>
        </p:spPr>
      </p:pic>
      <p:sp>
        <p:nvSpPr>
          <p:cNvPr id="242694" name="Text Box 6"/>
          <p:cNvSpPr txBox="1">
            <a:spLocks noChangeArrowheads="1"/>
          </p:cNvSpPr>
          <p:nvPr/>
        </p:nvSpPr>
        <p:spPr bwMode="auto">
          <a:xfrm>
            <a:off x="1981200" y="1066800"/>
            <a:ext cx="1143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solidFill>
                  <a:schemeClr val="bg2"/>
                </a:solidFill>
              </a:rPr>
              <a:t>Vorticity</a:t>
            </a:r>
            <a:endParaRPr lang="en-US"/>
          </a:p>
        </p:txBody>
      </p:sp>
      <p:sp>
        <p:nvSpPr>
          <p:cNvPr id="242695" name="Text Box 7"/>
          <p:cNvSpPr txBox="1">
            <a:spLocks noChangeArrowheads="1"/>
          </p:cNvSpPr>
          <p:nvPr/>
        </p:nvSpPr>
        <p:spPr bwMode="auto">
          <a:xfrm>
            <a:off x="4114800" y="1066800"/>
            <a:ext cx="1828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solidFill>
                  <a:schemeClr val="bg2"/>
                </a:solidFill>
              </a:rPr>
              <a:t>Stream function</a:t>
            </a:r>
            <a:endParaRPr lang="en-US"/>
          </a:p>
        </p:txBody>
      </p:sp>
      <p:sp>
        <p:nvSpPr>
          <p:cNvPr id="242696" name="Text Box 8"/>
          <p:cNvSpPr txBox="1">
            <a:spLocks noChangeArrowheads="1"/>
          </p:cNvSpPr>
          <p:nvPr/>
        </p:nvSpPr>
        <p:spPr bwMode="auto">
          <a:xfrm>
            <a:off x="4114800" y="3962400"/>
            <a:ext cx="2286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solidFill>
                  <a:schemeClr val="bg2"/>
                </a:solidFill>
              </a:rPr>
              <a:t>Convective heat flux</a:t>
            </a:r>
            <a:endParaRPr lang="en-US"/>
          </a:p>
        </p:txBody>
      </p:sp>
      <p:sp>
        <p:nvSpPr>
          <p:cNvPr id="242698" name="Text Box 10"/>
          <p:cNvSpPr txBox="1">
            <a:spLocks noChangeArrowheads="1"/>
          </p:cNvSpPr>
          <p:nvPr/>
        </p:nvSpPr>
        <p:spPr bwMode="auto">
          <a:xfrm>
            <a:off x="609600" y="3962400"/>
            <a:ext cx="1828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solidFill>
                  <a:schemeClr val="bg2"/>
                </a:solidFill>
              </a:rPr>
              <a:t>T perturbation</a:t>
            </a:r>
            <a:endParaRPr lang="en-US"/>
          </a:p>
        </p:txBody>
      </p:sp>
      <p:sp>
        <p:nvSpPr>
          <p:cNvPr id="242699" name="Text Box 11"/>
          <p:cNvSpPr txBox="1">
            <a:spLocks noChangeArrowheads="1"/>
          </p:cNvSpPr>
          <p:nvPr/>
        </p:nvSpPr>
        <p:spPr bwMode="auto">
          <a:xfrm>
            <a:off x="304800" y="381000"/>
            <a:ext cx="8610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Effect of CMB Topography on OC Flow and ICB Heat Flux</a:t>
            </a:r>
          </a:p>
        </p:txBody>
      </p:sp>
      <p:sp>
        <p:nvSpPr>
          <p:cNvPr id="242700" name="Text Box 12"/>
          <p:cNvSpPr txBox="1">
            <a:spLocks noChangeArrowheads="1"/>
          </p:cNvSpPr>
          <p:nvPr/>
        </p:nvSpPr>
        <p:spPr bwMode="auto">
          <a:xfrm>
            <a:off x="457200" y="6477000"/>
            <a:ext cx="7848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M.A. Calkins et al., Geophys. J. Int., vol. 189, 799-814, 2012.</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743200" y="17463"/>
            <a:ext cx="2284413"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tx2"/>
                </a:solidFill>
                <a:effectLst>
                  <a:outerShdw blurRad="38100" dist="38100" dir="2700000" algn="tl">
                    <a:srgbClr val="000000"/>
                  </a:outerShdw>
                </a:effectLst>
              </a:rPr>
              <a:t>Conclusions</a:t>
            </a:r>
            <a:endParaRPr lang="en-US" sz="5400">
              <a:solidFill>
                <a:schemeClr val="tx2"/>
              </a:solidFill>
              <a:effectLst>
                <a:outerShdw blurRad="38100" dist="38100" dir="2700000" algn="tl">
                  <a:srgbClr val="000000"/>
                </a:outerShdw>
              </a:effectLst>
              <a:latin typeface="Palatino" charset="0"/>
            </a:endParaRPr>
          </a:p>
        </p:txBody>
      </p:sp>
      <p:sp>
        <p:nvSpPr>
          <p:cNvPr id="32772" name="Text Box 4"/>
          <p:cNvSpPr txBox="1">
            <a:spLocks noChangeArrowheads="1"/>
          </p:cNvSpPr>
          <p:nvPr/>
        </p:nvSpPr>
        <p:spPr bwMode="auto">
          <a:xfrm>
            <a:off x="1295400" y="533400"/>
            <a:ext cx="6019800" cy="6116638"/>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 typeface="Times" charset="0"/>
              <a:buChar char="•"/>
            </a:pPr>
            <a:r>
              <a:rPr lang="en-US" b="0"/>
              <a:t>Two transitions in inner core texture: deep (500-600 km) and shallow (0-100 km ) with lateral variations concentrated in equatorial regions.</a:t>
            </a:r>
          </a:p>
          <a:p>
            <a:pPr marL="457200" indent="-457200">
              <a:spcBef>
                <a:spcPct val="50000"/>
              </a:spcBef>
              <a:buFont typeface="Times" charset="0"/>
              <a:buChar char="•"/>
            </a:pPr>
            <a:r>
              <a:rPr lang="en-US" b="0"/>
              <a:t>Lateral variations in large-scale (&gt;1000 km) and small-scale structure (0.01 to 10 km) (texture):</a:t>
            </a:r>
          </a:p>
          <a:p>
            <a:pPr marL="457200" indent="-457200">
              <a:spcBef>
                <a:spcPct val="50000"/>
              </a:spcBef>
              <a:buFont typeface="Times" charset="0"/>
              <a:buAutoNum type="arabicPeriod"/>
            </a:pPr>
            <a:r>
              <a:rPr lang="en-US" b="0"/>
              <a:t>  Quasi-hemispherical (degree 1) variations in velocity, attenuation, anisotropy, and back-scattering of small scale heterogeneity.</a:t>
            </a:r>
          </a:p>
          <a:p>
            <a:pPr marL="457200" indent="-457200">
              <a:spcBef>
                <a:spcPct val="50000"/>
              </a:spcBef>
            </a:pPr>
            <a:r>
              <a:rPr lang="en-US" b="0"/>
              <a:t>2.  Two scenarios to explain lateral variations, which both require lateral variations in ICB heat flux, but with predicted locations of freezing and melting reversed.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r>
              <a:rPr lang="en-US"/>
              <a:t>Inner Core Structure from Seismology</a:t>
            </a:r>
          </a:p>
        </p:txBody>
      </p:sp>
      <p:sp>
        <p:nvSpPr>
          <p:cNvPr id="202755" name="Rectangle 3"/>
          <p:cNvSpPr>
            <a:spLocks noGrp="1" noRot="1" noChangeArrowheads="1"/>
          </p:cNvSpPr>
          <p:nvPr>
            <p:ph type="body" idx="1"/>
          </p:nvPr>
        </p:nvSpPr>
        <p:spPr/>
        <p:txBody>
          <a:bodyPr/>
          <a:lstStyle/>
          <a:p>
            <a:pPr>
              <a:lnSpc>
                <a:spcPct val="90000"/>
              </a:lnSpc>
            </a:pPr>
            <a:r>
              <a:rPr lang="en-US"/>
              <a:t>Radially symmetric structure and F layer</a:t>
            </a:r>
          </a:p>
          <a:p>
            <a:pPr>
              <a:lnSpc>
                <a:spcPct val="90000"/>
              </a:lnSpc>
            </a:pPr>
            <a:r>
              <a:rPr lang="en-US"/>
              <a:t>Inner core boundary topography</a:t>
            </a:r>
          </a:p>
          <a:p>
            <a:pPr>
              <a:lnSpc>
                <a:spcPct val="90000"/>
              </a:lnSpc>
            </a:pPr>
            <a:r>
              <a:rPr lang="en-US"/>
              <a:t>Large scale/hemispherical heterogeneity (&gt; 1000 km)</a:t>
            </a:r>
          </a:p>
          <a:p>
            <a:pPr>
              <a:lnSpc>
                <a:spcPct val="90000"/>
              </a:lnSpc>
            </a:pPr>
            <a:r>
              <a:rPr lang="en-US"/>
              <a:t>Small scale heterogeneity (0.01 to 100 km)/constraints from attenuation and anisotropy</a:t>
            </a:r>
          </a:p>
          <a:p>
            <a:pPr>
              <a:lnSpc>
                <a:spcPct val="90000"/>
              </a:lnSpc>
            </a:pPr>
            <a:r>
              <a:rPr lang="en-US"/>
              <a:t>Implications for freezing, melting, and differential rotation or oscillation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2" name="Text Box 4"/>
          <p:cNvSpPr txBox="1">
            <a:spLocks noChangeArrowheads="1"/>
          </p:cNvSpPr>
          <p:nvPr/>
        </p:nvSpPr>
        <p:spPr bwMode="auto">
          <a:xfrm>
            <a:off x="1219200" y="3733800"/>
            <a:ext cx="6019800" cy="3013075"/>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 typeface="Times" charset="0"/>
              <a:buChar char="•"/>
            </a:pPr>
            <a:r>
              <a:rPr lang="en-US" b="0"/>
              <a:t>ICB Topography</a:t>
            </a:r>
          </a:p>
          <a:p>
            <a:pPr marL="457200" indent="-457200">
              <a:spcBef>
                <a:spcPct val="50000"/>
              </a:spcBef>
              <a:buFont typeface="Times" charset="0"/>
              <a:buAutoNum type="arabicPeriod"/>
            </a:pPr>
            <a:r>
              <a:rPr lang="en-US" b="0"/>
              <a:t>7 km  heights; wavelengths on the order of 50 -- 100 km. Possibly linked to quasi-stationary cyclones in the outer core due to CMB topography and enhanced heat flow.</a:t>
            </a:r>
          </a:p>
          <a:p>
            <a:pPr marL="457200" indent="-457200">
              <a:spcBef>
                <a:spcPct val="50000"/>
              </a:spcBef>
              <a:buFont typeface="Times" charset="0"/>
              <a:buAutoNum type="arabicPeriod"/>
            </a:pPr>
            <a:r>
              <a:rPr lang="en-US" b="0"/>
              <a:t>Alternative to a mosaic of impedance contrasts to explain PKiKP amplitudes</a:t>
            </a:r>
          </a:p>
        </p:txBody>
      </p:sp>
      <p:sp>
        <p:nvSpPr>
          <p:cNvPr id="206853" name="Text Box 5"/>
          <p:cNvSpPr txBox="1">
            <a:spLocks noChangeArrowheads="1"/>
          </p:cNvSpPr>
          <p:nvPr/>
        </p:nvSpPr>
        <p:spPr bwMode="auto">
          <a:xfrm>
            <a:off x="1219200" y="0"/>
            <a:ext cx="6019800" cy="3743325"/>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 typeface="Times" charset="0"/>
              <a:buChar char="•"/>
            </a:pPr>
            <a:r>
              <a:rPr lang="en-US" b="0"/>
              <a:t>Freezing and Melting</a:t>
            </a:r>
          </a:p>
          <a:p>
            <a:pPr marL="457200" indent="-457200">
              <a:spcBef>
                <a:spcPct val="50000"/>
              </a:spcBef>
              <a:buFont typeface="Times" charset="0"/>
              <a:buAutoNum type="arabicPeriod"/>
            </a:pPr>
            <a:r>
              <a:rPr lang="en-US" b="0"/>
              <a:t>Freezing in east/ Melting in the west consistent with dominant viscoelastic attenuation in the east/dominant scattering attenuation in the east.</a:t>
            </a:r>
          </a:p>
          <a:p>
            <a:pPr marL="457200" indent="-457200">
              <a:spcBef>
                <a:spcPct val="50000"/>
              </a:spcBef>
              <a:buFont typeface="Times" charset="0"/>
              <a:buAutoNum type="arabicPeriod"/>
            </a:pPr>
            <a:r>
              <a:rPr lang="en-US" b="0"/>
              <a:t>Melting in the east/Freezing in the west consistent with some textural models predicting anisotropy and scattering attenuation.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5940425" y="692150"/>
            <a:ext cx="1944688" cy="360363"/>
          </a:xfrm>
          <a:prstGeom prst="rect">
            <a:avLst/>
          </a:prstGeom>
          <a:solidFill>
            <a:srgbClr val="FF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6499" name="Rectangle 3"/>
          <p:cNvSpPr>
            <a:spLocks noGrp="1" noRot="1" noChangeArrowheads="1"/>
          </p:cNvSpPr>
          <p:nvPr>
            <p:ph type="title"/>
          </p:nvPr>
        </p:nvSpPr>
        <p:spPr>
          <a:xfrm>
            <a:off x="250825" y="274638"/>
            <a:ext cx="5770563" cy="1143000"/>
          </a:xfrm>
          <a:effectLst>
            <a:outerShdw blurRad="63500" dist="35921" dir="2700000" algn="ctr" rotWithShape="0">
              <a:schemeClr val="bg2">
                <a:alpha val="74998"/>
              </a:schemeClr>
            </a:outerShdw>
          </a:effectLst>
        </p:spPr>
        <p:txBody>
          <a:bodyPr/>
          <a:lstStyle/>
          <a:p>
            <a:r>
              <a:rPr lang="de-DE" b="0"/>
              <a:t>Compositional Dynamo</a:t>
            </a:r>
          </a:p>
        </p:txBody>
      </p:sp>
      <p:sp>
        <p:nvSpPr>
          <p:cNvPr id="106500" name="Rectangle 4"/>
          <p:cNvSpPr>
            <a:spLocks noGrp="1" noRot="1" noChangeArrowheads="1"/>
          </p:cNvSpPr>
          <p:nvPr>
            <p:ph type="body" sz="half" idx="1"/>
          </p:nvPr>
        </p:nvSpPr>
        <p:spPr>
          <a:xfrm>
            <a:off x="179388" y="1628775"/>
            <a:ext cx="4475162" cy="3671888"/>
          </a:xfrm>
        </p:spPr>
        <p:txBody>
          <a:bodyPr/>
          <a:lstStyle/>
          <a:p>
            <a:pPr>
              <a:buFont typeface="Wingdings" charset="2"/>
              <a:buNone/>
            </a:pPr>
            <a:endParaRPr lang="de-DE" sz="2000">
              <a:latin typeface="Tahoma" charset="0"/>
            </a:endParaRPr>
          </a:p>
          <a:p>
            <a:pPr>
              <a:buClr>
                <a:schemeClr val="tx1"/>
              </a:buClr>
              <a:buFont typeface="Wingdings" charset="2"/>
              <a:buChar char="§"/>
            </a:pPr>
            <a:endParaRPr lang="de-DE" sz="600">
              <a:latin typeface="Tahoma" charset="0"/>
            </a:endParaRPr>
          </a:p>
          <a:p>
            <a:pPr>
              <a:buClr>
                <a:schemeClr val="tx1"/>
              </a:buClr>
              <a:buFont typeface="Wingdings" charset="2"/>
              <a:buChar char="§"/>
            </a:pPr>
            <a:r>
              <a:rPr lang="de-DE" sz="2000">
                <a:latin typeface="Tahoma" charset="0"/>
              </a:rPr>
              <a:t>Existence of light alloying elements in the core like S, O, Si</a:t>
            </a:r>
          </a:p>
          <a:p>
            <a:pPr>
              <a:buClr>
                <a:schemeClr val="tx1"/>
              </a:buClr>
              <a:buFont typeface="Wingdings" charset="2"/>
              <a:buChar char="§"/>
            </a:pPr>
            <a:endParaRPr lang="de-DE" sz="600">
              <a:latin typeface="Tahoma" charset="0"/>
            </a:endParaRPr>
          </a:p>
          <a:p>
            <a:pPr>
              <a:buClr>
                <a:schemeClr val="tx1"/>
              </a:buClr>
              <a:buFont typeface="Wingdings" charset="2"/>
              <a:buChar char="§"/>
            </a:pPr>
            <a:r>
              <a:rPr lang="de-DE" sz="2000">
                <a:latin typeface="Tahoma" charset="0"/>
              </a:rPr>
              <a:t>Core temperature between solidus and liquidus </a:t>
            </a:r>
          </a:p>
          <a:p>
            <a:pPr>
              <a:buClr>
                <a:schemeClr val="tx1"/>
              </a:buClr>
              <a:buFont typeface="Wingdings" charset="2"/>
              <a:buChar char="§"/>
            </a:pPr>
            <a:endParaRPr lang="de-DE" sz="600">
              <a:latin typeface="Tahoma" charset="0"/>
            </a:endParaRPr>
          </a:p>
          <a:p>
            <a:pPr>
              <a:buClr>
                <a:schemeClr val="tx1"/>
              </a:buClr>
              <a:buFont typeface="Wingdings" charset="2"/>
              <a:buChar char="§"/>
            </a:pPr>
            <a:endParaRPr lang="de-DE" sz="2000">
              <a:latin typeface="Tahoma" charset="0"/>
            </a:endParaRPr>
          </a:p>
        </p:txBody>
      </p:sp>
      <p:pic>
        <p:nvPicPr>
          <p:cNvPr id="106503" name="Picture 7" descr="corefreeezing"/>
          <p:cNvPicPr>
            <a:picLocks noChangeAspect="1" noChangeArrowheads="1"/>
          </p:cNvPicPr>
          <p:nvPr>
            <p:ph sz="quarter" idx="3"/>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859338" y="765175"/>
            <a:ext cx="4065587" cy="2601913"/>
          </a:xfrm>
          <a:ln/>
        </p:spPr>
      </p:pic>
      <p:pic>
        <p:nvPicPr>
          <p:cNvPr id="106505" name="Picture 9"/>
          <p:cNvPicPr>
            <a:picLocks noChangeAspect="1" noChangeArrowheads="1"/>
          </p:cNvPicPr>
          <p:nvPr/>
        </p:nvPicPr>
        <p:blipFill>
          <a:blip r:embed="rId5"/>
          <a:srcRect/>
          <a:stretch>
            <a:fillRect/>
          </a:stretch>
        </p:blipFill>
        <p:spPr bwMode="auto">
          <a:xfrm>
            <a:off x="4724400" y="3511550"/>
            <a:ext cx="4121150" cy="3346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63" name="Picture 3"/>
          <p:cNvPicPr>
            <a:picLocks noChangeAspect="1" noChangeArrowheads="1"/>
          </p:cNvPicPr>
          <p:nvPr/>
        </p:nvPicPr>
        <p:blipFill>
          <a:blip r:embed="rId3"/>
          <a:srcRect/>
          <a:stretch>
            <a:fillRect/>
          </a:stretch>
        </p:blipFill>
        <p:spPr bwMode="auto">
          <a:xfrm>
            <a:off x="685800" y="1143000"/>
            <a:ext cx="2632075" cy="2743200"/>
          </a:xfrm>
          <a:prstGeom prst="rect">
            <a:avLst/>
          </a:prstGeom>
          <a:noFill/>
          <a:ln w="9525">
            <a:noFill/>
            <a:round/>
            <a:headEnd/>
            <a:tailEnd/>
          </a:ln>
          <a:effectLst/>
        </p:spPr>
      </p:pic>
      <p:sp>
        <p:nvSpPr>
          <p:cNvPr id="194564" name="Text Box 4"/>
          <p:cNvSpPr txBox="1">
            <a:spLocks noChangeArrowheads="1"/>
          </p:cNvSpPr>
          <p:nvPr/>
        </p:nvSpPr>
        <p:spPr bwMode="auto">
          <a:xfrm>
            <a:off x="457200" y="457200"/>
            <a:ext cx="7924800" cy="5191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b="0"/>
              <a:t>Snowing from Above or Growing from Below?</a:t>
            </a:r>
            <a:endParaRPr lang="en-US" sz="1800" b="0"/>
          </a:p>
        </p:txBody>
      </p:sp>
      <p:pic>
        <p:nvPicPr>
          <p:cNvPr id="194565" name="Picture 5" descr="bergman"/>
          <p:cNvPicPr>
            <a:picLocks noChangeAspect="1" noChangeArrowheads="1"/>
          </p:cNvPicPr>
          <p:nvPr/>
        </p:nvPicPr>
        <p:blipFill>
          <a:blip r:embed="rId4"/>
          <a:srcRect/>
          <a:stretch>
            <a:fillRect/>
          </a:stretch>
        </p:blipFill>
        <p:spPr bwMode="auto">
          <a:xfrm>
            <a:off x="685800" y="4038600"/>
            <a:ext cx="5559425" cy="2654300"/>
          </a:xfrm>
          <a:prstGeom prst="rect">
            <a:avLst/>
          </a:prstGeom>
          <a:noFill/>
        </p:spPr>
      </p:pic>
      <p:sp>
        <p:nvSpPr>
          <p:cNvPr id="194566" name="Text Box 6"/>
          <p:cNvSpPr txBox="1">
            <a:spLocks noChangeArrowheads="1"/>
          </p:cNvSpPr>
          <p:nvPr/>
        </p:nvSpPr>
        <p:spPr bwMode="auto">
          <a:xfrm>
            <a:off x="4114800" y="1143000"/>
            <a:ext cx="38100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Snow model: Texturing acquired from subsequent inner core convection</a:t>
            </a:r>
          </a:p>
        </p:txBody>
      </p:sp>
      <p:sp>
        <p:nvSpPr>
          <p:cNvPr id="194567" name="Text Box 7"/>
          <p:cNvSpPr txBox="1">
            <a:spLocks noChangeArrowheads="1"/>
          </p:cNvSpPr>
          <p:nvPr/>
        </p:nvSpPr>
        <p:spPr bwMode="auto">
          <a:xfrm>
            <a:off x="4114800" y="2667000"/>
            <a:ext cx="35052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Growing from below: texturing acquired from heat flow</a:t>
            </a:r>
          </a:p>
        </p:txBody>
      </p:sp>
      <p:pic>
        <p:nvPicPr>
          <p:cNvPr id="194570" name="Picture 10"/>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043238" y="1898650"/>
            <a:ext cx="3054350" cy="305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srcRect/>
          <a:stretch>
            <a:fillRect/>
          </a:stretch>
        </p:blipFill>
        <p:spPr bwMode="auto">
          <a:xfrm>
            <a:off x="990600" y="838200"/>
            <a:ext cx="3300413" cy="6019800"/>
          </a:xfrm>
          <a:prstGeom prst="rect">
            <a:avLst/>
          </a:prstGeom>
          <a:noFill/>
        </p:spPr>
      </p:pic>
      <p:pic>
        <p:nvPicPr>
          <p:cNvPr id="210947" name="Picture 3"/>
          <p:cNvPicPr>
            <a:picLocks noChangeAspect="1" noChangeArrowheads="1"/>
          </p:cNvPicPr>
          <p:nvPr/>
        </p:nvPicPr>
        <p:blipFill>
          <a:blip r:embed="rId4"/>
          <a:srcRect/>
          <a:stretch>
            <a:fillRect/>
          </a:stretch>
        </p:blipFill>
        <p:spPr bwMode="auto">
          <a:xfrm>
            <a:off x="4800600" y="838200"/>
            <a:ext cx="3275013" cy="6019800"/>
          </a:xfrm>
          <a:prstGeom prst="rect">
            <a:avLst/>
          </a:prstGeom>
          <a:noFill/>
        </p:spPr>
      </p:pic>
      <p:sp>
        <p:nvSpPr>
          <p:cNvPr id="210948" name="Text Box 4"/>
          <p:cNvSpPr txBox="1">
            <a:spLocks noChangeArrowheads="1"/>
          </p:cNvSpPr>
          <p:nvPr/>
        </p:nvSpPr>
        <p:spPr bwMode="auto">
          <a:xfrm>
            <a:off x="1371600" y="228600"/>
            <a:ext cx="655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0"/>
              <a:t>Seismic Body Waves Sensitive to ICB Structure</a:t>
            </a:r>
            <a:endParaRPr lang="en-US" sz="1800" b="0"/>
          </a:p>
        </p:txBody>
      </p:sp>
      <p:sp>
        <p:nvSpPr>
          <p:cNvPr id="210949" name="Rectangle 5"/>
          <p:cNvSpPr>
            <a:spLocks noChangeArrowheads="1"/>
          </p:cNvSpPr>
          <p:nvPr/>
        </p:nvSpPr>
        <p:spPr bwMode="auto">
          <a:xfrm>
            <a:off x="2209800" y="5638800"/>
            <a:ext cx="381000" cy="457200"/>
          </a:xfrm>
          <a:prstGeom prst="rect">
            <a:avLst/>
          </a:prstGeom>
          <a:solidFill>
            <a:schemeClr val="bg2">
              <a:alpha val="0"/>
            </a:schemeClr>
          </a:solidFill>
          <a:ln w="9525">
            <a:solidFill>
              <a:schemeClr val="bg2"/>
            </a:solidFill>
            <a:miter lim="800000"/>
            <a:headEnd/>
            <a:tailEnd/>
          </a:ln>
          <a:effectLst/>
        </p:spPr>
        <p:txBody>
          <a:bodyPr wrap="none" anchor="ctr">
            <a:prstTxWarp prst="textNoShape">
              <a:avLst/>
            </a:prstTxWarp>
          </a:bodyPr>
          <a:lstStyle/>
          <a:p>
            <a:endParaRPr lang="en-US"/>
          </a:p>
        </p:txBody>
      </p:sp>
      <p:sp>
        <p:nvSpPr>
          <p:cNvPr id="210950" name="Rectangle 6"/>
          <p:cNvSpPr>
            <a:spLocks noChangeArrowheads="1"/>
          </p:cNvSpPr>
          <p:nvPr/>
        </p:nvSpPr>
        <p:spPr bwMode="auto">
          <a:xfrm>
            <a:off x="5638800" y="5105400"/>
            <a:ext cx="838200" cy="914400"/>
          </a:xfrm>
          <a:prstGeom prst="rect">
            <a:avLst/>
          </a:prstGeom>
          <a:solidFill>
            <a:schemeClr val="accent1">
              <a:alpha val="0"/>
            </a:schemeClr>
          </a:solidFill>
          <a:ln w="9525">
            <a:solidFill>
              <a:schemeClr val="bg2"/>
            </a:solidFill>
            <a:miter lim="800000"/>
            <a:headEnd/>
            <a:tailEnd/>
          </a:ln>
          <a:effectLst/>
        </p:spPr>
        <p:txBody>
          <a:bodyPr wrap="none" anchor="ctr">
            <a:prstTxWarp prst="textNoShape">
              <a:avLst/>
            </a:prstTxWarp>
          </a:bodyPr>
          <a:lstStyle/>
          <a:p>
            <a:endParaRPr lang="en-US"/>
          </a:p>
        </p:txBody>
      </p:sp>
      <p:sp>
        <p:nvSpPr>
          <p:cNvPr id="210951" name="Rectangle 7"/>
          <p:cNvSpPr>
            <a:spLocks noChangeArrowheads="1"/>
          </p:cNvSpPr>
          <p:nvPr/>
        </p:nvSpPr>
        <p:spPr bwMode="auto">
          <a:xfrm rot="883147">
            <a:off x="6781800" y="990600"/>
            <a:ext cx="457200" cy="1143000"/>
          </a:xfrm>
          <a:prstGeom prst="rect">
            <a:avLst/>
          </a:prstGeom>
          <a:solidFill>
            <a:schemeClr val="accent1">
              <a:alpha val="0"/>
            </a:schemeClr>
          </a:solidFill>
          <a:ln w="9525">
            <a:solidFill>
              <a:schemeClr val="bg2"/>
            </a:solidFill>
            <a:miter lim="800000"/>
            <a:headEnd/>
            <a:tailEnd/>
          </a:ln>
          <a:effectLst/>
        </p:spPr>
        <p:txBody>
          <a:bodyPr wrap="none" anchor="ctr">
            <a:prstTxWarp prst="textNoShape">
              <a:avLst/>
            </a:prstTxWarp>
          </a:bodyPr>
          <a:lstStyle/>
          <a:p>
            <a:endParaRPr lang="en-US"/>
          </a:p>
        </p:txBody>
      </p:sp>
      <p:sp>
        <p:nvSpPr>
          <p:cNvPr id="210952" name="Rectangle 8"/>
          <p:cNvSpPr>
            <a:spLocks noChangeArrowheads="1"/>
          </p:cNvSpPr>
          <p:nvPr/>
        </p:nvSpPr>
        <p:spPr bwMode="auto">
          <a:xfrm rot="-1941536">
            <a:off x="3228975" y="4826000"/>
            <a:ext cx="838200" cy="381000"/>
          </a:xfrm>
          <a:prstGeom prst="rect">
            <a:avLst/>
          </a:prstGeom>
          <a:solidFill>
            <a:schemeClr val="accent1">
              <a:alpha val="0"/>
            </a:schemeClr>
          </a:solidFill>
          <a:ln w="9525">
            <a:solidFill>
              <a:schemeClr val="bg2"/>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1122"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4000" y="1143000"/>
            <a:ext cx="5791200" cy="4784725"/>
          </a:xfrm>
          <a:prstGeom prst="rect">
            <a:avLst/>
          </a:prstGeom>
          <a:noFill/>
          <a:ln w="9525">
            <a:noFill/>
            <a:miter lim="800000"/>
            <a:headEnd/>
            <a:tailEnd/>
          </a:ln>
          <a:effectLst/>
        </p:spPr>
      </p:pic>
      <p:sp>
        <p:nvSpPr>
          <p:cNvPr id="261123" name="Text Box 3"/>
          <p:cNvSpPr txBox="1">
            <a:spLocks noChangeArrowheads="1"/>
          </p:cNvSpPr>
          <p:nvPr/>
        </p:nvSpPr>
        <p:spPr bwMode="auto">
          <a:xfrm>
            <a:off x="1600200" y="381000"/>
            <a:ext cx="5791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0">
                <a:solidFill>
                  <a:srgbClr val="010101"/>
                </a:solidFill>
              </a:rPr>
              <a:t>P Velocity Models of F Region</a:t>
            </a:r>
            <a:endParaRPr lang="en-US" b="0">
              <a:solidFill>
                <a:srgbClr val="010101"/>
              </a:solidFill>
            </a:endParaRPr>
          </a:p>
        </p:txBody>
      </p:sp>
      <p:sp>
        <p:nvSpPr>
          <p:cNvPr id="261124" name="Text Box 4"/>
          <p:cNvSpPr txBox="1">
            <a:spLocks noChangeArrowheads="1"/>
          </p:cNvSpPr>
          <p:nvPr/>
        </p:nvSpPr>
        <p:spPr bwMode="auto">
          <a:xfrm rot="-5400000">
            <a:off x="2724943" y="3904457"/>
            <a:ext cx="79851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0">
                <a:solidFill>
                  <a:srgbClr val="010101"/>
                </a:solidFill>
              </a:rPr>
              <a:t>ICB</a:t>
            </a:r>
          </a:p>
        </p:txBody>
      </p:sp>
      <p:sp>
        <p:nvSpPr>
          <p:cNvPr id="261125" name="Text Box 5"/>
          <p:cNvSpPr txBox="1">
            <a:spLocks noChangeArrowheads="1"/>
          </p:cNvSpPr>
          <p:nvPr/>
        </p:nvSpPr>
        <p:spPr bwMode="auto">
          <a:xfrm>
            <a:off x="1447800" y="6248400"/>
            <a:ext cx="5943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0">
                <a:solidFill>
                  <a:srgbClr val="010101"/>
                </a:solidFill>
              </a:rPr>
              <a:t>(Zou et al., </a:t>
            </a:r>
            <a:r>
              <a:rPr lang="en-US" sz="1800" b="0" i="1">
                <a:solidFill>
                  <a:srgbClr val="010101"/>
                </a:solidFill>
              </a:rPr>
              <a:t>J. Geophys. Res</a:t>
            </a:r>
            <a:r>
              <a:rPr lang="en-US" sz="1800" b="0">
                <a:solidFill>
                  <a:srgbClr val="010101"/>
                </a:solidFill>
              </a:rPr>
              <a:t>,doi: 10.129/2007JB005316, 2008)</a:t>
            </a:r>
            <a:endParaRPr lang="en-US" b="0"/>
          </a:p>
        </p:txBody>
      </p:sp>
      <p:sp>
        <p:nvSpPr>
          <p:cNvPr id="261126" name="Text Box 6"/>
          <p:cNvSpPr txBox="1">
            <a:spLocks noChangeArrowheads="1"/>
          </p:cNvSpPr>
          <p:nvPr/>
        </p:nvSpPr>
        <p:spPr bwMode="auto">
          <a:xfrm>
            <a:off x="3352800" y="2590800"/>
            <a:ext cx="1447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0">
                <a:solidFill>
                  <a:srgbClr val="010101"/>
                </a:solidFill>
              </a:rPr>
              <a:t>F Region</a:t>
            </a:r>
          </a:p>
        </p:txBody>
      </p:sp>
      <p:sp>
        <p:nvSpPr>
          <p:cNvPr id="261128" name="Text Box 8"/>
          <p:cNvSpPr txBox="1">
            <a:spLocks noChangeArrowheads="1"/>
          </p:cNvSpPr>
          <p:nvPr/>
        </p:nvSpPr>
        <p:spPr bwMode="auto">
          <a:xfrm rot="-5386238">
            <a:off x="1981200" y="1419225"/>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bg2"/>
                </a:solidFill>
              </a:rPr>
              <a:t>solid</a:t>
            </a:r>
            <a:endParaRPr lang="en-US" b="0"/>
          </a:p>
        </p:txBody>
      </p:sp>
      <p:sp>
        <p:nvSpPr>
          <p:cNvPr id="261129" name="Text Box 9"/>
          <p:cNvSpPr txBox="1">
            <a:spLocks noChangeArrowheads="1"/>
          </p:cNvSpPr>
          <p:nvPr/>
        </p:nvSpPr>
        <p:spPr bwMode="auto">
          <a:xfrm rot="-5389877">
            <a:off x="2705100" y="1714500"/>
            <a:ext cx="1295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0">
                <a:solidFill>
                  <a:schemeClr val="bg2"/>
                </a:solidFill>
              </a:rPr>
              <a:t>liquid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9924" name="Picture 4" descr="figure9"/>
          <p:cNvPicPr>
            <a:picLocks noChangeAspect="1" noChangeArrowheads="1"/>
          </p:cNvPicPr>
          <p:nvPr/>
        </p:nvPicPr>
        <p:blipFill>
          <a:blip r:embed="rId3"/>
          <a:srcRect/>
          <a:stretch>
            <a:fillRect/>
          </a:stretch>
        </p:blipFill>
        <p:spPr bwMode="auto">
          <a:xfrm>
            <a:off x="762000" y="3505200"/>
            <a:ext cx="4724400" cy="3235325"/>
          </a:xfrm>
          <a:prstGeom prst="rect">
            <a:avLst/>
          </a:prstGeom>
          <a:noFill/>
        </p:spPr>
      </p:pic>
      <p:pic>
        <p:nvPicPr>
          <p:cNvPr id="209925" name="Picture 5" descr="figure10"/>
          <p:cNvPicPr>
            <a:picLocks noChangeAspect="1" noChangeArrowheads="1"/>
          </p:cNvPicPr>
          <p:nvPr/>
        </p:nvPicPr>
        <p:blipFill>
          <a:blip r:embed="rId4"/>
          <a:srcRect/>
          <a:stretch>
            <a:fillRect/>
          </a:stretch>
        </p:blipFill>
        <p:spPr bwMode="auto">
          <a:xfrm>
            <a:off x="685800" y="533400"/>
            <a:ext cx="4724400" cy="3197225"/>
          </a:xfrm>
          <a:prstGeom prst="rect">
            <a:avLst/>
          </a:prstGeom>
          <a:noFill/>
        </p:spPr>
      </p:pic>
      <p:sp>
        <p:nvSpPr>
          <p:cNvPr id="209927" name="Text Box 7"/>
          <p:cNvSpPr txBox="1">
            <a:spLocks noChangeArrowheads="1"/>
          </p:cNvSpPr>
          <p:nvPr/>
        </p:nvSpPr>
        <p:spPr bwMode="auto">
          <a:xfrm>
            <a:off x="5334000" y="2895600"/>
            <a:ext cx="3505200" cy="17351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 </a:t>
            </a:r>
          </a:p>
          <a:p>
            <a:pPr>
              <a:spcBef>
                <a:spcPct val="50000"/>
              </a:spcBef>
            </a:pPr>
            <a:r>
              <a:rPr lang="en-US"/>
              <a:t>Note: Hemispherical differences persist up to 250 km below ICB</a:t>
            </a:r>
          </a:p>
        </p:txBody>
      </p:sp>
      <p:sp>
        <p:nvSpPr>
          <p:cNvPr id="209929" name="Text Box 9"/>
          <p:cNvSpPr txBox="1">
            <a:spLocks noChangeArrowheads="1"/>
          </p:cNvSpPr>
          <p:nvPr/>
        </p:nvSpPr>
        <p:spPr bwMode="auto">
          <a:xfrm>
            <a:off x="1371600" y="3962400"/>
            <a:ext cx="3352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75-250 km below ICB</a:t>
            </a:r>
          </a:p>
        </p:txBody>
      </p:sp>
      <p:sp>
        <p:nvSpPr>
          <p:cNvPr id="209930" name="Text Box 10"/>
          <p:cNvSpPr txBox="1">
            <a:spLocks noChangeArrowheads="1"/>
          </p:cNvSpPr>
          <p:nvPr/>
        </p:nvSpPr>
        <p:spPr bwMode="auto">
          <a:xfrm>
            <a:off x="1371600" y="1143000"/>
            <a:ext cx="3124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0-75 below ICB</a:t>
            </a:r>
          </a:p>
        </p:txBody>
      </p:sp>
      <p:sp>
        <p:nvSpPr>
          <p:cNvPr id="209935" name="Text Box 15"/>
          <p:cNvSpPr txBox="1">
            <a:spLocks noChangeArrowheads="1"/>
          </p:cNvSpPr>
          <p:nvPr/>
        </p:nvSpPr>
        <p:spPr bwMode="auto">
          <a:xfrm rot="-5400000">
            <a:off x="-2133600" y="2816225"/>
            <a:ext cx="502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Differential travel time residual</a:t>
            </a:r>
          </a:p>
        </p:txBody>
      </p:sp>
      <p:sp>
        <p:nvSpPr>
          <p:cNvPr id="209936" name="Text Box 16"/>
          <p:cNvSpPr txBox="1">
            <a:spLocks noChangeArrowheads="1"/>
          </p:cNvSpPr>
          <p:nvPr/>
        </p:nvSpPr>
        <p:spPr bwMode="auto">
          <a:xfrm>
            <a:off x="2590800" y="228600"/>
            <a:ext cx="502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Hemispherical Structure</a:t>
            </a:r>
          </a:p>
        </p:txBody>
      </p:sp>
      <p:sp>
        <p:nvSpPr>
          <p:cNvPr id="209937" name="Text Box 17"/>
          <p:cNvSpPr txBox="1">
            <a:spLocks noChangeArrowheads="1"/>
          </p:cNvSpPr>
          <p:nvPr/>
        </p:nvSpPr>
        <p:spPr bwMode="auto">
          <a:xfrm>
            <a:off x="5257800" y="6276975"/>
            <a:ext cx="37338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0"/>
              <a:t>J. Attanayake, PhD. Thesis,UConn.,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4740" name="Picture 4" descr="hrvoje_diffic_rot"/>
          <p:cNvPicPr>
            <a:picLocks noChangeAspect="1" noChangeArrowheads="1"/>
          </p:cNvPicPr>
          <p:nvPr/>
        </p:nvPicPr>
        <p:blipFill>
          <a:blip r:embed="rId3"/>
          <a:srcRect/>
          <a:stretch>
            <a:fillRect/>
          </a:stretch>
        </p:blipFill>
        <p:spPr bwMode="auto">
          <a:xfrm>
            <a:off x="3733800" y="609600"/>
            <a:ext cx="5219700" cy="5818188"/>
          </a:xfrm>
          <a:prstGeom prst="rect">
            <a:avLst/>
          </a:prstGeom>
          <a:noFill/>
        </p:spPr>
      </p:pic>
      <p:sp>
        <p:nvSpPr>
          <p:cNvPr id="244741" name="Text Box 5"/>
          <p:cNvSpPr txBox="1">
            <a:spLocks noChangeArrowheads="1"/>
          </p:cNvSpPr>
          <p:nvPr/>
        </p:nvSpPr>
        <p:spPr bwMode="auto">
          <a:xfrm>
            <a:off x="457200" y="0"/>
            <a:ext cx="8001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Inner Core Differential Rotation: A Complex Signal ?</a:t>
            </a:r>
          </a:p>
        </p:txBody>
      </p:sp>
      <p:sp>
        <p:nvSpPr>
          <p:cNvPr id="244742" name="Text Box 6"/>
          <p:cNvSpPr txBox="1">
            <a:spLocks noChangeArrowheads="1"/>
          </p:cNvSpPr>
          <p:nvPr/>
        </p:nvSpPr>
        <p:spPr bwMode="auto">
          <a:xfrm>
            <a:off x="838200" y="6400800"/>
            <a:ext cx="6781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H. Tkalcic and M. Sambridge, Fall 2011 AGU.</a:t>
            </a:r>
          </a:p>
        </p:txBody>
      </p:sp>
      <p:pic>
        <p:nvPicPr>
          <p:cNvPr id="244747" name="Picture 11" descr="doublet"/>
          <p:cNvPicPr>
            <a:picLocks noChangeAspect="1" noChangeArrowheads="1"/>
          </p:cNvPicPr>
          <p:nvPr/>
        </p:nvPicPr>
        <p:blipFill>
          <a:blip r:embed="rId4"/>
          <a:srcRect/>
          <a:stretch>
            <a:fillRect/>
          </a:stretch>
        </p:blipFill>
        <p:spPr bwMode="auto">
          <a:xfrm>
            <a:off x="304800" y="1752600"/>
            <a:ext cx="3200400" cy="3657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325438" y="381000"/>
            <a:ext cx="8493125" cy="415925"/>
          </a:xfrm>
          <a:prstGeom prst="rect">
            <a:avLst/>
          </a:prstGeom>
          <a:noFill/>
          <a:ln w="9525">
            <a:noFill/>
            <a:round/>
            <a:headEnd/>
            <a:tailEnd/>
          </a:ln>
          <a:effectLst/>
        </p:spPr>
        <p:txBody>
          <a:bodyPr lIns="0" tIns="0" rIns="0" bIns="0">
            <a:prstTxWarp prst="textNoShape">
              <a:avLst/>
            </a:prstTxWarp>
          </a:bodyPr>
          <a:lstStyle/>
          <a:p>
            <a:pPr algn="ctr" defTabSz="414338" eaLnBrk="1">
              <a:lnSpc>
                <a:spcPct val="93000"/>
              </a:lnSpc>
              <a:buClr>
                <a:srgbClr val="000000"/>
              </a:buClr>
              <a:buSzPct val="45000"/>
              <a:buFont typeface="Wingdings"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1500">
                <a:solidFill>
                  <a:srgbClr val="000000"/>
                </a:solidFill>
                <a:latin typeface="Arial" charset="0"/>
                <a:ea typeface="msgothic" charset="0"/>
                <a:cs typeface="msgothic" charset="0"/>
              </a:rPr>
              <a:t>(A) Synthetic vertical component of PKiKP seismograms at the distance range from 35° to 55° for PREM (red traces) and a model with ICB topography shown in C (black traces). </a:t>
            </a:r>
          </a:p>
        </p:txBody>
      </p:sp>
      <p:pic>
        <p:nvPicPr>
          <p:cNvPr id="218115" name="Picture 3"/>
          <p:cNvPicPr>
            <a:picLocks noChangeAspect="1" noChangeArrowheads="1"/>
          </p:cNvPicPr>
          <p:nvPr/>
        </p:nvPicPr>
        <p:blipFill>
          <a:blip r:embed="rId3"/>
          <a:srcRect/>
          <a:stretch>
            <a:fillRect/>
          </a:stretch>
        </p:blipFill>
        <p:spPr bwMode="auto">
          <a:xfrm>
            <a:off x="3175" y="5943600"/>
            <a:ext cx="9105900" cy="942975"/>
          </a:xfrm>
          <a:prstGeom prst="rect">
            <a:avLst/>
          </a:prstGeom>
          <a:noFill/>
          <a:ln w="9525">
            <a:noFill/>
            <a:round/>
            <a:headEnd/>
            <a:tailEnd/>
          </a:ln>
          <a:effectLst/>
        </p:spPr>
      </p:pic>
      <p:pic>
        <p:nvPicPr>
          <p:cNvPr id="218116" name="Picture 4"/>
          <p:cNvPicPr>
            <a:picLocks noChangeAspect="1" noChangeArrowheads="1"/>
          </p:cNvPicPr>
          <p:nvPr/>
        </p:nvPicPr>
        <p:blipFill>
          <a:blip r:embed="rId4"/>
          <a:srcRect/>
          <a:stretch>
            <a:fillRect/>
          </a:stretch>
        </p:blipFill>
        <p:spPr bwMode="auto">
          <a:xfrm>
            <a:off x="609600" y="1295400"/>
            <a:ext cx="7804150" cy="4165600"/>
          </a:xfrm>
          <a:prstGeom prst="rect">
            <a:avLst/>
          </a:prstGeom>
          <a:noFill/>
          <a:ln w="9525">
            <a:noFill/>
            <a:round/>
            <a:headEnd/>
            <a:tailEnd/>
          </a:ln>
          <a:effectLst/>
        </p:spPr>
      </p:pic>
      <p:sp>
        <p:nvSpPr>
          <p:cNvPr id="218117" name="Text Box 5"/>
          <p:cNvSpPr txBox="1">
            <a:spLocks noChangeArrowheads="1"/>
          </p:cNvSpPr>
          <p:nvPr/>
        </p:nvSpPr>
        <p:spPr bwMode="auto">
          <a:xfrm>
            <a:off x="671513" y="5972175"/>
            <a:ext cx="3917950" cy="231775"/>
          </a:xfrm>
          <a:prstGeom prst="rect">
            <a:avLst/>
          </a:prstGeom>
          <a:noFill/>
          <a:ln w="9525">
            <a:noFill/>
            <a:round/>
            <a:headEnd/>
            <a:tailEnd/>
          </a:ln>
          <a:effectLst/>
        </p:spPr>
        <p:txBody>
          <a:bodyPr lIns="0" tIns="0" rIns="0" bIns="0">
            <a:prstTxWarp prst="textNoShape">
              <a:avLst/>
            </a:prstTxWarp>
          </a:bodyPr>
          <a:lstStyle/>
          <a:p>
            <a:pPr defTabSz="414338" eaLnBrk="1">
              <a:lnSpc>
                <a:spcPct val="93000"/>
              </a:lnSpc>
              <a:buClr>
                <a:srgbClr val="000000"/>
              </a:buClr>
              <a:buSzPct val="45000"/>
              <a:buFont typeface="Wingdings" charset="2"/>
              <a:buNone/>
              <a:tabLst>
                <a:tab pos="657225" algn="l"/>
                <a:tab pos="1312863" algn="l"/>
                <a:tab pos="1970088" algn="l"/>
                <a:tab pos="2627313" algn="l"/>
                <a:tab pos="3282950" algn="l"/>
              </a:tabLst>
            </a:pPr>
            <a:r>
              <a:rPr lang="en-GB" sz="1100">
                <a:solidFill>
                  <a:srgbClr val="000000"/>
                </a:solidFill>
                <a:latin typeface="Arial" charset="0"/>
                <a:ea typeface="msgothic" charset="0"/>
                <a:cs typeface="msgothic" charset="0"/>
              </a:rPr>
              <a:t>Dai Z et al. PNAS 2012;109:7654-7658</a:t>
            </a:r>
          </a:p>
        </p:txBody>
      </p:sp>
      <p:sp>
        <p:nvSpPr>
          <p:cNvPr id="218118" name="Text Box 6"/>
          <p:cNvSpPr txBox="1">
            <a:spLocks noChangeArrowheads="1"/>
          </p:cNvSpPr>
          <p:nvPr/>
        </p:nvSpPr>
        <p:spPr bwMode="auto">
          <a:xfrm>
            <a:off x="98425" y="6613525"/>
            <a:ext cx="4930775" cy="3470275"/>
          </a:xfrm>
          <a:prstGeom prst="rect">
            <a:avLst/>
          </a:prstGeom>
          <a:noFill/>
          <a:ln w="9525">
            <a:noFill/>
            <a:round/>
            <a:headEnd/>
            <a:tailEnd/>
          </a:ln>
          <a:effectLst/>
        </p:spPr>
        <p:txBody>
          <a:bodyPr lIns="0" tIns="0" rIns="0" bIns="0">
            <a:prstTxWarp prst="textNoShape">
              <a:avLst/>
            </a:prstTxWarp>
          </a:bodyPr>
          <a:lstStyle/>
          <a:p>
            <a:pPr marL="77788" indent="-77788" defTabSz="414338" eaLnBrk="1">
              <a:lnSpc>
                <a:spcPct val="93000"/>
              </a:lnSpc>
              <a:buClr>
                <a:srgbClr val="000000"/>
              </a:buClr>
              <a:buSzPct val="45000"/>
              <a:buFont typeface="Wingdings" charset="2"/>
              <a:buNone/>
              <a:tabLst>
                <a:tab pos="657225" algn="l"/>
                <a:tab pos="1312863" algn="l"/>
                <a:tab pos="1970088" algn="l"/>
                <a:tab pos="2627313" algn="l"/>
                <a:tab pos="3282950" algn="l"/>
                <a:tab pos="3940175" algn="l"/>
                <a:tab pos="4595813" algn="l"/>
              </a:tabLst>
            </a:pPr>
            <a:r>
              <a:rPr lang="en-GB" sz="900" b="0">
                <a:solidFill>
                  <a:srgbClr val="000000"/>
                </a:solidFill>
                <a:latin typeface="Arial" charset="0"/>
                <a:ea typeface="msgothic" charset="0"/>
                <a:cs typeface="msgothic" charset="0"/>
              </a:rPr>
              <a:t>©2012 by National Academy of Sciences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lnDef>
  </a:objectDefaults>
  <a:extraClrSchemeLst>
    <a:extraClrScheme>
      <a:clrScheme name="Stream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eam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2298</TotalTime>
  <Words>1304</Words>
  <Application>Microsoft Macintosh PowerPoint</Application>
  <PresentationFormat>On-screen Show (4:3)</PresentationFormat>
  <Paragraphs>99</Paragraphs>
  <Slides>20</Slides>
  <Notes>20</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20</vt:i4>
      </vt:variant>
    </vt:vector>
  </HeadingPairs>
  <TitlesOfParts>
    <vt:vector size="29" baseType="lpstr">
      <vt:lpstr>Times</vt:lpstr>
      <vt:lpstr>Palatino</vt:lpstr>
      <vt:lpstr>Times New Roman</vt:lpstr>
      <vt:lpstr>Wingdings</vt:lpstr>
      <vt:lpstr>Arial</vt:lpstr>
      <vt:lpstr>Tahoma</vt:lpstr>
      <vt:lpstr>msgothic</vt:lpstr>
      <vt:lpstr>Stream</vt:lpstr>
      <vt:lpstr>Blank Presentation</vt:lpstr>
      <vt:lpstr>   </vt:lpstr>
      <vt:lpstr>Inner Core Structure from Seismology</vt:lpstr>
      <vt:lpstr>Compositional Dynamo</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University of Connecticut, Geology and Geophysics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Cormier</dc:creator>
  <cp:lastModifiedBy>Vernon Cormier</cp:lastModifiedBy>
  <cp:revision>162</cp:revision>
  <dcterms:created xsi:type="dcterms:W3CDTF">2012-07-25T18:26:02Z</dcterms:created>
  <dcterms:modified xsi:type="dcterms:W3CDTF">2012-07-25T18:26:46Z</dcterms:modified>
</cp:coreProperties>
</file>