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7" r:id="rId4"/>
    <p:sldId id="259" r:id="rId5"/>
    <p:sldId id="260" r:id="rId6"/>
    <p:sldId id="261" r:id="rId7"/>
    <p:sldId id="262" r:id="rId8"/>
    <p:sldId id="282" r:id="rId9"/>
    <p:sldId id="281" r:id="rId10"/>
    <p:sldId id="280" r:id="rId11"/>
    <p:sldId id="279" r:id="rId12"/>
    <p:sldId id="278" r:id="rId13"/>
    <p:sldId id="274" r:id="rId14"/>
    <p:sldId id="275" r:id="rId15"/>
    <p:sldId id="276" r:id="rId16"/>
    <p:sldId id="277"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45" autoAdjust="0"/>
  </p:normalViewPr>
  <p:slideViewPr>
    <p:cSldViewPr>
      <p:cViewPr>
        <p:scale>
          <a:sx n="65" d="100"/>
          <a:sy n="65" d="100"/>
        </p:scale>
        <p:origin x="-1314" y="-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th%20Ann\Documents\D630%20Documents%20Rescued\UCLA%20CLASSWORK\CIDER-2012\PGE%20meteorites%20and%20PU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th%20Ann\Documents\D630%20Documents%20Rescued\UCLA%20CLASSWORK\CIDER-2012\Impacts%20Research%20Group\isotopic-deviations-other-systems-meteori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th%20Ann\Documents\D630%20Documents%20Rescued\UCLA%20CLASSWORK\CIDER-2012\Impacts%20Research%20Group\isotopic-deviations-other-systems-meteorit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eth%20Ann\Documents\D630%20Documents%20Rescued\UCLA%20CLASSWORK\CIDER-2012\Impacts%20Research%20Group\isotopic-deviations-other-systems-meteori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tx>
            <c:v>carbonaceous</c:v>
          </c:tx>
          <c:spPr>
            <a:ln w="22225"/>
          </c:spPr>
          <c:errBars>
            <c:errDir val="y"/>
            <c:errBarType val="both"/>
            <c:errValType val="cust"/>
            <c:plus>
              <c:numRef>
                <c:f>Sheet1!$Q$17:$V$17</c:f>
                <c:numCache>
                  <c:formatCode>General</c:formatCode>
                  <c:ptCount val="6"/>
                  <c:pt idx="0">
                    <c:v>9.3107787813453999</c:v>
                  </c:pt>
                  <c:pt idx="1">
                    <c:v>111.10526301529116</c:v>
                  </c:pt>
                  <c:pt idx="2">
                    <c:v>104.07521111485984</c:v>
                  </c:pt>
                  <c:pt idx="3">
                    <c:v>128.81767969604508</c:v>
                  </c:pt>
                  <c:pt idx="4">
                    <c:v>156.77486581779775</c:v>
                  </c:pt>
                  <c:pt idx="5">
                    <c:v>65.582129142616182</c:v>
                  </c:pt>
                </c:numCache>
              </c:numRef>
            </c:plus>
            <c:minus>
              <c:numRef>
                <c:f>Sheet1!$Q$17:$V$17</c:f>
                <c:numCache>
                  <c:formatCode>General</c:formatCode>
                  <c:ptCount val="6"/>
                  <c:pt idx="0">
                    <c:v>9.3107787813453999</c:v>
                  </c:pt>
                  <c:pt idx="1">
                    <c:v>111.10526301529116</c:v>
                  </c:pt>
                  <c:pt idx="2">
                    <c:v>104.07521111485984</c:v>
                  </c:pt>
                  <c:pt idx="3">
                    <c:v>128.81767969604508</c:v>
                  </c:pt>
                  <c:pt idx="4">
                    <c:v>156.77486581779775</c:v>
                  </c:pt>
                  <c:pt idx="5">
                    <c:v>65.582129142616182</c:v>
                  </c:pt>
                </c:numCache>
              </c:numRef>
            </c:minus>
            <c:spPr>
              <a:ln>
                <a:solidFill>
                  <a:schemeClr val="accent1"/>
                </a:solidFill>
              </a:ln>
            </c:spPr>
          </c:errBars>
          <c:cat>
            <c:strRef>
              <c:f>Sheet1!$Q$1:$V$1</c:f>
              <c:strCache>
                <c:ptCount val="6"/>
                <c:pt idx="0">
                  <c:v>Re</c:v>
                </c:pt>
                <c:pt idx="1">
                  <c:v>Os</c:v>
                </c:pt>
                <c:pt idx="2">
                  <c:v>Ir</c:v>
                </c:pt>
                <c:pt idx="3">
                  <c:v>Ru</c:v>
                </c:pt>
                <c:pt idx="4">
                  <c:v>Pt</c:v>
                </c:pt>
                <c:pt idx="5">
                  <c:v>Pd</c:v>
                </c:pt>
              </c:strCache>
            </c:strRef>
          </c:cat>
          <c:val>
            <c:numRef>
              <c:f>Sheet1!$Q$16:$V$16</c:f>
              <c:numCache>
                <c:formatCode>General</c:formatCode>
                <c:ptCount val="6"/>
                <c:pt idx="0">
                  <c:v>53.43666666666644</c:v>
                </c:pt>
                <c:pt idx="1">
                  <c:v>670.80833333333351</c:v>
                </c:pt>
                <c:pt idx="2">
                  <c:v>630.70138888888891</c:v>
                </c:pt>
                <c:pt idx="3">
                  <c:v>900.36249999999768</c:v>
                </c:pt>
                <c:pt idx="4">
                  <c:v>1172.5944444444406</c:v>
                </c:pt>
                <c:pt idx="5">
                  <c:v>651.67916666666906</c:v>
                </c:pt>
              </c:numCache>
            </c:numRef>
          </c:val>
        </c:ser>
        <c:ser>
          <c:idx val="1"/>
          <c:order val="1"/>
          <c:tx>
            <c:v>ordinary</c:v>
          </c:tx>
          <c:spPr>
            <a:ln w="22225"/>
          </c:spPr>
          <c:errBars>
            <c:errDir val="y"/>
            <c:errBarType val="both"/>
            <c:errValType val="cust"/>
            <c:plus>
              <c:numRef>
                <c:f>Sheet1!$Q$36:$V$36</c:f>
                <c:numCache>
                  <c:formatCode>General</c:formatCode>
                  <c:ptCount val="6"/>
                  <c:pt idx="0">
                    <c:v>19.716273658318393</c:v>
                  </c:pt>
                  <c:pt idx="1">
                    <c:v>216.17290756685705</c:v>
                  </c:pt>
                  <c:pt idx="2">
                    <c:v>190.4145065357211</c:v>
                  </c:pt>
                  <c:pt idx="3">
                    <c:v>265.27543990190878</c:v>
                  </c:pt>
                  <c:pt idx="4">
                    <c:v>375.32902441986732</c:v>
                  </c:pt>
                  <c:pt idx="5">
                    <c:v>198.44751133180725</c:v>
                  </c:pt>
                </c:numCache>
              </c:numRef>
            </c:plus>
            <c:minus>
              <c:numRef>
                <c:f>Sheet1!$Q$36:$V$36</c:f>
                <c:numCache>
                  <c:formatCode>General</c:formatCode>
                  <c:ptCount val="6"/>
                  <c:pt idx="0">
                    <c:v>19.716273658318393</c:v>
                  </c:pt>
                  <c:pt idx="1">
                    <c:v>216.17290756685705</c:v>
                  </c:pt>
                  <c:pt idx="2">
                    <c:v>190.4145065357211</c:v>
                  </c:pt>
                  <c:pt idx="3">
                    <c:v>265.27543990190878</c:v>
                  </c:pt>
                  <c:pt idx="4">
                    <c:v>375.32902441986732</c:v>
                  </c:pt>
                  <c:pt idx="5">
                    <c:v>198.44751133180725</c:v>
                  </c:pt>
                </c:numCache>
              </c:numRef>
            </c:minus>
            <c:spPr>
              <a:ln>
                <a:solidFill>
                  <a:schemeClr val="accent2"/>
                </a:solidFill>
              </a:ln>
            </c:spPr>
          </c:errBars>
          <c:cat>
            <c:strRef>
              <c:f>Sheet1!$Q$1:$V$1</c:f>
              <c:strCache>
                <c:ptCount val="6"/>
                <c:pt idx="0">
                  <c:v>Re</c:v>
                </c:pt>
                <c:pt idx="1">
                  <c:v>Os</c:v>
                </c:pt>
                <c:pt idx="2">
                  <c:v>Ir</c:v>
                </c:pt>
                <c:pt idx="3">
                  <c:v>Ru</c:v>
                </c:pt>
                <c:pt idx="4">
                  <c:v>Pt</c:v>
                </c:pt>
                <c:pt idx="5">
                  <c:v>Pd</c:v>
                </c:pt>
              </c:strCache>
            </c:strRef>
          </c:cat>
          <c:val>
            <c:numRef>
              <c:f>Sheet1!$Q$35:$V$35</c:f>
              <c:numCache>
                <c:formatCode>General</c:formatCode>
                <c:ptCount val="6"/>
                <c:pt idx="0">
                  <c:v>66.458333333333258</c:v>
                </c:pt>
                <c:pt idx="1">
                  <c:v>763.03749999999866</c:v>
                </c:pt>
                <c:pt idx="2">
                  <c:v>683.47916666666879</c:v>
                </c:pt>
                <c:pt idx="3">
                  <c:v>1025.4583333333328</c:v>
                </c:pt>
                <c:pt idx="4">
                  <c:v>1390.9041666666669</c:v>
                </c:pt>
                <c:pt idx="5">
                  <c:v>756.10416666666856</c:v>
                </c:pt>
              </c:numCache>
            </c:numRef>
          </c:val>
        </c:ser>
        <c:ser>
          <c:idx val="2"/>
          <c:order val="2"/>
          <c:tx>
            <c:v>enstatite</c:v>
          </c:tx>
          <c:spPr>
            <a:ln w="22225"/>
          </c:spPr>
          <c:errBars>
            <c:errDir val="y"/>
            <c:errBarType val="both"/>
            <c:errValType val="cust"/>
            <c:plus>
              <c:numRef>
                <c:f>Sheet1!$Q$51:$V$51</c:f>
                <c:numCache>
                  <c:formatCode>General</c:formatCode>
                  <c:ptCount val="6"/>
                  <c:pt idx="0">
                    <c:v>9.1104414194452659</c:v>
                  </c:pt>
                  <c:pt idx="1">
                    <c:v>107.34474503073848</c:v>
                  </c:pt>
                  <c:pt idx="2">
                    <c:v>93.72233091691534</c:v>
                  </c:pt>
                  <c:pt idx="3">
                    <c:v>136.38207343840017</c:v>
                  </c:pt>
                  <c:pt idx="4">
                    <c:v>192.47865512459018</c:v>
                  </c:pt>
                  <c:pt idx="5">
                    <c:v>28.693471600696931</c:v>
                  </c:pt>
                </c:numCache>
              </c:numRef>
            </c:plus>
            <c:minus>
              <c:numRef>
                <c:f>Sheet1!$Q$51:$V$51</c:f>
                <c:numCache>
                  <c:formatCode>General</c:formatCode>
                  <c:ptCount val="6"/>
                  <c:pt idx="0">
                    <c:v>9.1104414194452659</c:v>
                  </c:pt>
                  <c:pt idx="1">
                    <c:v>107.34474503073848</c:v>
                  </c:pt>
                  <c:pt idx="2">
                    <c:v>93.72233091691534</c:v>
                  </c:pt>
                  <c:pt idx="3">
                    <c:v>136.38207343840017</c:v>
                  </c:pt>
                  <c:pt idx="4">
                    <c:v>192.47865512459018</c:v>
                  </c:pt>
                  <c:pt idx="5">
                    <c:v>28.693471600696931</c:v>
                  </c:pt>
                </c:numCache>
              </c:numRef>
            </c:minus>
            <c:spPr>
              <a:ln>
                <a:solidFill>
                  <a:schemeClr val="accent3"/>
                </a:solidFill>
              </a:ln>
            </c:spPr>
          </c:errBars>
          <c:cat>
            <c:strRef>
              <c:f>Sheet1!$Q$1:$V$1</c:f>
              <c:strCache>
                <c:ptCount val="6"/>
                <c:pt idx="0">
                  <c:v>Re</c:v>
                </c:pt>
                <c:pt idx="1">
                  <c:v>Os</c:v>
                </c:pt>
                <c:pt idx="2">
                  <c:v>Ir</c:v>
                </c:pt>
                <c:pt idx="3">
                  <c:v>Ru</c:v>
                </c:pt>
                <c:pt idx="4">
                  <c:v>Pt</c:v>
                </c:pt>
                <c:pt idx="5">
                  <c:v>Pd</c:v>
                </c:pt>
              </c:strCache>
            </c:strRef>
          </c:cat>
          <c:val>
            <c:numRef>
              <c:f>Sheet1!$Q$50:$V$50</c:f>
              <c:numCache>
                <c:formatCode>General</c:formatCode>
                <c:ptCount val="6"/>
                <c:pt idx="0">
                  <c:v>58.63</c:v>
                </c:pt>
                <c:pt idx="1">
                  <c:v>667.6</c:v>
                </c:pt>
                <c:pt idx="2">
                  <c:v>611.24375000000055</c:v>
                </c:pt>
                <c:pt idx="3">
                  <c:v>922.88124999999866</c:v>
                </c:pt>
                <c:pt idx="4">
                  <c:v>1250.7125000000001</c:v>
                </c:pt>
                <c:pt idx="5">
                  <c:v>897.55624999999816</c:v>
                </c:pt>
              </c:numCache>
            </c:numRef>
          </c:val>
        </c:ser>
        <c:ser>
          <c:idx val="3"/>
          <c:order val="3"/>
          <c:tx>
            <c:v>PUM</c:v>
          </c:tx>
          <c:cat>
            <c:strRef>
              <c:f>Sheet1!$Q$1:$V$1</c:f>
              <c:strCache>
                <c:ptCount val="6"/>
                <c:pt idx="0">
                  <c:v>Re</c:v>
                </c:pt>
                <c:pt idx="1">
                  <c:v>Os</c:v>
                </c:pt>
                <c:pt idx="2">
                  <c:v>Ir</c:v>
                </c:pt>
                <c:pt idx="3">
                  <c:v>Ru</c:v>
                </c:pt>
                <c:pt idx="4">
                  <c:v>Pt</c:v>
                </c:pt>
                <c:pt idx="5">
                  <c:v>Pd</c:v>
                </c:pt>
              </c:strCache>
            </c:strRef>
          </c:cat>
          <c:val>
            <c:numRef>
              <c:f>Sheet1!$Q$55:$V$55</c:f>
              <c:numCache>
                <c:formatCode>General</c:formatCode>
                <c:ptCount val="6"/>
                <c:pt idx="0">
                  <c:v>0.35000000000000031</c:v>
                </c:pt>
                <c:pt idx="1">
                  <c:v>3.9</c:v>
                </c:pt>
                <c:pt idx="2">
                  <c:v>3.5</c:v>
                </c:pt>
                <c:pt idx="3">
                  <c:v>7</c:v>
                </c:pt>
                <c:pt idx="4">
                  <c:v>7.6</c:v>
                </c:pt>
                <c:pt idx="5">
                  <c:v>7.1</c:v>
                </c:pt>
              </c:numCache>
            </c:numRef>
          </c:val>
        </c:ser>
        <c:marker val="1"/>
        <c:axId val="48124672"/>
        <c:axId val="48126208"/>
      </c:lineChart>
      <c:catAx>
        <c:axId val="48124672"/>
        <c:scaling>
          <c:orientation val="minMax"/>
        </c:scaling>
        <c:axPos val="b"/>
        <c:tickLblPos val="nextTo"/>
        <c:crossAx val="48126208"/>
        <c:crossesAt val="0.1"/>
        <c:auto val="1"/>
        <c:lblAlgn val="ctr"/>
        <c:lblOffset val="100"/>
      </c:catAx>
      <c:valAx>
        <c:axId val="48126208"/>
        <c:scaling>
          <c:logBase val="10"/>
          <c:orientation val="minMax"/>
        </c:scaling>
        <c:axPos val="l"/>
        <c:numFmt formatCode="General" sourceLinked="1"/>
        <c:tickLblPos val="nextTo"/>
        <c:crossAx val="48124672"/>
        <c:crosses val="autoZero"/>
        <c:crossBetween val="between"/>
      </c:valAx>
    </c:plotArea>
    <c:legend>
      <c:legendPos val="r"/>
      <c:layout/>
      <c:txPr>
        <a:bodyPr/>
        <a:lstStyle/>
        <a:p>
          <a:pPr>
            <a:defRPr sz="14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Present Day</a:t>
            </a:r>
          </a:p>
        </c:rich>
      </c:tx>
      <c:layout/>
    </c:title>
    <c:plotArea>
      <c:layout>
        <c:manualLayout>
          <c:layoutTarget val="inner"/>
          <c:xMode val="edge"/>
          <c:yMode val="edge"/>
          <c:x val="0.16916367661314549"/>
          <c:y val="0.15068060538985867"/>
          <c:w val="0.78798415866625249"/>
          <c:h val="0.68367322482183013"/>
        </c:manualLayout>
      </c:layout>
      <c:scatterChart>
        <c:scatterStyle val="smoothMarker"/>
        <c:ser>
          <c:idx val="0"/>
          <c:order val="0"/>
          <c:tx>
            <c:v>CC-OC Mix, 10% increments</c:v>
          </c:tx>
          <c:xVal>
            <c:numRef>
              <c:f>'Os-mixing-Smoliar-Osinitial'!$E$20:$E$30</c:f>
              <c:numCache>
                <c:formatCode>General</c:formatCode>
                <c:ptCount val="11"/>
                <c:pt idx="0">
                  <c:v>0.12637178571428567</c:v>
                </c:pt>
                <c:pt idx="1">
                  <c:v>0.12668211608596869</c:v>
                </c:pt>
                <c:pt idx="2">
                  <c:v>0.12699244645765206</c:v>
                </c:pt>
                <c:pt idx="3">
                  <c:v>0.12730277682933469</c:v>
                </c:pt>
                <c:pt idx="4">
                  <c:v>0.12761310720101768</c:v>
                </c:pt>
                <c:pt idx="5">
                  <c:v>0.12792343757270136</c:v>
                </c:pt>
                <c:pt idx="6">
                  <c:v>0.12823376743932854</c:v>
                </c:pt>
                <c:pt idx="7">
                  <c:v>0.12854409781101189</c:v>
                </c:pt>
                <c:pt idx="8">
                  <c:v>0.12885442818269449</c:v>
                </c:pt>
                <c:pt idx="9">
                  <c:v>0.12916475855437751</c:v>
                </c:pt>
                <c:pt idx="10">
                  <c:v>0.12947508892606049</c:v>
                </c:pt>
              </c:numCache>
            </c:numRef>
          </c:xVal>
          <c:yVal>
            <c:numRef>
              <c:f>'Os-mixing-Smoliar-Osinitial'!$F$20:$F$30</c:f>
              <c:numCache>
                <c:formatCode>General</c:formatCode>
                <c:ptCount val="11"/>
                <c:pt idx="0">
                  <c:v>0.11981937142857146</c:v>
                </c:pt>
                <c:pt idx="1">
                  <c:v>0.11982130650827462</c:v>
                </c:pt>
                <c:pt idx="2">
                  <c:v>0.11982324158797811</c:v>
                </c:pt>
                <c:pt idx="3">
                  <c:v>0.11982517666768128</c:v>
                </c:pt>
                <c:pt idx="4">
                  <c:v>0.11982711174738418</c:v>
                </c:pt>
                <c:pt idx="5">
                  <c:v>0.11982904682708739</c:v>
                </c:pt>
                <c:pt idx="6">
                  <c:v>0.11983098190364126</c:v>
                </c:pt>
                <c:pt idx="7">
                  <c:v>0.11983291698334443</c:v>
                </c:pt>
                <c:pt idx="8">
                  <c:v>0.11983485206304763</c:v>
                </c:pt>
                <c:pt idx="9">
                  <c:v>0.11983678714275089</c:v>
                </c:pt>
                <c:pt idx="10">
                  <c:v>0.11983872222245399</c:v>
                </c:pt>
              </c:numCache>
            </c:numRef>
          </c:yVal>
          <c:smooth val="1"/>
        </c:ser>
        <c:ser>
          <c:idx val="3"/>
          <c:order val="1"/>
          <c:tx>
            <c:v>PUM (Becker et all, '06)</c:v>
          </c:tx>
          <c:spPr>
            <a:ln>
              <a:noFill/>
            </a:ln>
          </c:spPr>
          <c:marker>
            <c:symbol val="circle"/>
            <c:size val="12"/>
            <c:spPr>
              <a:solidFill>
                <a:schemeClr val="tx1"/>
              </a:solidFill>
              <a:ln>
                <a:solidFill>
                  <a:schemeClr val="tx1"/>
                </a:solidFill>
              </a:ln>
            </c:spPr>
          </c:marker>
          <c:xVal>
            <c:numRef>
              <c:f>'Os-mixing-Smoliar-Osinitial'!$D$4</c:f>
              <c:numCache>
                <c:formatCode>General</c:formatCode>
                <c:ptCount val="1"/>
                <c:pt idx="0">
                  <c:v>0.12959999999999999</c:v>
                </c:pt>
              </c:numCache>
            </c:numRef>
          </c:xVal>
          <c:yVal>
            <c:numRef>
              <c:f>'Os-mixing-Smoliar-Osinitial'!$F$4</c:f>
              <c:numCache>
                <c:formatCode>General</c:formatCode>
                <c:ptCount val="1"/>
                <c:pt idx="0">
                  <c:v>0.11983500000000002</c:v>
                </c:pt>
              </c:numCache>
            </c:numRef>
          </c:yVal>
          <c:smooth val="1"/>
        </c:ser>
        <c:ser>
          <c:idx val="4"/>
          <c:order val="2"/>
          <c:tx>
            <c:v>CC average</c:v>
          </c:tx>
          <c:spPr>
            <a:ln>
              <a:noFill/>
            </a:ln>
          </c:spPr>
          <c:marker>
            <c:symbol val="square"/>
            <c:size val="10"/>
            <c:spPr>
              <a:solidFill>
                <a:schemeClr val="accent4">
                  <a:lumMod val="75000"/>
                </a:schemeClr>
              </a:solidFill>
              <a:ln>
                <a:solidFill>
                  <a:schemeClr val="tx1"/>
                </a:solidFill>
              </a:ln>
            </c:spPr>
          </c:marker>
          <c:xVal>
            <c:numRef>
              <c:f>'Os-mixing-Smoliar-Osinitial'!$E$20</c:f>
              <c:numCache>
                <c:formatCode>General</c:formatCode>
                <c:ptCount val="1"/>
                <c:pt idx="0">
                  <c:v>0.12637178571428567</c:v>
                </c:pt>
              </c:numCache>
            </c:numRef>
          </c:xVal>
          <c:yVal>
            <c:numRef>
              <c:f>'Os-mixing-Smoliar-Osinitial'!$F$20</c:f>
              <c:numCache>
                <c:formatCode>General</c:formatCode>
                <c:ptCount val="1"/>
                <c:pt idx="0">
                  <c:v>0.11981937142857146</c:v>
                </c:pt>
              </c:numCache>
            </c:numRef>
          </c:yVal>
          <c:smooth val="1"/>
        </c:ser>
        <c:ser>
          <c:idx val="5"/>
          <c:order val="3"/>
          <c:tx>
            <c:v>OC average</c:v>
          </c:tx>
          <c:spPr>
            <a:ln>
              <a:noFill/>
            </a:ln>
          </c:spPr>
          <c:marker>
            <c:symbol val="square"/>
            <c:size val="10"/>
            <c:spPr>
              <a:solidFill>
                <a:schemeClr val="accent3">
                  <a:lumMod val="75000"/>
                </a:schemeClr>
              </a:solidFill>
              <a:ln>
                <a:solidFill>
                  <a:schemeClr val="tx1"/>
                </a:solidFill>
              </a:ln>
            </c:spPr>
          </c:marker>
          <c:xVal>
            <c:numRef>
              <c:f>'Os-mixing-Smoliar-Osinitial'!$E$30</c:f>
              <c:numCache>
                <c:formatCode>General</c:formatCode>
                <c:ptCount val="1"/>
                <c:pt idx="0">
                  <c:v>0.12947508892606049</c:v>
                </c:pt>
              </c:numCache>
            </c:numRef>
          </c:xVal>
          <c:yVal>
            <c:numRef>
              <c:f>'Os-mixing-Smoliar-Osinitial'!$F$30</c:f>
              <c:numCache>
                <c:formatCode>General</c:formatCode>
                <c:ptCount val="1"/>
                <c:pt idx="0">
                  <c:v>0.11983872222245399</c:v>
                </c:pt>
              </c:numCache>
            </c:numRef>
          </c:yVal>
          <c:smooth val="1"/>
        </c:ser>
        <c:axId val="47727360"/>
        <c:axId val="47728896"/>
      </c:scatterChart>
      <c:valAx>
        <c:axId val="47727360"/>
        <c:scaling>
          <c:orientation val="minMax"/>
          <c:min val="0.12000000000000002"/>
        </c:scaling>
        <c:axPos val="b"/>
        <c:title>
          <c:tx>
            <c:rich>
              <a:bodyPr/>
              <a:lstStyle/>
              <a:p>
                <a:pPr>
                  <a:defRPr/>
                </a:pPr>
                <a:r>
                  <a:rPr lang="en-US"/>
                  <a:t>187Os/188Os</a:t>
                </a:r>
              </a:p>
            </c:rich>
          </c:tx>
          <c:layout/>
        </c:title>
        <c:numFmt formatCode="General" sourceLinked="1"/>
        <c:majorTickMark val="none"/>
        <c:tickLblPos val="nextTo"/>
        <c:crossAx val="47728896"/>
        <c:crosses val="autoZero"/>
        <c:crossBetween val="midCat"/>
      </c:valAx>
      <c:valAx>
        <c:axId val="47728896"/>
        <c:scaling>
          <c:orientation val="minMax"/>
        </c:scaling>
        <c:axPos val="l"/>
        <c:majorGridlines/>
        <c:title>
          <c:tx>
            <c:rich>
              <a:bodyPr/>
              <a:lstStyle/>
              <a:p>
                <a:pPr>
                  <a:defRPr/>
                </a:pPr>
                <a:r>
                  <a:rPr lang="en-US"/>
                  <a:t>186Os/188Os</a:t>
                </a:r>
              </a:p>
            </c:rich>
          </c:tx>
          <c:layout/>
        </c:title>
        <c:numFmt formatCode="General" sourceLinked="1"/>
        <c:majorTickMark val="none"/>
        <c:tickLblPos val="nextTo"/>
        <c:crossAx val="47727360"/>
        <c:crosses val="autoZero"/>
        <c:crossBetween val="midCat"/>
      </c:valAx>
    </c:plotArea>
    <c:legend>
      <c:legendPos val="r"/>
      <c:layout>
        <c:manualLayout>
          <c:xMode val="edge"/>
          <c:yMode val="edge"/>
          <c:x val="0.20797735978007736"/>
          <c:y val="0.19676523872295773"/>
          <c:w val="0.32510540227276125"/>
          <c:h val="0.34496563489098331"/>
        </c:manualLayout>
      </c:layout>
    </c:legend>
    <c:plotVisOnly val="1"/>
    <c:dispBlanksAs val="gap"/>
  </c:chart>
  <c:spPr>
    <a:solidFill>
      <a:schemeClr val="bg1">
        <a:alpha val="79000"/>
      </a:schemeClr>
    </a:solidFill>
    <a:ln>
      <a:solidFill>
        <a:schemeClr val="tx2"/>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Earth and Various</a:t>
            </a:r>
            <a:r>
              <a:rPr lang="en-US" baseline="0"/>
              <a:t> Meteorites</a:t>
            </a:r>
            <a:endParaRPr lang="en-US"/>
          </a:p>
        </c:rich>
      </c:tx>
      <c:layout/>
    </c:title>
    <c:plotArea>
      <c:layout>
        <c:manualLayout>
          <c:layoutTarget val="inner"/>
          <c:xMode val="edge"/>
          <c:yMode val="edge"/>
          <c:x val="0.13642687425889635"/>
          <c:y val="0.15122213496897793"/>
          <c:w val="0.67940795122583875"/>
          <c:h val="0.68253638106557357"/>
        </c:manualLayout>
      </c:layout>
      <c:scatterChart>
        <c:scatterStyle val="smoothMarker"/>
        <c:ser>
          <c:idx val="8"/>
          <c:order val="0"/>
          <c:tx>
            <c:v>H&amp;LL Chondrites Max Re/Os</c:v>
          </c:tx>
          <c:spPr>
            <a:ln w="28575">
              <a:noFill/>
            </a:ln>
          </c:spPr>
          <c:marker>
            <c:symbol val="square"/>
            <c:size val="8"/>
            <c:spPr>
              <a:solidFill>
                <a:schemeClr val="accent3">
                  <a:lumMod val="75000"/>
                </a:schemeClr>
              </a:solidFill>
              <a:ln>
                <a:solidFill>
                  <a:schemeClr val="tx1"/>
                </a:solidFill>
              </a:ln>
            </c:spPr>
          </c:marker>
          <c:xVal>
            <c:numRef>
              <c:f>('Os-mixing-Smoliar-Osinitial'!$AP$5,'Os-mixing-Smoliar-Osinitial'!$AP$10:$AP$15)</c:f>
              <c:numCache>
                <c:formatCode>0.0000000</c:formatCode>
                <c:ptCount val="7"/>
                <c:pt idx="0">
                  <c:v>9.5659566360507292E-2</c:v>
                </c:pt>
                <c:pt idx="1">
                  <c:v>9.7472672385064643E-2</c:v>
                </c:pt>
                <c:pt idx="2">
                  <c:v>9.9293318434353947E-2</c:v>
                </c:pt>
                <c:pt idx="3">
                  <c:v>0.10112153586449653</c:v>
                </c:pt>
                <c:pt idx="4">
                  <c:v>0.10295735616201231</c:v>
                </c:pt>
                <c:pt idx="5">
                  <c:v>0.10480081094436185</c:v>
                </c:pt>
                <c:pt idx="6">
                  <c:v>0.10665193196049062</c:v>
                </c:pt>
              </c:numCache>
            </c:numRef>
          </c:xVal>
          <c:yVal>
            <c:numRef>
              <c:f>('Os-mixing-Smoliar-Osinitial'!$AR$5,'Os-mixing-Smoliar-Osinitial'!$AR$10:$AR$15)</c:f>
              <c:numCache>
                <c:formatCode>General</c:formatCode>
                <c:ptCount val="7"/>
                <c:pt idx="0">
                  <c:v>0.11980728942788239</c:v>
                </c:pt>
                <c:pt idx="1">
                  <c:v>0.11980902998544618</c:v>
                </c:pt>
                <c:pt idx="2">
                  <c:v>0.11981077121325391</c:v>
                </c:pt>
                <c:pt idx="3">
                  <c:v>0.11981251311156295</c:v>
                </c:pt>
                <c:pt idx="4">
                  <c:v>0.11981425568063236</c:v>
                </c:pt>
                <c:pt idx="5">
                  <c:v>0.11981599892071966</c:v>
                </c:pt>
                <c:pt idx="6">
                  <c:v>0.11981774283208377</c:v>
                </c:pt>
              </c:numCache>
            </c:numRef>
          </c:yVal>
          <c:smooth val="1"/>
        </c:ser>
        <c:ser>
          <c:idx val="9"/>
          <c:order val="1"/>
          <c:tx>
            <c:v>C Chondrites Max Re/Os</c:v>
          </c:tx>
          <c:spPr>
            <a:ln w="28575">
              <a:noFill/>
            </a:ln>
          </c:spPr>
          <c:marker>
            <c:symbol val="square"/>
            <c:size val="8"/>
            <c:spPr>
              <a:solidFill>
                <a:schemeClr val="accent4">
                  <a:lumMod val="75000"/>
                </a:schemeClr>
              </a:solidFill>
              <a:ln>
                <a:solidFill>
                  <a:schemeClr val="tx1"/>
                </a:solidFill>
              </a:ln>
            </c:spPr>
          </c:marker>
          <c:xVal>
            <c:numRef>
              <c:f>'Os-mixing-Smoliar-Osinitial'!$AU$5:$AU$15</c:f>
              <c:numCache>
                <c:formatCode>General</c:formatCode>
                <c:ptCount val="11"/>
                <c:pt idx="0" formatCode="0.0000000">
                  <c:v>9.5621533989020152E-2</c:v>
                </c:pt>
                <c:pt idx="5" formatCode="0.0000000">
                  <c:v>9.7270287652753459E-2</c:v>
                </c:pt>
                <c:pt idx="6" formatCode="0.0000000">
                  <c:v>9.8925897861683112E-2</c:v>
                </c:pt>
                <c:pt idx="7" formatCode="0.0000000">
                  <c:v>0.10058839312959422</c:v>
                </c:pt>
                <c:pt idx="8" formatCode="0.0000000">
                  <c:v>0.10225780208885527</c:v>
                </c:pt>
                <c:pt idx="9" formatCode="0.0000000">
                  <c:v>0.10393415349090213</c:v>
                </c:pt>
                <c:pt idx="10" formatCode="0.0000000">
                  <c:v>0.10561747620673782</c:v>
                </c:pt>
              </c:numCache>
            </c:numRef>
          </c:xVal>
          <c:yVal>
            <c:numRef>
              <c:f>'Os-mixing-Smoliar-Osinitial'!$AX$5:$AX$15</c:f>
              <c:numCache>
                <c:formatCode>General</c:formatCode>
                <c:ptCount val="11"/>
                <c:pt idx="0">
                  <c:v>0.11980704404360502</c:v>
                </c:pt>
                <c:pt idx="5">
                  <c:v>0.1198077266594396</c:v>
                </c:pt>
                <c:pt idx="6">
                  <c:v>0.119808409538132</c:v>
                </c:pt>
                <c:pt idx="7">
                  <c:v>0.11980909267978331</c:v>
                </c:pt>
                <c:pt idx="8">
                  <c:v>0.11980977608449482</c:v>
                </c:pt>
                <c:pt idx="9">
                  <c:v>0.11981045975236752</c:v>
                </c:pt>
                <c:pt idx="10">
                  <c:v>0.11981114368350362</c:v>
                </c:pt>
              </c:numCache>
            </c:numRef>
          </c:yVal>
          <c:smooth val="1"/>
        </c:ser>
        <c:ser>
          <c:idx val="10"/>
          <c:order val="2"/>
          <c:tx>
            <c:v>E Chondrites Max Re/Os</c:v>
          </c:tx>
          <c:spPr>
            <a:ln w="28575">
              <a:noFill/>
            </a:ln>
          </c:spPr>
          <c:marker>
            <c:symbol val="square"/>
            <c:size val="8"/>
            <c:spPr>
              <a:ln>
                <a:solidFill>
                  <a:schemeClr val="tx1"/>
                </a:solidFill>
              </a:ln>
            </c:spPr>
          </c:marker>
          <c:xVal>
            <c:numRef>
              <c:f>'Os-mixing-Smoliar-Osinitial'!$BA$5:$BA$15</c:f>
              <c:numCache>
                <c:formatCode>General</c:formatCode>
                <c:ptCount val="11"/>
                <c:pt idx="0" formatCode="0.0000000">
                  <c:v>9.5641337742938731E-2</c:v>
                </c:pt>
                <c:pt idx="5" formatCode="0.0000000">
                  <c:v>9.7375670969094844E-2</c:v>
                </c:pt>
                <c:pt idx="6" formatCode="0.0000000">
                  <c:v>9.9117216633597488E-2</c:v>
                </c:pt>
                <c:pt idx="7" formatCode="0.0000000">
                  <c:v>0.10086600473026056</c:v>
                </c:pt>
                <c:pt idx="8" formatCode="0.0000000">
                  <c:v>0.10262206537762968</c:v>
                </c:pt>
                <c:pt idx="9" formatCode="0.0000000">
                  <c:v>0.10438542881950265</c:v>
                </c:pt>
                <c:pt idx="10" formatCode="0.0000000">
                  <c:v>0.10615612542545073</c:v>
                </c:pt>
              </c:numCache>
            </c:numRef>
          </c:xVal>
          <c:yVal>
            <c:numRef>
              <c:f>'Os-mixing-Smoliar-Osinitial'!$BD$5:$BD$15</c:f>
              <c:numCache>
                <c:formatCode>General</c:formatCode>
                <c:ptCount val="11"/>
                <c:pt idx="0">
                  <c:v>0.11980726505249395</c:v>
                </c:pt>
                <c:pt idx="5">
                  <c:v>0.11980890051880735</c:v>
                </c:pt>
                <c:pt idx="6">
                  <c:v>0.11981053661489625</c:v>
                </c:pt>
                <c:pt idx="7">
                  <c:v>0.11981217334100402</c:v>
                </c:pt>
                <c:pt idx="8">
                  <c:v>0.11981381069737186</c:v>
                </c:pt>
                <c:pt idx="9">
                  <c:v>0.11981544868424404</c:v>
                </c:pt>
                <c:pt idx="10">
                  <c:v>0.119817087301862</c:v>
                </c:pt>
              </c:numCache>
            </c:numRef>
          </c:yVal>
          <c:smooth val="1"/>
        </c:ser>
        <c:ser>
          <c:idx val="3"/>
          <c:order val="3"/>
          <c:tx>
            <c:v>Earth PUM</c:v>
          </c:tx>
          <c:spPr>
            <a:ln>
              <a:noFill/>
            </a:ln>
          </c:spPr>
          <c:marker>
            <c:symbol val="circle"/>
            <c:size val="12"/>
            <c:spPr>
              <a:solidFill>
                <a:schemeClr val="tx1"/>
              </a:solidFill>
              <a:ln>
                <a:solidFill>
                  <a:schemeClr val="tx1"/>
                </a:solidFill>
              </a:ln>
            </c:spPr>
          </c:marker>
          <c:xVal>
            <c:numRef>
              <c:f>'Os-mixing-Smoliar-Osinitial'!$D$5:$D$15</c:f>
              <c:numCache>
                <c:formatCode>General</c:formatCode>
                <c:ptCount val="11"/>
                <c:pt idx="0">
                  <c:v>9.5661097202166201E-2</c:v>
                </c:pt>
                <c:pt idx="5">
                  <c:v>9.7480818576513709E-2</c:v>
                </c:pt>
                <c:pt idx="6">
                  <c:v>9.9308107486339878E-2</c:v>
                </c:pt>
                <c:pt idx="7">
                  <c:v>0.10114299540217317</c:v>
                </c:pt>
                <c:pt idx="8">
                  <c:v>0.10298551392541602</c:v>
                </c:pt>
                <c:pt idx="9">
                  <c:v>0.10483569478888971</c:v>
                </c:pt>
                <c:pt idx="10">
                  <c:v>0.10669356985737857</c:v>
                </c:pt>
              </c:numCache>
            </c:numRef>
          </c:xVal>
          <c:yVal>
            <c:numRef>
              <c:f>'Os-mixing-Smoliar-Osinitial'!$G$5:$G$15</c:f>
              <c:numCache>
                <c:formatCode>General</c:formatCode>
                <c:ptCount val="11"/>
                <c:pt idx="0">
                  <c:v>0.11980724222698601</c:v>
                </c:pt>
                <c:pt idx="5">
                  <c:v>0.11980877928415153</c:v>
                </c:pt>
                <c:pt idx="6">
                  <c:v>0.11981031693319788</c:v>
                </c:pt>
                <c:pt idx="7">
                  <c:v>0.11981185517435304</c:v>
                </c:pt>
                <c:pt idx="8">
                  <c:v>0.11981339400784528</c:v>
                </c:pt>
                <c:pt idx="9">
                  <c:v>0.11981493343390272</c:v>
                </c:pt>
                <c:pt idx="10">
                  <c:v>0.11981647345275306</c:v>
                </c:pt>
              </c:numCache>
            </c:numRef>
          </c:yVal>
          <c:smooth val="1"/>
        </c:ser>
        <c:axId val="47768320"/>
        <c:axId val="47770624"/>
      </c:scatterChart>
      <c:valAx>
        <c:axId val="47768320"/>
        <c:scaling>
          <c:orientation val="minMax"/>
          <c:max val="0.10800000000000012"/>
          <c:min val="9.4000000000000028E-2"/>
        </c:scaling>
        <c:axPos val="b"/>
        <c:title>
          <c:tx>
            <c:rich>
              <a:bodyPr/>
              <a:lstStyle/>
              <a:p>
                <a:pPr>
                  <a:defRPr/>
                </a:pPr>
                <a:r>
                  <a:rPr lang="en-US" sz="1200" b="1" i="0" baseline="0">
                    <a:effectLst/>
                  </a:rPr>
                  <a:t>187Os/188Os, mix</a:t>
                </a:r>
                <a:endParaRPr lang="en-US" sz="1200">
                  <a:effectLst/>
                </a:endParaRPr>
              </a:p>
            </c:rich>
          </c:tx>
          <c:layout/>
        </c:title>
        <c:numFmt formatCode="0.0000000" sourceLinked="1"/>
        <c:tickLblPos val="nextTo"/>
        <c:crossAx val="47770624"/>
        <c:crosses val="autoZero"/>
        <c:crossBetween val="midCat"/>
      </c:valAx>
      <c:valAx>
        <c:axId val="47770624"/>
        <c:scaling>
          <c:orientation val="minMax"/>
          <c:max val="0.11982000000000002"/>
          <c:min val="0.11980600000000002"/>
        </c:scaling>
        <c:axPos val="l"/>
        <c:majorGridlines/>
        <c:minorGridlines/>
        <c:title>
          <c:tx>
            <c:rich>
              <a:bodyPr/>
              <a:lstStyle/>
              <a:p>
                <a:pPr>
                  <a:defRPr/>
                </a:pPr>
                <a:r>
                  <a:rPr lang="en-US"/>
                  <a:t>186Os/188Os, mix</a:t>
                </a:r>
              </a:p>
            </c:rich>
          </c:tx>
          <c:layout/>
        </c:title>
        <c:numFmt formatCode="0.00000" sourceLinked="0"/>
        <c:tickLblPos val="nextTo"/>
        <c:crossAx val="47768320"/>
        <c:crosses val="autoZero"/>
        <c:crossBetween val="midCat"/>
      </c:valAx>
    </c:plotArea>
    <c:legend>
      <c:legendPos val="r"/>
      <c:layout>
        <c:manualLayout>
          <c:xMode val="edge"/>
          <c:yMode val="edge"/>
          <c:x val="0.82972084613402386"/>
          <c:y val="0.25153920378875949"/>
          <c:w val="0.15577708034856724"/>
          <c:h val="0.59160413682909263"/>
        </c:manualLayout>
      </c:layout>
      <c:txPr>
        <a:bodyPr/>
        <a:lstStyle/>
        <a:p>
          <a:pPr>
            <a:defRPr sz="800"/>
          </a:pPr>
          <a:endParaRPr lang="en-US"/>
        </a:p>
      </c:txPr>
    </c:legend>
    <c:plotVisOnly val="1"/>
    <c:dispBlanksAs val="gap"/>
  </c:chart>
  <c:spPr>
    <a:solidFill>
      <a:schemeClr val="bg1"/>
    </a:solidFill>
    <a:ln>
      <a:solidFill>
        <a:schemeClr val="tx2"/>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Earth and Various</a:t>
            </a:r>
            <a:r>
              <a:rPr lang="en-US" baseline="0"/>
              <a:t> Meteorites</a:t>
            </a:r>
            <a:endParaRPr lang="en-US"/>
          </a:p>
        </c:rich>
      </c:tx>
      <c:layout/>
    </c:title>
    <c:plotArea>
      <c:layout>
        <c:manualLayout>
          <c:layoutTarget val="inner"/>
          <c:xMode val="edge"/>
          <c:yMode val="edge"/>
          <c:x val="0.13642687425889635"/>
          <c:y val="0.15122213496897793"/>
          <c:w val="0.67940795122583875"/>
          <c:h val="0.68253638106557357"/>
        </c:manualLayout>
      </c:layout>
      <c:scatterChart>
        <c:scatterStyle val="smoothMarker"/>
        <c:ser>
          <c:idx val="8"/>
          <c:order val="0"/>
          <c:tx>
            <c:v>H&amp;LL Chondrites</c:v>
          </c:tx>
          <c:spPr>
            <a:ln w="28575">
              <a:noFill/>
            </a:ln>
          </c:spPr>
          <c:marker>
            <c:symbol val="square"/>
            <c:size val="8"/>
            <c:spPr>
              <a:solidFill>
                <a:schemeClr val="accent3">
                  <a:lumMod val="75000"/>
                </a:schemeClr>
              </a:solidFill>
              <a:ln>
                <a:solidFill>
                  <a:schemeClr val="tx1"/>
                </a:solidFill>
              </a:ln>
            </c:spPr>
          </c:marker>
          <c:xVal>
            <c:numRef>
              <c:f>'Os-mixing-Smoliar-Osinitial'!$AP$5:$AP$15</c:f>
              <c:numCache>
                <c:formatCode>General</c:formatCode>
                <c:ptCount val="11"/>
                <c:pt idx="0" formatCode="0.0000000">
                  <c:v>9.5659566360507292E-2</c:v>
                </c:pt>
                <c:pt idx="5" formatCode="0.0000000">
                  <c:v>9.7472672385064643E-2</c:v>
                </c:pt>
                <c:pt idx="6" formatCode="0.0000000">
                  <c:v>9.9293318434353947E-2</c:v>
                </c:pt>
                <c:pt idx="7" formatCode="0.0000000">
                  <c:v>0.10112153586449653</c:v>
                </c:pt>
                <c:pt idx="8" formatCode="0.0000000">
                  <c:v>0.10295735616201231</c:v>
                </c:pt>
                <c:pt idx="9" formatCode="0.0000000">
                  <c:v>0.10480081094436185</c:v>
                </c:pt>
                <c:pt idx="10" formatCode="0.0000000">
                  <c:v>0.10665193196049062</c:v>
                </c:pt>
              </c:numCache>
            </c:numRef>
          </c:xVal>
          <c:yVal>
            <c:numRef>
              <c:f>'Os-mixing-Smoliar-Osinitial'!$AR$5:$AR$15</c:f>
              <c:numCache>
                <c:formatCode>General</c:formatCode>
                <c:ptCount val="11"/>
                <c:pt idx="0">
                  <c:v>0.11980728942788239</c:v>
                </c:pt>
                <c:pt idx="5">
                  <c:v>0.11980902998544618</c:v>
                </c:pt>
                <c:pt idx="6">
                  <c:v>0.11981077121325391</c:v>
                </c:pt>
                <c:pt idx="7">
                  <c:v>0.11981251311156295</c:v>
                </c:pt>
                <c:pt idx="8">
                  <c:v>0.11981425568063236</c:v>
                </c:pt>
                <c:pt idx="9">
                  <c:v>0.11981599892071966</c:v>
                </c:pt>
                <c:pt idx="10">
                  <c:v>0.11981774283208377</c:v>
                </c:pt>
              </c:numCache>
            </c:numRef>
          </c:yVal>
          <c:smooth val="1"/>
        </c:ser>
        <c:ser>
          <c:idx val="9"/>
          <c:order val="1"/>
          <c:tx>
            <c:v>C Chondrites</c:v>
          </c:tx>
          <c:spPr>
            <a:ln w="28575">
              <a:noFill/>
            </a:ln>
          </c:spPr>
          <c:marker>
            <c:symbol val="square"/>
            <c:size val="8"/>
            <c:spPr>
              <a:solidFill>
                <a:schemeClr val="accent4">
                  <a:lumMod val="75000"/>
                </a:schemeClr>
              </a:solidFill>
              <a:ln>
                <a:solidFill>
                  <a:schemeClr val="tx1"/>
                </a:solidFill>
              </a:ln>
            </c:spPr>
          </c:marker>
          <c:xVal>
            <c:numRef>
              <c:f>'Os-mixing-Smoliar-Osinitial'!$AU$5:$AU$15</c:f>
              <c:numCache>
                <c:formatCode>General</c:formatCode>
                <c:ptCount val="11"/>
                <c:pt idx="0" formatCode="0.0000000">
                  <c:v>9.5621533989020152E-2</c:v>
                </c:pt>
                <c:pt idx="5" formatCode="0.0000000">
                  <c:v>9.7270287652753459E-2</c:v>
                </c:pt>
                <c:pt idx="6" formatCode="0.0000000">
                  <c:v>9.8925897861683112E-2</c:v>
                </c:pt>
                <c:pt idx="7" formatCode="0.0000000">
                  <c:v>0.10058839312959422</c:v>
                </c:pt>
                <c:pt idx="8" formatCode="0.0000000">
                  <c:v>0.10225780208885527</c:v>
                </c:pt>
                <c:pt idx="9" formatCode="0.0000000">
                  <c:v>0.10393415349090213</c:v>
                </c:pt>
                <c:pt idx="10" formatCode="0.0000000">
                  <c:v>0.10561747620673782</c:v>
                </c:pt>
              </c:numCache>
            </c:numRef>
          </c:xVal>
          <c:yVal>
            <c:numRef>
              <c:f>'Os-mixing-Smoliar-Osinitial'!$AX$5:$AX$15</c:f>
              <c:numCache>
                <c:formatCode>General</c:formatCode>
                <c:ptCount val="11"/>
                <c:pt idx="0">
                  <c:v>0.11980704404360502</c:v>
                </c:pt>
                <c:pt idx="5">
                  <c:v>0.1198077266594396</c:v>
                </c:pt>
                <c:pt idx="6">
                  <c:v>0.119808409538132</c:v>
                </c:pt>
                <c:pt idx="7">
                  <c:v>0.11980909267978331</c:v>
                </c:pt>
                <c:pt idx="8">
                  <c:v>0.11980977608449482</c:v>
                </c:pt>
                <c:pt idx="9">
                  <c:v>0.11981045975236752</c:v>
                </c:pt>
                <c:pt idx="10">
                  <c:v>0.11981114368350362</c:v>
                </c:pt>
              </c:numCache>
            </c:numRef>
          </c:yVal>
          <c:smooth val="1"/>
        </c:ser>
        <c:ser>
          <c:idx val="10"/>
          <c:order val="2"/>
          <c:tx>
            <c:v>E Chondrites</c:v>
          </c:tx>
          <c:spPr>
            <a:ln w="28575">
              <a:noFill/>
            </a:ln>
          </c:spPr>
          <c:marker>
            <c:symbol val="square"/>
            <c:size val="8"/>
            <c:spPr>
              <a:ln>
                <a:solidFill>
                  <a:schemeClr val="tx1"/>
                </a:solidFill>
              </a:ln>
            </c:spPr>
          </c:marker>
          <c:xVal>
            <c:numRef>
              <c:f>'Os-mixing-Smoliar-Osinitial'!$BA$5:$BA$15</c:f>
              <c:numCache>
                <c:formatCode>General</c:formatCode>
                <c:ptCount val="11"/>
                <c:pt idx="0" formatCode="0.0000000">
                  <c:v>9.5641337742938731E-2</c:v>
                </c:pt>
                <c:pt idx="5" formatCode="0.0000000">
                  <c:v>9.7375670969094844E-2</c:v>
                </c:pt>
                <c:pt idx="6" formatCode="0.0000000">
                  <c:v>9.9117216633597488E-2</c:v>
                </c:pt>
                <c:pt idx="7" formatCode="0.0000000">
                  <c:v>0.10086600473026056</c:v>
                </c:pt>
                <c:pt idx="8" formatCode="0.0000000">
                  <c:v>0.10262206537762968</c:v>
                </c:pt>
                <c:pt idx="9" formatCode="0.0000000">
                  <c:v>0.10438542881950265</c:v>
                </c:pt>
                <c:pt idx="10" formatCode="0.0000000">
                  <c:v>0.10615612542545073</c:v>
                </c:pt>
              </c:numCache>
            </c:numRef>
          </c:xVal>
          <c:yVal>
            <c:numRef>
              <c:f>'Os-mixing-Smoliar-Osinitial'!$BD$5:$BD$15</c:f>
              <c:numCache>
                <c:formatCode>General</c:formatCode>
                <c:ptCount val="11"/>
                <c:pt idx="0">
                  <c:v>0.11980726505249395</c:v>
                </c:pt>
                <c:pt idx="5">
                  <c:v>0.11980890051880735</c:v>
                </c:pt>
                <c:pt idx="6">
                  <c:v>0.11981053661489625</c:v>
                </c:pt>
                <c:pt idx="7">
                  <c:v>0.11981217334100402</c:v>
                </c:pt>
                <c:pt idx="8">
                  <c:v>0.11981381069737186</c:v>
                </c:pt>
                <c:pt idx="9">
                  <c:v>0.11981544868424404</c:v>
                </c:pt>
                <c:pt idx="10">
                  <c:v>0.119817087301862</c:v>
                </c:pt>
              </c:numCache>
            </c:numRef>
          </c:yVal>
          <c:smooth val="1"/>
        </c:ser>
        <c:ser>
          <c:idx val="3"/>
          <c:order val="3"/>
          <c:tx>
            <c:v>Earth PUM</c:v>
          </c:tx>
          <c:spPr>
            <a:ln>
              <a:noFill/>
            </a:ln>
          </c:spPr>
          <c:marker>
            <c:symbol val="circle"/>
            <c:size val="12"/>
            <c:spPr>
              <a:solidFill>
                <a:schemeClr val="tx1"/>
              </a:solidFill>
              <a:ln>
                <a:solidFill>
                  <a:schemeClr val="tx1"/>
                </a:solidFill>
              </a:ln>
            </c:spPr>
          </c:marker>
          <c:xVal>
            <c:numRef>
              <c:f>'Os-mixing-Smoliar-Osinitial'!$D$5:$D$15</c:f>
              <c:numCache>
                <c:formatCode>General</c:formatCode>
                <c:ptCount val="11"/>
                <c:pt idx="0">
                  <c:v>9.5661097202166201E-2</c:v>
                </c:pt>
                <c:pt idx="5">
                  <c:v>9.7480818576513709E-2</c:v>
                </c:pt>
                <c:pt idx="6">
                  <c:v>9.9308107486339878E-2</c:v>
                </c:pt>
                <c:pt idx="7">
                  <c:v>0.10114299540217317</c:v>
                </c:pt>
                <c:pt idx="8">
                  <c:v>0.10298551392541602</c:v>
                </c:pt>
                <c:pt idx="9">
                  <c:v>0.10483569478888971</c:v>
                </c:pt>
                <c:pt idx="10">
                  <c:v>0.10669356985737857</c:v>
                </c:pt>
              </c:numCache>
            </c:numRef>
          </c:xVal>
          <c:yVal>
            <c:numRef>
              <c:f>'Os-mixing-Smoliar-Osinitial'!$G$5:$G$15</c:f>
              <c:numCache>
                <c:formatCode>General</c:formatCode>
                <c:ptCount val="11"/>
                <c:pt idx="0">
                  <c:v>0.11980724222698601</c:v>
                </c:pt>
                <c:pt idx="5">
                  <c:v>0.11980877928415153</c:v>
                </c:pt>
                <c:pt idx="6">
                  <c:v>0.11981031693319788</c:v>
                </c:pt>
                <c:pt idx="7">
                  <c:v>0.11981185517435304</c:v>
                </c:pt>
                <c:pt idx="8">
                  <c:v>0.11981339400784528</c:v>
                </c:pt>
                <c:pt idx="9">
                  <c:v>0.11981493343390272</c:v>
                </c:pt>
                <c:pt idx="10">
                  <c:v>0.11981647345275306</c:v>
                </c:pt>
              </c:numCache>
            </c:numRef>
          </c:yVal>
          <c:smooth val="1"/>
        </c:ser>
        <c:ser>
          <c:idx val="0"/>
          <c:order val="4"/>
          <c:tx>
            <c:v>IIA</c:v>
          </c:tx>
          <c:spPr>
            <a:ln w="28575">
              <a:noFill/>
            </a:ln>
          </c:spPr>
          <c:marker>
            <c:symbol val="triangle"/>
            <c:size val="10"/>
            <c:spPr>
              <a:solidFill>
                <a:schemeClr val="accent6">
                  <a:lumMod val="75000"/>
                </a:schemeClr>
              </a:solidFill>
              <a:ln>
                <a:solidFill>
                  <a:schemeClr val="tx2">
                    <a:lumMod val="50000"/>
                  </a:schemeClr>
                </a:solidFill>
              </a:ln>
            </c:spPr>
          </c:marker>
          <c:xVal>
            <c:numRef>
              <c:f>'Os-mixing-Smoliar-Osinitial'!$V$5:$V$15</c:f>
              <c:numCache>
                <c:formatCode>General</c:formatCode>
                <c:ptCount val="11"/>
                <c:pt idx="0">
                  <c:v>9.5786838101299954E-2</c:v>
                </c:pt>
                <c:pt idx="5">
                  <c:v>9.814993378591505E-2</c:v>
                </c:pt>
                <c:pt idx="6">
                  <c:v>0.10052285669500831</c:v>
                </c:pt>
                <c:pt idx="7">
                  <c:v>0.10290564769630289</c:v>
                </c:pt>
                <c:pt idx="8">
                  <c:v>0.10529834782747562</c:v>
                </c:pt>
                <c:pt idx="9">
                  <c:v>0.10770099829686386</c:v>
                </c:pt>
                <c:pt idx="10">
                  <c:v>0.11011364048417462</c:v>
                </c:pt>
              </c:numCache>
            </c:numRef>
          </c:xVal>
          <c:yVal>
            <c:numRef>
              <c:f>'Os-mixing-Smoliar-Osinitial'!$Y$5:$Y$15</c:f>
              <c:numCache>
                <c:formatCode>General</c:formatCode>
                <c:ptCount val="11"/>
                <c:pt idx="0">
                  <c:v>0.11980765752442685</c:v>
                </c:pt>
                <c:pt idx="5">
                  <c:v>0.11981098508136494</c:v>
                </c:pt>
                <c:pt idx="6">
                  <c:v>0.11981431391965906</c:v>
                </c:pt>
                <c:pt idx="7">
                  <c:v>0.11981764403980261</c:v>
                </c:pt>
                <c:pt idx="8">
                  <c:v>0.11982097544228971</c:v>
                </c:pt>
                <c:pt idx="9">
                  <c:v>0.11982430812761292</c:v>
                </c:pt>
                <c:pt idx="10">
                  <c:v>0.11982764209626728</c:v>
                </c:pt>
              </c:numCache>
            </c:numRef>
          </c:yVal>
          <c:smooth val="1"/>
        </c:ser>
        <c:axId val="48774144"/>
        <c:axId val="48788992"/>
      </c:scatterChart>
      <c:valAx>
        <c:axId val="48774144"/>
        <c:scaling>
          <c:orientation val="minMax"/>
          <c:max val="0.10800000000000012"/>
          <c:min val="9.4000000000000028E-2"/>
        </c:scaling>
        <c:axPos val="b"/>
        <c:title>
          <c:tx>
            <c:rich>
              <a:bodyPr/>
              <a:lstStyle/>
              <a:p>
                <a:pPr>
                  <a:defRPr/>
                </a:pPr>
                <a:r>
                  <a:rPr lang="en-US" sz="1200" b="1" i="0" baseline="0">
                    <a:effectLst/>
                  </a:rPr>
                  <a:t>187Os/188Os, mix</a:t>
                </a:r>
                <a:endParaRPr lang="en-US" sz="1200">
                  <a:effectLst/>
                </a:endParaRPr>
              </a:p>
            </c:rich>
          </c:tx>
          <c:layout/>
        </c:title>
        <c:numFmt formatCode="0.000" sourceLinked="0"/>
        <c:tickLblPos val="nextTo"/>
        <c:crossAx val="48788992"/>
        <c:crosses val="autoZero"/>
        <c:crossBetween val="midCat"/>
      </c:valAx>
      <c:valAx>
        <c:axId val="48788992"/>
        <c:scaling>
          <c:orientation val="minMax"/>
          <c:max val="0.11982000000000002"/>
          <c:min val="0.11980600000000002"/>
        </c:scaling>
        <c:axPos val="l"/>
        <c:majorGridlines/>
        <c:minorGridlines/>
        <c:title>
          <c:tx>
            <c:rich>
              <a:bodyPr/>
              <a:lstStyle/>
              <a:p>
                <a:pPr>
                  <a:defRPr/>
                </a:pPr>
                <a:r>
                  <a:rPr lang="en-US"/>
                  <a:t>186Os/188Os, mix</a:t>
                </a:r>
              </a:p>
            </c:rich>
          </c:tx>
          <c:layout/>
        </c:title>
        <c:numFmt formatCode="0.00000" sourceLinked="0"/>
        <c:tickLblPos val="nextTo"/>
        <c:crossAx val="48774144"/>
        <c:crosses val="autoZero"/>
        <c:crossBetween val="midCat"/>
      </c:valAx>
    </c:plotArea>
    <c:legend>
      <c:legendPos val="r"/>
      <c:layout>
        <c:manualLayout>
          <c:xMode val="edge"/>
          <c:yMode val="edge"/>
          <c:x val="0.82972084613402386"/>
          <c:y val="0.25153920378875949"/>
          <c:w val="0.12198755259894796"/>
          <c:h val="0.20142260695062114"/>
        </c:manualLayout>
      </c:layout>
      <c:txPr>
        <a:bodyPr/>
        <a:lstStyle/>
        <a:p>
          <a:pPr>
            <a:defRPr sz="800"/>
          </a:pPr>
          <a:endParaRPr lang="en-US"/>
        </a:p>
      </c:txPr>
    </c:legend>
    <c:plotVisOnly val="1"/>
    <c:dispBlanksAs val="gap"/>
  </c:chart>
  <c:spPr>
    <a:solidFill>
      <a:schemeClr val="bg1"/>
    </a:solidFill>
    <a:ln>
      <a:solidFill>
        <a:schemeClr val="tx2"/>
      </a:soli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45665-F662-4834-BD91-2F1E747630B4}" type="datetimeFigureOut">
              <a:rPr lang="en-US" smtClean="0"/>
              <a:pPr/>
              <a:t>8/10/2012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1444B-0D05-4E91-8F21-6DD736CD9901}" type="slidenum">
              <a:rPr lang="en-US" smtClean="0"/>
              <a:pPr/>
              <a:t>‹#›</a:t>
            </a:fld>
            <a:endParaRPr lang="en-US"/>
          </a:p>
        </p:txBody>
      </p:sp>
    </p:spTree>
    <p:extLst>
      <p:ext uri="{BB962C8B-B14F-4D97-AF65-F5344CB8AC3E}">
        <p14:creationId xmlns:p14="http://schemas.microsoft.com/office/powerpoint/2010/main" xmlns="" val="119217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measurements of HSE in</a:t>
            </a:r>
            <a:r>
              <a:rPr lang="en-US" baseline="0" dirty="0" smtClean="0"/>
              <a:t> </a:t>
            </a:r>
            <a:r>
              <a:rPr lang="en-US" baseline="0" dirty="0" err="1" smtClean="0"/>
              <a:t>archaean</a:t>
            </a:r>
            <a:r>
              <a:rPr lang="en-US" baseline="0" dirty="0" smtClean="0"/>
              <a:t> and </a:t>
            </a:r>
            <a:r>
              <a:rPr lang="en-US" baseline="0" dirty="0" err="1" smtClean="0"/>
              <a:t>proterozoic</a:t>
            </a:r>
            <a:r>
              <a:rPr lang="en-US" baseline="0" dirty="0" smtClean="0"/>
              <a:t> </a:t>
            </a:r>
            <a:r>
              <a:rPr lang="en-US" baseline="0" dirty="0" err="1" smtClean="0"/>
              <a:t>komatiites</a:t>
            </a:r>
            <a:r>
              <a:rPr lang="en-US" baseline="0" dirty="0" smtClean="0"/>
              <a:t> suggest that the late veneer became mixed in the mantle by 2.9 Ga. Is this a realistic timescale? Our proposal is to test the </a:t>
            </a:r>
            <a:endParaRPr lang="en-US" dirty="0"/>
          </a:p>
        </p:txBody>
      </p:sp>
      <p:sp>
        <p:nvSpPr>
          <p:cNvPr id="4" name="Slide Number Placeholder 3"/>
          <p:cNvSpPr>
            <a:spLocks noGrp="1"/>
          </p:cNvSpPr>
          <p:nvPr>
            <p:ph type="sldNum" sz="quarter" idx="10"/>
          </p:nvPr>
        </p:nvSpPr>
        <p:spPr/>
        <p:txBody>
          <a:bodyPr/>
          <a:lstStyle/>
          <a:p>
            <a:fld id="{610F0935-9D65-5F49-8161-EA5B89F10931}" type="slidenum">
              <a:rPr lang="en-US" smtClean="0"/>
              <a:pPr/>
              <a:t>2</a:t>
            </a:fld>
            <a:endParaRPr lang="en-US"/>
          </a:p>
        </p:txBody>
      </p:sp>
    </p:spTree>
    <p:extLst>
      <p:ext uri="{BB962C8B-B14F-4D97-AF65-F5344CB8AC3E}">
        <p14:creationId xmlns:p14="http://schemas.microsoft.com/office/powerpoint/2010/main" xmlns="" val="206338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developing mantle mixing models of HSE’s it</a:t>
            </a:r>
            <a:r>
              <a:rPr lang="en-US" baseline="0" dirty="0" smtClean="0"/>
              <a:t> is essential to understand how the material was delivered through time.  We present three end-member impact flux scenarios as our starting points to test the differences to mantle mixing.  First we will use a scaling of the SFD of the asteroid belt, we will also test one large impactor, as well as many small impactors.  </a:t>
            </a:r>
            <a:r>
              <a:rPr lang="en-US" dirty="0" smtClean="0"/>
              <a:t>The</a:t>
            </a:r>
            <a:r>
              <a:rPr lang="en-US" baseline="0" dirty="0" smtClean="0"/>
              <a:t> ancient SFD of the asteroid belt can be estimated from the </a:t>
            </a:r>
            <a:r>
              <a:rPr lang="en-US" baseline="0" dirty="0" err="1" smtClean="0"/>
              <a:t>collisional</a:t>
            </a:r>
            <a:r>
              <a:rPr lang="en-US" baseline="0" dirty="0" smtClean="0"/>
              <a:t> erosion model of </a:t>
            </a:r>
            <a:r>
              <a:rPr lang="en-US" baseline="0" dirty="0" err="1" smtClean="0"/>
              <a:t>Bottke</a:t>
            </a:r>
            <a:r>
              <a:rPr lang="en-US" baseline="0" dirty="0" smtClean="0"/>
              <a:t> et al. 2005 and suggests that the impactors of 100 km or more do not change much through time as they are large enough to not be disrupted and eroded.  Calculations of such a SFD scaled for the largest crater on the lunar surface, and thus effecting the Earth-Moon system, is SPA with an estimated impactor diameter of 200km.  Considering ancient scaling 99% of the mass is delivered through impactors of &gt;50km and should be delivered directly to the mantle assuming normal impact velocity and angle (20 km/s &amp; 45</a:t>
            </a:r>
            <a:r>
              <a:rPr lang="en-US" baseline="0" dirty="0" smtClean="0">
                <a:latin typeface="Times New Roman"/>
                <a:cs typeface="Times New Roman"/>
              </a:rPr>
              <a:t>°) as well as a transient crater depth of at least on diameter.</a:t>
            </a:r>
            <a:endParaRPr lang="en-US" dirty="0"/>
          </a:p>
        </p:txBody>
      </p:sp>
      <p:sp>
        <p:nvSpPr>
          <p:cNvPr id="4" name="Slide Number Placeholder 3"/>
          <p:cNvSpPr>
            <a:spLocks noGrp="1"/>
          </p:cNvSpPr>
          <p:nvPr>
            <p:ph type="sldNum" sz="quarter" idx="10"/>
          </p:nvPr>
        </p:nvSpPr>
        <p:spPr/>
        <p:txBody>
          <a:bodyPr/>
          <a:lstStyle/>
          <a:p>
            <a:fld id="{6BF1444B-0D05-4E91-8F21-6DD736CD990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
            </a:r>
            <a:r>
              <a:rPr lang="en-US" baseline="0" dirty="0" smtClean="0"/>
              <a:t> day SFD has many more small impactors however the little change on the large end.  When applying the present day SFD we also deliver &gt;90% of the mass with &gt;50 km impactors also presumably penetrating directly to the mantle.  </a:t>
            </a:r>
            <a:endParaRPr lang="en-US" dirty="0"/>
          </a:p>
        </p:txBody>
      </p:sp>
      <p:sp>
        <p:nvSpPr>
          <p:cNvPr id="4" name="Slide Number Placeholder 3"/>
          <p:cNvSpPr>
            <a:spLocks noGrp="1"/>
          </p:cNvSpPr>
          <p:nvPr>
            <p:ph type="sldNum" sz="quarter" idx="10"/>
          </p:nvPr>
        </p:nvSpPr>
        <p:spPr/>
        <p:txBody>
          <a:bodyPr/>
          <a:lstStyle/>
          <a:p>
            <a:fld id="{6BF1444B-0D05-4E91-8F21-6DD736CD9901}"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err="1" smtClean="0"/>
              <a:t>Bottke</a:t>
            </a:r>
            <a:r>
              <a:rPr lang="en-US" baseline="0" dirty="0" smtClean="0"/>
              <a:t> 2010 has proposed to have the late-veneer delivered in one single impactor of ~2500 km </a:t>
            </a:r>
            <a:r>
              <a:rPr lang="en-US" baseline="0" dirty="0" err="1" smtClean="0"/>
              <a:t>diamter</a:t>
            </a:r>
            <a:endParaRPr lang="en-US" dirty="0"/>
          </a:p>
        </p:txBody>
      </p:sp>
      <p:sp>
        <p:nvSpPr>
          <p:cNvPr id="4" name="Slide Number Placeholder 3"/>
          <p:cNvSpPr>
            <a:spLocks noGrp="1"/>
          </p:cNvSpPr>
          <p:nvPr>
            <p:ph type="sldNum" sz="quarter" idx="10"/>
          </p:nvPr>
        </p:nvSpPr>
        <p:spPr/>
        <p:txBody>
          <a:bodyPr/>
          <a:lstStyle/>
          <a:p>
            <a:fld id="{6BF1444B-0D05-4E91-8F21-6DD736CD9901}"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30000" dirty="0" smtClean="0"/>
              <a:t>nd</a:t>
            </a:r>
            <a:r>
              <a:rPr lang="en-US" dirty="0" smtClean="0"/>
              <a:t> pt: No matter the </a:t>
            </a:r>
            <a:r>
              <a:rPr lang="en-US" smtClean="0"/>
              <a:t>SFD chosen </a:t>
            </a:r>
            <a:r>
              <a:rPr lang="en-US" dirty="0" smtClean="0"/>
              <a:t>(present day or ancient) the vast majority of the</a:t>
            </a:r>
            <a:r>
              <a:rPr lang="en-US" baseline="0" dirty="0" smtClean="0"/>
              <a:t> mass appears to be within &gt;50km impactors which should penetrate directly to the mantle.</a:t>
            </a:r>
          </a:p>
          <a:p>
            <a:endParaRPr lang="en-US" baseline="0" dirty="0" smtClean="0"/>
          </a:p>
          <a:p>
            <a:r>
              <a:rPr lang="en-US" baseline="0" dirty="0" smtClean="0"/>
              <a:t>3</a:t>
            </a:r>
            <a:r>
              <a:rPr lang="en-US" baseline="30000" dirty="0" smtClean="0"/>
              <a:t>rd</a:t>
            </a:r>
            <a:r>
              <a:rPr lang="en-US" baseline="0" dirty="0" smtClean="0"/>
              <a:t> pt: Assuming the lunar record of the LHB can be directly scaled to the Earth the LHB would account for merely 2-3% of the mass necessary for the late veneer.  However, if we assume the 20x less abundance of HSE is the Moon to be reflective of impact flux the LHB could account for 35-55% of the mass of the late-veneer.  Either case argues strongly against a single cataclysm.</a:t>
            </a:r>
            <a:endParaRPr lang="en-US" dirty="0"/>
          </a:p>
        </p:txBody>
      </p:sp>
      <p:sp>
        <p:nvSpPr>
          <p:cNvPr id="4" name="Slide Number Placeholder 3"/>
          <p:cNvSpPr>
            <a:spLocks noGrp="1"/>
          </p:cNvSpPr>
          <p:nvPr>
            <p:ph type="sldNum" sz="quarter" idx="10"/>
          </p:nvPr>
        </p:nvSpPr>
        <p:spPr/>
        <p:txBody>
          <a:bodyPr/>
          <a:lstStyle/>
          <a:p>
            <a:fld id="{6BF1444B-0D05-4E91-8F21-6DD736CD990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0299B-AD74-41CF-BF6E-B43CCF8B236B}"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242410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0299B-AD74-41CF-BF6E-B43CCF8B236B}"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382164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0299B-AD74-41CF-BF6E-B43CCF8B236B}"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51162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0299B-AD74-41CF-BF6E-B43CCF8B236B}"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221371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0299B-AD74-41CF-BF6E-B43CCF8B236B}" type="datetimeFigureOut">
              <a:rPr lang="en-US" smtClean="0"/>
              <a:pPr/>
              <a:t>8/10/2012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99487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0299B-AD74-41CF-BF6E-B43CCF8B236B}"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148535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0299B-AD74-41CF-BF6E-B43CCF8B236B}" type="datetimeFigureOut">
              <a:rPr lang="en-US" smtClean="0"/>
              <a:pPr/>
              <a:t>8/10/2012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287653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0299B-AD74-41CF-BF6E-B43CCF8B236B}" type="datetimeFigureOut">
              <a:rPr lang="en-US" smtClean="0"/>
              <a:pPr/>
              <a:t>8/10/2012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244443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0299B-AD74-41CF-BF6E-B43CCF8B236B}" type="datetimeFigureOut">
              <a:rPr lang="en-US" smtClean="0"/>
              <a:pPr/>
              <a:t>8/10/2012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12558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0299B-AD74-41CF-BF6E-B43CCF8B236B}"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146756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0299B-AD74-41CF-BF6E-B43CCF8B236B}" type="datetimeFigureOut">
              <a:rPr lang="en-US" smtClean="0"/>
              <a:pPr/>
              <a:t>8/10/2012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123583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0299B-AD74-41CF-BF6E-B43CCF8B236B}" type="datetimeFigureOut">
              <a:rPr lang="en-US" smtClean="0"/>
              <a:pPr/>
              <a:t>8/10/2012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7B9A-D53A-4C5A-B0A5-A0625675BF25}" type="slidenum">
              <a:rPr lang="en-US" smtClean="0"/>
              <a:pPr/>
              <a:t>‹#›</a:t>
            </a:fld>
            <a:endParaRPr lang="en-US"/>
          </a:p>
        </p:txBody>
      </p:sp>
    </p:spTree>
    <p:extLst>
      <p:ext uri="{BB962C8B-B14F-4D97-AF65-F5344CB8AC3E}">
        <p14:creationId xmlns:p14="http://schemas.microsoft.com/office/powerpoint/2010/main" xmlns="" val="4167975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ideo" Target="file:///C:\Users\MW\Documents\CIDER\CIDER_Final_pres\whole%20earth_controot.avi"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C:\Users\MW\Documents\CIDER\CIDER_Final_pres\6x2500km%20rad_controot.avi"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MW\Documents\CIDER\CIDER_Final_pres\random%20impactors.wmv" TargetMode="External"/><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16175"/>
            <a:ext cx="8839200" cy="1470025"/>
          </a:xfrm>
        </p:spPr>
        <p:txBody>
          <a:bodyPr>
            <a:normAutofit/>
          </a:bodyPr>
          <a:lstStyle/>
          <a:p>
            <a:r>
              <a:rPr lang="en-US" sz="3800" b="1" dirty="0" smtClean="0"/>
              <a:t>The Late Veneer: constraints on composition, mass, and mixing timescales</a:t>
            </a:r>
            <a:endParaRPr lang="en-US" sz="3800" b="1" dirty="0"/>
          </a:p>
        </p:txBody>
      </p:sp>
      <p:sp>
        <p:nvSpPr>
          <p:cNvPr id="3" name="Subtitle 2"/>
          <p:cNvSpPr>
            <a:spLocks noGrp="1"/>
          </p:cNvSpPr>
          <p:nvPr>
            <p:ph type="subTitle" idx="1"/>
          </p:nvPr>
        </p:nvSpPr>
        <p:spPr>
          <a:xfrm>
            <a:off x="1371600" y="3886200"/>
            <a:ext cx="6400800" cy="2819400"/>
          </a:xfrm>
        </p:spPr>
        <p:txBody>
          <a:bodyPr>
            <a:normAutofit fontScale="62500" lnSpcReduction="20000"/>
          </a:bodyPr>
          <a:lstStyle/>
          <a:p>
            <a:r>
              <a:rPr lang="en-US" dirty="0" err="1" smtClean="0"/>
              <a:t>Divya</a:t>
            </a:r>
            <a:r>
              <a:rPr lang="en-US" dirty="0" smtClean="0"/>
              <a:t> </a:t>
            </a:r>
            <a:r>
              <a:rPr lang="en-US" dirty="0" err="1" smtClean="0"/>
              <a:t>Allupeddinti</a:t>
            </a:r>
            <a:endParaRPr lang="en-US" dirty="0"/>
          </a:p>
          <a:p>
            <a:r>
              <a:rPr lang="en-US" dirty="0" smtClean="0"/>
              <a:t>Beth-Ann Bell</a:t>
            </a:r>
          </a:p>
          <a:p>
            <a:r>
              <a:rPr lang="en-US" dirty="0" smtClean="0"/>
              <a:t>Lea Bello</a:t>
            </a:r>
          </a:p>
          <a:p>
            <a:r>
              <a:rPr lang="en-US" dirty="0" smtClean="0"/>
              <a:t>Ana </a:t>
            </a:r>
            <a:r>
              <a:rPr lang="en-US" dirty="0" err="1" smtClean="0"/>
              <a:t>Cernok</a:t>
            </a:r>
            <a:endParaRPr lang="en-US" dirty="0" smtClean="0"/>
          </a:p>
          <a:p>
            <a:r>
              <a:rPr lang="en-US" dirty="0" err="1" smtClean="0"/>
              <a:t>Nilotpal</a:t>
            </a:r>
            <a:r>
              <a:rPr lang="en-US" dirty="0" smtClean="0"/>
              <a:t> </a:t>
            </a:r>
            <a:r>
              <a:rPr lang="en-US" dirty="0" err="1" smtClean="0"/>
              <a:t>Ghosh</a:t>
            </a:r>
            <a:endParaRPr lang="en-US" dirty="0" smtClean="0"/>
          </a:p>
          <a:p>
            <a:r>
              <a:rPr lang="en-US" dirty="0" smtClean="0"/>
              <a:t>Peter Olds</a:t>
            </a:r>
          </a:p>
          <a:p>
            <a:r>
              <a:rPr lang="en-US" dirty="0" smtClean="0"/>
              <a:t>Clemens </a:t>
            </a:r>
            <a:r>
              <a:rPr lang="en-US" dirty="0" err="1" smtClean="0"/>
              <a:t>Prescher</a:t>
            </a:r>
            <a:endParaRPr lang="en-US" dirty="0" smtClean="0"/>
          </a:p>
          <a:p>
            <a:r>
              <a:rPr lang="en-US" dirty="0" smtClean="0"/>
              <a:t>Jonathan Tucker</a:t>
            </a:r>
          </a:p>
          <a:p>
            <a:r>
              <a:rPr lang="en-US" dirty="0" smtClean="0"/>
              <a:t>Matt Wielicki</a:t>
            </a:r>
          </a:p>
          <a:p>
            <a:endParaRPr lang="en-US" dirty="0"/>
          </a:p>
        </p:txBody>
      </p:sp>
      <p:pic>
        <p:nvPicPr>
          <p:cNvPr id="4" name="Picture 3" descr="precious_metals_noble_nuggets.jpg"/>
          <p:cNvPicPr>
            <a:picLocks noChangeAspect="1"/>
          </p:cNvPicPr>
          <p:nvPr/>
        </p:nvPicPr>
        <p:blipFill>
          <a:blip r:embed="rId2" cstate="print"/>
          <a:stretch>
            <a:fillRect/>
          </a:stretch>
        </p:blipFill>
        <p:spPr>
          <a:xfrm>
            <a:off x="685800" y="228600"/>
            <a:ext cx="7772400" cy="2202180"/>
          </a:xfrm>
          <a:prstGeom prst="rect">
            <a:avLst/>
          </a:prstGeom>
        </p:spPr>
      </p:pic>
      <p:pic>
        <p:nvPicPr>
          <p:cNvPr id="18434" name="Picture 2" descr="CIDER Logo"/>
          <p:cNvPicPr>
            <a:picLocks noChangeAspect="1" noChangeArrowheads="1"/>
          </p:cNvPicPr>
          <p:nvPr/>
        </p:nvPicPr>
        <p:blipFill>
          <a:blip r:embed="rId3" cstate="print"/>
          <a:srcRect/>
          <a:stretch>
            <a:fillRect/>
          </a:stretch>
        </p:blipFill>
        <p:spPr bwMode="auto">
          <a:xfrm>
            <a:off x="228600" y="4419600"/>
            <a:ext cx="3362325" cy="1860335"/>
          </a:xfrm>
          <a:prstGeom prst="rect">
            <a:avLst/>
          </a:prstGeom>
          <a:noFill/>
        </p:spPr>
      </p:pic>
      <p:pic>
        <p:nvPicPr>
          <p:cNvPr id="18435" name="Picture 3"/>
          <p:cNvPicPr>
            <a:picLocks noChangeAspect="1" noChangeArrowheads="1"/>
          </p:cNvPicPr>
          <p:nvPr/>
        </p:nvPicPr>
        <p:blipFill>
          <a:blip r:embed="rId4" cstate="print"/>
          <a:srcRect/>
          <a:stretch>
            <a:fillRect/>
          </a:stretch>
        </p:blipFill>
        <p:spPr bwMode="auto">
          <a:xfrm>
            <a:off x="5867400" y="4572000"/>
            <a:ext cx="3019425" cy="1162050"/>
          </a:xfrm>
          <a:prstGeom prst="rect">
            <a:avLst/>
          </a:prstGeom>
          <a:noFill/>
          <a:ln w="9525">
            <a:noFill/>
            <a:miter lim="800000"/>
            <a:headEnd/>
            <a:tailEnd/>
          </a:ln>
        </p:spPr>
      </p:pic>
    </p:spTree>
    <p:extLst>
      <p:ext uri="{BB962C8B-B14F-4D97-AF65-F5344CB8AC3E}">
        <p14:creationId xmlns:p14="http://schemas.microsoft.com/office/powerpoint/2010/main" xmlns="" val="1820356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76200"/>
            <a:ext cx="8305800" cy="71755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Constraints of Impact Flux (single</a:t>
            </a:r>
            <a:r>
              <a:rPr kumimoji="0" lang="en-US" sz="3600" b="1" i="0" u="none" strike="noStrike" kern="1200" cap="none" spc="0" normalizeH="0" noProof="0" dirty="0" smtClean="0">
                <a:ln>
                  <a:noFill/>
                </a:ln>
                <a:solidFill>
                  <a:schemeClr val="tx1"/>
                </a:solidFill>
                <a:effectLst/>
                <a:uLnTx/>
                <a:uFillTx/>
                <a:latin typeface="+mj-lt"/>
                <a:ea typeface="+mj-ea"/>
                <a:cs typeface="+mj-cs"/>
              </a:rPr>
              <a:t> impactor</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17410" name="Picture 2"/>
          <p:cNvPicPr>
            <a:picLocks noChangeAspect="1" noChangeArrowheads="1"/>
          </p:cNvPicPr>
          <p:nvPr/>
        </p:nvPicPr>
        <p:blipFill>
          <a:blip r:embed="rId3" cstate="print"/>
          <a:srcRect/>
          <a:stretch>
            <a:fillRect/>
          </a:stretch>
        </p:blipFill>
        <p:spPr bwMode="auto">
          <a:xfrm>
            <a:off x="381000" y="838200"/>
            <a:ext cx="4620751" cy="3200400"/>
          </a:xfrm>
          <a:prstGeom prst="rect">
            <a:avLst/>
          </a:prstGeom>
          <a:noFill/>
          <a:ln w="9525">
            <a:noFill/>
            <a:miter lim="800000"/>
            <a:headEnd/>
            <a:tailEnd/>
          </a:ln>
        </p:spPr>
      </p:pic>
      <p:sp>
        <p:nvSpPr>
          <p:cNvPr id="5" name="TextBox 4"/>
          <p:cNvSpPr txBox="1"/>
          <p:nvPr/>
        </p:nvSpPr>
        <p:spPr>
          <a:xfrm>
            <a:off x="5105399" y="1120676"/>
            <a:ext cx="3733801" cy="2862322"/>
          </a:xfrm>
          <a:prstGeom prst="rect">
            <a:avLst/>
          </a:prstGeom>
          <a:noFill/>
        </p:spPr>
        <p:txBody>
          <a:bodyPr wrap="square" rtlCol="0">
            <a:spAutoFit/>
          </a:bodyPr>
          <a:lstStyle/>
          <a:p>
            <a:pPr>
              <a:buFont typeface="Arial" pitchFamily="34" charset="0"/>
              <a:buChar char="•"/>
            </a:pPr>
            <a:r>
              <a:rPr lang="en-US" dirty="0" smtClean="0"/>
              <a:t>  Lunar HSE abundances are &gt;20 times lower than Earth and Mars (could mean that relying on the lunar record is not sufficient)</a:t>
            </a:r>
          </a:p>
          <a:p>
            <a:pPr>
              <a:buFont typeface="Arial" pitchFamily="34" charset="0"/>
              <a:buChar char="•"/>
            </a:pPr>
            <a:endParaRPr lang="en-US" dirty="0" smtClean="0"/>
          </a:p>
          <a:p>
            <a:pPr>
              <a:buFont typeface="Arial" pitchFamily="34" charset="0"/>
              <a:buChar char="•"/>
            </a:pPr>
            <a:r>
              <a:rPr lang="en-US" dirty="0" smtClean="0"/>
              <a:t>  Depending on density our calculations suggest that you would need an impactor of ~2500km to provide the mass necessary for the late-veneer</a:t>
            </a:r>
            <a:endParaRPr lang="en-US" dirty="0"/>
          </a:p>
        </p:txBody>
      </p:sp>
      <p:sp>
        <p:nvSpPr>
          <p:cNvPr id="6" name="Rectangle 5"/>
          <p:cNvSpPr/>
          <p:nvPr/>
        </p:nvSpPr>
        <p:spPr>
          <a:xfrm>
            <a:off x="0" y="3810000"/>
            <a:ext cx="1215397" cy="246221"/>
          </a:xfrm>
          <a:prstGeom prst="rect">
            <a:avLst/>
          </a:prstGeom>
        </p:spPr>
        <p:txBody>
          <a:bodyPr wrap="none">
            <a:spAutoFit/>
          </a:bodyPr>
          <a:lstStyle/>
          <a:p>
            <a:r>
              <a:rPr lang="en-US" sz="1000" i="1" dirty="0" smtClean="0"/>
              <a:t>(</a:t>
            </a:r>
            <a:r>
              <a:rPr lang="en-US" sz="1000" i="1" dirty="0" err="1" smtClean="0"/>
              <a:t>Bottke</a:t>
            </a:r>
            <a:r>
              <a:rPr lang="en-US" sz="1000" i="1" dirty="0" smtClean="0"/>
              <a:t> et al., 2010)</a:t>
            </a:r>
            <a:endParaRPr lang="en-US" sz="1000" dirty="0"/>
          </a:p>
        </p:txBody>
      </p:sp>
      <p:graphicFrame>
        <p:nvGraphicFramePr>
          <p:cNvPr id="8" name="Table 7"/>
          <p:cNvGraphicFramePr>
            <a:graphicFrameLocks noGrp="1"/>
          </p:cNvGraphicFramePr>
          <p:nvPr/>
        </p:nvGraphicFramePr>
        <p:xfrm>
          <a:off x="304800" y="4419600"/>
          <a:ext cx="5257801" cy="2057400"/>
        </p:xfrm>
        <a:graphic>
          <a:graphicData uri="http://schemas.openxmlformats.org/drawingml/2006/table">
            <a:tbl>
              <a:tblPr/>
              <a:tblGrid>
                <a:gridCol w="1004299"/>
                <a:gridCol w="1255374"/>
                <a:gridCol w="812301"/>
                <a:gridCol w="1255374"/>
                <a:gridCol w="930453"/>
              </a:tblGrid>
              <a:tr h="342900">
                <a:tc>
                  <a:txBody>
                    <a:bodyPr/>
                    <a:lstStyle/>
                    <a:p>
                      <a:pPr algn="ctr" fontAlgn="b"/>
                      <a:r>
                        <a:rPr lang="en-US" sz="1400" b="0" i="0" u="none" strike="noStrike">
                          <a:solidFill>
                            <a:srgbClr val="000000"/>
                          </a:solidFill>
                          <a:latin typeface="Calibri"/>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Diameter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Radius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Density (Kg.m^3)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2.44E+22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1205000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2.42E+22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2.45E+22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2.48E+22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fontAlgn="b"/>
                      <a:r>
                        <a:rPr lang="en-US" sz="1400" b="0" i="0" u="none" strike="noStrike">
                          <a:solidFill>
                            <a:srgbClr val="000000"/>
                          </a:solidFill>
                          <a:latin typeface="Calibri"/>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262500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2.44E+22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170" name="Picture 2" descr="File:Vesta from Dawn, July 17.jpg"/>
          <p:cNvPicPr>
            <a:picLocks noChangeAspect="1" noChangeArrowheads="1"/>
          </p:cNvPicPr>
          <p:nvPr/>
        </p:nvPicPr>
        <p:blipFill>
          <a:blip r:embed="rId4" cstate="print"/>
          <a:srcRect/>
          <a:stretch>
            <a:fillRect/>
          </a:stretch>
        </p:blipFill>
        <p:spPr bwMode="auto">
          <a:xfrm>
            <a:off x="6248400" y="4038600"/>
            <a:ext cx="2286000" cy="2286000"/>
          </a:xfrm>
          <a:prstGeom prst="rect">
            <a:avLst/>
          </a:prstGeom>
          <a:noFill/>
        </p:spPr>
      </p:pic>
      <p:sp>
        <p:nvSpPr>
          <p:cNvPr id="10" name="Rectangle 9"/>
          <p:cNvSpPr/>
          <p:nvPr/>
        </p:nvSpPr>
        <p:spPr>
          <a:xfrm>
            <a:off x="6248400" y="6306979"/>
            <a:ext cx="1790875" cy="246221"/>
          </a:xfrm>
          <a:prstGeom prst="rect">
            <a:avLst/>
          </a:prstGeom>
        </p:spPr>
        <p:txBody>
          <a:bodyPr wrap="none">
            <a:spAutoFit/>
          </a:bodyPr>
          <a:lstStyle/>
          <a:p>
            <a:r>
              <a:rPr lang="en-US" sz="1000" i="1" dirty="0" smtClean="0"/>
              <a:t>(4 Vesta, Dawn Mission Image)</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76200"/>
            <a:ext cx="9144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Constraints of Impact Flux (many</a:t>
            </a:r>
            <a:r>
              <a:rPr kumimoji="0" lang="en-US" sz="3600" b="1" i="0" u="none" strike="noStrike" kern="1200" cap="none" spc="0" normalizeH="0" noProof="0" dirty="0" smtClean="0">
                <a:ln>
                  <a:noFill/>
                </a:ln>
                <a:solidFill>
                  <a:schemeClr val="tx1"/>
                </a:solidFill>
                <a:effectLst/>
                <a:uLnTx/>
                <a:uFillTx/>
                <a:latin typeface="+mj-lt"/>
                <a:ea typeface="+mj-ea"/>
                <a:cs typeface="+mj-cs"/>
              </a:rPr>
              <a:t> small</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impactors)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609600" y="3759875"/>
            <a:ext cx="7924800" cy="2031325"/>
          </a:xfrm>
          <a:prstGeom prst="rect">
            <a:avLst/>
          </a:prstGeom>
        </p:spPr>
        <p:txBody>
          <a:bodyPr wrap="square">
            <a:spAutoFit/>
          </a:bodyPr>
          <a:lstStyle/>
          <a:p>
            <a:r>
              <a:rPr lang="en-US" dirty="0" smtClean="0"/>
              <a:t>“(1) a residual population of small planetesimals containing 0.01 M⊕ is able to damp the high eccentricities and inclinations of the terrestrial planets after giant impacts to their observed values.</a:t>
            </a:r>
          </a:p>
          <a:p>
            <a:r>
              <a:rPr lang="en-US" dirty="0" smtClean="0"/>
              <a:t>(2) At the same time, this </a:t>
            </a:r>
            <a:r>
              <a:rPr lang="en-US" dirty="0" err="1" smtClean="0"/>
              <a:t>planetesimal</a:t>
            </a:r>
            <a:r>
              <a:rPr lang="en-US" dirty="0" smtClean="0"/>
              <a:t> population can account for the observed relative amounts of late veneer added to the Earth, Moon and Mars provided that the majority of the accreted late veneer was delivered by small planetesimals with radii &lt;10 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1204693"/>
            <a:ext cx="8763000" cy="2300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76200"/>
            <a:ext cx="8305800" cy="7175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Constraints of Impact Flux during LHB</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495800" y="762000"/>
            <a:ext cx="4572000" cy="3693319"/>
          </a:xfrm>
          <a:prstGeom prst="rect">
            <a:avLst/>
          </a:prstGeom>
          <a:noFill/>
        </p:spPr>
        <p:txBody>
          <a:bodyPr wrap="square" rtlCol="0">
            <a:spAutoFit/>
          </a:bodyPr>
          <a:lstStyle/>
          <a:p>
            <a:pPr>
              <a:buFont typeface="Arial" pitchFamily="34" charset="0"/>
              <a:buChar char="•"/>
            </a:pPr>
            <a:r>
              <a:rPr lang="en-US" dirty="0" smtClean="0"/>
              <a:t>  Mass delivered to Moon during LHB (including SPA) is 2.22 x 10</a:t>
            </a:r>
            <a:r>
              <a:rPr lang="en-US" baseline="30000" dirty="0" smtClean="0"/>
              <a:t>19</a:t>
            </a:r>
            <a:r>
              <a:rPr lang="en-US" dirty="0" smtClean="0"/>
              <a:t> kg</a:t>
            </a:r>
          </a:p>
          <a:p>
            <a:pPr>
              <a:buFont typeface="Arial" pitchFamily="34" charset="0"/>
              <a:buChar char="•"/>
            </a:pPr>
            <a:endParaRPr lang="en-US" dirty="0" smtClean="0"/>
          </a:p>
          <a:p>
            <a:pPr>
              <a:buFont typeface="Arial" pitchFamily="34" charset="0"/>
              <a:buChar char="•"/>
            </a:pPr>
            <a:r>
              <a:rPr lang="en-US" dirty="0" smtClean="0"/>
              <a:t>  Scaled to the Earth’s ~20-30x gravitational cross-section, total mass delivery to the Earth of 4-6 x 10</a:t>
            </a:r>
            <a:r>
              <a:rPr lang="en-US" baseline="30000" dirty="0" smtClean="0"/>
              <a:t>20</a:t>
            </a:r>
            <a:r>
              <a:rPr lang="en-US" dirty="0" smtClean="0"/>
              <a:t> kg of material or 1.9-2.8% of the total estimated for the late-veneer</a:t>
            </a:r>
          </a:p>
          <a:p>
            <a:pPr>
              <a:buFont typeface="Arial" pitchFamily="34" charset="0"/>
              <a:buChar char="•"/>
            </a:pPr>
            <a:endParaRPr lang="en-US" dirty="0" smtClean="0"/>
          </a:p>
          <a:p>
            <a:pPr>
              <a:buFont typeface="Arial" pitchFamily="34" charset="0"/>
              <a:buChar char="•"/>
            </a:pPr>
            <a:r>
              <a:rPr lang="en-US" dirty="0" smtClean="0"/>
              <a:t>  If we account for the Moons deficiency of HSE we account for 35-55% of the abundance of HSE delivered to the Earth during the LHB suggesting at least one and maybe two LHB-style events prior to ~3.8 </a:t>
            </a:r>
            <a:r>
              <a:rPr lang="en-US" dirty="0" err="1" smtClean="0"/>
              <a:t>Ga</a:t>
            </a:r>
            <a:endParaRPr lang="en-US" dirty="0" smtClean="0"/>
          </a:p>
        </p:txBody>
      </p:sp>
      <p:graphicFrame>
        <p:nvGraphicFramePr>
          <p:cNvPr id="7" name="Table 6"/>
          <p:cNvGraphicFramePr>
            <a:graphicFrameLocks noGrp="1"/>
          </p:cNvGraphicFramePr>
          <p:nvPr/>
        </p:nvGraphicFramePr>
        <p:xfrm>
          <a:off x="1066798" y="4343399"/>
          <a:ext cx="7239002" cy="2438401"/>
        </p:xfrm>
        <a:graphic>
          <a:graphicData uri="http://schemas.openxmlformats.org/drawingml/2006/table">
            <a:tbl>
              <a:tblPr/>
              <a:tblGrid>
                <a:gridCol w="1087153"/>
                <a:gridCol w="769001"/>
                <a:gridCol w="1020885"/>
                <a:gridCol w="1119848"/>
                <a:gridCol w="767403"/>
                <a:gridCol w="869723"/>
                <a:gridCol w="862527"/>
                <a:gridCol w="742462"/>
              </a:tblGrid>
              <a:tr h="221673">
                <a:tc>
                  <a:txBody>
                    <a:bodyPr/>
                    <a:lstStyle/>
                    <a:p>
                      <a:pPr algn="ctr" fontAlgn="b"/>
                      <a:r>
                        <a:rPr lang="en-US" sz="1200" b="0" i="0" u="none" strike="noStrike" dirty="0">
                          <a:solidFill>
                            <a:srgbClr val="000000"/>
                          </a:solidFill>
                          <a:latin typeface="Calibri"/>
                        </a:rPr>
                        <a:t>LHB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43345">
                <a:tc>
                  <a:txBody>
                    <a:bodyPr/>
                    <a:lstStyle/>
                    <a:p>
                      <a:pPr algn="ctr" fontAlgn="b"/>
                      <a:r>
                        <a:rPr lang="en-US" sz="1200" b="0" i="0" u="none" strike="noStrike">
                          <a:solidFill>
                            <a:srgbClr val="000000"/>
                          </a:solidFill>
                          <a:latin typeface="Calibri"/>
                        </a:rPr>
                        <a:t>Crater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Crater diameter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Impactor diameter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Radius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Density (Kg.m^3)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%mass delivered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SPA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1.59E+19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Nectaris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860000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86000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8.99E+17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Imbrium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2.21E+18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Orientale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930000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93000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46500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1.14E+18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Crisium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1060000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106000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1.68E+18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673">
                <a:tc>
                  <a:txBody>
                    <a:bodyPr/>
                    <a:lstStyle/>
                    <a:p>
                      <a:pPr algn="ctr" fontAlgn="b"/>
                      <a:r>
                        <a:rPr lang="en-US" sz="1200" b="0" i="0" u="none" strike="noStrike">
                          <a:solidFill>
                            <a:srgbClr val="000000"/>
                          </a:solidFill>
                          <a:latin typeface="Calibri"/>
                        </a:rPr>
                        <a:t>Serenitatis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674000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67400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33700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4.33E+17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345">
                <a:tc>
                  <a:txBody>
                    <a:bodyPr/>
                    <a:lstStyle/>
                    <a:p>
                      <a:pPr algn="ctr" fontAlgn="b"/>
                      <a:endParaRPr lang="en-US" sz="12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latin typeface="Calibri"/>
                        </a:rPr>
                        <a:t>Total 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2.22E+19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0" y="1152825"/>
            <a:ext cx="4572000" cy="2885775"/>
          </a:xfrm>
          <a:prstGeom prst="rect">
            <a:avLst/>
          </a:prstGeom>
          <a:solidFill>
            <a:schemeClr val="tx1"/>
          </a:solidFill>
          <a:ln w="9525">
            <a:noFill/>
            <a:miter lim="800000"/>
            <a:headEnd/>
            <a:tailEnd/>
          </a:ln>
          <a:effectLst/>
        </p:spPr>
      </p:pic>
      <p:sp>
        <p:nvSpPr>
          <p:cNvPr id="8" name="Rectangle 7"/>
          <p:cNvSpPr/>
          <p:nvPr/>
        </p:nvSpPr>
        <p:spPr>
          <a:xfrm>
            <a:off x="0" y="3810000"/>
            <a:ext cx="1220206" cy="246221"/>
          </a:xfrm>
          <a:prstGeom prst="rect">
            <a:avLst/>
          </a:prstGeom>
        </p:spPr>
        <p:txBody>
          <a:bodyPr wrap="none">
            <a:spAutoFit/>
          </a:bodyPr>
          <a:lstStyle/>
          <a:p>
            <a:r>
              <a:rPr lang="en-US" sz="1000" i="1" dirty="0" smtClean="0"/>
              <a:t>(</a:t>
            </a:r>
            <a:r>
              <a:rPr lang="en-US" sz="1000" i="1" dirty="0" err="1" smtClean="0"/>
              <a:t>Zahnle</a:t>
            </a:r>
            <a:r>
              <a:rPr lang="en-US" sz="1000" i="1" dirty="0" smtClean="0"/>
              <a:t> et al., 2007)</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r>
              <a:rPr lang="en-US" sz="3600" b="1" dirty="0" smtClean="0"/>
              <a:t>Dynamic Approach</a:t>
            </a:r>
            <a:endParaRPr lang="en-US" sz="3600" b="1" dirty="0"/>
          </a:p>
        </p:txBody>
      </p:sp>
      <p:sp>
        <p:nvSpPr>
          <p:cNvPr id="3" name="Content Placeholder 2"/>
          <p:cNvSpPr>
            <a:spLocks noGrp="1"/>
          </p:cNvSpPr>
          <p:nvPr>
            <p:ph idx="1"/>
          </p:nvPr>
        </p:nvSpPr>
        <p:spPr>
          <a:xfrm>
            <a:off x="304800" y="1066800"/>
            <a:ext cx="8534400" cy="5410200"/>
          </a:xfrm>
        </p:spPr>
        <p:txBody>
          <a:bodyPr>
            <a:normAutofit fontScale="85000" lnSpcReduction="10000"/>
          </a:bodyPr>
          <a:lstStyle/>
          <a:p>
            <a:pPr algn="just">
              <a:lnSpc>
                <a:spcPct val="150000"/>
              </a:lnSpc>
            </a:pPr>
            <a:r>
              <a:rPr lang="en-US" sz="3300" dirty="0" smtClean="0">
                <a:cs typeface="Arial" pitchFamily="34" charset="0"/>
              </a:rPr>
              <a:t>3-D spherical convection models</a:t>
            </a:r>
          </a:p>
          <a:p>
            <a:pPr algn="just">
              <a:lnSpc>
                <a:spcPct val="150000"/>
              </a:lnSpc>
            </a:pPr>
            <a:r>
              <a:rPr lang="en-US" sz="3300" dirty="0" smtClean="0">
                <a:cs typeface="Arial" pitchFamily="34" charset="0"/>
              </a:rPr>
              <a:t>Crater anomalies introduced into a convecting mantle</a:t>
            </a:r>
          </a:p>
          <a:p>
            <a:pPr algn="just">
              <a:lnSpc>
                <a:spcPct val="150000"/>
              </a:lnSpc>
            </a:pPr>
            <a:r>
              <a:rPr lang="en-US" sz="3300" dirty="0" smtClean="0">
                <a:cs typeface="Arial" pitchFamily="34" charset="0"/>
              </a:rPr>
              <a:t>Three possible scenarios to account for isotopic compositions</a:t>
            </a:r>
          </a:p>
          <a:p>
            <a:pPr marL="914400" lvl="1" indent="-457200" algn="just">
              <a:lnSpc>
                <a:spcPct val="150000"/>
              </a:lnSpc>
              <a:buFont typeface="Arial" pitchFamily="34" charset="0"/>
              <a:buAutoNum type="arabicPeriod"/>
            </a:pPr>
            <a:r>
              <a:rPr lang="en-US" dirty="0" smtClean="0">
                <a:cs typeface="Arial" pitchFamily="34" charset="0"/>
              </a:rPr>
              <a:t>A distribution of small sized impactors</a:t>
            </a:r>
          </a:p>
          <a:p>
            <a:pPr marL="914400" lvl="1" indent="-457200" algn="just">
              <a:lnSpc>
                <a:spcPct val="150000"/>
              </a:lnSpc>
              <a:buFont typeface="Arial" pitchFamily="34" charset="0"/>
              <a:buAutoNum type="arabicPeriod"/>
            </a:pPr>
            <a:r>
              <a:rPr lang="en-US" dirty="0" smtClean="0">
                <a:cs typeface="Arial" pitchFamily="34" charset="0"/>
              </a:rPr>
              <a:t>A size-frequency distribution estimated from lunar </a:t>
            </a:r>
            <a:r>
              <a:rPr lang="en-US" dirty="0" err="1" smtClean="0">
                <a:cs typeface="Arial" pitchFamily="34" charset="0"/>
              </a:rPr>
              <a:t>cratering</a:t>
            </a:r>
            <a:r>
              <a:rPr lang="en-US" dirty="0" smtClean="0">
                <a:cs typeface="Arial" pitchFamily="34" charset="0"/>
              </a:rPr>
              <a:t> record</a:t>
            </a:r>
          </a:p>
          <a:p>
            <a:pPr marL="914400" lvl="1" indent="-457200" algn="just">
              <a:lnSpc>
                <a:spcPct val="150000"/>
              </a:lnSpc>
              <a:buAutoNum type="arabicPeriod"/>
            </a:pPr>
            <a:r>
              <a:rPr lang="en-US" dirty="0" smtClean="0">
                <a:cs typeface="Arial" pitchFamily="34" charset="0"/>
              </a:rPr>
              <a:t>A single large impactor</a:t>
            </a:r>
          </a:p>
          <a:p>
            <a:pPr marL="514350" indent="-457200">
              <a:buNone/>
            </a:pPr>
            <a:endParaRPr lang="en-US" b="1" dirty="0" smtClean="0"/>
          </a:p>
          <a:p>
            <a:pPr marL="514350" indent="-457200"/>
            <a:endParaRPr lang="en-US" b="1" dirty="0" smtClean="0"/>
          </a:p>
          <a:p>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r>
              <a:rPr lang="en-US" sz="3200" b="1" dirty="0" smtClean="0"/>
              <a:t>Preliminary Models: Whole Earth Distribution</a:t>
            </a:r>
            <a:endParaRPr lang="en-US" sz="3200" b="1" dirty="0"/>
          </a:p>
        </p:txBody>
      </p:sp>
      <p:pic>
        <p:nvPicPr>
          <p:cNvPr id="5" name="Picture 4" descr="Tracer_Scale.png"/>
          <p:cNvPicPr>
            <a:picLocks noChangeAspect="1"/>
          </p:cNvPicPr>
          <p:nvPr/>
        </p:nvPicPr>
        <p:blipFill>
          <a:blip r:embed="rId3" cstate="print"/>
          <a:stretch>
            <a:fillRect/>
          </a:stretch>
        </p:blipFill>
        <p:spPr>
          <a:xfrm>
            <a:off x="7697119" y="2667000"/>
            <a:ext cx="1343025" cy="2581275"/>
          </a:xfrm>
          <a:prstGeom prst="rect">
            <a:avLst/>
          </a:prstGeom>
        </p:spPr>
      </p:pic>
      <p:pic>
        <p:nvPicPr>
          <p:cNvPr id="7" name="whole earth_controot.avi">
            <a:hlinkClick r:id="" action="ppaction://media"/>
          </p:cNvPr>
          <p:cNvPicPr>
            <a:picLocks noRot="1" noChangeAspect="1"/>
          </p:cNvPicPr>
          <p:nvPr>
            <a:videoFile r:link="rId1"/>
          </p:nvPr>
        </p:nvPicPr>
        <p:blipFill>
          <a:blip r:embed="rId4" cstate="print"/>
          <a:stretch>
            <a:fillRect/>
          </a:stretch>
        </p:blipFill>
        <p:spPr>
          <a:xfrm>
            <a:off x="268992" y="1087915"/>
            <a:ext cx="7315200" cy="539931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6397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Preliminary Models: Six Large Impacts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Tracer_Scale.png"/>
          <p:cNvPicPr>
            <a:picLocks noChangeAspect="1"/>
          </p:cNvPicPr>
          <p:nvPr/>
        </p:nvPicPr>
        <p:blipFill>
          <a:blip r:embed="rId3" cstate="print"/>
          <a:stretch>
            <a:fillRect/>
          </a:stretch>
        </p:blipFill>
        <p:spPr>
          <a:xfrm>
            <a:off x="7620000" y="2590800"/>
            <a:ext cx="1343025" cy="2581275"/>
          </a:xfrm>
          <a:prstGeom prst="rect">
            <a:avLst/>
          </a:prstGeom>
        </p:spPr>
      </p:pic>
      <p:pic>
        <p:nvPicPr>
          <p:cNvPr id="6" name="6x2500km rad_controot.avi">
            <a:hlinkClick r:id="" action="ppaction://media"/>
          </p:cNvPr>
          <p:cNvPicPr>
            <a:picLocks noRot="1" noChangeAspect="1"/>
          </p:cNvPicPr>
          <p:nvPr>
            <a:videoFile r:link="rId1"/>
          </p:nvPr>
        </p:nvPicPr>
        <p:blipFill>
          <a:blip r:embed="rId4" cstate="print"/>
          <a:stretch>
            <a:fillRect/>
          </a:stretch>
        </p:blipFill>
        <p:spPr>
          <a:xfrm>
            <a:off x="304800" y="1023651"/>
            <a:ext cx="7095744" cy="54062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ater25000_7Ga.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3578" b="3578"/>
          <a:stretch>
            <a:fillRect/>
          </a:stretch>
        </p:blipFill>
        <p:spPr>
          <a:xfrm>
            <a:off x="1737852" y="3814778"/>
            <a:ext cx="5394960" cy="2967022"/>
          </a:xfrm>
        </p:spPr>
      </p:pic>
      <p:pic>
        <p:nvPicPr>
          <p:cNvPr id="4" name="Picture 3" descr="image_intial_cond2.png"/>
          <p:cNvPicPr>
            <a:picLocks noChangeAspect="1"/>
          </p:cNvPicPr>
          <p:nvPr/>
        </p:nvPicPr>
        <p:blipFill>
          <a:blip r:embed="rId3" cstate="print">
            <a:extLst>
              <a:ext uri="{28A0092B-C50C-407E-A947-70E740481C1C}">
                <a14:useLocalDpi xmlns:a14="http://schemas.microsoft.com/office/drawing/2010/main" xmlns="" val="0"/>
              </a:ext>
            </a:extLst>
          </a:blip>
          <a:srcRect b="4769"/>
          <a:stretch>
            <a:fillRect/>
          </a:stretch>
        </p:blipFill>
        <p:spPr>
          <a:xfrm>
            <a:off x="1744340" y="766697"/>
            <a:ext cx="5394960" cy="3043303"/>
          </a:xfrm>
          <a:prstGeom prst="rect">
            <a:avLst/>
          </a:prstGeom>
        </p:spPr>
      </p:pic>
      <p:sp>
        <p:nvSpPr>
          <p:cNvPr id="7" name="Title 3"/>
          <p:cNvSpPr txBox="1">
            <a:spLocks/>
          </p:cNvSpPr>
          <p:nvPr/>
        </p:nvSpPr>
        <p:spPr>
          <a:xfrm>
            <a:off x="457200" y="152400"/>
            <a:ext cx="8229600" cy="6397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Preliminary Models: One Large Impact</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13221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t>Preliminary Conclusions, Future Work</a:t>
            </a:r>
            <a:endParaRPr lang="en-US" sz="3600" b="1" dirty="0"/>
          </a:p>
        </p:txBody>
      </p:sp>
      <p:sp>
        <p:nvSpPr>
          <p:cNvPr id="3" name="Content Placeholder 2"/>
          <p:cNvSpPr>
            <a:spLocks noGrp="1"/>
          </p:cNvSpPr>
          <p:nvPr>
            <p:ph idx="1"/>
          </p:nvPr>
        </p:nvSpPr>
        <p:spPr>
          <a:xfrm>
            <a:off x="457200" y="685800"/>
            <a:ext cx="8229600" cy="5791200"/>
          </a:xfrm>
        </p:spPr>
        <p:txBody>
          <a:bodyPr>
            <a:normAutofit/>
          </a:bodyPr>
          <a:lstStyle/>
          <a:p>
            <a:pPr algn="just"/>
            <a:r>
              <a:rPr lang="en-US" sz="2000" dirty="0"/>
              <a:t>We are able to reproduce mass estimates for the late </a:t>
            </a:r>
            <a:r>
              <a:rPr lang="en-US" sz="2000" dirty="0" smtClean="0"/>
              <a:t>veneer and have begun to </a:t>
            </a:r>
            <a:r>
              <a:rPr lang="en-US" sz="2000" dirty="0"/>
              <a:t>use osmium isotopes to put constraints on the composition and timing of the late </a:t>
            </a:r>
            <a:r>
              <a:rPr lang="en-US" sz="2000" dirty="0" smtClean="0"/>
              <a:t>veneer.</a:t>
            </a:r>
            <a:endParaRPr lang="en-US" sz="2000" dirty="0"/>
          </a:p>
          <a:p>
            <a:pPr algn="just"/>
            <a:r>
              <a:rPr lang="en-US" sz="2000" dirty="0" smtClean="0"/>
              <a:t>Majority of the mass is delivered with large (&gt;50 km) projectiles assuming no size-dependent mechanism for disturbing the asteroid belt</a:t>
            </a:r>
          </a:p>
          <a:p>
            <a:pPr algn="just"/>
            <a:r>
              <a:rPr lang="en-US" sz="2000" dirty="0" smtClean="0"/>
              <a:t>Only ~2-3% or up to 35-55% of the late-veneer mass was added during the LHB suggesting at least one if not two LHB events prior ~3.8 </a:t>
            </a:r>
            <a:r>
              <a:rPr lang="en-US" sz="2000" dirty="0" err="1" smtClean="0"/>
              <a:t>Ga</a:t>
            </a:r>
            <a:r>
              <a:rPr lang="en-US" sz="2000" dirty="0" smtClean="0"/>
              <a:t>  </a:t>
            </a:r>
          </a:p>
          <a:p>
            <a:pPr algn="just"/>
            <a:r>
              <a:rPr lang="en-US" sz="2000" dirty="0" smtClean="0"/>
              <a:t>Convection models that test the mixing efficiency of impact material using appropriate scaling laws</a:t>
            </a:r>
            <a:endParaRPr lang="en-US" sz="2000" dirty="0"/>
          </a:p>
        </p:txBody>
      </p:sp>
      <p:pic>
        <p:nvPicPr>
          <p:cNvPr id="9" name="Picture 8"/>
          <p:cNvPicPr>
            <a:picLocks noChangeAspect="1" noChangeArrowheads="1"/>
          </p:cNvPicPr>
          <p:nvPr/>
        </p:nvPicPr>
        <p:blipFill>
          <a:blip r:embed="rId4" cstate="print"/>
          <a:srcRect l="1497" t="2229" r="952"/>
          <a:stretch>
            <a:fillRect/>
          </a:stretch>
        </p:blipFill>
        <p:spPr bwMode="auto">
          <a:xfrm>
            <a:off x="914399" y="3874263"/>
            <a:ext cx="3321698" cy="2926080"/>
          </a:xfrm>
          <a:prstGeom prst="rect">
            <a:avLst/>
          </a:prstGeom>
          <a:noFill/>
        </p:spPr>
      </p:pic>
      <p:pic>
        <p:nvPicPr>
          <p:cNvPr id="6" name="random impactors.wmv">
            <a:hlinkClick r:id="" action="ppaction://media"/>
          </p:cNvPr>
          <p:cNvPicPr>
            <a:picLocks noRot="1" noChangeAspect="1"/>
          </p:cNvPicPr>
          <p:nvPr>
            <a:videoFile r:link="rId1"/>
          </p:nvPr>
        </p:nvPicPr>
        <p:blipFill>
          <a:blip r:embed="rId5" cstate="print"/>
          <a:stretch>
            <a:fillRect/>
          </a:stretch>
        </p:blipFill>
        <p:spPr>
          <a:xfrm>
            <a:off x="4659217" y="3746655"/>
            <a:ext cx="3931920" cy="2948940"/>
          </a:xfrm>
          <a:prstGeom prst="rect">
            <a:avLst/>
          </a:prstGeom>
        </p:spPr>
      </p:pic>
      <p:sp>
        <p:nvSpPr>
          <p:cNvPr id="7" name="TextBox 6"/>
          <p:cNvSpPr txBox="1"/>
          <p:nvPr/>
        </p:nvSpPr>
        <p:spPr>
          <a:xfrm>
            <a:off x="3229896" y="6551505"/>
            <a:ext cx="1371600" cy="276999"/>
          </a:xfrm>
          <a:prstGeom prst="rect">
            <a:avLst/>
          </a:prstGeom>
          <a:noFill/>
        </p:spPr>
        <p:txBody>
          <a:bodyPr wrap="square" rtlCol="0">
            <a:spAutoFit/>
          </a:bodyPr>
          <a:lstStyle/>
          <a:p>
            <a:r>
              <a:rPr lang="en-US" sz="1200" dirty="0" smtClean="0"/>
              <a:t>Collins et al. 2005</a:t>
            </a:r>
            <a:endParaRPr lang="en-US" sz="1200" dirty="0"/>
          </a:p>
        </p:txBody>
      </p:sp>
    </p:spTree>
    <p:extLst>
      <p:ext uri="{BB962C8B-B14F-4D97-AF65-F5344CB8AC3E}">
        <p14:creationId xmlns:p14="http://schemas.microsoft.com/office/powerpoint/2010/main" xmlns="" val="12249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 veneer is mixed by 2.9 </a:t>
            </a:r>
            <a:r>
              <a:rPr lang="en-US" b="1" dirty="0" err="1" smtClean="0"/>
              <a:t>Ga</a:t>
            </a:r>
            <a:endParaRPr lang="en-US" b="1" dirty="0"/>
          </a:p>
        </p:txBody>
      </p:sp>
      <p:pic>
        <p:nvPicPr>
          <p:cNvPr id="5" name="Picture 4" descr="maier.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8057" y="1421353"/>
            <a:ext cx="8462573" cy="3818712"/>
          </a:xfrm>
          <a:prstGeom prst="rect">
            <a:avLst/>
          </a:prstGeom>
        </p:spPr>
      </p:pic>
      <p:sp>
        <p:nvSpPr>
          <p:cNvPr id="6" name="TextBox 5"/>
          <p:cNvSpPr txBox="1"/>
          <p:nvPr/>
        </p:nvSpPr>
        <p:spPr>
          <a:xfrm>
            <a:off x="6630046" y="5619374"/>
            <a:ext cx="1899128" cy="369332"/>
          </a:xfrm>
          <a:prstGeom prst="rect">
            <a:avLst/>
          </a:prstGeom>
          <a:noFill/>
        </p:spPr>
        <p:txBody>
          <a:bodyPr wrap="none" rtlCol="0">
            <a:spAutoFit/>
          </a:bodyPr>
          <a:lstStyle/>
          <a:p>
            <a:r>
              <a:rPr lang="en-US" i="1" dirty="0" smtClean="0"/>
              <a:t>Maier et al., 2009</a:t>
            </a:r>
            <a:endParaRPr lang="en-US" i="1" dirty="0"/>
          </a:p>
        </p:txBody>
      </p:sp>
    </p:spTree>
    <p:extLst>
      <p:ext uri="{BB962C8B-B14F-4D97-AF65-F5344CB8AC3E}">
        <p14:creationId xmlns:p14="http://schemas.microsoft.com/office/powerpoint/2010/main" xmlns="" val="101982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and Hypotheses</a:t>
            </a:r>
            <a:endParaRPr lang="en-US" b="1" dirty="0"/>
          </a:p>
        </p:txBody>
      </p:sp>
      <p:sp>
        <p:nvSpPr>
          <p:cNvPr id="3" name="Content Placeholder 2"/>
          <p:cNvSpPr>
            <a:spLocks noGrp="1"/>
          </p:cNvSpPr>
          <p:nvPr>
            <p:ph idx="1"/>
          </p:nvPr>
        </p:nvSpPr>
        <p:spPr/>
        <p:txBody>
          <a:bodyPr>
            <a:normAutofit/>
          </a:bodyPr>
          <a:lstStyle/>
          <a:p>
            <a:r>
              <a:rPr lang="en-US" dirty="0" smtClean="0"/>
              <a:t>Is the late veneer well-mixed by 2.9 Ga?</a:t>
            </a:r>
          </a:p>
          <a:p>
            <a:endParaRPr lang="en-US" dirty="0"/>
          </a:p>
          <a:p>
            <a:r>
              <a:rPr lang="en-US" dirty="0" smtClean="0"/>
              <a:t>What kind of </a:t>
            </a:r>
            <a:r>
              <a:rPr lang="en-US" dirty="0" err="1" smtClean="0"/>
              <a:t>impactors</a:t>
            </a:r>
            <a:r>
              <a:rPr lang="en-US" dirty="0" smtClean="0"/>
              <a:t> were they?</a:t>
            </a:r>
          </a:p>
          <a:p>
            <a:pPr lvl="1"/>
            <a:r>
              <a:rPr lang="en-US" dirty="0" smtClean="0"/>
              <a:t>Constraints from geochemistry, size-frequency distributions</a:t>
            </a:r>
          </a:p>
          <a:p>
            <a:pPr lvl="1"/>
            <a:r>
              <a:rPr lang="en-US" dirty="0" smtClean="0"/>
              <a:t>Determines number, size, density of </a:t>
            </a:r>
            <a:r>
              <a:rPr lang="en-US" dirty="0" err="1" smtClean="0"/>
              <a:t>impactors</a:t>
            </a:r>
            <a:endParaRPr lang="en-US" dirty="0" smtClean="0"/>
          </a:p>
          <a:p>
            <a:r>
              <a:rPr lang="en-US" dirty="0" smtClean="0"/>
              <a:t>How efficiently does the mantle homogenize?</a:t>
            </a:r>
          </a:p>
          <a:p>
            <a:pPr lvl="1"/>
            <a:r>
              <a:rPr lang="en-US" dirty="0" smtClean="0"/>
              <a:t>Determines the mixing timescale of the mantle</a:t>
            </a:r>
          </a:p>
        </p:txBody>
      </p:sp>
    </p:spTree>
    <p:extLst>
      <p:ext uri="{BB962C8B-B14F-4D97-AF65-F5344CB8AC3E}">
        <p14:creationId xmlns:p14="http://schemas.microsoft.com/office/powerpoint/2010/main" xmlns="" val="178015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305800" cy="717550"/>
          </a:xfrm>
        </p:spPr>
        <p:txBody>
          <a:bodyPr>
            <a:normAutofit/>
          </a:bodyPr>
          <a:lstStyle/>
          <a:p>
            <a:pPr algn="ctr"/>
            <a:r>
              <a:rPr lang="en-US" sz="3600" dirty="0" smtClean="0"/>
              <a:t>Constraints from Geochemistry</a:t>
            </a:r>
            <a:endParaRPr lang="en-US" sz="3600" dirty="0"/>
          </a:p>
        </p:txBody>
      </p:sp>
      <p:sp>
        <p:nvSpPr>
          <p:cNvPr id="6" name="Text Placeholder 5"/>
          <p:cNvSpPr>
            <a:spLocks noGrp="1"/>
          </p:cNvSpPr>
          <p:nvPr>
            <p:ph type="body" sz="half" idx="2"/>
          </p:nvPr>
        </p:nvSpPr>
        <p:spPr>
          <a:xfrm>
            <a:off x="457200" y="1435100"/>
            <a:ext cx="7924800" cy="4691063"/>
          </a:xfrm>
        </p:spPr>
        <p:txBody>
          <a:bodyPr>
            <a:normAutofit/>
          </a:bodyPr>
          <a:lstStyle/>
          <a:p>
            <a:pPr marL="285750" indent="-285750">
              <a:buFont typeface="Wingdings" pitchFamily="2" charset="2"/>
              <a:buChar char="Ø"/>
            </a:pPr>
            <a:r>
              <a:rPr lang="en-US" sz="2400" dirty="0" smtClean="0"/>
              <a:t>We take a new look at PGE abundances and tungsten isotope systematics to constrain the mass of the late veneer.</a:t>
            </a:r>
          </a:p>
          <a:p>
            <a:pPr marL="285750" indent="-285750">
              <a:buFont typeface="Wingdings" pitchFamily="2" charset="2"/>
              <a:buChar char="Ø"/>
            </a:pPr>
            <a:endParaRPr lang="en-US" sz="2400" dirty="0" smtClean="0"/>
          </a:p>
          <a:p>
            <a:pPr marL="285750" indent="-285750">
              <a:buFont typeface="Wingdings" pitchFamily="2" charset="2"/>
              <a:buChar char="Ø"/>
            </a:pPr>
            <a:r>
              <a:rPr lang="en-US" sz="2400" dirty="0" smtClean="0"/>
              <a:t>We use radiogenic osmium isotope systematics to put constraints on the compositions of the impactor(s).</a:t>
            </a:r>
          </a:p>
          <a:p>
            <a:pPr marL="742950" lvl="1" indent="-285750">
              <a:buFont typeface="Wingdings" pitchFamily="2" charset="2"/>
              <a:buChar char="Ø"/>
            </a:pPr>
            <a:r>
              <a:rPr lang="en-US" sz="2200" baseline="30000" dirty="0" smtClean="0"/>
              <a:t>190</a:t>
            </a:r>
            <a:r>
              <a:rPr lang="en-US" sz="2200" dirty="0" smtClean="0"/>
              <a:t>Pt-</a:t>
            </a:r>
            <a:r>
              <a:rPr lang="en-US" sz="2200" baseline="30000" dirty="0" smtClean="0"/>
              <a:t>186</a:t>
            </a:r>
            <a:r>
              <a:rPr lang="en-US" sz="2200" dirty="0" smtClean="0"/>
              <a:t>Os system</a:t>
            </a:r>
          </a:p>
          <a:p>
            <a:pPr marL="742950" lvl="1" indent="-285750">
              <a:buFont typeface="Wingdings" pitchFamily="2" charset="2"/>
              <a:buChar char="Ø"/>
            </a:pPr>
            <a:r>
              <a:rPr lang="en-US" sz="2200" baseline="30000" dirty="0" smtClean="0"/>
              <a:t>187</a:t>
            </a:r>
            <a:r>
              <a:rPr lang="en-US" sz="2200" dirty="0" smtClean="0"/>
              <a:t>Re-</a:t>
            </a:r>
            <a:r>
              <a:rPr lang="en-US" sz="2200" baseline="30000" dirty="0" smtClean="0"/>
              <a:t>187</a:t>
            </a:r>
            <a:r>
              <a:rPr lang="en-US" sz="2200" dirty="0" smtClean="0"/>
              <a:t>Os system</a:t>
            </a:r>
          </a:p>
          <a:p>
            <a:pPr marL="742950" lvl="1" indent="-285750">
              <a:buFont typeface="Wingdings" pitchFamily="2" charset="2"/>
              <a:buChar char="Ø"/>
            </a:pPr>
            <a:endParaRPr lang="en-US" sz="2200" baseline="30000" dirty="0" smtClean="0"/>
          </a:p>
          <a:p>
            <a:pPr marL="285750" indent="-285750">
              <a:buFont typeface="Wingdings" pitchFamily="2" charset="2"/>
              <a:buChar char="Ø"/>
            </a:pPr>
            <a:r>
              <a:rPr lang="en-US" sz="2400" dirty="0" smtClean="0"/>
              <a:t>We tried to use other, stable isotope systems to put constraints on the composition of the impactors.</a:t>
            </a:r>
          </a:p>
          <a:p>
            <a:pPr marL="742950" lvl="1" indent="-285750">
              <a:buFont typeface="Wingdings" pitchFamily="2" charset="2"/>
              <a:buChar char="Ø"/>
            </a:pPr>
            <a:r>
              <a:rPr lang="en-US" sz="2000" dirty="0" smtClean="0"/>
              <a:t>But nothing works as well as the PGE, W, and Os isotopes.</a:t>
            </a:r>
            <a:endParaRPr lang="en-US" sz="2000" dirty="0"/>
          </a:p>
        </p:txBody>
      </p:sp>
    </p:spTree>
    <p:extLst>
      <p:ext uri="{BB962C8B-B14F-4D97-AF65-F5344CB8AC3E}">
        <p14:creationId xmlns:p14="http://schemas.microsoft.com/office/powerpoint/2010/main" xmlns="" val="274646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sz="3600" b="1" dirty="0" smtClean="0"/>
              <a:t>PGE Abundances</a:t>
            </a:r>
            <a:endParaRPr lang="en-US" sz="3600" b="1" dirty="0"/>
          </a:p>
        </p:txBody>
      </p:sp>
      <p:graphicFrame>
        <p:nvGraphicFramePr>
          <p:cNvPr id="10" name="Chart 9"/>
          <p:cNvGraphicFramePr>
            <a:graphicFrameLocks/>
          </p:cNvGraphicFramePr>
          <p:nvPr>
            <p:extLst>
              <p:ext uri="{D42A27DB-BD31-4B8C-83A1-F6EECF244321}">
                <p14:modId xmlns:p14="http://schemas.microsoft.com/office/powerpoint/2010/main" xmlns="" val="2839727906"/>
              </p:ext>
            </p:extLst>
          </p:nvPr>
        </p:nvGraphicFramePr>
        <p:xfrm>
          <a:off x="3962400" y="1141163"/>
          <a:ext cx="49530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530889585"/>
              </p:ext>
            </p:extLst>
          </p:nvPr>
        </p:nvGraphicFramePr>
        <p:xfrm>
          <a:off x="609600" y="4798762"/>
          <a:ext cx="8051801" cy="1773555"/>
        </p:xfrm>
        <a:graphic>
          <a:graphicData uri="http://schemas.openxmlformats.org/drawingml/2006/table">
            <a:tbl>
              <a:tblPr>
                <a:tableStyleId>{5C22544A-7EE6-4342-B048-85BDC9FD1C3A}</a:tableStyleId>
              </a:tblPr>
              <a:tblGrid>
                <a:gridCol w="1650349"/>
                <a:gridCol w="609360"/>
                <a:gridCol w="609360"/>
                <a:gridCol w="609360"/>
                <a:gridCol w="609360"/>
                <a:gridCol w="609360"/>
                <a:gridCol w="609360"/>
                <a:gridCol w="1459924"/>
                <a:gridCol w="1285368"/>
              </a:tblGrid>
              <a:tr h="190500">
                <a:tc>
                  <a:txBody>
                    <a:bodyPr/>
                    <a:lstStyle/>
                    <a:p>
                      <a:pPr algn="l" fontAlgn="b"/>
                      <a:endParaRPr lang="en-US" sz="1400" b="0" i="0" u="none" strike="noStrike" dirty="0">
                        <a:solidFill>
                          <a:srgbClr val="000000"/>
                        </a:solidFill>
                        <a:effectLst/>
                        <a:latin typeface="Calibri"/>
                      </a:endParaRPr>
                    </a:p>
                  </a:txBody>
                  <a:tcPr marL="9525" marR="9525" marT="9525" marB="0" anchor="b"/>
                </a:tc>
                <a:tc gridSpan="2">
                  <a:txBody>
                    <a:bodyPr/>
                    <a:lstStyle/>
                    <a:p>
                      <a:pPr algn="l" fontAlgn="b"/>
                      <a:r>
                        <a:rPr lang="en-US" sz="1400" u="sng" strike="noStrike">
                          <a:effectLst/>
                        </a:rPr>
                        <a:t>% of BSE mass</a:t>
                      </a:r>
                      <a:endParaRPr lang="en-US" sz="1400" b="1" i="0" u="sng"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400" b="0" i="0" u="none" strike="noStrike">
                        <a:solidFill>
                          <a:srgbClr val="FF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FF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190500">
                <a:tc>
                  <a:txBody>
                    <a:bodyPr/>
                    <a:lstStyle/>
                    <a:p>
                      <a:pPr algn="l" fontAlgn="b"/>
                      <a:r>
                        <a:rPr lang="en-US" sz="1400" b="1" u="none" strike="noStrike">
                          <a:effectLst/>
                        </a:rPr>
                        <a:t>Impactor Population</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b="1" u="none" strike="noStrike">
                          <a:effectLst/>
                        </a:rPr>
                        <a:t>Re</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b="1" u="none" strike="noStrike" dirty="0" err="1">
                          <a:solidFill>
                            <a:srgbClr val="FF0000"/>
                          </a:solidFill>
                          <a:effectLst/>
                        </a:rPr>
                        <a:t>Os</a:t>
                      </a:r>
                      <a:endParaRPr lang="en-US" sz="1400" b="1" i="0" u="none" strike="noStrike" dirty="0">
                        <a:solidFill>
                          <a:srgbClr val="FF0000"/>
                        </a:solidFill>
                        <a:effectLst/>
                        <a:latin typeface="Calibri"/>
                      </a:endParaRPr>
                    </a:p>
                  </a:txBody>
                  <a:tcPr marL="9525" marR="9525" marT="9525" marB="0" anchor="b"/>
                </a:tc>
                <a:tc>
                  <a:txBody>
                    <a:bodyPr/>
                    <a:lstStyle/>
                    <a:p>
                      <a:pPr algn="l" fontAlgn="b"/>
                      <a:r>
                        <a:rPr lang="en-US" sz="1400" b="1" u="none" strike="noStrike" dirty="0" err="1">
                          <a:solidFill>
                            <a:srgbClr val="FF0000"/>
                          </a:solidFill>
                          <a:effectLst/>
                        </a:rPr>
                        <a:t>Ir</a:t>
                      </a:r>
                      <a:endParaRPr lang="en-US" sz="1400" b="1" i="0" u="none" strike="noStrike" dirty="0">
                        <a:solidFill>
                          <a:srgbClr val="FF0000"/>
                        </a:solidFill>
                        <a:effectLst/>
                        <a:latin typeface="Calibri"/>
                      </a:endParaRPr>
                    </a:p>
                  </a:txBody>
                  <a:tcPr marL="9525" marR="9525" marT="9525" marB="0" anchor="b"/>
                </a:tc>
                <a:tc>
                  <a:txBody>
                    <a:bodyPr/>
                    <a:lstStyle/>
                    <a:p>
                      <a:pPr algn="l" fontAlgn="b"/>
                      <a:r>
                        <a:rPr lang="en-US" sz="1400" b="1" u="none" strike="noStrike">
                          <a:effectLst/>
                        </a:rPr>
                        <a:t>Ru</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b="1" u="none" strike="noStrike" dirty="0" err="1">
                          <a:solidFill>
                            <a:srgbClr val="FF0000"/>
                          </a:solidFill>
                          <a:effectLst/>
                        </a:rPr>
                        <a:t>Pt</a:t>
                      </a:r>
                      <a:endParaRPr lang="en-US" sz="1400" b="1" i="0" u="none" strike="noStrike" dirty="0">
                        <a:solidFill>
                          <a:srgbClr val="FF0000"/>
                        </a:solidFill>
                        <a:effectLst/>
                        <a:latin typeface="Calibri"/>
                      </a:endParaRPr>
                    </a:p>
                  </a:txBody>
                  <a:tcPr marL="9525" marR="9525" marT="9525" marB="0" anchor="b"/>
                </a:tc>
                <a:tc>
                  <a:txBody>
                    <a:bodyPr/>
                    <a:lstStyle/>
                    <a:p>
                      <a:pPr algn="l" fontAlgn="b"/>
                      <a:r>
                        <a:rPr lang="en-US" sz="1400" b="1" u="none" strike="noStrike">
                          <a:effectLst/>
                        </a:rPr>
                        <a:t>Pd</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b="1" u="none" strike="noStrike">
                          <a:effectLst/>
                        </a:rPr>
                        <a:t>Average for population</a:t>
                      </a:r>
                      <a:endParaRPr lang="en-US" sz="1400" b="1" i="0" u="none" strike="noStrike">
                        <a:solidFill>
                          <a:srgbClr val="000000"/>
                        </a:solidFill>
                        <a:effectLst/>
                        <a:latin typeface="Calibri"/>
                      </a:endParaRPr>
                    </a:p>
                  </a:txBody>
                  <a:tcPr marL="9525" marR="9525" marT="9525" marB="0" anchor="b"/>
                </a:tc>
                <a:tc>
                  <a:txBody>
                    <a:bodyPr/>
                    <a:lstStyle/>
                    <a:p>
                      <a:pPr algn="l" fontAlgn="b"/>
                      <a:r>
                        <a:rPr lang="en-US" sz="1400" b="1" u="none" strike="noStrike" dirty="0" err="1">
                          <a:effectLst/>
                        </a:rPr>
                        <a:t>stdev</a:t>
                      </a:r>
                      <a:r>
                        <a:rPr lang="en-US" sz="1400" b="1" u="none" strike="noStrike" dirty="0">
                          <a:effectLst/>
                        </a:rPr>
                        <a:t> for population</a:t>
                      </a:r>
                      <a:endParaRPr lang="en-US" sz="1400" b="1" i="0"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c. chondrites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0.65</a:t>
                      </a:r>
                      <a:endParaRPr lang="en-US" sz="14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0.58</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0.55</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a:effectLst/>
                        </a:rPr>
                        <a:t>0.78</a:t>
                      </a:r>
                      <a:endParaRPr lang="en-US" sz="14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0.65</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a:effectLst/>
                        </a:rPr>
                        <a:t>1.09</a:t>
                      </a:r>
                      <a:endParaRPr lang="en-US" sz="14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i="1" u="none" strike="noStrike" dirty="0">
                          <a:effectLst/>
                        </a:rPr>
                        <a:t>0.72</a:t>
                      </a:r>
                      <a:endParaRPr lang="en-US" sz="1400" b="0" i="1"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dirty="0">
                          <a:effectLst/>
                        </a:rPr>
                        <a:t>0.20</a:t>
                      </a:r>
                      <a:endParaRPr lang="en-US" sz="1400" b="0" i="1"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e. chondrites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0.60</a:t>
                      </a:r>
                      <a:endParaRPr lang="en-US" sz="14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0.58</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0.57</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a:effectLst/>
                        </a:rPr>
                        <a:t>0.76</a:t>
                      </a:r>
                      <a:endParaRPr lang="en-US" sz="14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0.61</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0.79</a:t>
                      </a:r>
                      <a:endParaRPr lang="en-US" sz="14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i="1" u="none" strike="noStrike">
                          <a:effectLst/>
                        </a:rPr>
                        <a:t>0.65</a:t>
                      </a:r>
                      <a:endParaRPr lang="en-US" sz="1400" b="0" i="1" u="none" strike="noStrike">
                        <a:solidFill>
                          <a:srgbClr val="000000"/>
                        </a:solidFill>
                        <a:effectLst/>
                        <a:latin typeface="Calibri"/>
                      </a:endParaRPr>
                    </a:p>
                  </a:txBody>
                  <a:tcPr marL="9525" marR="9525" marT="9525" marB="0" anchor="b"/>
                </a:tc>
                <a:tc>
                  <a:txBody>
                    <a:bodyPr/>
                    <a:lstStyle/>
                    <a:p>
                      <a:pPr algn="r" fontAlgn="b"/>
                      <a:r>
                        <a:rPr lang="en-US" sz="1400" i="1" u="none" strike="noStrike" dirty="0">
                          <a:effectLst/>
                        </a:rPr>
                        <a:t>0.10</a:t>
                      </a:r>
                      <a:endParaRPr lang="en-US" sz="1400" b="0" i="1" u="none" strike="noStrike" dirty="0">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ordinary chondrites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0.53</a:t>
                      </a:r>
                      <a:endParaRPr lang="en-US" sz="1400" b="0" i="0" u="none" strike="noStrike">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a:solidFill>
                            <a:srgbClr val="FF0000"/>
                          </a:solidFill>
                          <a:effectLst/>
                        </a:rPr>
                        <a:t>0.51</a:t>
                      </a:r>
                      <a:endParaRPr lang="en-US" sz="1400" b="0" i="0" u="none" strike="noStrike">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0.51</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0.68</a:t>
                      </a:r>
                      <a:endParaRPr lang="en-US" sz="14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solidFill>
                            <a:srgbClr val="FF0000"/>
                          </a:solidFill>
                          <a:effectLst/>
                        </a:rPr>
                        <a:t>0.55</a:t>
                      </a:r>
                      <a:endParaRPr lang="en-US" sz="1400" b="0" i="0" u="none" strike="noStrike" dirty="0">
                        <a:solidFill>
                          <a:srgbClr val="FF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u="none" strike="noStrike" dirty="0">
                          <a:effectLst/>
                        </a:rPr>
                        <a:t>0.94</a:t>
                      </a:r>
                      <a:endParaRPr lang="en-US" sz="1400" b="0" i="0" u="none" strike="noStrike" dirty="0">
                        <a:solidFill>
                          <a:srgbClr val="000000"/>
                        </a:solidFill>
                        <a:effectLst/>
                        <a:latin typeface="Calibri"/>
                      </a:endParaRPr>
                    </a:p>
                  </a:txBody>
                  <a:tcPr marL="9525" marR="9525" marT="9525" marB="0" anchor="b">
                    <a:solidFill>
                      <a:schemeClr val="accent6">
                        <a:lumMod val="40000"/>
                        <a:lumOff val="60000"/>
                      </a:schemeClr>
                    </a:solidFill>
                  </a:tcPr>
                </a:tc>
                <a:tc>
                  <a:txBody>
                    <a:bodyPr/>
                    <a:lstStyle/>
                    <a:p>
                      <a:pPr algn="r" fontAlgn="b"/>
                      <a:r>
                        <a:rPr lang="en-US" sz="1400" i="1" u="none" strike="noStrike" dirty="0">
                          <a:effectLst/>
                        </a:rPr>
                        <a:t>0.62</a:t>
                      </a:r>
                      <a:endParaRPr lang="en-US" sz="1400" b="0" i="1"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dirty="0">
                          <a:effectLst/>
                        </a:rPr>
                        <a:t>0.17</a:t>
                      </a:r>
                      <a:endParaRPr lang="en-US" sz="1400" b="0" i="1" u="none" strike="noStrike" dirty="0">
                        <a:solidFill>
                          <a:srgbClr val="000000"/>
                        </a:solidFill>
                        <a:effectLst/>
                        <a:latin typeface="Calibri"/>
                      </a:endParaRPr>
                    </a:p>
                  </a:txBody>
                  <a:tcPr marL="9525" marR="9525" marT="9525" marB="0" anchor="b"/>
                </a:tc>
              </a:tr>
              <a:tr h="190500">
                <a:tc>
                  <a:txBody>
                    <a:bodyPr/>
                    <a:lstStyle/>
                    <a:p>
                      <a:pPr algn="l" fontAlgn="b"/>
                      <a:r>
                        <a:rPr lang="en-US" sz="1400" b="1" u="none" strike="noStrike">
                          <a:effectLst/>
                        </a:rPr>
                        <a:t>Average for element</a:t>
                      </a:r>
                      <a:endParaRPr lang="en-US" sz="1400" b="1" i="0" u="none" strike="noStrike">
                        <a:solidFill>
                          <a:srgbClr val="000000"/>
                        </a:solidFill>
                        <a:effectLst/>
                        <a:latin typeface="Calibri"/>
                      </a:endParaRPr>
                    </a:p>
                  </a:txBody>
                  <a:tcPr marL="9525" marR="9525" marT="9525" marB="0" anchor="b"/>
                </a:tc>
                <a:tc>
                  <a:txBody>
                    <a:bodyPr/>
                    <a:lstStyle/>
                    <a:p>
                      <a:pPr algn="r" fontAlgn="b"/>
                      <a:r>
                        <a:rPr lang="en-US" sz="1400" i="1" u="none" strike="noStrike" dirty="0">
                          <a:effectLst/>
                        </a:rPr>
                        <a:t>0.59</a:t>
                      </a:r>
                      <a:endParaRPr lang="en-US" sz="1400" b="0" i="1"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0.56</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0.55</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effectLst/>
                        </a:rPr>
                        <a:t>0.74</a:t>
                      </a:r>
                      <a:endParaRPr lang="en-US" sz="1400" b="0" i="1"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0.60</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effectLst/>
                        </a:rPr>
                        <a:t>0.94</a:t>
                      </a:r>
                      <a:endParaRPr lang="en-US" sz="1400" b="0" i="1"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190500">
                <a:tc>
                  <a:txBody>
                    <a:bodyPr/>
                    <a:lstStyle/>
                    <a:p>
                      <a:pPr algn="l" fontAlgn="b"/>
                      <a:r>
                        <a:rPr lang="en-US" sz="1400" b="1" u="none" strike="noStrike" dirty="0" err="1">
                          <a:effectLst/>
                        </a:rPr>
                        <a:t>stdev</a:t>
                      </a:r>
                      <a:r>
                        <a:rPr lang="en-US" sz="1400" b="1" u="none" strike="noStrike" dirty="0">
                          <a:effectLst/>
                        </a:rPr>
                        <a:t> for element</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a:effectLst/>
                        </a:rPr>
                        <a:t>0.06</a:t>
                      </a:r>
                      <a:endParaRPr lang="en-US" sz="1400" b="0" i="1" u="none" strike="noStrike">
                        <a:solidFill>
                          <a:srgbClr val="00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0.04</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0.03</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effectLst/>
                        </a:rPr>
                        <a:t>0.05</a:t>
                      </a:r>
                      <a:endParaRPr lang="en-US" sz="1400" b="0" i="1" u="none" strike="noStrike" dirty="0">
                        <a:solidFill>
                          <a:srgbClr val="000000"/>
                        </a:solidFill>
                        <a:effectLst/>
                        <a:latin typeface="Calibri"/>
                      </a:endParaRPr>
                    </a:p>
                  </a:txBody>
                  <a:tcPr marL="9525" marR="9525" marT="9525" marB="0" anchor="b"/>
                </a:tc>
                <a:tc>
                  <a:txBody>
                    <a:bodyPr/>
                    <a:lstStyle/>
                    <a:p>
                      <a:pPr algn="r" fontAlgn="b"/>
                      <a:r>
                        <a:rPr lang="en-US" sz="1400" i="1" u="none" strike="noStrike" dirty="0">
                          <a:solidFill>
                            <a:srgbClr val="FF0000"/>
                          </a:solidFill>
                          <a:effectLst/>
                        </a:rPr>
                        <a:t>0.05</a:t>
                      </a:r>
                      <a:endParaRPr lang="en-US" sz="1400" b="0" i="1" u="none" strike="noStrike" dirty="0">
                        <a:solidFill>
                          <a:srgbClr val="FF0000"/>
                        </a:solidFill>
                        <a:effectLst/>
                        <a:latin typeface="Calibri"/>
                      </a:endParaRPr>
                    </a:p>
                  </a:txBody>
                  <a:tcPr marL="9525" marR="9525" marT="9525" marB="0" anchor="b"/>
                </a:tc>
                <a:tc>
                  <a:txBody>
                    <a:bodyPr/>
                    <a:lstStyle/>
                    <a:p>
                      <a:pPr algn="r" fontAlgn="b"/>
                      <a:r>
                        <a:rPr lang="en-US" sz="1400" i="1" u="none" strike="noStrike" dirty="0">
                          <a:effectLst/>
                        </a:rPr>
                        <a:t>0.15</a:t>
                      </a:r>
                      <a:endParaRPr lang="en-US" sz="1400" b="0" i="1"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bl>
          </a:graphicData>
        </a:graphic>
      </p:graphicFrame>
      <p:sp>
        <p:nvSpPr>
          <p:cNvPr id="16" name="TextBox 15"/>
          <p:cNvSpPr txBox="1"/>
          <p:nvPr/>
        </p:nvSpPr>
        <p:spPr>
          <a:xfrm>
            <a:off x="304800" y="1527639"/>
            <a:ext cx="3886200" cy="2862322"/>
          </a:xfrm>
          <a:prstGeom prst="rect">
            <a:avLst/>
          </a:prstGeom>
          <a:noFill/>
        </p:spPr>
        <p:txBody>
          <a:bodyPr wrap="square" rtlCol="0">
            <a:spAutoFit/>
          </a:bodyPr>
          <a:lstStyle/>
          <a:p>
            <a:pPr marL="285750" indent="-285750">
              <a:buFont typeface="Wingdings" pitchFamily="2" charset="2"/>
              <a:buChar char="Ø"/>
            </a:pPr>
            <a:r>
              <a:rPr lang="en-US" dirty="0" smtClean="0"/>
              <a:t>Assumes zero PGE in the earth’s mantle after core formation.</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~0.6% addition required (if chondritic).</a:t>
            </a:r>
          </a:p>
          <a:p>
            <a:pPr marL="285750" indent="-285750">
              <a:buFont typeface="Wingdings" pitchFamily="2" charset="2"/>
              <a:buChar char="Ø"/>
            </a:pPr>
            <a:endParaRPr lang="en-US" dirty="0"/>
          </a:p>
          <a:p>
            <a:pPr marL="285750" indent="-285750">
              <a:buFont typeface="Wingdings" pitchFamily="2" charset="2"/>
              <a:buChar char="Ø"/>
            </a:pPr>
            <a:r>
              <a:rPr lang="en-US" dirty="0" smtClean="0"/>
              <a:t>Tungsten isotopes provide an independent constraint.</a:t>
            </a:r>
          </a:p>
          <a:p>
            <a:pPr marL="742950" lvl="1" indent="-285750">
              <a:buFont typeface="Wingdings" pitchFamily="2" charset="2"/>
              <a:buChar char="Ø"/>
            </a:pPr>
            <a:r>
              <a:rPr lang="en-US" dirty="0" smtClean="0"/>
              <a:t>Returns the same mass for the late veneer.</a:t>
            </a:r>
            <a:endParaRPr lang="en-US" dirty="0"/>
          </a:p>
        </p:txBody>
      </p:sp>
    </p:spTree>
    <p:extLst>
      <p:ext uri="{BB962C8B-B14F-4D97-AF65-F5344CB8AC3E}">
        <p14:creationId xmlns:p14="http://schemas.microsoft.com/office/powerpoint/2010/main" xmlns="" val="362827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01456"/>
            <a:ext cx="6019800" cy="715962"/>
          </a:xfrm>
        </p:spPr>
        <p:txBody>
          <a:bodyPr>
            <a:normAutofit/>
          </a:bodyPr>
          <a:lstStyle/>
          <a:p>
            <a:r>
              <a:rPr lang="en-US" sz="3600" b="1" dirty="0" smtClean="0"/>
              <a:t>Osmium Isotopes</a:t>
            </a:r>
            <a:endParaRPr lang="en-US" sz="3600" b="1" dirty="0"/>
          </a:p>
        </p:txBody>
      </p:sp>
      <p:sp>
        <p:nvSpPr>
          <p:cNvPr id="2" name="TextBox 1"/>
          <p:cNvSpPr txBox="1"/>
          <p:nvPr/>
        </p:nvSpPr>
        <p:spPr>
          <a:xfrm>
            <a:off x="533400" y="5325070"/>
            <a:ext cx="4114800" cy="923330"/>
          </a:xfrm>
          <a:prstGeom prst="rect">
            <a:avLst/>
          </a:prstGeom>
          <a:noFill/>
        </p:spPr>
        <p:txBody>
          <a:bodyPr wrap="square" rtlCol="0">
            <a:spAutoFit/>
          </a:bodyPr>
          <a:lstStyle/>
          <a:p>
            <a:r>
              <a:rPr lang="en-US" dirty="0" smtClean="0"/>
              <a:t>This shows the present-day mixing line.  But we also need to account for radiogenic ingrowth over time.</a:t>
            </a:r>
            <a:endParaRPr lang="en-US" dirty="0"/>
          </a:p>
        </p:txBody>
      </p:sp>
      <p:sp>
        <p:nvSpPr>
          <p:cNvPr id="3" name="TextBox 2"/>
          <p:cNvSpPr txBox="1"/>
          <p:nvPr/>
        </p:nvSpPr>
        <p:spPr>
          <a:xfrm>
            <a:off x="5029200" y="5214656"/>
            <a:ext cx="3539943" cy="1077218"/>
          </a:xfrm>
          <a:prstGeom prst="rect">
            <a:avLst/>
          </a:prstGeom>
          <a:noFill/>
        </p:spPr>
        <p:txBody>
          <a:bodyPr wrap="none" rtlCol="0">
            <a:spAutoFit/>
          </a:bodyPr>
          <a:lstStyle/>
          <a:p>
            <a:r>
              <a:rPr lang="en-US" sz="2400" baseline="30000" dirty="0" smtClean="0"/>
              <a:t>187</a:t>
            </a:r>
            <a:r>
              <a:rPr lang="en-US" sz="2400" dirty="0" smtClean="0"/>
              <a:t>Re </a:t>
            </a:r>
            <a:r>
              <a:rPr lang="en-US" sz="2400" dirty="0" smtClean="0">
                <a:sym typeface="Wingdings" pitchFamily="2" charset="2"/>
              </a:rPr>
              <a:t> </a:t>
            </a:r>
            <a:r>
              <a:rPr lang="en-US" sz="2400" baseline="30000" dirty="0" smtClean="0">
                <a:sym typeface="Wingdings" pitchFamily="2" charset="2"/>
              </a:rPr>
              <a:t>187</a:t>
            </a:r>
            <a:r>
              <a:rPr lang="en-US" sz="2400" dirty="0" smtClean="0">
                <a:sym typeface="Wingdings" pitchFamily="2" charset="2"/>
              </a:rPr>
              <a:t>Os, t</a:t>
            </a:r>
            <a:r>
              <a:rPr lang="en-US" sz="2400" baseline="-25000" dirty="0" smtClean="0">
                <a:sym typeface="Wingdings" pitchFamily="2" charset="2"/>
              </a:rPr>
              <a:t>1/2</a:t>
            </a:r>
            <a:r>
              <a:rPr lang="en-US" sz="2400" dirty="0" smtClean="0">
                <a:sym typeface="Wingdings" pitchFamily="2" charset="2"/>
              </a:rPr>
              <a:t> ~ 42 Ga</a:t>
            </a:r>
          </a:p>
          <a:p>
            <a:endParaRPr lang="en-US" sz="2400" baseline="30000" dirty="0">
              <a:sym typeface="Wingdings" pitchFamily="2" charset="2"/>
            </a:endParaRPr>
          </a:p>
          <a:p>
            <a:r>
              <a:rPr lang="en-US" sz="2400" baseline="30000" dirty="0" smtClean="0">
                <a:sym typeface="Wingdings" pitchFamily="2" charset="2"/>
              </a:rPr>
              <a:t>190</a:t>
            </a:r>
            <a:r>
              <a:rPr lang="en-US" sz="2400" dirty="0" smtClean="0">
                <a:sym typeface="Wingdings" pitchFamily="2" charset="2"/>
              </a:rPr>
              <a:t>Pt  </a:t>
            </a:r>
            <a:r>
              <a:rPr lang="en-US" sz="2400" baseline="30000" dirty="0" smtClean="0">
                <a:sym typeface="Wingdings" pitchFamily="2" charset="2"/>
              </a:rPr>
              <a:t>186</a:t>
            </a:r>
            <a:r>
              <a:rPr lang="en-US" sz="2400" dirty="0" smtClean="0">
                <a:sym typeface="Wingdings" pitchFamily="2" charset="2"/>
              </a:rPr>
              <a:t>Os, t</a:t>
            </a:r>
            <a:r>
              <a:rPr lang="en-US" sz="2400" baseline="-25000" dirty="0" smtClean="0">
                <a:sym typeface="Wingdings" pitchFamily="2" charset="2"/>
              </a:rPr>
              <a:t>1/2</a:t>
            </a:r>
            <a:r>
              <a:rPr lang="en-US" sz="2400" dirty="0" smtClean="0">
                <a:sym typeface="Wingdings" pitchFamily="2" charset="2"/>
              </a:rPr>
              <a:t> ~ 650 Ga</a:t>
            </a:r>
            <a:endParaRPr lang="en-US" sz="2400" baseline="30000" dirty="0"/>
          </a:p>
        </p:txBody>
      </p:sp>
      <p:graphicFrame>
        <p:nvGraphicFramePr>
          <p:cNvPr id="13" name="Chart 12"/>
          <p:cNvGraphicFramePr>
            <a:graphicFrameLocks/>
          </p:cNvGraphicFramePr>
          <p:nvPr>
            <p:extLst>
              <p:ext uri="{D42A27DB-BD31-4B8C-83A1-F6EECF244321}">
                <p14:modId xmlns:p14="http://schemas.microsoft.com/office/powerpoint/2010/main" xmlns="" val="3827908253"/>
              </p:ext>
            </p:extLst>
          </p:nvPr>
        </p:nvGraphicFramePr>
        <p:xfrm>
          <a:off x="1371600" y="838200"/>
          <a:ext cx="6553200" cy="423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9892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xmlns="" val="1372226465"/>
              </p:ext>
            </p:extLst>
          </p:nvPr>
        </p:nvGraphicFramePr>
        <p:xfrm>
          <a:off x="839401" y="1058862"/>
          <a:ext cx="7213072" cy="4939242"/>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p:cNvGrpSpPr/>
          <p:nvPr/>
        </p:nvGrpSpPr>
        <p:grpSpPr>
          <a:xfrm>
            <a:off x="1944956" y="1956760"/>
            <a:ext cx="4513913" cy="2829985"/>
            <a:chOff x="2315043" y="2014007"/>
            <a:chExt cx="4513913" cy="2829985"/>
          </a:xfrm>
        </p:grpSpPr>
        <p:sp>
          <p:nvSpPr>
            <p:cNvPr id="7" name="Freeform 6"/>
            <p:cNvSpPr/>
            <p:nvPr/>
          </p:nvSpPr>
          <p:spPr>
            <a:xfrm>
              <a:off x="6262626" y="2418290"/>
              <a:ext cx="370416" cy="1576917"/>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Lst>
              <a:ahLst/>
              <a:cxnLst>
                <a:cxn ang="0">
                  <a:pos x="connsiteX0" y="connsiteY0"/>
                </a:cxn>
                <a:cxn ang="0">
                  <a:pos x="connsiteX1" y="connsiteY1"/>
                </a:cxn>
                <a:cxn ang="0">
                  <a:pos x="connsiteX2" y="connsiteY2"/>
                </a:cxn>
                <a:cxn ang="0">
                  <a:pos x="connsiteX3" y="connsiteY3"/>
                </a:cxn>
              </a:cxnLst>
              <a:rect l="l" t="t" r="r" b="b"/>
              <a:pathLst>
                <a:path w="370416" h="1576917">
                  <a:moveTo>
                    <a:pt x="0" y="1576917"/>
                  </a:moveTo>
                  <a:lnTo>
                    <a:pt x="370416" y="0"/>
                  </a:lnTo>
                  <a:lnTo>
                    <a:pt x="190500" y="158750"/>
                  </a:lnTo>
                  <a:lnTo>
                    <a:pt x="0" y="1576917"/>
                  </a:ln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Freeform 10"/>
            <p:cNvSpPr/>
            <p:nvPr/>
          </p:nvSpPr>
          <p:spPr>
            <a:xfrm>
              <a:off x="5684776" y="2824691"/>
              <a:ext cx="328082" cy="1365250"/>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 name="connsiteX0" fmla="*/ 0 w 370416"/>
                <a:gd name="connsiteY0" fmla="*/ 1576917 h 1576917"/>
                <a:gd name="connsiteX1" fmla="*/ 370416 w 370416"/>
                <a:gd name="connsiteY1" fmla="*/ 0 h 1576917"/>
                <a:gd name="connsiteX2" fmla="*/ 148167 w 370416"/>
                <a:gd name="connsiteY2" fmla="*/ 349250 h 1576917"/>
                <a:gd name="connsiteX3" fmla="*/ 0 w 370416"/>
                <a:gd name="connsiteY3" fmla="*/ 1576917 h 1576917"/>
                <a:gd name="connsiteX0" fmla="*/ 0 w 328082"/>
                <a:gd name="connsiteY0" fmla="*/ 1365250 h 1365250"/>
                <a:gd name="connsiteX1" fmla="*/ 328082 w 328082"/>
                <a:gd name="connsiteY1" fmla="*/ 0 h 1365250"/>
                <a:gd name="connsiteX2" fmla="*/ 148167 w 328082"/>
                <a:gd name="connsiteY2" fmla="*/ 137583 h 1365250"/>
                <a:gd name="connsiteX3" fmla="*/ 0 w 328082"/>
                <a:gd name="connsiteY3" fmla="*/ 1365250 h 1365250"/>
              </a:gdLst>
              <a:ahLst/>
              <a:cxnLst>
                <a:cxn ang="0">
                  <a:pos x="connsiteX0" y="connsiteY0"/>
                </a:cxn>
                <a:cxn ang="0">
                  <a:pos x="connsiteX1" y="connsiteY1"/>
                </a:cxn>
                <a:cxn ang="0">
                  <a:pos x="connsiteX2" y="connsiteY2"/>
                </a:cxn>
                <a:cxn ang="0">
                  <a:pos x="connsiteX3" y="connsiteY3"/>
                </a:cxn>
              </a:cxnLst>
              <a:rect l="l" t="t" r="r" b="b"/>
              <a:pathLst>
                <a:path w="328082" h="1365250">
                  <a:moveTo>
                    <a:pt x="0" y="1365250"/>
                  </a:moveTo>
                  <a:lnTo>
                    <a:pt x="328082" y="0"/>
                  </a:lnTo>
                  <a:lnTo>
                    <a:pt x="148167" y="137583"/>
                  </a:lnTo>
                  <a:lnTo>
                    <a:pt x="0" y="1365250"/>
                  </a:ln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Freeform 11"/>
            <p:cNvSpPr/>
            <p:nvPr/>
          </p:nvSpPr>
          <p:spPr>
            <a:xfrm>
              <a:off x="5085758" y="3262842"/>
              <a:ext cx="253999" cy="1111250"/>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 name="connsiteX0" fmla="*/ 0 w 370416"/>
                <a:gd name="connsiteY0" fmla="*/ 1576917 h 1576917"/>
                <a:gd name="connsiteX1" fmla="*/ 370416 w 370416"/>
                <a:gd name="connsiteY1" fmla="*/ 0 h 1576917"/>
                <a:gd name="connsiteX2" fmla="*/ 148167 w 370416"/>
                <a:gd name="connsiteY2" fmla="*/ 349250 h 1576917"/>
                <a:gd name="connsiteX3" fmla="*/ 0 w 370416"/>
                <a:gd name="connsiteY3" fmla="*/ 1576917 h 1576917"/>
                <a:gd name="connsiteX0" fmla="*/ 0 w 328082"/>
                <a:gd name="connsiteY0" fmla="*/ 1365250 h 1365250"/>
                <a:gd name="connsiteX1" fmla="*/ 328082 w 328082"/>
                <a:gd name="connsiteY1" fmla="*/ 0 h 1365250"/>
                <a:gd name="connsiteX2" fmla="*/ 148167 w 328082"/>
                <a:gd name="connsiteY2" fmla="*/ 137583 h 1365250"/>
                <a:gd name="connsiteX3" fmla="*/ 0 w 328082"/>
                <a:gd name="connsiteY3" fmla="*/ 1365250 h 1365250"/>
                <a:gd name="connsiteX0" fmla="*/ 0 w 264582"/>
                <a:gd name="connsiteY0" fmla="*/ 1227667 h 1227667"/>
                <a:gd name="connsiteX1" fmla="*/ 264582 w 264582"/>
                <a:gd name="connsiteY1" fmla="*/ 116417 h 1227667"/>
                <a:gd name="connsiteX2" fmla="*/ 148167 w 264582"/>
                <a:gd name="connsiteY2" fmla="*/ 0 h 1227667"/>
                <a:gd name="connsiteX3" fmla="*/ 0 w 264582"/>
                <a:gd name="connsiteY3" fmla="*/ 1227667 h 1227667"/>
                <a:gd name="connsiteX0" fmla="*/ 0 w 264582"/>
                <a:gd name="connsiteY0" fmla="*/ 1111250 h 1111250"/>
                <a:gd name="connsiteX1" fmla="*/ 264582 w 264582"/>
                <a:gd name="connsiteY1" fmla="*/ 0 h 1111250"/>
                <a:gd name="connsiteX2" fmla="*/ 127001 w 264582"/>
                <a:gd name="connsiteY2" fmla="*/ 116416 h 1111250"/>
                <a:gd name="connsiteX3" fmla="*/ 0 w 264582"/>
                <a:gd name="connsiteY3" fmla="*/ 1111250 h 1111250"/>
                <a:gd name="connsiteX0" fmla="*/ 0 w 253999"/>
                <a:gd name="connsiteY0" fmla="*/ 1111250 h 1111250"/>
                <a:gd name="connsiteX1" fmla="*/ 253999 w 253999"/>
                <a:gd name="connsiteY1" fmla="*/ 0 h 1111250"/>
                <a:gd name="connsiteX2" fmla="*/ 127001 w 253999"/>
                <a:gd name="connsiteY2" fmla="*/ 116416 h 1111250"/>
                <a:gd name="connsiteX3" fmla="*/ 0 w 253999"/>
                <a:gd name="connsiteY3" fmla="*/ 1111250 h 1111250"/>
              </a:gdLst>
              <a:ahLst/>
              <a:cxnLst>
                <a:cxn ang="0">
                  <a:pos x="connsiteX0" y="connsiteY0"/>
                </a:cxn>
                <a:cxn ang="0">
                  <a:pos x="connsiteX1" y="connsiteY1"/>
                </a:cxn>
                <a:cxn ang="0">
                  <a:pos x="connsiteX2" y="connsiteY2"/>
                </a:cxn>
                <a:cxn ang="0">
                  <a:pos x="connsiteX3" y="connsiteY3"/>
                </a:cxn>
              </a:cxnLst>
              <a:rect l="l" t="t" r="r" b="b"/>
              <a:pathLst>
                <a:path w="253999" h="1111250">
                  <a:moveTo>
                    <a:pt x="0" y="1111250"/>
                  </a:moveTo>
                  <a:lnTo>
                    <a:pt x="253999" y="0"/>
                  </a:lnTo>
                  <a:lnTo>
                    <a:pt x="127001" y="116416"/>
                  </a:lnTo>
                  <a:lnTo>
                    <a:pt x="0" y="1111250"/>
                  </a:ln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Freeform 12"/>
            <p:cNvSpPr/>
            <p:nvPr/>
          </p:nvSpPr>
          <p:spPr>
            <a:xfrm>
              <a:off x="4497325" y="3648075"/>
              <a:ext cx="190499" cy="857250"/>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 name="connsiteX0" fmla="*/ 0 w 370416"/>
                <a:gd name="connsiteY0" fmla="*/ 1576917 h 1576917"/>
                <a:gd name="connsiteX1" fmla="*/ 370416 w 370416"/>
                <a:gd name="connsiteY1" fmla="*/ 0 h 1576917"/>
                <a:gd name="connsiteX2" fmla="*/ 148167 w 370416"/>
                <a:gd name="connsiteY2" fmla="*/ 349250 h 1576917"/>
                <a:gd name="connsiteX3" fmla="*/ 0 w 370416"/>
                <a:gd name="connsiteY3" fmla="*/ 1576917 h 1576917"/>
                <a:gd name="connsiteX0" fmla="*/ 0 w 328082"/>
                <a:gd name="connsiteY0" fmla="*/ 1365250 h 1365250"/>
                <a:gd name="connsiteX1" fmla="*/ 328082 w 328082"/>
                <a:gd name="connsiteY1" fmla="*/ 0 h 1365250"/>
                <a:gd name="connsiteX2" fmla="*/ 148167 w 328082"/>
                <a:gd name="connsiteY2" fmla="*/ 137583 h 1365250"/>
                <a:gd name="connsiteX3" fmla="*/ 0 w 328082"/>
                <a:gd name="connsiteY3" fmla="*/ 1365250 h 1365250"/>
                <a:gd name="connsiteX0" fmla="*/ 0 w 264582"/>
                <a:gd name="connsiteY0" fmla="*/ 1227667 h 1227667"/>
                <a:gd name="connsiteX1" fmla="*/ 264582 w 264582"/>
                <a:gd name="connsiteY1" fmla="*/ 116417 h 1227667"/>
                <a:gd name="connsiteX2" fmla="*/ 148167 w 264582"/>
                <a:gd name="connsiteY2" fmla="*/ 0 h 1227667"/>
                <a:gd name="connsiteX3" fmla="*/ 0 w 264582"/>
                <a:gd name="connsiteY3" fmla="*/ 1227667 h 1227667"/>
                <a:gd name="connsiteX0" fmla="*/ 0 w 264582"/>
                <a:gd name="connsiteY0" fmla="*/ 1111250 h 1111250"/>
                <a:gd name="connsiteX1" fmla="*/ 264582 w 264582"/>
                <a:gd name="connsiteY1" fmla="*/ 0 h 1111250"/>
                <a:gd name="connsiteX2" fmla="*/ 127001 w 264582"/>
                <a:gd name="connsiteY2" fmla="*/ 116416 h 1111250"/>
                <a:gd name="connsiteX3" fmla="*/ 0 w 264582"/>
                <a:gd name="connsiteY3" fmla="*/ 1111250 h 1111250"/>
                <a:gd name="connsiteX0" fmla="*/ 0 w 253999"/>
                <a:gd name="connsiteY0" fmla="*/ 1111250 h 1111250"/>
                <a:gd name="connsiteX1" fmla="*/ 253999 w 253999"/>
                <a:gd name="connsiteY1" fmla="*/ 0 h 1111250"/>
                <a:gd name="connsiteX2" fmla="*/ 127001 w 253999"/>
                <a:gd name="connsiteY2" fmla="*/ 116416 h 1111250"/>
                <a:gd name="connsiteX3" fmla="*/ 0 w 253999"/>
                <a:gd name="connsiteY3" fmla="*/ 1111250 h 1111250"/>
                <a:gd name="connsiteX0" fmla="*/ 0 w 253999"/>
                <a:gd name="connsiteY0" fmla="*/ 1111250 h 1111250"/>
                <a:gd name="connsiteX1" fmla="*/ 253999 w 253999"/>
                <a:gd name="connsiteY1" fmla="*/ 0 h 1111250"/>
                <a:gd name="connsiteX2" fmla="*/ 95251 w 253999"/>
                <a:gd name="connsiteY2" fmla="*/ 370416 h 1111250"/>
                <a:gd name="connsiteX3" fmla="*/ 0 w 253999"/>
                <a:gd name="connsiteY3" fmla="*/ 1111250 h 1111250"/>
                <a:gd name="connsiteX0" fmla="*/ 0 w 190499"/>
                <a:gd name="connsiteY0" fmla="*/ 857250 h 857250"/>
                <a:gd name="connsiteX1" fmla="*/ 190499 w 190499"/>
                <a:gd name="connsiteY1" fmla="*/ 0 h 857250"/>
                <a:gd name="connsiteX2" fmla="*/ 95251 w 190499"/>
                <a:gd name="connsiteY2" fmla="*/ 116416 h 857250"/>
                <a:gd name="connsiteX3" fmla="*/ 0 w 190499"/>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90499" h="857250">
                  <a:moveTo>
                    <a:pt x="0" y="857250"/>
                  </a:moveTo>
                  <a:lnTo>
                    <a:pt x="190499" y="0"/>
                  </a:lnTo>
                  <a:lnTo>
                    <a:pt x="95251" y="116416"/>
                  </a:lnTo>
                  <a:lnTo>
                    <a:pt x="0" y="857250"/>
                  </a:ln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4" name="Freeform 13"/>
            <p:cNvSpPr/>
            <p:nvPr/>
          </p:nvSpPr>
          <p:spPr>
            <a:xfrm>
              <a:off x="3908891" y="4086224"/>
              <a:ext cx="148165" cy="582084"/>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 name="connsiteX0" fmla="*/ 0 w 370416"/>
                <a:gd name="connsiteY0" fmla="*/ 1576917 h 1576917"/>
                <a:gd name="connsiteX1" fmla="*/ 370416 w 370416"/>
                <a:gd name="connsiteY1" fmla="*/ 0 h 1576917"/>
                <a:gd name="connsiteX2" fmla="*/ 148167 w 370416"/>
                <a:gd name="connsiteY2" fmla="*/ 349250 h 1576917"/>
                <a:gd name="connsiteX3" fmla="*/ 0 w 370416"/>
                <a:gd name="connsiteY3" fmla="*/ 1576917 h 1576917"/>
                <a:gd name="connsiteX0" fmla="*/ 0 w 328082"/>
                <a:gd name="connsiteY0" fmla="*/ 1365250 h 1365250"/>
                <a:gd name="connsiteX1" fmla="*/ 328082 w 328082"/>
                <a:gd name="connsiteY1" fmla="*/ 0 h 1365250"/>
                <a:gd name="connsiteX2" fmla="*/ 148167 w 328082"/>
                <a:gd name="connsiteY2" fmla="*/ 137583 h 1365250"/>
                <a:gd name="connsiteX3" fmla="*/ 0 w 328082"/>
                <a:gd name="connsiteY3" fmla="*/ 1365250 h 1365250"/>
                <a:gd name="connsiteX0" fmla="*/ 0 w 264582"/>
                <a:gd name="connsiteY0" fmla="*/ 1227667 h 1227667"/>
                <a:gd name="connsiteX1" fmla="*/ 264582 w 264582"/>
                <a:gd name="connsiteY1" fmla="*/ 116417 h 1227667"/>
                <a:gd name="connsiteX2" fmla="*/ 148167 w 264582"/>
                <a:gd name="connsiteY2" fmla="*/ 0 h 1227667"/>
                <a:gd name="connsiteX3" fmla="*/ 0 w 264582"/>
                <a:gd name="connsiteY3" fmla="*/ 1227667 h 1227667"/>
                <a:gd name="connsiteX0" fmla="*/ 0 w 264582"/>
                <a:gd name="connsiteY0" fmla="*/ 1111250 h 1111250"/>
                <a:gd name="connsiteX1" fmla="*/ 264582 w 264582"/>
                <a:gd name="connsiteY1" fmla="*/ 0 h 1111250"/>
                <a:gd name="connsiteX2" fmla="*/ 127001 w 264582"/>
                <a:gd name="connsiteY2" fmla="*/ 116416 h 1111250"/>
                <a:gd name="connsiteX3" fmla="*/ 0 w 264582"/>
                <a:gd name="connsiteY3" fmla="*/ 1111250 h 1111250"/>
                <a:gd name="connsiteX0" fmla="*/ 0 w 253999"/>
                <a:gd name="connsiteY0" fmla="*/ 1111250 h 1111250"/>
                <a:gd name="connsiteX1" fmla="*/ 253999 w 253999"/>
                <a:gd name="connsiteY1" fmla="*/ 0 h 1111250"/>
                <a:gd name="connsiteX2" fmla="*/ 127001 w 253999"/>
                <a:gd name="connsiteY2" fmla="*/ 116416 h 1111250"/>
                <a:gd name="connsiteX3" fmla="*/ 0 w 253999"/>
                <a:gd name="connsiteY3" fmla="*/ 1111250 h 1111250"/>
                <a:gd name="connsiteX0" fmla="*/ 0 w 253999"/>
                <a:gd name="connsiteY0" fmla="*/ 1111250 h 1111250"/>
                <a:gd name="connsiteX1" fmla="*/ 253999 w 253999"/>
                <a:gd name="connsiteY1" fmla="*/ 0 h 1111250"/>
                <a:gd name="connsiteX2" fmla="*/ 95251 w 253999"/>
                <a:gd name="connsiteY2" fmla="*/ 370416 h 1111250"/>
                <a:gd name="connsiteX3" fmla="*/ 0 w 253999"/>
                <a:gd name="connsiteY3" fmla="*/ 1111250 h 1111250"/>
                <a:gd name="connsiteX0" fmla="*/ 0 w 190499"/>
                <a:gd name="connsiteY0" fmla="*/ 857250 h 857250"/>
                <a:gd name="connsiteX1" fmla="*/ 190499 w 190499"/>
                <a:gd name="connsiteY1" fmla="*/ 0 h 857250"/>
                <a:gd name="connsiteX2" fmla="*/ 95251 w 190499"/>
                <a:gd name="connsiteY2" fmla="*/ 116416 h 857250"/>
                <a:gd name="connsiteX3" fmla="*/ 0 w 190499"/>
                <a:gd name="connsiteY3" fmla="*/ 857250 h 857250"/>
                <a:gd name="connsiteX0" fmla="*/ 0 w 190499"/>
                <a:gd name="connsiteY0" fmla="*/ 857250 h 857250"/>
                <a:gd name="connsiteX1" fmla="*/ 190499 w 190499"/>
                <a:gd name="connsiteY1" fmla="*/ 0 h 857250"/>
                <a:gd name="connsiteX2" fmla="*/ 74085 w 190499"/>
                <a:gd name="connsiteY2" fmla="*/ 349249 h 857250"/>
                <a:gd name="connsiteX3" fmla="*/ 0 w 190499"/>
                <a:gd name="connsiteY3" fmla="*/ 857250 h 857250"/>
                <a:gd name="connsiteX0" fmla="*/ 0 w 148165"/>
                <a:gd name="connsiteY0" fmla="*/ 582084 h 582084"/>
                <a:gd name="connsiteX1" fmla="*/ 148165 w 148165"/>
                <a:gd name="connsiteY1" fmla="*/ 0 h 582084"/>
                <a:gd name="connsiteX2" fmla="*/ 74085 w 148165"/>
                <a:gd name="connsiteY2" fmla="*/ 74083 h 582084"/>
                <a:gd name="connsiteX3" fmla="*/ 0 w 148165"/>
                <a:gd name="connsiteY3" fmla="*/ 582084 h 582084"/>
              </a:gdLst>
              <a:ahLst/>
              <a:cxnLst>
                <a:cxn ang="0">
                  <a:pos x="connsiteX0" y="connsiteY0"/>
                </a:cxn>
                <a:cxn ang="0">
                  <a:pos x="connsiteX1" y="connsiteY1"/>
                </a:cxn>
                <a:cxn ang="0">
                  <a:pos x="connsiteX2" y="connsiteY2"/>
                </a:cxn>
                <a:cxn ang="0">
                  <a:pos x="connsiteX3" y="connsiteY3"/>
                </a:cxn>
              </a:cxnLst>
              <a:rect l="l" t="t" r="r" b="b"/>
              <a:pathLst>
                <a:path w="148165" h="582084">
                  <a:moveTo>
                    <a:pt x="0" y="582084"/>
                  </a:moveTo>
                  <a:lnTo>
                    <a:pt x="148165" y="0"/>
                  </a:lnTo>
                  <a:lnTo>
                    <a:pt x="74085" y="74083"/>
                  </a:lnTo>
                  <a:lnTo>
                    <a:pt x="0" y="582084"/>
                  </a:ln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Freeform 14"/>
            <p:cNvSpPr/>
            <p:nvPr/>
          </p:nvSpPr>
          <p:spPr>
            <a:xfrm>
              <a:off x="3343741" y="4494742"/>
              <a:ext cx="74082" cy="349250"/>
            </a:xfrm>
            <a:custGeom>
              <a:avLst/>
              <a:gdLst>
                <a:gd name="connsiteX0" fmla="*/ 0 w 370416"/>
                <a:gd name="connsiteY0" fmla="*/ 1576917 h 1576917"/>
                <a:gd name="connsiteX1" fmla="*/ 370416 w 370416"/>
                <a:gd name="connsiteY1" fmla="*/ 0 h 1576917"/>
                <a:gd name="connsiteX2" fmla="*/ 190500 w 370416"/>
                <a:gd name="connsiteY2" fmla="*/ 158750 h 1576917"/>
                <a:gd name="connsiteX3" fmla="*/ 0 w 370416"/>
                <a:gd name="connsiteY3" fmla="*/ 1576917 h 1576917"/>
                <a:gd name="connsiteX0" fmla="*/ 0 w 370416"/>
                <a:gd name="connsiteY0" fmla="*/ 1576917 h 1576917"/>
                <a:gd name="connsiteX1" fmla="*/ 370416 w 370416"/>
                <a:gd name="connsiteY1" fmla="*/ 0 h 1576917"/>
                <a:gd name="connsiteX2" fmla="*/ 148167 w 370416"/>
                <a:gd name="connsiteY2" fmla="*/ 349250 h 1576917"/>
                <a:gd name="connsiteX3" fmla="*/ 0 w 370416"/>
                <a:gd name="connsiteY3" fmla="*/ 1576917 h 1576917"/>
                <a:gd name="connsiteX0" fmla="*/ 0 w 328082"/>
                <a:gd name="connsiteY0" fmla="*/ 1365250 h 1365250"/>
                <a:gd name="connsiteX1" fmla="*/ 328082 w 328082"/>
                <a:gd name="connsiteY1" fmla="*/ 0 h 1365250"/>
                <a:gd name="connsiteX2" fmla="*/ 148167 w 328082"/>
                <a:gd name="connsiteY2" fmla="*/ 137583 h 1365250"/>
                <a:gd name="connsiteX3" fmla="*/ 0 w 328082"/>
                <a:gd name="connsiteY3" fmla="*/ 1365250 h 1365250"/>
                <a:gd name="connsiteX0" fmla="*/ 0 w 264582"/>
                <a:gd name="connsiteY0" fmla="*/ 1227667 h 1227667"/>
                <a:gd name="connsiteX1" fmla="*/ 264582 w 264582"/>
                <a:gd name="connsiteY1" fmla="*/ 116417 h 1227667"/>
                <a:gd name="connsiteX2" fmla="*/ 148167 w 264582"/>
                <a:gd name="connsiteY2" fmla="*/ 0 h 1227667"/>
                <a:gd name="connsiteX3" fmla="*/ 0 w 264582"/>
                <a:gd name="connsiteY3" fmla="*/ 1227667 h 1227667"/>
                <a:gd name="connsiteX0" fmla="*/ 0 w 264582"/>
                <a:gd name="connsiteY0" fmla="*/ 1111250 h 1111250"/>
                <a:gd name="connsiteX1" fmla="*/ 264582 w 264582"/>
                <a:gd name="connsiteY1" fmla="*/ 0 h 1111250"/>
                <a:gd name="connsiteX2" fmla="*/ 127001 w 264582"/>
                <a:gd name="connsiteY2" fmla="*/ 116416 h 1111250"/>
                <a:gd name="connsiteX3" fmla="*/ 0 w 264582"/>
                <a:gd name="connsiteY3" fmla="*/ 1111250 h 1111250"/>
                <a:gd name="connsiteX0" fmla="*/ 0 w 253999"/>
                <a:gd name="connsiteY0" fmla="*/ 1111250 h 1111250"/>
                <a:gd name="connsiteX1" fmla="*/ 253999 w 253999"/>
                <a:gd name="connsiteY1" fmla="*/ 0 h 1111250"/>
                <a:gd name="connsiteX2" fmla="*/ 127001 w 253999"/>
                <a:gd name="connsiteY2" fmla="*/ 116416 h 1111250"/>
                <a:gd name="connsiteX3" fmla="*/ 0 w 253999"/>
                <a:gd name="connsiteY3" fmla="*/ 1111250 h 1111250"/>
                <a:gd name="connsiteX0" fmla="*/ 0 w 253999"/>
                <a:gd name="connsiteY0" fmla="*/ 1111250 h 1111250"/>
                <a:gd name="connsiteX1" fmla="*/ 253999 w 253999"/>
                <a:gd name="connsiteY1" fmla="*/ 0 h 1111250"/>
                <a:gd name="connsiteX2" fmla="*/ 1 w 253999"/>
                <a:gd name="connsiteY2" fmla="*/ 825499 h 1111250"/>
                <a:gd name="connsiteX3" fmla="*/ 0 w 253999"/>
                <a:gd name="connsiteY3" fmla="*/ 1111250 h 1111250"/>
                <a:gd name="connsiteX0" fmla="*/ 0 w 74082"/>
                <a:gd name="connsiteY0" fmla="*/ 349250 h 349250"/>
                <a:gd name="connsiteX1" fmla="*/ 74082 w 74082"/>
                <a:gd name="connsiteY1" fmla="*/ 0 h 349250"/>
                <a:gd name="connsiteX2" fmla="*/ 1 w 74082"/>
                <a:gd name="connsiteY2" fmla="*/ 63499 h 349250"/>
                <a:gd name="connsiteX3" fmla="*/ 0 w 74082"/>
                <a:gd name="connsiteY3" fmla="*/ 349250 h 349250"/>
              </a:gdLst>
              <a:ahLst/>
              <a:cxnLst>
                <a:cxn ang="0">
                  <a:pos x="connsiteX0" y="connsiteY0"/>
                </a:cxn>
                <a:cxn ang="0">
                  <a:pos x="connsiteX1" y="connsiteY1"/>
                </a:cxn>
                <a:cxn ang="0">
                  <a:pos x="connsiteX2" y="connsiteY2"/>
                </a:cxn>
                <a:cxn ang="0">
                  <a:pos x="connsiteX3" y="connsiteY3"/>
                </a:cxn>
              </a:cxnLst>
              <a:rect l="l" t="t" r="r" b="b"/>
              <a:pathLst>
                <a:path w="74082" h="349250">
                  <a:moveTo>
                    <a:pt x="0" y="349250"/>
                  </a:moveTo>
                  <a:lnTo>
                    <a:pt x="74082" y="0"/>
                  </a:lnTo>
                  <a:lnTo>
                    <a:pt x="1" y="63499"/>
                  </a:lnTo>
                  <a:cubicBezTo>
                    <a:pt x="1" y="158749"/>
                    <a:pt x="0" y="254000"/>
                    <a:pt x="0" y="349250"/>
                  </a:cubicBezTo>
                  <a:close/>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6" name="Straight Arrow Connector 15"/>
            <p:cNvCxnSpPr/>
            <p:nvPr/>
          </p:nvCxnSpPr>
          <p:spPr>
            <a:xfrm flipV="1">
              <a:off x="2724150" y="2206623"/>
              <a:ext cx="2762250" cy="1788584"/>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2315043" y="4534957"/>
              <a:ext cx="690702"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4500 Ma</a:t>
              </a:r>
            </a:p>
          </p:txBody>
        </p:sp>
        <p:sp>
          <p:nvSpPr>
            <p:cNvPr id="18" name="TextBox 27"/>
            <p:cNvSpPr txBox="1"/>
            <p:nvPr/>
          </p:nvSpPr>
          <p:spPr>
            <a:xfrm>
              <a:off x="3494026" y="3671357"/>
              <a:ext cx="695447"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4000 Ma</a:t>
              </a:r>
            </a:p>
          </p:txBody>
        </p:sp>
        <p:sp>
          <p:nvSpPr>
            <p:cNvPr id="19" name="TextBox 28"/>
            <p:cNvSpPr txBox="1"/>
            <p:nvPr/>
          </p:nvSpPr>
          <p:spPr>
            <a:xfrm>
              <a:off x="4721693" y="2867023"/>
              <a:ext cx="695447"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3500 Ma</a:t>
              </a:r>
            </a:p>
          </p:txBody>
        </p:sp>
        <p:sp>
          <p:nvSpPr>
            <p:cNvPr id="20" name="TextBox 29"/>
            <p:cNvSpPr txBox="1"/>
            <p:nvPr/>
          </p:nvSpPr>
          <p:spPr>
            <a:xfrm>
              <a:off x="6133509" y="2014007"/>
              <a:ext cx="695447"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dirty="0"/>
                <a:t>3000 Ma</a:t>
              </a:r>
            </a:p>
          </p:txBody>
        </p:sp>
      </p:grpSp>
      <p:grpSp>
        <p:nvGrpSpPr>
          <p:cNvPr id="8" name="Group 7"/>
          <p:cNvGrpSpPr/>
          <p:nvPr/>
        </p:nvGrpSpPr>
        <p:grpSpPr>
          <a:xfrm>
            <a:off x="813196" y="1121207"/>
            <a:ext cx="7213072" cy="4939242"/>
            <a:chOff x="813196" y="1261966"/>
            <a:chExt cx="7213072" cy="4939242"/>
          </a:xfrm>
        </p:grpSpPr>
        <p:graphicFrame>
          <p:nvGraphicFramePr>
            <p:cNvPr id="23" name="Chart 22"/>
            <p:cNvGraphicFramePr>
              <a:graphicFrameLocks/>
            </p:cNvGraphicFramePr>
            <p:nvPr>
              <p:extLst>
                <p:ext uri="{D42A27DB-BD31-4B8C-83A1-F6EECF244321}">
                  <p14:modId xmlns:p14="http://schemas.microsoft.com/office/powerpoint/2010/main" xmlns="" val="1137092812"/>
                </p:ext>
              </p:extLst>
            </p:nvPr>
          </p:nvGraphicFramePr>
          <p:xfrm>
            <a:off x="813196" y="1261966"/>
            <a:ext cx="7213072" cy="4939242"/>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Arrow Connector 23"/>
            <p:cNvCxnSpPr/>
            <p:nvPr/>
          </p:nvCxnSpPr>
          <p:spPr>
            <a:xfrm flipV="1">
              <a:off x="2157679" y="1825526"/>
              <a:ext cx="2762250" cy="1788584"/>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6"/>
            <p:cNvSpPr txBox="1"/>
            <p:nvPr/>
          </p:nvSpPr>
          <p:spPr>
            <a:xfrm>
              <a:off x="1787263" y="4153860"/>
              <a:ext cx="690702"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4500 Ma</a:t>
              </a:r>
            </a:p>
          </p:txBody>
        </p:sp>
        <p:sp>
          <p:nvSpPr>
            <p:cNvPr id="26" name="TextBox 27"/>
            <p:cNvSpPr txBox="1"/>
            <p:nvPr/>
          </p:nvSpPr>
          <p:spPr>
            <a:xfrm>
              <a:off x="2966246" y="3290260"/>
              <a:ext cx="695447"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a:t>4000 Ma</a:t>
              </a:r>
            </a:p>
          </p:txBody>
        </p:sp>
        <p:sp>
          <p:nvSpPr>
            <p:cNvPr id="27" name="TextBox 28"/>
            <p:cNvSpPr txBox="1"/>
            <p:nvPr/>
          </p:nvSpPr>
          <p:spPr>
            <a:xfrm>
              <a:off x="4193913" y="2485926"/>
              <a:ext cx="695447" cy="264560"/>
            </a:xfrm>
            <a:prstGeom prst="rect">
              <a:avLst/>
            </a:prstGeom>
            <a:solidFill>
              <a:srgbClr val="FFFF00"/>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b="1" dirty="0"/>
                <a:t>3500 Ma</a:t>
              </a:r>
            </a:p>
          </p:txBody>
        </p:sp>
      </p:grpSp>
      <p:sp>
        <p:nvSpPr>
          <p:cNvPr id="3" name="TextBox 2"/>
          <p:cNvSpPr txBox="1"/>
          <p:nvPr/>
        </p:nvSpPr>
        <p:spPr>
          <a:xfrm>
            <a:off x="1333980" y="5782270"/>
            <a:ext cx="5735866" cy="923330"/>
          </a:xfrm>
          <a:prstGeom prst="rect">
            <a:avLst/>
          </a:prstGeom>
          <a:solidFill>
            <a:schemeClr val="bg1"/>
          </a:solidFill>
        </p:spPr>
        <p:txBody>
          <a:bodyPr wrap="none" rtlCol="0">
            <a:spAutoFit/>
          </a:bodyPr>
          <a:lstStyle/>
          <a:p>
            <a:r>
              <a:rPr lang="en-US" dirty="0" smtClean="0"/>
              <a:t>Some Uncertainties:</a:t>
            </a:r>
          </a:p>
          <a:p>
            <a:r>
              <a:rPr lang="en-US" dirty="0"/>
              <a:t>	</a:t>
            </a:r>
            <a:r>
              <a:rPr lang="en-US" dirty="0" smtClean="0"/>
              <a:t>a) the initial </a:t>
            </a:r>
            <a:r>
              <a:rPr lang="en-US" baseline="30000" dirty="0" smtClean="0"/>
              <a:t>186</a:t>
            </a:r>
            <a:r>
              <a:rPr lang="en-US" dirty="0" smtClean="0"/>
              <a:t>Os/</a:t>
            </a:r>
            <a:r>
              <a:rPr lang="en-US" baseline="30000" dirty="0" smtClean="0"/>
              <a:t>188</a:t>
            </a:r>
            <a:r>
              <a:rPr lang="en-US" dirty="0" smtClean="0"/>
              <a:t>Os and </a:t>
            </a:r>
            <a:r>
              <a:rPr lang="en-US" baseline="30000" dirty="0" smtClean="0"/>
              <a:t>187</a:t>
            </a:r>
            <a:r>
              <a:rPr lang="en-US" dirty="0" smtClean="0"/>
              <a:t>Os/</a:t>
            </a:r>
            <a:r>
              <a:rPr lang="en-US" baseline="30000" dirty="0" smtClean="0"/>
              <a:t>188</a:t>
            </a:r>
            <a:r>
              <a:rPr lang="en-US" dirty="0" smtClean="0"/>
              <a:t>Os values.</a:t>
            </a:r>
          </a:p>
          <a:p>
            <a:r>
              <a:rPr lang="en-US" dirty="0"/>
              <a:t>	</a:t>
            </a:r>
            <a:r>
              <a:rPr lang="en-US" dirty="0" smtClean="0"/>
              <a:t>b) effects of Re mobility on the Re/</a:t>
            </a:r>
            <a:r>
              <a:rPr lang="en-US" dirty="0" err="1" smtClean="0"/>
              <a:t>Os</a:t>
            </a:r>
            <a:r>
              <a:rPr lang="en-US" dirty="0" smtClean="0"/>
              <a:t> ratios.</a:t>
            </a:r>
            <a:endParaRPr lang="en-US" dirty="0"/>
          </a:p>
        </p:txBody>
      </p:sp>
      <p:sp>
        <p:nvSpPr>
          <p:cNvPr id="4" name="TextBox 3"/>
          <p:cNvSpPr txBox="1"/>
          <p:nvPr/>
        </p:nvSpPr>
        <p:spPr>
          <a:xfrm>
            <a:off x="762000" y="609600"/>
            <a:ext cx="7792133" cy="923330"/>
          </a:xfrm>
          <a:prstGeom prst="rect">
            <a:avLst/>
          </a:prstGeom>
          <a:solidFill>
            <a:schemeClr val="bg1"/>
          </a:solidFill>
        </p:spPr>
        <p:txBody>
          <a:bodyPr wrap="none" rtlCol="0">
            <a:spAutoFit/>
          </a:bodyPr>
          <a:lstStyle/>
          <a:p>
            <a:pPr marL="285750" indent="-285750">
              <a:buFont typeface="Wingdings" pitchFamily="2" charset="2"/>
              <a:buChar char="Ø"/>
            </a:pPr>
            <a:r>
              <a:rPr lang="en-US" dirty="0"/>
              <a:t>A</a:t>
            </a:r>
            <a:r>
              <a:rPr lang="en-US" dirty="0" smtClean="0"/>
              <a:t>ssumes closed-system, radiogenic </a:t>
            </a:r>
            <a:r>
              <a:rPr lang="en-US" dirty="0" err="1" smtClean="0"/>
              <a:t>ingrowth</a:t>
            </a:r>
            <a:r>
              <a:rPr lang="en-US" dirty="0" smtClean="0"/>
              <a:t> only</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Goal: composition/timing solutions that reasonably re-create Earth’s osmium</a:t>
            </a:r>
            <a:endParaRPr lang="en-US" dirty="0"/>
          </a:p>
        </p:txBody>
      </p:sp>
    </p:spTree>
    <p:extLst>
      <p:ext uri="{BB962C8B-B14F-4D97-AF65-F5344CB8AC3E}">
        <p14:creationId xmlns:p14="http://schemas.microsoft.com/office/powerpoint/2010/main" xmlns="" val="28048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0"/>
            <a:ext cx="8305800" cy="7175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Constraints of Impact Flux (ancient-SFD)</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 5"/>
          <p:cNvGrpSpPr/>
          <p:nvPr/>
        </p:nvGrpSpPr>
        <p:grpSpPr>
          <a:xfrm>
            <a:off x="1143000" y="762000"/>
            <a:ext cx="3292929" cy="3048000"/>
            <a:chOff x="2803071" y="762000"/>
            <a:chExt cx="3292929" cy="3048000"/>
          </a:xfrm>
        </p:grpSpPr>
        <p:pic>
          <p:nvPicPr>
            <p:cNvPr id="1025" name="Picture 1"/>
            <p:cNvPicPr>
              <a:picLocks noChangeAspect="1" noChangeArrowheads="1"/>
            </p:cNvPicPr>
            <p:nvPr/>
          </p:nvPicPr>
          <p:blipFill>
            <a:blip r:embed="rId3" cstate="print"/>
            <a:srcRect/>
            <a:stretch>
              <a:fillRect/>
            </a:stretch>
          </p:blipFill>
          <p:spPr bwMode="auto">
            <a:xfrm>
              <a:off x="2803071" y="762000"/>
              <a:ext cx="3292929" cy="27241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428999" y="3462338"/>
              <a:ext cx="2574472" cy="347662"/>
            </a:xfrm>
            <a:prstGeom prst="rect">
              <a:avLst/>
            </a:prstGeom>
            <a:noFill/>
            <a:ln w="9525">
              <a:noFill/>
              <a:miter lim="800000"/>
              <a:headEnd/>
              <a:tailEnd/>
            </a:ln>
          </p:spPr>
        </p:pic>
      </p:grpSp>
      <p:sp>
        <p:nvSpPr>
          <p:cNvPr id="7" name="TextBox 6"/>
          <p:cNvSpPr txBox="1"/>
          <p:nvPr/>
        </p:nvSpPr>
        <p:spPr>
          <a:xfrm>
            <a:off x="4953001" y="914400"/>
            <a:ext cx="3886200" cy="2585323"/>
          </a:xfrm>
          <a:prstGeom prst="rect">
            <a:avLst/>
          </a:prstGeom>
          <a:noFill/>
        </p:spPr>
        <p:txBody>
          <a:bodyPr wrap="square" rtlCol="0">
            <a:spAutoFit/>
          </a:bodyPr>
          <a:lstStyle/>
          <a:p>
            <a:pPr>
              <a:buFont typeface="Arial" pitchFamily="34" charset="0"/>
              <a:buChar char="•"/>
            </a:pPr>
            <a:r>
              <a:rPr lang="en-US" dirty="0" smtClean="0"/>
              <a:t>  Collisional evolution model provides constraints on the size-frequency distribution of the asteroid belt </a:t>
            </a:r>
          </a:p>
          <a:p>
            <a:pPr>
              <a:buFont typeface="Arial" pitchFamily="34" charset="0"/>
              <a:buChar char="•"/>
            </a:pPr>
            <a:endParaRPr lang="en-US" dirty="0" smtClean="0"/>
          </a:p>
          <a:p>
            <a:pPr>
              <a:buFont typeface="Arial" pitchFamily="34" charset="0"/>
              <a:buChar char="•"/>
            </a:pPr>
            <a:r>
              <a:rPr lang="en-US" dirty="0" smtClean="0"/>
              <a:t>  We take 200km impactors as the largest due to SPA crater</a:t>
            </a:r>
          </a:p>
          <a:p>
            <a:pPr>
              <a:buFont typeface="Arial" pitchFamily="34" charset="0"/>
              <a:buChar char="•"/>
            </a:pPr>
            <a:endParaRPr lang="en-US" dirty="0" smtClean="0"/>
          </a:p>
          <a:p>
            <a:pPr>
              <a:buFont typeface="Arial" pitchFamily="34" charset="0"/>
              <a:buChar char="•"/>
            </a:pPr>
            <a:r>
              <a:rPr lang="en-US" dirty="0" smtClean="0"/>
              <a:t>  99% of the mass is delivered by &gt;50km impactors</a:t>
            </a:r>
            <a:endParaRPr lang="en-US" dirty="0"/>
          </a:p>
        </p:txBody>
      </p:sp>
      <p:graphicFrame>
        <p:nvGraphicFramePr>
          <p:cNvPr id="9" name="Table 8"/>
          <p:cNvGraphicFramePr>
            <a:graphicFrameLocks noGrp="1"/>
          </p:cNvGraphicFramePr>
          <p:nvPr/>
        </p:nvGraphicFramePr>
        <p:xfrm>
          <a:off x="1676400" y="3970018"/>
          <a:ext cx="5943599" cy="2735582"/>
        </p:xfrm>
        <a:graphic>
          <a:graphicData uri="http://schemas.openxmlformats.org/drawingml/2006/table">
            <a:tbl>
              <a:tblPr/>
              <a:tblGrid>
                <a:gridCol w="798420"/>
                <a:gridCol w="1010501"/>
                <a:gridCol w="947530"/>
                <a:gridCol w="1205948"/>
                <a:gridCol w="775252"/>
                <a:gridCol w="1205948"/>
              </a:tblGrid>
              <a:tr h="312281">
                <a:tc gridSpan="2">
                  <a:txBody>
                    <a:bodyPr/>
                    <a:lstStyle/>
                    <a:p>
                      <a:pPr algn="ctr" fontAlgn="b"/>
                      <a:r>
                        <a:rPr lang="en-US" sz="1400" b="0" i="0" u="none" strike="noStrike" dirty="0" err="1">
                          <a:solidFill>
                            <a:srgbClr val="000000"/>
                          </a:solidFill>
                          <a:latin typeface="Calibri"/>
                        </a:rPr>
                        <a:t>Bottke</a:t>
                      </a:r>
                      <a:r>
                        <a:rPr lang="en-US" sz="1400" b="0" i="0" u="none" strike="noStrike" dirty="0">
                          <a:solidFill>
                            <a:srgbClr val="000000"/>
                          </a:solidFill>
                          <a:latin typeface="Calibri"/>
                        </a:rPr>
                        <a:t> 2010 ancient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549615">
                <a:tc>
                  <a:txBody>
                    <a:bodyPr/>
                    <a:lstStyle/>
                    <a:p>
                      <a:pPr algn="ctr" fontAlgn="b"/>
                      <a:r>
                        <a:rPr lang="en-US" sz="1400" b="0" i="0" u="none" strike="noStrike">
                          <a:solidFill>
                            <a:srgbClr val="000000"/>
                          </a:solidFill>
                          <a:latin typeface="Calibri"/>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Diameter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Radius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Density (Kg.m^3)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%mass delivered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1.13E+19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1.41E+18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r>
                        <a:rPr lang="en-US" sz="1400" b="0" i="0" u="none" strike="noStrike">
                          <a:solidFill>
                            <a:srgbClr val="000000"/>
                          </a:solidFill>
                          <a:latin typeface="Calibri"/>
                        </a:rPr>
                        <a:t>1.333333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2.36E+17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r>
                        <a:rPr lang="en-US" sz="14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2.12E+15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2.83E+12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281">
                <a:tc>
                  <a:txBody>
                    <a:bodyPr/>
                    <a:lstStyle/>
                    <a:p>
                      <a:pPr algn="ctr" fontAlgn="b"/>
                      <a:endParaRPr lang="en-US"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Total 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1.30E+19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4191000" y="3505200"/>
            <a:ext cx="1215397" cy="246221"/>
          </a:xfrm>
          <a:prstGeom prst="rect">
            <a:avLst/>
          </a:prstGeom>
        </p:spPr>
        <p:txBody>
          <a:bodyPr wrap="none">
            <a:spAutoFit/>
          </a:bodyPr>
          <a:lstStyle/>
          <a:p>
            <a:r>
              <a:rPr lang="en-US" sz="1000" i="1" dirty="0" smtClean="0"/>
              <a:t>(</a:t>
            </a:r>
            <a:r>
              <a:rPr lang="en-US" sz="1000" i="1" dirty="0" err="1" smtClean="0"/>
              <a:t>Bottke</a:t>
            </a:r>
            <a:r>
              <a:rPr lang="en-US" sz="1000" i="1" dirty="0" smtClean="0"/>
              <a:t> et al., 2005)</a:t>
            </a:r>
            <a:endParaRPr lang="en-US" sz="1000" dirty="0"/>
          </a:p>
        </p:txBody>
      </p:sp>
      <p:sp>
        <p:nvSpPr>
          <p:cNvPr id="10" name="TextBox 9"/>
          <p:cNvSpPr txBox="1"/>
          <p:nvPr/>
        </p:nvSpPr>
        <p:spPr>
          <a:xfrm>
            <a:off x="2514600" y="3685401"/>
            <a:ext cx="1089465" cy="276999"/>
          </a:xfrm>
          <a:prstGeom prst="rect">
            <a:avLst/>
          </a:prstGeom>
          <a:noFill/>
        </p:spPr>
        <p:txBody>
          <a:bodyPr wrap="none" rtlCol="0">
            <a:spAutoFit/>
          </a:bodyPr>
          <a:lstStyle/>
          <a:p>
            <a:r>
              <a:rPr lang="en-US" sz="1200" dirty="0" smtClean="0"/>
              <a:t>Diameter (km)</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98551" y="4191000"/>
          <a:ext cx="6826249" cy="2495550"/>
        </p:xfrm>
        <a:graphic>
          <a:graphicData uri="http://schemas.openxmlformats.org/drawingml/2006/table">
            <a:tbl>
              <a:tblPr/>
              <a:tblGrid>
                <a:gridCol w="1341661"/>
                <a:gridCol w="1002559"/>
                <a:gridCol w="958328"/>
                <a:gridCol w="1253199"/>
                <a:gridCol w="1017303"/>
                <a:gridCol w="1253199"/>
              </a:tblGrid>
              <a:tr h="461115">
                <a:tc>
                  <a:txBody>
                    <a:bodyPr/>
                    <a:lstStyle/>
                    <a:p>
                      <a:pPr algn="ctr" fontAlgn="b"/>
                      <a:r>
                        <a:rPr lang="en-US" sz="1400" b="0" i="0" u="none" strike="noStrike" dirty="0" err="1">
                          <a:solidFill>
                            <a:srgbClr val="000000"/>
                          </a:solidFill>
                          <a:latin typeface="Calibri"/>
                        </a:rPr>
                        <a:t>Bottke</a:t>
                      </a:r>
                      <a:r>
                        <a:rPr lang="en-US" sz="1400" b="0" i="0" u="none" strike="noStrike" dirty="0">
                          <a:solidFill>
                            <a:srgbClr val="000000"/>
                          </a:solidFill>
                          <a:latin typeface="Calibri"/>
                        </a:rPr>
                        <a:t> 2010 Today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61115">
                <a:tc>
                  <a:txBody>
                    <a:bodyPr/>
                    <a:lstStyle/>
                    <a:p>
                      <a:pPr algn="ctr" fontAlgn="b"/>
                      <a:r>
                        <a:rPr lang="en-US" sz="1400" b="0" i="0" u="none" strike="noStrike">
                          <a:solidFill>
                            <a:srgbClr val="000000"/>
                          </a:solidFill>
                          <a:latin typeface="Calibri"/>
                        </a:rPr>
                        <a:t>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Diameter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Radius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Density (Kg.m^3)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%mass delivered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64">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1.13E+19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64">
                <a:tc>
                  <a:txBody>
                    <a:bodyPr/>
                    <a:lstStyle/>
                    <a:p>
                      <a:pPr algn="ctr" fontAlgn="b"/>
                      <a:r>
                        <a:rPr lang="en-US"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1.41E+19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64">
                <a:tc>
                  <a:txBody>
                    <a:bodyPr/>
                    <a:lstStyle/>
                    <a:p>
                      <a:pPr algn="ctr" fontAlgn="b"/>
                      <a:r>
                        <a:rPr lang="en-US" sz="14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5.30E+18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64">
                <a:tc>
                  <a:txBody>
                    <a:bodyPr/>
                    <a:lstStyle/>
                    <a:p>
                      <a:pPr algn="ctr" fontAlgn="b"/>
                      <a:r>
                        <a:rPr lang="en-US" sz="1400" b="0" i="0" u="none" strike="noStrike">
                          <a:solidFill>
                            <a:srgbClr val="000000"/>
                          </a:solidFill>
                          <a:latin typeface="Calibri"/>
                        </a:rPr>
                        <a:t>60000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8.48E+16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664">
                <a:tc>
                  <a:txBody>
                    <a:bodyPr/>
                    <a:lstStyle/>
                    <a:p>
                      <a:pPr algn="ctr" fontAlgn="b"/>
                      <a:endParaRPr lang="en-US"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Total Mass (Kg)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3.08E+19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1338263" y="947738"/>
            <a:ext cx="3462337" cy="3014662"/>
            <a:chOff x="2590800" y="762000"/>
            <a:chExt cx="3462337" cy="3014662"/>
          </a:xfrm>
        </p:grpSpPr>
        <p:pic>
          <p:nvPicPr>
            <p:cNvPr id="4097" name="Picture 1"/>
            <p:cNvPicPr>
              <a:picLocks noChangeAspect="1" noChangeArrowheads="1"/>
            </p:cNvPicPr>
            <p:nvPr/>
          </p:nvPicPr>
          <p:blipFill>
            <a:blip r:embed="rId3" cstate="print"/>
            <a:srcRect/>
            <a:stretch>
              <a:fillRect/>
            </a:stretch>
          </p:blipFill>
          <p:spPr bwMode="auto">
            <a:xfrm>
              <a:off x="3505200" y="762000"/>
              <a:ext cx="2547937" cy="266999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352800" y="3429000"/>
              <a:ext cx="2590800" cy="34766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2590800" y="1085850"/>
              <a:ext cx="815853" cy="2495550"/>
            </a:xfrm>
            <a:prstGeom prst="rect">
              <a:avLst/>
            </a:prstGeom>
            <a:noFill/>
            <a:ln w="9525">
              <a:noFill/>
              <a:miter lim="800000"/>
              <a:headEnd/>
              <a:tailEnd/>
            </a:ln>
          </p:spPr>
        </p:pic>
      </p:grpSp>
      <p:sp>
        <p:nvSpPr>
          <p:cNvPr id="8" name="Title 3"/>
          <p:cNvSpPr txBox="1">
            <a:spLocks/>
          </p:cNvSpPr>
          <p:nvPr/>
        </p:nvSpPr>
        <p:spPr>
          <a:xfrm>
            <a:off x="457200" y="76200"/>
            <a:ext cx="8305800" cy="7175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Constraints of Impact Flux (present-SFD)</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4953001" y="914400"/>
            <a:ext cx="3886200" cy="2308324"/>
          </a:xfrm>
          <a:prstGeom prst="rect">
            <a:avLst/>
          </a:prstGeom>
          <a:noFill/>
        </p:spPr>
        <p:txBody>
          <a:bodyPr wrap="square" rtlCol="0">
            <a:spAutoFit/>
          </a:bodyPr>
          <a:lstStyle/>
          <a:p>
            <a:pPr>
              <a:buFont typeface="Arial" pitchFamily="34" charset="0"/>
              <a:buChar char="•"/>
            </a:pPr>
            <a:r>
              <a:rPr lang="en-US" dirty="0" smtClean="0"/>
              <a:t>  Size-frequency distribution of present-day main asteroid belt</a:t>
            </a:r>
          </a:p>
          <a:p>
            <a:pPr>
              <a:buFont typeface="Arial" pitchFamily="34" charset="0"/>
              <a:buChar char="•"/>
            </a:pPr>
            <a:endParaRPr lang="en-US" dirty="0" smtClean="0"/>
          </a:p>
          <a:p>
            <a:pPr>
              <a:buFont typeface="Arial" pitchFamily="34" charset="0"/>
              <a:buChar char="•"/>
            </a:pPr>
            <a:r>
              <a:rPr lang="en-US" dirty="0" smtClean="0"/>
              <a:t>  We take 200km impactors as the largest due to SPA crater</a:t>
            </a:r>
          </a:p>
          <a:p>
            <a:pPr>
              <a:buFont typeface="Arial" pitchFamily="34" charset="0"/>
              <a:buChar char="•"/>
            </a:pPr>
            <a:endParaRPr lang="en-US" dirty="0" smtClean="0"/>
          </a:p>
          <a:p>
            <a:pPr>
              <a:buFont typeface="Arial" pitchFamily="34" charset="0"/>
              <a:buChar char="•"/>
            </a:pPr>
            <a:r>
              <a:rPr lang="en-US" dirty="0" smtClean="0"/>
              <a:t>  &gt;90% of the mass is delivered by &gt;50km impactors</a:t>
            </a:r>
            <a:endParaRPr lang="en-US" dirty="0"/>
          </a:p>
        </p:txBody>
      </p:sp>
      <p:sp>
        <p:nvSpPr>
          <p:cNvPr id="10" name="Rectangle 9"/>
          <p:cNvSpPr/>
          <p:nvPr/>
        </p:nvSpPr>
        <p:spPr>
          <a:xfrm>
            <a:off x="4495800" y="3657600"/>
            <a:ext cx="1215397" cy="246221"/>
          </a:xfrm>
          <a:prstGeom prst="rect">
            <a:avLst/>
          </a:prstGeom>
        </p:spPr>
        <p:txBody>
          <a:bodyPr wrap="none">
            <a:spAutoFit/>
          </a:bodyPr>
          <a:lstStyle/>
          <a:p>
            <a:r>
              <a:rPr lang="en-US" sz="1000" i="1" dirty="0" smtClean="0"/>
              <a:t>(</a:t>
            </a:r>
            <a:r>
              <a:rPr lang="en-US" sz="1000" i="1" dirty="0" err="1" smtClean="0"/>
              <a:t>Bottke</a:t>
            </a:r>
            <a:r>
              <a:rPr lang="en-US" sz="1000" i="1" dirty="0" smtClean="0"/>
              <a:t> et al., 2005)</a:t>
            </a:r>
            <a:endParaRPr lang="en-US" sz="1000" dirty="0"/>
          </a:p>
        </p:txBody>
      </p:sp>
      <p:sp>
        <p:nvSpPr>
          <p:cNvPr id="11" name="TextBox 10"/>
          <p:cNvSpPr txBox="1"/>
          <p:nvPr/>
        </p:nvSpPr>
        <p:spPr>
          <a:xfrm>
            <a:off x="2819400" y="3837801"/>
            <a:ext cx="1089465" cy="276999"/>
          </a:xfrm>
          <a:prstGeom prst="rect">
            <a:avLst/>
          </a:prstGeom>
          <a:noFill/>
        </p:spPr>
        <p:txBody>
          <a:bodyPr wrap="none" rtlCol="0">
            <a:spAutoFit/>
          </a:bodyPr>
          <a:lstStyle/>
          <a:p>
            <a:r>
              <a:rPr lang="en-US" sz="1200" dirty="0" smtClean="0"/>
              <a:t>Diameter (km)</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1559</Words>
  <Application>Microsoft Office PowerPoint</Application>
  <PresentationFormat>On-screen Show (4:3)</PresentationFormat>
  <Paragraphs>340</Paragraphs>
  <Slides>17</Slides>
  <Notes>5</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Late Veneer: constraints on composition, mass, and mixing timescales</vt:lpstr>
      <vt:lpstr>Late veneer is mixed by 2.9 Ga</vt:lpstr>
      <vt:lpstr>Questions and Hypotheses</vt:lpstr>
      <vt:lpstr>Constraints from Geochemistry</vt:lpstr>
      <vt:lpstr>PGE Abundances</vt:lpstr>
      <vt:lpstr>Osmium Isotopes</vt:lpstr>
      <vt:lpstr>Slide 7</vt:lpstr>
      <vt:lpstr>Slide 8</vt:lpstr>
      <vt:lpstr>Slide 9</vt:lpstr>
      <vt:lpstr>Slide 10</vt:lpstr>
      <vt:lpstr>Slide 11</vt:lpstr>
      <vt:lpstr>Slide 12</vt:lpstr>
      <vt:lpstr>Dynamic Approach</vt:lpstr>
      <vt:lpstr>Preliminary Models: Whole Earth Distribution</vt:lpstr>
      <vt:lpstr>Slide 15</vt:lpstr>
      <vt:lpstr>Slide 16</vt:lpstr>
      <vt:lpstr>Preliminary Conclusions, Future Work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 Veneer: constraints on mass delivery and mixing timescales</dc:title>
  <dc:creator>Beth Ann</dc:creator>
  <cp:lastModifiedBy>APD</cp:lastModifiedBy>
  <cp:revision>47</cp:revision>
  <dcterms:created xsi:type="dcterms:W3CDTF">2012-08-09T21:04:03Z</dcterms:created>
  <dcterms:modified xsi:type="dcterms:W3CDTF">2012-08-10T07:51:13Z</dcterms:modified>
</cp:coreProperties>
</file>