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6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58"/>
  </p:notesMasterIdLst>
  <p:sldIdLst>
    <p:sldId id="320" r:id="rId5"/>
    <p:sldId id="323" r:id="rId6"/>
    <p:sldId id="324" r:id="rId7"/>
    <p:sldId id="325" r:id="rId8"/>
    <p:sldId id="350" r:id="rId9"/>
    <p:sldId id="321" r:id="rId10"/>
    <p:sldId id="337" r:id="rId11"/>
    <p:sldId id="343" r:id="rId12"/>
    <p:sldId id="327" r:id="rId13"/>
    <p:sldId id="345" r:id="rId14"/>
    <p:sldId id="348" r:id="rId15"/>
    <p:sldId id="326" r:id="rId16"/>
    <p:sldId id="352" r:id="rId17"/>
    <p:sldId id="354" r:id="rId18"/>
    <p:sldId id="353" r:id="rId19"/>
    <p:sldId id="322" r:id="rId20"/>
    <p:sldId id="259" r:id="rId21"/>
    <p:sldId id="260" r:id="rId22"/>
    <p:sldId id="270" r:id="rId23"/>
    <p:sldId id="261" r:id="rId24"/>
    <p:sldId id="271" r:id="rId25"/>
    <p:sldId id="262" r:id="rId26"/>
    <p:sldId id="266" r:id="rId27"/>
    <p:sldId id="264" r:id="rId28"/>
    <p:sldId id="272" r:id="rId29"/>
    <p:sldId id="265" r:id="rId30"/>
    <p:sldId id="288" r:id="rId31"/>
    <p:sldId id="340" r:id="rId32"/>
    <p:sldId id="290" r:id="rId33"/>
    <p:sldId id="329" r:id="rId34"/>
    <p:sldId id="360" r:id="rId35"/>
    <p:sldId id="361" r:id="rId36"/>
    <p:sldId id="268" r:id="rId37"/>
    <p:sldId id="273" r:id="rId38"/>
    <p:sldId id="274" r:id="rId39"/>
    <p:sldId id="355" r:id="rId40"/>
    <p:sldId id="296" r:id="rId41"/>
    <p:sldId id="341" r:id="rId42"/>
    <p:sldId id="307" r:id="rId43"/>
    <p:sldId id="365" r:id="rId44"/>
    <p:sldId id="308" r:id="rId45"/>
    <p:sldId id="316" r:id="rId46"/>
    <p:sldId id="317" r:id="rId47"/>
    <p:sldId id="310" r:id="rId48"/>
    <p:sldId id="312" r:id="rId49"/>
    <p:sldId id="313" r:id="rId50"/>
    <p:sldId id="332" r:id="rId51"/>
    <p:sldId id="356" r:id="rId52"/>
    <p:sldId id="357" r:id="rId53"/>
    <p:sldId id="364" r:id="rId54"/>
    <p:sldId id="333" r:id="rId55"/>
    <p:sldId id="315" r:id="rId56"/>
    <p:sldId id="314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-17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3D386-EFF5-2C46-B087-1F548B4FB487}" type="datetimeFigureOut">
              <a:rPr lang="en-US" smtClean="0"/>
              <a:t>7/26/12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8E3FC-D075-684E-BC22-348A8EFAE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29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EC68B61-E973-5643-BFF5-C8673CF97608}" type="slidenum">
              <a:rPr lang="en-US" sz="1200">
                <a:latin typeface="Times" charset="0"/>
              </a:rPr>
              <a:pPr/>
              <a:t>5</a:t>
            </a:fld>
            <a:endParaRPr lang="en-US" sz="1200">
              <a:latin typeface="Times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81BBB3-5721-D342-A944-F36DD566B77C}" type="slidenum">
              <a:rPr lang="en-US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 by </a:t>
            </a:r>
            <a:r>
              <a:rPr lang="en-US" dirty="0" err="1" smtClean="0"/>
              <a:t>Ekstrom</a:t>
            </a:r>
            <a:r>
              <a:rPr lang="en-US" dirty="0" smtClean="0"/>
              <a:t> (2011)</a:t>
            </a:r>
            <a:r>
              <a:rPr lang="en-US" baseline="0" dirty="0" smtClean="0"/>
              <a:t> map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People feel confused when </a:t>
            </a: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285AC7-A1E0-664B-8BD9-3115AB41251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People feel confused when </a:t>
            </a: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69D741-61FA-954D-A3A6-E2D40BFD2975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Figures are from Yuan</a:t>
            </a:r>
            <a:r>
              <a:rPr lang="en-US" baseline="0" dirty="0" smtClean="0"/>
              <a:t> and Romanowicz , Nature 2010</a:t>
            </a:r>
          </a:p>
          <a:p>
            <a:r>
              <a:rPr lang="en-US" baseline="0" dirty="0" smtClean="0"/>
              <a:t>They show that the fast axis direction in the shallow part o the </a:t>
            </a:r>
            <a:r>
              <a:rPr lang="en-US" baseline="0" dirty="0" err="1" smtClean="0"/>
              <a:t>craton</a:t>
            </a:r>
            <a:r>
              <a:rPr lang="en-US" baseline="0" dirty="0" smtClean="0"/>
              <a:t> is aligned along the major suture zones. The purple ticks indicate the direction and strength of the fast axis of anisotropy.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8E3FC-D075-684E-BC22-348A8EFAE1C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98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Inversion of long period seismic waveforms, assuming shear</a:t>
            </a:r>
            <a:r>
              <a:rPr lang="en-US" baseline="0" dirty="0" smtClean="0"/>
              <a:t> velocities depend only on temperature and accounting for dispersion effects due to attenuation  and an </a:t>
            </a:r>
            <a:r>
              <a:rPr lang="en-US" baseline="0" dirty="0" err="1" smtClean="0"/>
              <a:t>arrhenius</a:t>
            </a:r>
            <a:r>
              <a:rPr lang="en-US" baseline="0" dirty="0" smtClean="0"/>
              <a:t> temperature dependence for attenuation (which introduces non-linearity)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8E3FC-D075-684E-BC22-348A8EFAE1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14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321993-316F-BF42-A975-F319CFF1053B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Simple P-RF ray paths in the crust. Solid lines: P waves, broken lines: S waves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CF32A-5EE2-476D-85D3-D575C5A605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54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Top:</a:t>
            </a:r>
          </a:p>
          <a:p>
            <a:r>
              <a:rPr lang="en-US" dirty="0" smtClean="0"/>
              <a:t>P</a:t>
            </a:r>
            <a:r>
              <a:rPr lang="en-US" baseline="0" dirty="0" smtClean="0"/>
              <a:t>:  direct P wave</a:t>
            </a:r>
          </a:p>
          <a:p>
            <a:r>
              <a:rPr lang="en-US" baseline="0" dirty="0" err="1" smtClean="0"/>
              <a:t>Pds</a:t>
            </a:r>
            <a:r>
              <a:rPr lang="en-US" baseline="0" dirty="0" smtClean="0"/>
              <a:t>: P-to-s Moho converted waves</a:t>
            </a:r>
          </a:p>
          <a:p>
            <a:r>
              <a:rPr lang="en-US" baseline="0" dirty="0" smtClean="0"/>
              <a:t>2p1s: Moho multiple, 2 legs of P wave + 1 leg of S wave</a:t>
            </a:r>
          </a:p>
          <a:p>
            <a:r>
              <a:rPr lang="en-US" baseline="0" dirty="0" smtClean="0"/>
              <a:t>2s1p: Moho multiple, 2 legs of S wave + 1 leg of P wave</a:t>
            </a:r>
          </a:p>
          <a:p>
            <a:r>
              <a:rPr lang="en-US" baseline="0" dirty="0" smtClean="0"/>
              <a:t>3p: Moho multiple, 3 legs of P wave; not shown in the RFs due to the </a:t>
            </a:r>
            <a:r>
              <a:rPr lang="en-US" baseline="0" dirty="0" err="1" smtClean="0"/>
              <a:t>deconvolution</a:t>
            </a:r>
            <a:r>
              <a:rPr lang="en-US" baseline="0" dirty="0" smtClean="0"/>
              <a:t> by direct P</a:t>
            </a:r>
          </a:p>
          <a:p>
            <a:endParaRPr lang="en-US" baseline="0" dirty="0" smtClean="0"/>
          </a:p>
          <a:p>
            <a:r>
              <a:rPr lang="en-US" baseline="0" dirty="0" smtClean="0"/>
              <a:t>Bottom:</a:t>
            </a:r>
          </a:p>
          <a:p>
            <a:r>
              <a:rPr lang="en-US" baseline="0" dirty="0" smtClean="0"/>
              <a:t>Synthetics P-RFs sorted by slowness; with noise added.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CF32A-5EE2-476D-85D3-D575C5A605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14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Pour </a:t>
            </a:r>
            <a:r>
              <a:rPr lang="en-US" dirty="0" err="1" smtClean="0"/>
              <a:t>completement</a:t>
            </a:r>
            <a:r>
              <a:rPr lang="en-US" dirty="0" smtClean="0"/>
              <a:t> </a:t>
            </a:r>
            <a:r>
              <a:rPr lang="en-US" dirty="0" err="1" smtClean="0"/>
              <a:t>specifier</a:t>
            </a:r>
            <a:r>
              <a:rPr lang="en-US" dirty="0" smtClean="0"/>
              <a:t> le </a:t>
            </a:r>
            <a:r>
              <a:rPr lang="en-US" dirty="0" err="1" smtClean="0"/>
              <a:t>modele</a:t>
            </a:r>
            <a:r>
              <a:rPr lang="en-US" dirty="0" smtClean="0"/>
              <a:t>: </a:t>
            </a:r>
            <a:r>
              <a:rPr lang="en-US" dirty="0" err="1" smtClean="0"/>
              <a:t>ajouter</a:t>
            </a:r>
            <a:r>
              <a:rPr lang="en-US" dirty="0" smtClean="0"/>
              <a:t> la </a:t>
            </a:r>
            <a:r>
              <a:rPr lang="en-US" dirty="0" err="1" smtClean="0"/>
              <a:t>densite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39AD2-4109-9642-B0EF-681399719D4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046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B26D51-5AFA-5740-92E5-EFD4EFC708B1}" type="slidenum">
              <a:rPr lang="en-US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482A19-FBD8-F74E-A929-74A28766F2C2}" type="slidenum">
              <a:rPr lang="en-US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DE089E-AECC-C246-A286-4FFE1ED3EA47}" type="slidenum">
              <a:rPr lang="en-US"/>
              <a:pPr/>
              <a:t>25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6275"/>
            <a:ext cx="4610100" cy="34575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9275"/>
            <a:ext cx="5076825" cy="413385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830E5-42B2-EA4F-96F2-DC1165AA27F1}" type="datetimeFigureOut">
              <a:rPr lang="en-US" smtClean="0"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17B46-07F9-E549-9AB4-48AB36F4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830E5-42B2-EA4F-96F2-DC1165AA27F1}" type="datetimeFigureOut">
              <a:rPr lang="en-US" smtClean="0"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17B46-07F9-E549-9AB4-48AB36F4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8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830E5-42B2-EA4F-96F2-DC1165AA27F1}" type="datetimeFigureOut">
              <a:rPr lang="en-US" smtClean="0"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17B46-07F9-E549-9AB4-48AB36F4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48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90FA5-471C-0F49-98F6-B2559CE94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43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1F33F18-D708-8044-BB90-4C113924F5A6}" type="slidenum">
              <a:rPr lang="en-US">
                <a:solidFill>
                  <a:srgbClr val="FFFF00"/>
                </a:solidFill>
                <a:latin typeface="Comic Sans MS"/>
              </a:rPr>
              <a:pPr/>
              <a:t>‹#›</a:t>
            </a:fld>
            <a:endParaRPr lang="en-US">
              <a:solidFill>
                <a:srgbClr val="FFFF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CAC0170-ABFE-D44C-89B6-092E32780689}" type="slidenum">
              <a:rPr lang="en-US">
                <a:solidFill>
                  <a:srgbClr val="FFFF00"/>
                </a:solidFill>
                <a:latin typeface="Comic Sans MS"/>
              </a:rPr>
              <a:pPr/>
              <a:t>‹#›</a:t>
            </a:fld>
            <a:endParaRPr lang="en-US">
              <a:solidFill>
                <a:srgbClr val="FFFF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846BD6A-4821-0545-B56A-A2F722F5519B}" type="slidenum">
              <a:rPr lang="en-US">
                <a:solidFill>
                  <a:srgbClr val="FFFF00"/>
                </a:solidFill>
                <a:latin typeface="Comic Sans MS"/>
              </a:rPr>
              <a:pPr/>
              <a:t>‹#›</a:t>
            </a:fld>
            <a:endParaRPr lang="en-US">
              <a:solidFill>
                <a:srgbClr val="FFFF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A2CD880-A10C-5A40-9058-2F39FDEDC1FD}" type="slidenum">
              <a:rPr lang="en-US">
                <a:solidFill>
                  <a:srgbClr val="FFFF00"/>
                </a:solidFill>
                <a:latin typeface="Comic Sans MS"/>
              </a:rPr>
              <a:pPr/>
              <a:t>‹#›</a:t>
            </a:fld>
            <a:endParaRPr lang="en-US">
              <a:solidFill>
                <a:srgbClr val="FFFF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6EE3E0-C361-FD4B-BE4E-81D4D9D5C61F}" type="slidenum">
              <a:rPr lang="en-US">
                <a:solidFill>
                  <a:srgbClr val="FFFF00"/>
                </a:solidFill>
                <a:latin typeface="Comic Sans MS"/>
              </a:rPr>
              <a:pPr/>
              <a:t>‹#›</a:t>
            </a:fld>
            <a:endParaRPr lang="en-US">
              <a:solidFill>
                <a:srgbClr val="FFFF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0D5F2A0-79F1-804D-929D-71341E476944}" type="slidenum">
              <a:rPr lang="en-US">
                <a:solidFill>
                  <a:srgbClr val="FFFF00"/>
                </a:solidFill>
                <a:latin typeface="Comic Sans MS"/>
              </a:rPr>
              <a:pPr/>
              <a:t>‹#›</a:t>
            </a:fld>
            <a:endParaRPr lang="en-US">
              <a:solidFill>
                <a:srgbClr val="FFFF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DF57DB-153B-2A44-A833-9129FDD4C562}" type="slidenum">
              <a:rPr lang="en-US">
                <a:solidFill>
                  <a:srgbClr val="FFFF00"/>
                </a:solidFill>
                <a:latin typeface="Comic Sans MS"/>
              </a:rPr>
              <a:pPr/>
              <a:t>‹#›</a:t>
            </a:fld>
            <a:endParaRPr lang="en-US">
              <a:solidFill>
                <a:srgbClr val="FFFF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830E5-42B2-EA4F-96F2-DC1165AA27F1}" type="datetimeFigureOut">
              <a:rPr lang="en-US" smtClean="0"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17B46-07F9-E549-9AB4-48AB36F4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58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0F54D9B-F383-504B-A882-150B04C1A2C3}" type="slidenum">
              <a:rPr lang="en-US">
                <a:solidFill>
                  <a:srgbClr val="FFFF00"/>
                </a:solidFill>
                <a:latin typeface="Comic Sans MS"/>
              </a:rPr>
              <a:pPr/>
              <a:t>‹#›</a:t>
            </a:fld>
            <a:endParaRPr lang="en-US">
              <a:solidFill>
                <a:srgbClr val="FFFF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5401DD-8677-2440-80BE-7F40A0FC7DDA}" type="slidenum">
              <a:rPr lang="en-US">
                <a:solidFill>
                  <a:srgbClr val="FFFF00"/>
                </a:solidFill>
                <a:latin typeface="Comic Sans MS"/>
              </a:rPr>
              <a:pPr/>
              <a:t>‹#›</a:t>
            </a:fld>
            <a:endParaRPr lang="en-US">
              <a:solidFill>
                <a:srgbClr val="FFFF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B055F7-8CFD-CE4B-8073-110BBDC8392E}" type="slidenum">
              <a:rPr lang="en-US">
                <a:solidFill>
                  <a:srgbClr val="FFFF00"/>
                </a:solidFill>
                <a:latin typeface="Comic Sans MS"/>
              </a:rPr>
              <a:pPr/>
              <a:t>‹#›</a:t>
            </a:fld>
            <a:endParaRPr lang="en-US">
              <a:solidFill>
                <a:srgbClr val="FFFF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B2B4A68-33CD-F041-A7AB-9AF2FD409451}" type="slidenum">
              <a:rPr lang="en-US">
                <a:solidFill>
                  <a:srgbClr val="FFFF00"/>
                </a:solidFill>
                <a:latin typeface="Comic Sans MS"/>
              </a:rPr>
              <a:pPr/>
              <a:t>‹#›</a:t>
            </a:fld>
            <a:endParaRPr lang="en-US">
              <a:solidFill>
                <a:srgbClr val="FFFF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7B50F-A2E6-704B-BF53-D6BFB44E5FB3}" type="datetime1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6629C-CBFC-8B45-814B-38C90E7A8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660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60DF2-E463-A64B-BCB7-ACC0A2105AD6}" type="datetime1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67CFA-BEB5-2A45-8C78-3C1BE1D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7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7323D-50E7-2E4D-BBE6-17E917386EE2}" type="datetime1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57706-9FFC-1C4D-8FAE-420F3C882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31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3529E-BC45-F348-A471-09241A525243}" type="datetime1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5BFC2-984A-2D46-A7EA-918F0C346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96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E8F51-6DE3-DB41-9C34-EC2AB2694A0D}" type="datetime1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8B3F5-8529-3043-ADD8-7E4E37506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43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69AFC-6BBA-D54E-A17B-63CD6A0A6BF0}" type="datetime1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E8BF5-9686-F44E-92E9-75C3C57DE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69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830E5-42B2-EA4F-96F2-DC1165AA27F1}" type="datetimeFigureOut">
              <a:rPr lang="en-US" smtClean="0"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17B46-07F9-E549-9AB4-48AB36F4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14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D6F3B-08EB-4D47-A7C6-0E438739CF38}" type="datetime1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2D2C6-F0D4-4C45-AD13-965FE6E44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96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24744-A5FD-084C-8102-CBECCD2A4AD7}" type="datetime1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2785E-3A5C-8249-B1D7-E40B3BE9D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42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22AAC-9C3F-7E40-8909-AECF610FD23E}" type="datetime1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D8C3F-6B6B-AB4E-9B6A-D98C9BBFD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726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E4CAA-CB7C-7046-8F22-627A618FA18A}" type="datetime1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8B838-4EDB-7344-B234-E9918D513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37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3A763-2EAC-7046-9975-BA8AD1254430}" type="datetime1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90312-590A-2D4D-8583-0B76466D2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63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EDCF4-17AA-524D-B8A5-0D1310A8D2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00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3633D6-5590-4906-ADA4-775C2D62F797}" type="datetimeFigureOut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12A170-ABDD-014D-BE31-EA98EBAD6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25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3633D6-5590-4906-ADA4-775C2D62F797}" type="datetimeFigureOut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0184E-9132-4A40-BD39-EB8EBED02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79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3633D6-5590-4906-ADA4-775C2D62F797}" type="datetimeFigureOut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2ED1D4-1955-EE40-9396-CDC65C74E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89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3633D6-5590-4906-ADA4-775C2D62F797}" type="datetimeFigureOut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C2A61C8-CB03-B049-B9AB-2C5A30F77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5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830E5-42B2-EA4F-96F2-DC1165AA27F1}" type="datetimeFigureOut">
              <a:rPr lang="en-US" smtClean="0"/>
              <a:t>7/26/12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17B46-07F9-E549-9AB4-48AB36F4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285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3633D6-5590-4906-ADA4-775C2D62F797}" type="datetimeFigureOut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27E4CED-AC73-6645-A948-6D22B2FB4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82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3633D6-5590-4906-ADA4-775C2D62F797}" type="datetimeFigureOut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9CC4570-2709-DD4D-BD39-8E6B2BB82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087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3633D6-5590-4906-ADA4-775C2D62F797}" type="datetimeFigureOut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6C22DC3-005B-CE47-AD5E-5F6066BC1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0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3633D6-5590-4906-ADA4-775C2D62F797}" type="datetimeFigureOut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97A6ECF-E42D-2342-8854-675336AED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43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3633D6-5590-4906-ADA4-775C2D62F797}" type="datetimeFigureOut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3CAA187-915E-9B4E-9667-C240E4EB8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579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3633D6-5590-4906-ADA4-775C2D62F797}" type="datetimeFigureOut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6A2C8F-66C8-B844-83B4-64472DF2D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81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3633D6-5590-4906-ADA4-775C2D62F797}" type="datetimeFigureOut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FF8BF49-BF0D-464F-A03A-51E916BA7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4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830E5-42B2-EA4F-96F2-DC1165AA27F1}" type="datetimeFigureOut">
              <a:rPr lang="en-US" smtClean="0"/>
              <a:t>7/26/12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17B46-07F9-E549-9AB4-48AB36F4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06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830E5-42B2-EA4F-96F2-DC1165AA27F1}" type="datetimeFigureOut">
              <a:rPr lang="en-US" smtClean="0"/>
              <a:t>7/26/12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17B46-07F9-E549-9AB4-48AB36F4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4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830E5-42B2-EA4F-96F2-DC1165AA27F1}" type="datetimeFigureOut">
              <a:rPr lang="en-US" smtClean="0"/>
              <a:t>7/26/12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17B46-07F9-E549-9AB4-48AB36F4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5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830E5-42B2-EA4F-96F2-DC1165AA27F1}" type="datetimeFigureOut">
              <a:rPr lang="en-US" smtClean="0"/>
              <a:t>7/26/12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17B46-07F9-E549-9AB4-48AB36F4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27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830E5-42B2-EA4F-96F2-DC1165AA27F1}" type="datetimeFigureOut">
              <a:rPr lang="en-US" smtClean="0"/>
              <a:t>7/26/12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17B46-07F9-E549-9AB4-48AB36F4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60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830E5-42B2-EA4F-96F2-DC1165AA27F1}" type="datetimeFigureOut">
              <a:rPr lang="en-US" smtClean="0"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17B46-07F9-E549-9AB4-48AB36F4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6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>
              <a:solidFill>
                <a:srgbClr val="FFFF00"/>
              </a:solidFill>
              <a:latin typeface="Comic Sans M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E339FB3-E7F0-3B41-89DA-7871F26CDA2D}" type="slidenum">
              <a:rPr lang="en-US">
                <a:solidFill>
                  <a:srgbClr val="FFFF00"/>
                </a:solidFill>
                <a:latin typeface="Comic Sans MS"/>
              </a:rPr>
              <a:pPr/>
              <a:t>‹#›</a:t>
            </a:fld>
            <a:endParaRPr lang="en-US">
              <a:solidFill>
                <a:srgbClr val="FFFF00"/>
              </a:solidFill>
              <a:latin typeface="Comic Sans M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E44C98-00DE-1F42-8B3C-19D45F853771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7/26/12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11F1E2-E25D-4B40-9C74-ADB66C117AE6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E83633D6-5590-4906-ADA4-775C2D62F797}" type="datetimeFigureOut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6FE0BB3-7384-184A-85CA-6B3025DC1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8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9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2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png"/><Relationship Id="rId3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6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1.jpeg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3.png"/><Relationship Id="rId3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png"/><Relationship Id="rId3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Continental lithosphere investigations using seismological tools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Seismology- lecture 5</a:t>
            </a:r>
          </a:p>
          <a:p>
            <a:endParaRPr lang="en-US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Barbara Romanowicz, UC Berkeley</a:t>
            </a:r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01821" y="6399986"/>
            <a:ext cx="218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omic Sans MS"/>
                <a:cs typeface="Comic Sans MS"/>
              </a:rPr>
              <a:t>CIDER2012, KITP</a:t>
            </a:r>
            <a:endParaRPr lang="en-US" i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6125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perpos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838199"/>
            <a:ext cx="4202113" cy="555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4928683" y="6519446"/>
            <a:ext cx="421531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i="1" dirty="0" err="1">
                <a:solidFill>
                  <a:schemeClr val="tx1"/>
                </a:solidFill>
                <a:latin typeface="Comic Sans MS"/>
                <a:cs typeface="Comic Sans MS"/>
              </a:rPr>
              <a:t>Cammarano</a:t>
            </a:r>
            <a:r>
              <a:rPr lang="en-US" sz="1600" i="1" dirty="0">
                <a:solidFill>
                  <a:schemeClr val="tx1"/>
                </a:solidFill>
                <a:latin typeface="Comic Sans MS"/>
                <a:cs typeface="Comic Sans MS"/>
              </a:rPr>
              <a:t> and Romanowicz, PNAS, 2007</a:t>
            </a:r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454025" y="0"/>
            <a:ext cx="66310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chemeClr val="tx1"/>
                </a:solidFill>
                <a:latin typeface="Comic Sans MS"/>
                <a:cs typeface="Comic Sans MS"/>
              </a:rPr>
              <a:t>3D temperature variations based on inversion of long period</a:t>
            </a:r>
          </a:p>
          <a:p>
            <a:pPr eaLnBrk="0" hangingPunct="0"/>
            <a:r>
              <a:rPr lang="en-US" dirty="0">
                <a:solidFill>
                  <a:schemeClr val="tx1"/>
                </a:solidFill>
                <a:latin typeface="Comic Sans MS"/>
                <a:cs typeface="Comic Sans MS"/>
              </a:rPr>
              <a:t>seismic waveforms (purely thermal interpretation)</a:t>
            </a:r>
          </a:p>
        </p:txBody>
      </p:sp>
    </p:spTree>
    <p:extLst>
      <p:ext uri="{BB962C8B-B14F-4D97-AF65-F5344CB8AC3E}">
        <p14:creationId xmlns:p14="http://schemas.microsoft.com/office/powerpoint/2010/main" val="61115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mappa_geoth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65150"/>
            <a:ext cx="3738563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1" name="Picture 3" descr="ca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38"/>
            <a:ext cx="3657600" cy="633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2" name="Line 4"/>
          <p:cNvSpPr>
            <a:spLocks noChangeShapeType="1"/>
          </p:cNvSpPr>
          <p:nvPr/>
        </p:nvSpPr>
        <p:spPr bwMode="auto">
          <a:xfrm flipV="1">
            <a:off x="3581400" y="762000"/>
            <a:ext cx="1981200" cy="22860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0" y="6553200"/>
            <a:ext cx="3124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Clr>
                <a:schemeClr val="tx1"/>
              </a:buClr>
              <a:buFont typeface="Wingdings" charset="0"/>
              <a:buNone/>
            </a:pPr>
            <a:r>
              <a:rPr lang="en-US" sz="1400" i="1">
                <a:solidFill>
                  <a:schemeClr val="tx1"/>
                </a:solidFill>
                <a:latin typeface="Arial" charset="0"/>
                <a:cs typeface="ＭＳ Ｐゴシック" charset="0"/>
              </a:rPr>
              <a:t>modified from Mareschal et al., 2004</a:t>
            </a:r>
            <a:endParaRPr lang="en-US">
              <a:solidFill>
                <a:schemeClr val="tx1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4267200" y="3581400"/>
            <a:ext cx="41148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Clr>
                <a:schemeClr val="tx1"/>
              </a:buClr>
              <a:buFont typeface="Wingdings" charset="0"/>
              <a:buChar char="ü"/>
            </a:pPr>
            <a:r>
              <a:rPr lang="en-US" sz="1800">
                <a:solidFill>
                  <a:schemeClr val="tx1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>
                <a:solidFill>
                  <a:schemeClr val="tx1"/>
                </a:solidFill>
                <a:cs typeface="ＭＳ Ｐゴシック" charset="0"/>
              </a:rPr>
              <a:t>Continental geotherms obtained with a purely thermal interpretation are too cold =&gt; compositional  signature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57343" y="6553200"/>
            <a:ext cx="330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F. </a:t>
            </a:r>
            <a:r>
              <a:rPr lang="en-US" i="1" dirty="0" err="1" smtClean="0"/>
              <a:t>Cammarano</a:t>
            </a:r>
            <a:r>
              <a:rPr lang="en-US" i="1" dirty="0" smtClean="0"/>
              <a:t>, 2008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0866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9538"/>
            <a:ext cx="6553200" cy="644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Box 7"/>
          <p:cNvSpPr txBox="1">
            <a:spLocks noChangeArrowheads="1"/>
          </p:cNvSpPr>
          <p:nvPr/>
        </p:nvSpPr>
        <p:spPr bwMode="auto">
          <a:xfrm>
            <a:off x="1905000" y="6172200"/>
            <a:ext cx="2090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solidFill>
                  <a:srgbClr val="000000"/>
                </a:solidFill>
                <a:latin typeface="Comic Sans MS" charset="0"/>
              </a:rPr>
              <a:t>Kustowski et al., 2008</a:t>
            </a:r>
          </a:p>
        </p:txBody>
      </p:sp>
      <p:sp>
        <p:nvSpPr>
          <p:cNvPr id="44035" name="TextBox 8"/>
          <p:cNvSpPr txBox="1">
            <a:spLocks noChangeArrowheads="1"/>
          </p:cNvSpPr>
          <p:nvPr/>
        </p:nvSpPr>
        <p:spPr bwMode="auto">
          <a:xfrm>
            <a:off x="4724400" y="6248400"/>
            <a:ext cx="312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solidFill>
                  <a:srgbClr val="000000"/>
                </a:solidFill>
                <a:latin typeface="Comic Sans MS" charset="0"/>
                <a:cs typeface="Comic Sans MS" charset="0"/>
              </a:rPr>
              <a:t>Cammarano and Romanowicz, 2007</a:t>
            </a:r>
          </a:p>
        </p:txBody>
      </p:sp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865188" y="109538"/>
            <a:ext cx="7718425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omic Sans MS" charset="0"/>
                <a:cs typeface="Comic Sans MS" charset="0"/>
              </a:rPr>
              <a:t>From global S wave tomography: cratonic lithosphere is thick and fast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965537" y="4929720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800462" y="4608923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0" y="0"/>
            <a:ext cx="3886200" cy="1447800"/>
          </a:xfrm>
          <a:prstGeom prst="rect">
            <a:avLst/>
          </a:prstGeom>
          <a:solidFill>
            <a:srgbClr val="286B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5170" name="Rectangle 3"/>
          <p:cNvSpPr>
            <a:spLocks noGrp="1" noChangeArrowheads="1"/>
          </p:cNvSpPr>
          <p:nvPr>
            <p:ph type="title"/>
          </p:nvPr>
        </p:nvSpPr>
        <p:spPr>
          <a:xfrm>
            <a:off x="-990600" y="76200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Rayleigh wave</a:t>
            </a:r>
            <a:br>
              <a:rPr lang="en-US" sz="36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</a:br>
            <a:r>
              <a:rPr lang="en-US" sz="36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overtones</a:t>
            </a: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4191000" y="304800"/>
            <a:ext cx="3733800" cy="990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286BFF"/>
              </a:solidFill>
              <a:latin typeface="Times" charset="0"/>
            </a:endParaRPr>
          </a:p>
        </p:txBody>
      </p:sp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4267200" y="304800"/>
            <a:ext cx="3581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Times" charset="0"/>
              </a:rPr>
              <a:t>By including overtones, we can see into the transition zone and the top of the lower mantle.      </a:t>
            </a: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6248400" y="5257800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i="1">
                <a:latin typeface="Times" charset="0"/>
              </a:rPr>
              <a:t>after Ritsema et al, 2004</a:t>
            </a:r>
          </a:p>
        </p:txBody>
      </p:sp>
      <p:pic>
        <p:nvPicPr>
          <p:cNvPr id="135174" name="Picture 7" descr="sc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8392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5" name="Picture 6" descr="seismogr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t="890" r="877" b="890"/>
          <a:stretch>
            <a:fillRect/>
          </a:stretch>
        </p:blipFill>
        <p:spPr>
          <a:xfrm>
            <a:off x="12700" y="5578475"/>
            <a:ext cx="3429000" cy="1279525"/>
          </a:xfrm>
        </p:spPr>
      </p:pic>
    </p:spTree>
    <p:extLst>
      <p:ext uri="{BB962C8B-B14F-4D97-AF65-F5344CB8AC3E}">
        <p14:creationId xmlns:p14="http://schemas.microsoft.com/office/powerpoint/2010/main" val="3178255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P-RF Ray Paths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4572000" cy="462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28223" y="6441262"/>
            <a:ext cx="1399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Reading EPSL 2006</a:t>
            </a:r>
            <a:endParaRPr lang="en-US" sz="1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262444" y="89972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P Receiver functions: P-RF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7241" y="5449479"/>
            <a:ext cx="60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mic Sans MS"/>
                <a:cs typeface="Comic Sans MS"/>
              </a:rPr>
              <a:t>PdS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7241" y="5154116"/>
            <a:ext cx="203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Converted phase: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02532" y="1454820"/>
            <a:ext cx="533822" cy="5881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73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Crustal P-RF and Multiples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66" y="1295400"/>
            <a:ext cx="6487668" cy="489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79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571500"/>
            <a:ext cx="9080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Box 2"/>
          <p:cNvSpPr txBox="1">
            <a:spLocks noChangeArrowheads="1"/>
          </p:cNvSpPr>
          <p:nvPr/>
        </p:nvSpPr>
        <p:spPr bwMode="auto">
          <a:xfrm>
            <a:off x="5662245" y="6488113"/>
            <a:ext cx="329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 err="1">
                <a:solidFill>
                  <a:srgbClr val="000000"/>
                </a:solidFill>
                <a:latin typeface="Comic Sans MS"/>
                <a:cs typeface="Comic Sans MS"/>
              </a:rPr>
              <a:t>Rychert</a:t>
            </a:r>
            <a:r>
              <a:rPr lang="en-US" sz="1400" i="1" dirty="0">
                <a:solidFill>
                  <a:srgbClr val="000000"/>
                </a:solidFill>
                <a:latin typeface="Comic Sans MS"/>
                <a:cs typeface="Comic Sans MS"/>
              </a:rPr>
              <a:t> and Shearer, Science, 2009</a:t>
            </a:r>
          </a:p>
        </p:txBody>
      </p:sp>
      <p:sp>
        <p:nvSpPr>
          <p:cNvPr id="50179" name="TextBox 3"/>
          <p:cNvSpPr txBox="1">
            <a:spLocks noChangeArrowheads="1"/>
          </p:cNvSpPr>
          <p:nvPr/>
        </p:nvSpPr>
        <p:spPr bwMode="auto">
          <a:xfrm>
            <a:off x="1981200" y="0"/>
            <a:ext cx="5840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Depth of </a:t>
            </a:r>
            <a:r>
              <a:rPr lang="ja-JP" altLang="en-US" sz="20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“</a:t>
            </a:r>
            <a:r>
              <a:rPr lang="en-US" altLang="ja-JP" sz="20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LAB</a:t>
            </a:r>
            <a:r>
              <a:rPr lang="ja-JP" altLang="en-US" sz="20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”</a:t>
            </a:r>
            <a:r>
              <a:rPr lang="en-US" altLang="ja-JP" sz="20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 from receiver function analysis</a:t>
            </a:r>
            <a:endParaRPr lang="en-US" sz="2000" dirty="0">
              <a:solidFill>
                <a:srgbClr val="00000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922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Seismic anisotropy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charset="0"/>
              </a:rPr>
              <a:t>In an anisotropic structure, seismic waves propagate with different velocities in different directions.</a:t>
            </a:r>
            <a:endParaRPr lang="en-US" dirty="0">
              <a:latin typeface="Comic Sans MS" charset="0"/>
            </a:endParaRPr>
          </a:p>
          <a:p>
            <a:endParaRPr lang="en-US" dirty="0">
              <a:latin typeface="Comic Sans MS" charset="0"/>
            </a:endParaRPr>
          </a:p>
          <a:p>
            <a:r>
              <a:rPr lang="en-US" dirty="0" smtClean="0">
                <a:latin typeface="Comic Sans MS" charset="0"/>
              </a:rPr>
              <a:t>The main causes of anisotropy are:</a:t>
            </a:r>
            <a:endParaRPr lang="en-US" dirty="0">
              <a:latin typeface="Comic Sans MS" charset="0"/>
            </a:endParaRPr>
          </a:p>
          <a:p>
            <a:endParaRPr lang="en-US" dirty="0">
              <a:latin typeface="Comic Sans MS" charset="0"/>
            </a:endParaRPr>
          </a:p>
          <a:p>
            <a:pPr lvl="1"/>
            <a:r>
              <a:rPr lang="en-US" dirty="0" smtClean="0">
                <a:latin typeface="Comic Sans MS" charset="0"/>
              </a:rPr>
              <a:t>SPO </a:t>
            </a:r>
            <a:r>
              <a:rPr lang="en-US" dirty="0">
                <a:latin typeface="Comic Sans MS" charset="0"/>
              </a:rPr>
              <a:t>(shape-Preferred </a:t>
            </a:r>
            <a:r>
              <a:rPr lang="en-US" dirty="0" smtClean="0">
                <a:latin typeface="Comic Sans MS" charset="0"/>
              </a:rPr>
              <a:t>Orientation)</a:t>
            </a:r>
          </a:p>
          <a:p>
            <a:pPr lvl="1"/>
            <a:r>
              <a:rPr lang="en-US" dirty="0" smtClean="0">
                <a:latin typeface="Comic Sans MS" charset="0"/>
              </a:rPr>
              <a:t>LPO (lattice-preferred orientation)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44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Seismic anisotropy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In the presence of flow, anisotropic crystals will tend to align in a particular direction, causing seismic anisotropy at a macroscopic level.</a:t>
            </a:r>
          </a:p>
          <a:p>
            <a:endParaRPr lang="en-US" sz="3000" dirty="0" smtClean="0"/>
          </a:p>
          <a:p>
            <a:r>
              <a:rPr lang="en-US" sz="3000" dirty="0" smtClean="0"/>
              <a:t>In the earth, anisotropy is found primarily:</a:t>
            </a:r>
          </a:p>
          <a:p>
            <a:pPr lvl="1"/>
            <a:r>
              <a:rPr lang="en-US" dirty="0" smtClean="0"/>
              <a:t> </a:t>
            </a:r>
            <a:r>
              <a:rPr lang="en-US" sz="2400" dirty="0" smtClean="0"/>
              <a:t>in the upper mantle (olivine+ deformation)</a:t>
            </a:r>
          </a:p>
          <a:p>
            <a:pPr lvl="1"/>
            <a:r>
              <a:rPr lang="en-US" sz="2400" dirty="0" smtClean="0"/>
              <a:t> in the lowermost mantle (D” region)</a:t>
            </a:r>
          </a:p>
          <a:p>
            <a:pPr lvl="1"/>
            <a:r>
              <a:rPr lang="en-US" sz="2400" dirty="0" smtClean="0"/>
              <a:t> in the inner core (iron crystals)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06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529742"/>
              </p:ext>
            </p:extLst>
          </p:nvPr>
        </p:nvGraphicFramePr>
        <p:xfrm>
          <a:off x="1068123" y="2083333"/>
          <a:ext cx="2224323" cy="714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" name="Equation" r:id="rId3" imgW="711200" imgH="228600" progId="Equation.3">
                  <p:embed/>
                </p:oleObj>
              </mc:Choice>
              <mc:Fallback>
                <p:oleObj name="Equation" r:id="rId3" imgW="711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8123" y="2083333"/>
                        <a:ext cx="2224323" cy="714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48564" y="187511"/>
            <a:ext cx="678142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Wave propagation in an elastic medium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          --------------------</a:t>
            </a:r>
            <a:endParaRPr lang="en-US" sz="2800" dirty="0"/>
          </a:p>
          <a:p>
            <a:endParaRPr lang="en-US" sz="2400" dirty="0"/>
          </a:p>
          <a:p>
            <a:r>
              <a:rPr lang="en-US" sz="2400" dirty="0" smtClean="0"/>
              <a:t>Linear relationship between strain and stress: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85858" y="3327920"/>
            <a:ext cx="168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Stress tensor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54699" y="3311845"/>
            <a:ext cx="163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Strain tensor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07700" y="2278653"/>
            <a:ext cx="136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i,j,k</a:t>
            </a:r>
            <a:r>
              <a:rPr lang="en-US" dirty="0" smtClean="0"/>
              <a:t> -&gt;1,2,3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427312"/>
              </p:ext>
            </p:extLst>
          </p:nvPr>
        </p:nvGraphicFramePr>
        <p:xfrm>
          <a:off x="5083175" y="3095625"/>
          <a:ext cx="2586038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8" name="Equation" r:id="rId5" imgW="1016000" imgH="393700" progId="Equation.3">
                  <p:embed/>
                </p:oleObj>
              </mc:Choice>
              <mc:Fallback>
                <p:oleObj name="Equation" r:id="rId5" imgW="1016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83175" y="3095625"/>
                        <a:ext cx="2586038" cy="1001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75582" y="4629602"/>
            <a:ext cx="6265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Elastic tensor :</a:t>
            </a:r>
          </a:p>
          <a:p>
            <a:r>
              <a:rPr lang="en-US" sz="2000" dirty="0" smtClean="0"/>
              <a:t>4-th order tensor which characterizes the medium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1237957" y="2798294"/>
            <a:ext cx="1" cy="2973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3223136" y="2854245"/>
            <a:ext cx="458580" cy="29733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2250808" y="2798294"/>
            <a:ext cx="1" cy="167978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948564" y="5899528"/>
            <a:ext cx="807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most general case the elastic tensor has 21 independent elements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31357" y="4223716"/>
            <a:ext cx="192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u</a:t>
            </a:r>
            <a:r>
              <a:rPr lang="en-US" i="1" baseline="-25000" dirty="0" err="1" smtClean="0"/>
              <a:t>i</a:t>
            </a:r>
            <a:r>
              <a:rPr lang="en-US" dirty="0" smtClean="0"/>
              <a:t>: displacement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77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omic Sans MS"/>
                <a:cs typeface="Comic Sans MS"/>
              </a:rPr>
              <a:t>Seismological tools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18786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Seismic tomography: surface waves, overtones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Volumetric distribution of heterogeneity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“smooth” structure – depth resolution ~50 km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Overtones important for the study of continental lithosphere</a:t>
            </a:r>
          </a:p>
          <a:p>
            <a:pPr lvl="1"/>
            <a:r>
              <a:rPr lang="en-US" i="1" dirty="0" smtClean="0">
                <a:latin typeface="Comic Sans MS"/>
                <a:cs typeface="Comic Sans MS"/>
              </a:rPr>
              <a:t>Additional constraints from anisotropy</a:t>
            </a:r>
          </a:p>
          <a:p>
            <a:endParaRPr lang="en-US" dirty="0"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“Receiver functions”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Detection of sharp boundaries (i.e. </a:t>
            </a:r>
            <a:r>
              <a:rPr lang="en-US" dirty="0" err="1" smtClean="0">
                <a:latin typeface="Comic Sans MS"/>
                <a:cs typeface="Comic Sans MS"/>
              </a:rPr>
              <a:t>Moho</a:t>
            </a:r>
            <a:r>
              <a:rPr lang="en-US" dirty="0" smtClean="0">
                <a:latin typeface="Comic Sans MS"/>
                <a:cs typeface="Comic Sans MS"/>
              </a:rPr>
              <a:t>, LAB?, MLD?)</a:t>
            </a:r>
          </a:p>
          <a:p>
            <a:pPr lvl="1"/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“Long range seismic profiles”</a:t>
            </a:r>
            <a:r>
              <a:rPr lang="en-US" dirty="0" smtClean="0">
                <a:latin typeface="Comic Sans MS"/>
                <a:cs typeface="Comic Sans MS"/>
              </a:rPr>
              <a:t> –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Several 1000 km long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Map sharp boundaries/regions of strong scattering</a:t>
            </a:r>
          </a:p>
          <a:p>
            <a:pPr lvl="1"/>
            <a:endParaRPr lang="en-US" dirty="0"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“Shear wave splitting” analysis</a:t>
            </a:r>
          </a:p>
          <a:p>
            <a:pPr lvl="1"/>
            <a:endParaRPr lang="en-US" dirty="0">
              <a:latin typeface="Comic Sans MS"/>
              <a:cs typeface="Comic Sans MS"/>
            </a:endParaRPr>
          </a:p>
          <a:p>
            <a:r>
              <a:rPr lang="en-US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Teleseismic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 P and S wave travel times: constraints on average velocities across the upper mantle</a:t>
            </a:r>
          </a:p>
          <a:p>
            <a:endParaRPr lang="en-US" i="1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6437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449240"/>
              </p:ext>
            </p:extLst>
          </p:nvPr>
        </p:nvGraphicFramePr>
        <p:xfrm>
          <a:off x="1140912" y="1354486"/>
          <a:ext cx="3533759" cy="69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" name="Equation" r:id="rId4" imgW="1155700" imgH="228600" progId="Equation.3">
                  <p:embed/>
                </p:oleObj>
              </mc:Choice>
              <mc:Fallback>
                <p:oleObj name="Equation" r:id="rId4" imgW="1155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0912" y="1354486"/>
                        <a:ext cx="3533759" cy="69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90600" y="458040"/>
            <a:ext cx="6069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303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800" dirty="0" smtClean="0">
                <a:solidFill>
                  <a:srgbClr val="030300"/>
                </a:solidFill>
                <a:ea typeface="Wingdings"/>
                <a:cs typeface="Wingdings"/>
                <a:sym typeface="Wingdings"/>
              </a:rPr>
              <a:t>Special case 1: </a:t>
            </a:r>
            <a:r>
              <a:rPr lang="en-US" sz="2800" dirty="0" smtClean="0">
                <a:solidFill>
                  <a:srgbClr val="030300"/>
                </a:solidFill>
                <a:cs typeface="Comic Sans MS"/>
              </a:rPr>
              <a:t>I</a:t>
            </a:r>
            <a:r>
              <a:rPr lang="en-US" sz="2800" dirty="0" smtClean="0">
                <a:solidFill>
                  <a:srgbClr val="030300"/>
                </a:solidFill>
                <a:latin typeface="Comic Sans MS"/>
                <a:cs typeface="Comic Sans MS"/>
              </a:rPr>
              <a:t>sotropic </a:t>
            </a:r>
            <a:r>
              <a:rPr lang="en-US" sz="2800" dirty="0">
                <a:solidFill>
                  <a:srgbClr val="030300"/>
                </a:solidFill>
                <a:latin typeface="Comic Sans MS"/>
                <a:cs typeface="Comic Sans MS"/>
              </a:rPr>
              <a:t>medium </a:t>
            </a:r>
            <a:r>
              <a:rPr lang="en-US" sz="2800" dirty="0" smtClean="0">
                <a:solidFill>
                  <a:srgbClr val="030300"/>
                </a:solidFill>
                <a:latin typeface="Comic Sans MS"/>
                <a:cs typeface="Comic Sans MS"/>
              </a:rPr>
              <a:t>:</a:t>
            </a:r>
            <a:endParaRPr lang="en-US" sz="2800" dirty="0">
              <a:solidFill>
                <a:srgbClr val="030300"/>
              </a:solidFill>
              <a:latin typeface="Comic Sans MS"/>
              <a:cs typeface="Comic Sans M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7551" y="2392655"/>
            <a:ext cx="3862321" cy="2797801"/>
            <a:chOff x="317551" y="2702520"/>
            <a:chExt cx="3862321" cy="2797801"/>
          </a:xfrm>
        </p:grpSpPr>
        <p:sp>
          <p:nvSpPr>
            <p:cNvPr id="8" name="TextBox 7"/>
            <p:cNvSpPr txBox="1"/>
            <p:nvPr/>
          </p:nvSpPr>
          <p:spPr>
            <a:xfrm>
              <a:off x="1103102" y="2702520"/>
              <a:ext cx="273253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303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2400" dirty="0">
                  <a:solidFill>
                    <a:srgbClr val="030300"/>
                  </a:solidFill>
                  <a:latin typeface="Comic Sans MS"/>
                </a:rPr>
                <a:t> = </a:t>
              </a:r>
              <a:r>
                <a:rPr lang="en-US" sz="2400" dirty="0">
                  <a:solidFill>
                    <a:srgbClr val="030300"/>
                  </a:solidFill>
                  <a:latin typeface="Comic Sans MS"/>
                  <a:cs typeface="Comic Sans MS"/>
                </a:rPr>
                <a:t>shear modulus</a:t>
              </a:r>
              <a:endParaRPr lang="en-US" dirty="0">
                <a:solidFill>
                  <a:srgbClr val="030300"/>
                </a:solidFill>
                <a:latin typeface="Comic Sans MS"/>
              </a:endParaRPr>
            </a:p>
            <a:p>
              <a:endParaRPr lang="en-US" dirty="0">
                <a:solidFill>
                  <a:srgbClr val="030300"/>
                </a:solidFill>
                <a:latin typeface="Comic Sans MS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6142733"/>
                </p:ext>
              </p:extLst>
            </p:nvPr>
          </p:nvGraphicFramePr>
          <p:xfrm>
            <a:off x="1103102" y="3318495"/>
            <a:ext cx="1804690" cy="981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1" name="Equation" r:id="rId6" imgW="723900" imgH="393700" progId="Equation.3">
                    <p:embed/>
                  </p:oleObj>
                </mc:Choice>
                <mc:Fallback>
                  <p:oleObj name="Equation" r:id="rId6" imgW="7239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103102" y="3318495"/>
                          <a:ext cx="1804690" cy="9814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749125" y="4299993"/>
              <a:ext cx="3430747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30300"/>
                  </a:solidFill>
                  <a:latin typeface="Comic Sans MS"/>
                  <a:cs typeface="Comic Sans MS"/>
                </a:rPr>
                <a:t>Compressional </a:t>
              </a:r>
              <a:r>
                <a:rPr lang="en-US" sz="2400" dirty="0" smtClean="0">
                  <a:solidFill>
                    <a:srgbClr val="030300"/>
                  </a:solidFill>
                  <a:latin typeface="Comic Sans MS"/>
                  <a:cs typeface="Comic Sans MS"/>
                </a:rPr>
                <a:t>modulus</a:t>
              </a:r>
            </a:p>
            <a:p>
              <a:endParaRPr lang="en-US" sz="2400" dirty="0">
                <a:solidFill>
                  <a:srgbClr val="030300"/>
                </a:solidFill>
                <a:latin typeface="Comic Sans MS"/>
                <a:cs typeface="Comic Sans MS"/>
              </a:endParaRPr>
            </a:p>
            <a:p>
              <a:r>
                <a:rPr lang="en-US" sz="2400" dirty="0" err="1" smtClean="0">
                  <a:solidFill>
                    <a:srgbClr val="030300"/>
                  </a:solidFill>
                  <a:latin typeface="Symbol" charset="2"/>
                  <a:cs typeface="Symbol" charset="2"/>
                </a:rPr>
                <a:t>l,m</a:t>
              </a:r>
              <a:r>
                <a:rPr lang="en-US" sz="2400" dirty="0" smtClean="0">
                  <a:solidFill>
                    <a:srgbClr val="030300"/>
                  </a:solidFill>
                  <a:latin typeface="Comic Sans MS"/>
                  <a:cs typeface="Comic Sans MS"/>
                </a:rPr>
                <a:t>: </a:t>
              </a:r>
              <a:r>
                <a:rPr lang="en-US" sz="2400" dirty="0" err="1" smtClean="0">
                  <a:solidFill>
                    <a:srgbClr val="030300"/>
                  </a:solidFill>
                  <a:latin typeface="Comic Sans MS"/>
                  <a:cs typeface="Comic Sans MS"/>
                </a:rPr>
                <a:t>Lamé</a:t>
              </a:r>
              <a:r>
                <a:rPr lang="en-US" sz="2400" dirty="0" smtClean="0">
                  <a:solidFill>
                    <a:srgbClr val="030300"/>
                  </a:solidFill>
                  <a:latin typeface="Comic Sans MS"/>
                  <a:cs typeface="Comic Sans MS"/>
                </a:rPr>
                <a:t> parameters</a:t>
              </a:r>
              <a:endParaRPr lang="en-US" sz="2400" dirty="0">
                <a:solidFill>
                  <a:srgbClr val="0303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2" name="Left Brace 11"/>
            <p:cNvSpPr/>
            <p:nvPr/>
          </p:nvSpPr>
          <p:spPr>
            <a:xfrm>
              <a:off x="317551" y="2702520"/>
              <a:ext cx="288682" cy="1597473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30300"/>
                </a:solidFill>
                <a:latin typeface="Comic Sans M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06778" y="2546422"/>
            <a:ext cx="3224261" cy="2299879"/>
            <a:chOff x="577366" y="4509737"/>
            <a:chExt cx="3224261" cy="2299879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5086197"/>
                </p:ext>
              </p:extLst>
            </p:nvPr>
          </p:nvGraphicFramePr>
          <p:xfrm>
            <a:off x="1103102" y="4509737"/>
            <a:ext cx="2698525" cy="22998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2" name="Equation" r:id="rId8" imgW="1117600" imgH="952500" progId="Equation.3">
                    <p:embed/>
                  </p:oleObj>
                </mc:Choice>
                <mc:Fallback>
                  <p:oleObj name="Equation" r:id="rId8" imgW="1117600" imgH="952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103102" y="4509737"/>
                          <a:ext cx="2698525" cy="22998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Left Brace 12"/>
            <p:cNvSpPr/>
            <p:nvPr/>
          </p:nvSpPr>
          <p:spPr>
            <a:xfrm>
              <a:off x="577366" y="4846301"/>
              <a:ext cx="288682" cy="1597473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30300"/>
                </a:solidFill>
                <a:latin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14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Comic Sans MS" charset="0"/>
              </a:rPr>
              <a:t>Types of anisotropy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Comic Sans MS" charset="0"/>
              </a:rPr>
              <a:t>General anisotropic model: 21 independent elements of the elastic tensor </a:t>
            </a:r>
            <a:r>
              <a:rPr lang="en-US" dirty="0" err="1" smtClean="0">
                <a:latin typeface="Comic Sans MS" charset="0"/>
              </a:rPr>
              <a:t>C</a:t>
            </a:r>
            <a:r>
              <a:rPr lang="en-US" baseline="-25000" dirty="0" err="1" smtClean="0">
                <a:latin typeface="Comic Sans MS" charset="0"/>
              </a:rPr>
              <a:t>ijkl</a:t>
            </a:r>
            <a:endParaRPr lang="en-US" baseline="-25000" dirty="0">
              <a:latin typeface="Comic Sans MS" charset="0"/>
            </a:endParaRPr>
          </a:p>
          <a:p>
            <a:pPr>
              <a:lnSpc>
                <a:spcPct val="90000"/>
              </a:lnSpc>
            </a:pPr>
            <a:endParaRPr lang="en-US" baseline="-25000" dirty="0">
              <a:latin typeface="Comic Sans MS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Comic Sans MS" charset="0"/>
              </a:rPr>
              <a:t>Surface waves (and overtones) are sensitive </a:t>
            </a:r>
            <a:r>
              <a:rPr lang="en-US" dirty="0">
                <a:latin typeface="Comic Sans MS" charset="0"/>
              </a:rPr>
              <a:t>to a subset, </a:t>
            </a:r>
            <a:r>
              <a:rPr lang="en-US" dirty="0" smtClean="0">
                <a:latin typeface="Comic Sans MS" charset="0"/>
              </a:rPr>
              <a:t>(13 to 1</a:t>
            </a:r>
            <a:r>
              <a:rPr lang="en-US" baseline="30000" dirty="0" smtClean="0">
                <a:latin typeface="Comic Sans MS" charset="0"/>
              </a:rPr>
              <a:t>st</a:t>
            </a:r>
            <a:r>
              <a:rPr lang="en-US" dirty="0" smtClean="0">
                <a:latin typeface="Comic Sans MS" charset="0"/>
              </a:rPr>
              <a:t> order), </a:t>
            </a:r>
            <a:r>
              <a:rPr lang="en-US" dirty="0">
                <a:latin typeface="Comic Sans MS" charset="0"/>
              </a:rPr>
              <a:t>of which only a small number can be </a:t>
            </a:r>
            <a:r>
              <a:rPr lang="en-US" dirty="0" smtClean="0">
                <a:latin typeface="Comic Sans MS" charset="0"/>
              </a:rPr>
              <a:t>resolved:</a:t>
            </a:r>
            <a:endParaRPr lang="en-US" dirty="0">
              <a:latin typeface="Comic Sans MS" charset="0"/>
            </a:endParaRPr>
          </a:p>
          <a:p>
            <a:pPr>
              <a:lnSpc>
                <a:spcPct val="90000"/>
              </a:lnSpc>
            </a:pPr>
            <a:endParaRPr lang="en-US" sz="1000" dirty="0">
              <a:latin typeface="Comic Sans MS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Comic Sans MS" charset="0"/>
              </a:rPr>
              <a:t>Radial </a:t>
            </a:r>
            <a:r>
              <a:rPr lang="en-US" dirty="0" smtClean="0">
                <a:latin typeface="Comic Sans MS" charset="0"/>
              </a:rPr>
              <a:t>anisotropy (5 parameters)- VTI</a:t>
            </a:r>
            <a:endParaRPr lang="en-US" dirty="0">
              <a:latin typeface="Comic Sans MS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Comic Sans MS" charset="0"/>
              </a:rPr>
              <a:t>Azimuthal </a:t>
            </a:r>
            <a:r>
              <a:rPr lang="en-US" dirty="0" smtClean="0">
                <a:latin typeface="Comic Sans MS" charset="0"/>
              </a:rPr>
              <a:t>anisotropy (8 parameters)</a:t>
            </a:r>
            <a:endParaRPr lang="en-US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376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IS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81"/>
          <a:stretch/>
        </p:blipFill>
        <p:spPr bwMode="auto">
          <a:xfrm>
            <a:off x="5317" y="579438"/>
            <a:ext cx="4642883" cy="580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797612" y="930836"/>
            <a:ext cx="396980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30300"/>
                </a:solidFill>
                <a:latin typeface="Comic Sans MS" charset="0"/>
              </a:rPr>
              <a:t>e.g. SPO</a:t>
            </a:r>
            <a:r>
              <a:rPr lang="en-US" sz="2400" dirty="0">
                <a:solidFill>
                  <a:srgbClr val="030300"/>
                </a:solidFill>
                <a:latin typeface="Comic Sans MS" charset="0"/>
              </a:rPr>
              <a:t>:</a:t>
            </a:r>
            <a:endParaRPr lang="en-US" dirty="0">
              <a:solidFill>
                <a:srgbClr val="030300"/>
              </a:solidFill>
              <a:latin typeface="Comic Sans MS" charset="0"/>
            </a:endParaRPr>
          </a:p>
          <a:p>
            <a:r>
              <a:rPr lang="en-US" sz="2400" dirty="0">
                <a:solidFill>
                  <a:srgbClr val="030300"/>
                </a:solidFill>
                <a:latin typeface="Comic Sans MS" charset="0"/>
              </a:rPr>
              <a:t>Anisotropy due to layering</a:t>
            </a:r>
          </a:p>
          <a:p>
            <a:endParaRPr lang="en-US" sz="2400" dirty="0">
              <a:solidFill>
                <a:srgbClr val="030300"/>
              </a:solidFill>
              <a:latin typeface="Comic Sans MS" charset="0"/>
            </a:endParaRPr>
          </a:p>
          <a:p>
            <a:pPr marL="342900" indent="-342900">
              <a:buFont typeface="Symbol" charset="0"/>
              <a:buChar char=""/>
            </a:pPr>
            <a:r>
              <a:rPr lang="en-US" sz="2400" i="1" dirty="0">
                <a:solidFill>
                  <a:srgbClr val="030300"/>
                </a:solidFill>
                <a:latin typeface="Comic Sans MS" charset="0"/>
              </a:rPr>
              <a:t>Radial anisotropy</a:t>
            </a:r>
          </a:p>
          <a:p>
            <a:r>
              <a:rPr lang="en-US" sz="2400" dirty="0">
                <a:solidFill>
                  <a:srgbClr val="030300"/>
                </a:solidFill>
                <a:latin typeface="Comic Sans MS" charset="0"/>
              </a:rPr>
              <a:t>5 independent elements</a:t>
            </a:r>
          </a:p>
          <a:p>
            <a:r>
              <a:rPr lang="en-US" sz="2400" dirty="0">
                <a:solidFill>
                  <a:srgbClr val="030300"/>
                </a:solidFill>
                <a:latin typeface="Comic Sans MS" charset="0"/>
              </a:rPr>
              <a:t>of the elastic tensor:</a:t>
            </a:r>
            <a:br>
              <a:rPr lang="en-US" sz="2400" dirty="0">
                <a:solidFill>
                  <a:srgbClr val="030300"/>
                </a:solidFill>
                <a:latin typeface="Comic Sans MS" charset="0"/>
              </a:rPr>
            </a:br>
            <a:r>
              <a:rPr lang="en-US" sz="2400" dirty="0">
                <a:solidFill>
                  <a:srgbClr val="030300"/>
                </a:solidFill>
                <a:latin typeface="Comic Sans MS" charset="0"/>
              </a:rPr>
              <a:t>A,C,F,L,N (Love, 1911)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27016" y="149412"/>
            <a:ext cx="851698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30300"/>
                </a:solidFill>
                <a:latin typeface="Comic Sans MS" charset="0"/>
              </a:rPr>
              <a:t>Radial Anisotropy (or transverse isotropy)</a:t>
            </a:r>
            <a:endParaRPr lang="en-US" sz="3200" dirty="0">
              <a:solidFill>
                <a:srgbClr val="030300"/>
              </a:solidFill>
              <a:latin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4763" y="3964900"/>
            <a:ext cx="320436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rgbClr val="030300"/>
                </a:solidFill>
                <a:latin typeface="Comic Sans MS"/>
              </a:rPr>
              <a:t>L = </a:t>
            </a:r>
            <a:r>
              <a:rPr lang="el-GR" sz="2800" dirty="0">
                <a:solidFill>
                  <a:srgbClr val="030300"/>
                </a:solidFill>
                <a:latin typeface="Comic Sans MS"/>
                <a:cs typeface="Arial" charset="0"/>
              </a:rPr>
              <a:t>ρ</a:t>
            </a:r>
            <a:r>
              <a:rPr lang="en-US" sz="2800" dirty="0">
                <a:solidFill>
                  <a:srgbClr val="030300"/>
                </a:solidFill>
                <a:latin typeface="Comic Sans MS"/>
              </a:rPr>
              <a:t> V</a:t>
            </a:r>
            <a:r>
              <a:rPr lang="en-US" sz="2800" baseline="-25000" dirty="0">
                <a:solidFill>
                  <a:srgbClr val="030300"/>
                </a:solidFill>
                <a:latin typeface="Comic Sans MS"/>
              </a:rPr>
              <a:t>sv</a:t>
            </a:r>
            <a:r>
              <a:rPr lang="en-US" sz="2800" baseline="30000" dirty="0">
                <a:solidFill>
                  <a:srgbClr val="030300"/>
                </a:solidFill>
                <a:latin typeface="Comic Sans MS"/>
              </a:rPr>
              <a:t>2</a:t>
            </a:r>
            <a:endParaRPr lang="en-US" sz="2800" dirty="0">
              <a:solidFill>
                <a:srgbClr val="030300"/>
              </a:solidFill>
              <a:latin typeface="Comic Sans MS"/>
            </a:endParaRPr>
          </a:p>
          <a:p>
            <a:pPr lvl="1"/>
            <a:r>
              <a:rPr lang="en-US" sz="2800" dirty="0">
                <a:solidFill>
                  <a:srgbClr val="030300"/>
                </a:solidFill>
                <a:latin typeface="Comic Sans MS"/>
              </a:rPr>
              <a:t>N = </a:t>
            </a:r>
            <a:r>
              <a:rPr lang="el-GR" sz="2800" dirty="0">
                <a:solidFill>
                  <a:srgbClr val="030300"/>
                </a:solidFill>
                <a:latin typeface="Comic Sans MS"/>
                <a:cs typeface="Arial" charset="0"/>
              </a:rPr>
              <a:t>ρ</a:t>
            </a:r>
            <a:r>
              <a:rPr lang="en-US" sz="2800" dirty="0">
                <a:solidFill>
                  <a:srgbClr val="030300"/>
                </a:solidFill>
                <a:latin typeface="Comic Sans MS"/>
              </a:rPr>
              <a:t> V</a:t>
            </a:r>
            <a:r>
              <a:rPr lang="en-US" sz="2800" baseline="-25000" dirty="0">
                <a:solidFill>
                  <a:srgbClr val="030300"/>
                </a:solidFill>
                <a:latin typeface="Comic Sans MS"/>
              </a:rPr>
              <a:t>sh</a:t>
            </a:r>
            <a:r>
              <a:rPr lang="en-US" sz="2800" baseline="30000" dirty="0">
                <a:solidFill>
                  <a:srgbClr val="030300"/>
                </a:solidFill>
                <a:latin typeface="Comic Sans MS"/>
              </a:rPr>
              <a:t>2</a:t>
            </a:r>
          </a:p>
          <a:p>
            <a:pPr lvl="1"/>
            <a:r>
              <a:rPr lang="en-US" sz="2800" dirty="0">
                <a:solidFill>
                  <a:srgbClr val="030300"/>
                </a:solidFill>
                <a:latin typeface="Comic Sans MS"/>
              </a:rPr>
              <a:t>C = </a:t>
            </a:r>
            <a:r>
              <a:rPr lang="el-GR" sz="2800" dirty="0">
                <a:solidFill>
                  <a:srgbClr val="030300"/>
                </a:solidFill>
                <a:latin typeface="Comic Sans MS"/>
                <a:cs typeface="Arial" charset="0"/>
              </a:rPr>
              <a:t>ρ</a:t>
            </a:r>
            <a:r>
              <a:rPr lang="en-US" sz="2800" dirty="0">
                <a:solidFill>
                  <a:srgbClr val="030300"/>
                </a:solidFill>
                <a:latin typeface="Comic Sans MS"/>
                <a:cs typeface="Arial" charset="0"/>
              </a:rPr>
              <a:t> </a:t>
            </a:r>
            <a:r>
              <a:rPr lang="en-US" sz="2800" dirty="0">
                <a:solidFill>
                  <a:srgbClr val="030300"/>
                </a:solidFill>
                <a:latin typeface="Comic Sans MS"/>
              </a:rPr>
              <a:t>V</a:t>
            </a:r>
            <a:r>
              <a:rPr lang="en-US" sz="2800" baseline="-25000" dirty="0">
                <a:solidFill>
                  <a:srgbClr val="030300"/>
                </a:solidFill>
                <a:latin typeface="Comic Sans MS"/>
              </a:rPr>
              <a:t>pv</a:t>
            </a:r>
            <a:r>
              <a:rPr lang="en-US" sz="2800" baseline="30000" dirty="0">
                <a:solidFill>
                  <a:srgbClr val="030300"/>
                </a:solidFill>
                <a:latin typeface="Comic Sans MS"/>
              </a:rPr>
              <a:t>2</a:t>
            </a:r>
            <a:endParaRPr lang="en-US" sz="2800" dirty="0">
              <a:solidFill>
                <a:srgbClr val="030300"/>
              </a:solidFill>
              <a:latin typeface="Comic Sans MS"/>
              <a:cs typeface="Arial" charset="0"/>
            </a:endParaRPr>
          </a:p>
          <a:p>
            <a:pPr lvl="1"/>
            <a:r>
              <a:rPr lang="en-US" sz="2800" dirty="0">
                <a:solidFill>
                  <a:srgbClr val="030300"/>
                </a:solidFill>
                <a:latin typeface="Comic Sans MS"/>
                <a:cs typeface="Arial" charset="0"/>
              </a:rPr>
              <a:t>A = </a:t>
            </a:r>
            <a:r>
              <a:rPr lang="el-GR" sz="2800" dirty="0">
                <a:solidFill>
                  <a:srgbClr val="030300"/>
                </a:solidFill>
                <a:latin typeface="Comic Sans MS"/>
                <a:cs typeface="Arial" charset="0"/>
              </a:rPr>
              <a:t>ρ</a:t>
            </a:r>
            <a:r>
              <a:rPr lang="en-US" sz="2800" dirty="0">
                <a:solidFill>
                  <a:srgbClr val="030300"/>
                </a:solidFill>
                <a:latin typeface="Comic Sans MS"/>
              </a:rPr>
              <a:t> V</a:t>
            </a:r>
            <a:r>
              <a:rPr lang="en-US" sz="2800" baseline="-25000" dirty="0">
                <a:solidFill>
                  <a:srgbClr val="030300"/>
                </a:solidFill>
                <a:latin typeface="Comic Sans MS"/>
              </a:rPr>
              <a:t>ph</a:t>
            </a:r>
            <a:r>
              <a:rPr lang="en-US" sz="2800" baseline="30000" dirty="0">
                <a:solidFill>
                  <a:srgbClr val="030300"/>
                </a:solidFill>
                <a:latin typeface="Comic Sans MS"/>
              </a:rPr>
              <a:t>2</a:t>
            </a:r>
          </a:p>
          <a:p>
            <a:pPr lvl="1"/>
            <a:r>
              <a:rPr lang="en-US" sz="2800" dirty="0">
                <a:solidFill>
                  <a:srgbClr val="030300"/>
                </a:solidFill>
                <a:latin typeface="Comic Sans MS"/>
                <a:cs typeface="Arial" charset="0"/>
                <a:sym typeface="Symbol" charset="0"/>
              </a:rPr>
              <a:t> = F/(A-2L)</a:t>
            </a:r>
          </a:p>
          <a:p>
            <a:pPr lvl="1"/>
            <a:endParaRPr lang="en-US" sz="2400" dirty="0">
              <a:solidFill>
                <a:srgbClr val="030300"/>
              </a:solidFill>
              <a:latin typeface="Comic Sans MS"/>
            </a:endParaRPr>
          </a:p>
          <a:p>
            <a:endParaRPr lang="en-US" dirty="0">
              <a:solidFill>
                <a:srgbClr val="0303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3041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3_6_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44455" r="-1861" b="-2001"/>
          <a:stretch/>
        </p:blipFill>
        <p:spPr bwMode="auto">
          <a:xfrm>
            <a:off x="418355" y="3084937"/>
            <a:ext cx="3421529" cy="366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3_6_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" b="55153"/>
          <a:stretch/>
        </p:blipFill>
        <p:spPr bwMode="auto">
          <a:xfrm>
            <a:off x="381000" y="381000"/>
            <a:ext cx="3376613" cy="270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173071" y="923364"/>
            <a:ext cx="4735513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30300"/>
                </a:solidFill>
                <a:latin typeface="Comic Sans MS" charset="0"/>
              </a:rPr>
              <a:t>Azimuthal dependence of</a:t>
            </a:r>
          </a:p>
          <a:p>
            <a:r>
              <a:rPr lang="en-US" dirty="0">
                <a:solidFill>
                  <a:srgbClr val="030300"/>
                </a:solidFill>
                <a:latin typeface="Comic Sans MS" charset="0"/>
              </a:rPr>
              <a:t>seismic wave velocities supports</a:t>
            </a:r>
          </a:p>
          <a:p>
            <a:r>
              <a:rPr lang="en-US" dirty="0">
                <a:solidFill>
                  <a:srgbClr val="030300"/>
                </a:solidFill>
                <a:latin typeface="Comic Sans MS" charset="0"/>
              </a:rPr>
              <a:t>the idea that there is lattice</a:t>
            </a:r>
          </a:p>
          <a:p>
            <a:r>
              <a:rPr lang="en-US" dirty="0">
                <a:solidFill>
                  <a:srgbClr val="030300"/>
                </a:solidFill>
                <a:latin typeface="Comic Sans MS" charset="0"/>
              </a:rPr>
              <a:t>preferred orientation in the</a:t>
            </a:r>
          </a:p>
          <a:p>
            <a:r>
              <a:rPr lang="en-US" dirty="0">
                <a:solidFill>
                  <a:srgbClr val="030300"/>
                </a:solidFill>
                <a:latin typeface="Comic Sans MS" charset="0"/>
              </a:rPr>
              <a:t>Pacific lithosphere associated</a:t>
            </a:r>
          </a:p>
          <a:p>
            <a:r>
              <a:rPr lang="en-US" dirty="0">
                <a:solidFill>
                  <a:srgbClr val="030300"/>
                </a:solidFill>
                <a:latin typeface="Comic Sans MS" charset="0"/>
              </a:rPr>
              <a:t>with the shear caused by plate</a:t>
            </a:r>
          </a:p>
          <a:p>
            <a:r>
              <a:rPr lang="en-US" dirty="0">
                <a:solidFill>
                  <a:srgbClr val="030300"/>
                </a:solidFill>
                <a:latin typeface="Comic Sans MS" charset="0"/>
              </a:rPr>
              <a:t>motion.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73071" y="3132063"/>
            <a:ext cx="3515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0300"/>
                </a:solidFill>
                <a:latin typeface="Comic Sans MS"/>
              </a:rPr>
              <a:t>Fast direction of olivine: [100]</a:t>
            </a:r>
          </a:p>
          <a:p>
            <a:r>
              <a:rPr lang="en-US" dirty="0">
                <a:solidFill>
                  <a:srgbClr val="030300"/>
                </a:solidFill>
                <a:latin typeface="Comic Sans MS"/>
              </a:rPr>
              <a:t>aligns with spreading direction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89294" y="5145305"/>
            <a:ext cx="48470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30300"/>
                </a:solidFill>
                <a:latin typeface="Comic Sans MS"/>
              </a:rPr>
              <a:t>P</a:t>
            </a:r>
            <a:r>
              <a:rPr lang="en-US" baseline="-25000" dirty="0" err="1">
                <a:solidFill>
                  <a:srgbClr val="030300"/>
                </a:solidFill>
                <a:latin typeface="Comic Sans MS"/>
              </a:rPr>
              <a:t>n</a:t>
            </a:r>
            <a:r>
              <a:rPr lang="en-US" dirty="0">
                <a:solidFill>
                  <a:srgbClr val="030300"/>
                </a:solidFill>
                <a:latin typeface="Comic Sans MS"/>
              </a:rPr>
              <a:t> wave velocities in Hawaii, where azimuth</a:t>
            </a:r>
          </a:p>
          <a:p>
            <a:r>
              <a:rPr lang="en-US" dirty="0">
                <a:solidFill>
                  <a:srgbClr val="030300"/>
                </a:solidFill>
                <a:latin typeface="Comic Sans MS"/>
              </a:rPr>
              <a:t>zero is 90</a:t>
            </a:r>
            <a:r>
              <a:rPr lang="en-US" baseline="30000" dirty="0">
                <a:solidFill>
                  <a:srgbClr val="030300"/>
                </a:solidFill>
                <a:latin typeface="Comic Sans MS"/>
              </a:rPr>
              <a:t>o</a:t>
            </a:r>
            <a:r>
              <a:rPr lang="en-US" dirty="0">
                <a:solidFill>
                  <a:srgbClr val="030300"/>
                </a:solidFill>
                <a:latin typeface="Comic Sans MS"/>
              </a:rPr>
              <a:t> from the spreading direction</a:t>
            </a:r>
          </a:p>
          <a:p>
            <a:endParaRPr lang="en-US" dirty="0">
              <a:solidFill>
                <a:srgbClr val="030300"/>
              </a:solidFill>
              <a:latin typeface="Comic Sans MS"/>
            </a:endParaRPr>
          </a:p>
          <a:p>
            <a:r>
              <a:rPr lang="en-US" dirty="0" err="1">
                <a:solidFill>
                  <a:srgbClr val="030300"/>
                </a:solidFill>
                <a:latin typeface="Comic Sans MS"/>
              </a:rPr>
              <a:t>P</a:t>
            </a:r>
            <a:r>
              <a:rPr lang="en-US" baseline="-25000" dirty="0" err="1">
                <a:solidFill>
                  <a:srgbClr val="030300"/>
                </a:solidFill>
                <a:latin typeface="Comic Sans MS"/>
              </a:rPr>
              <a:t>n</a:t>
            </a:r>
            <a:r>
              <a:rPr lang="en-US" dirty="0">
                <a:solidFill>
                  <a:srgbClr val="030300"/>
                </a:solidFill>
                <a:latin typeface="Comic Sans MS"/>
              </a:rPr>
              <a:t> is a P wave which propagates right below</a:t>
            </a:r>
          </a:p>
          <a:p>
            <a:r>
              <a:rPr lang="en-US" dirty="0">
                <a:solidFill>
                  <a:srgbClr val="030300"/>
                </a:solidFill>
                <a:latin typeface="Comic Sans MS"/>
              </a:rPr>
              <a:t>the </a:t>
            </a:r>
            <a:r>
              <a:rPr lang="en-US" dirty="0" err="1">
                <a:solidFill>
                  <a:srgbClr val="030300"/>
                </a:solidFill>
                <a:latin typeface="Comic Sans MS"/>
              </a:rPr>
              <a:t>Moho</a:t>
            </a:r>
            <a:r>
              <a:rPr lang="en-US" dirty="0">
                <a:solidFill>
                  <a:srgbClr val="030300"/>
                </a:solidFill>
                <a:latin typeface="Comic Sans MS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0881" y="3222295"/>
            <a:ext cx="230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0300"/>
                </a:solidFill>
                <a:latin typeface="Comic Sans MS"/>
              </a:rPr>
              <a:t>Spreading direction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509059" y="3755980"/>
            <a:ext cx="14941" cy="3080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2946401" y="3741039"/>
            <a:ext cx="14941" cy="3080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173071" y="196334"/>
            <a:ext cx="4616318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/>
              </a:rPr>
              <a:t>Anisotropy in the upper mantle</a:t>
            </a:r>
          </a:p>
        </p:txBody>
      </p:sp>
      <p:pic>
        <p:nvPicPr>
          <p:cNvPr id="13" name="Picture 4" descr="Oli_crys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169" y="3411463"/>
            <a:ext cx="1464831" cy="164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5474" y="2650835"/>
            <a:ext cx="162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(Hess, 1964)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1617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Azimuthal anisotropy: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Velocity depends on the direction of propagation in the horizontal plane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673639"/>
              </p:ext>
            </p:extLst>
          </p:nvPr>
        </p:nvGraphicFramePr>
        <p:xfrm>
          <a:off x="880564" y="3132383"/>
          <a:ext cx="6922432" cy="498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" name="Equation" r:id="rId3" imgW="2819400" imgH="203200" progId="Equation.3">
                  <p:embed/>
                </p:oleObj>
              </mc:Choice>
              <mc:Fallback>
                <p:oleObj name="Equation" r:id="rId3" imgW="2819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0564" y="3132383"/>
                        <a:ext cx="6922432" cy="498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7545" y="4117203"/>
            <a:ext cx="7732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30300"/>
                </a:solidFill>
                <a:latin typeface="Comic Sans MS"/>
              </a:rPr>
              <a:t>Where </a:t>
            </a:r>
            <a:r>
              <a:rPr lang="en-US" sz="2000" dirty="0">
                <a:solidFill>
                  <a:srgbClr val="030300"/>
                </a:solidFill>
                <a:latin typeface="Symbol" charset="2"/>
                <a:cs typeface="Symbol" charset="2"/>
              </a:rPr>
              <a:t>y</a:t>
            </a:r>
            <a:r>
              <a:rPr lang="en-US" sz="2000" dirty="0">
                <a:solidFill>
                  <a:srgbClr val="030300"/>
                </a:solidFill>
                <a:latin typeface="Comic Sans MS"/>
              </a:rPr>
              <a:t> is the azimuth counted counterclockwise from North</a:t>
            </a:r>
          </a:p>
          <a:p>
            <a:endParaRPr lang="en-US" sz="2000" dirty="0">
              <a:solidFill>
                <a:srgbClr val="030300"/>
              </a:solidFill>
              <a:latin typeface="Comic Sans MS"/>
            </a:endParaRPr>
          </a:p>
          <a:p>
            <a:r>
              <a:rPr lang="en-US" sz="2000" dirty="0" err="1">
                <a:solidFill>
                  <a:srgbClr val="030300"/>
                </a:solidFill>
                <a:latin typeface="Comic Sans MS"/>
              </a:rPr>
              <a:t>a,b,c,d,e</a:t>
            </a:r>
            <a:r>
              <a:rPr lang="en-US" sz="2000" dirty="0">
                <a:solidFill>
                  <a:srgbClr val="030300"/>
                </a:solidFill>
                <a:latin typeface="Comic Sans MS"/>
              </a:rPr>
              <a:t>  are combinations of </a:t>
            </a:r>
            <a:r>
              <a:rPr lang="en-US" sz="2000" dirty="0" smtClean="0">
                <a:solidFill>
                  <a:srgbClr val="030300"/>
                </a:solidFill>
                <a:latin typeface="Comic Sans MS"/>
              </a:rPr>
              <a:t>13 elements of elastic tensor </a:t>
            </a:r>
            <a:r>
              <a:rPr lang="en-US" sz="2000" dirty="0" err="1" smtClean="0">
                <a:solidFill>
                  <a:srgbClr val="030300"/>
                </a:solidFill>
                <a:latin typeface="Comic Sans MS"/>
              </a:rPr>
              <a:t>C</a:t>
            </a:r>
            <a:r>
              <a:rPr lang="en-US" sz="2000" baseline="-25000" dirty="0" err="1" smtClean="0">
                <a:solidFill>
                  <a:srgbClr val="030300"/>
                </a:solidFill>
                <a:latin typeface="Comic Sans MS"/>
              </a:rPr>
              <a:t>ijkl</a:t>
            </a:r>
            <a:endParaRPr lang="en-US" sz="2000" baseline="-25000" dirty="0">
              <a:solidFill>
                <a:srgbClr val="030300"/>
              </a:solidFill>
              <a:latin typeface="Comic Sans MS"/>
            </a:endParaRP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1337764" y="5467346"/>
            <a:ext cx="4768850" cy="1390650"/>
            <a:chOff x="376" y="1381"/>
            <a:chExt cx="3004" cy="876"/>
          </a:xfrm>
        </p:grpSpPr>
        <p:sp>
          <p:nvSpPr>
            <p:cNvPr id="7" name="Text Box 28"/>
            <p:cNvSpPr txBox="1">
              <a:spLocks noChangeArrowheads="1"/>
            </p:cNvSpPr>
            <p:nvPr/>
          </p:nvSpPr>
          <p:spPr bwMode="auto">
            <a:xfrm>
              <a:off x="376" y="1381"/>
              <a:ext cx="300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(</a:t>
              </a:r>
              <a:r>
                <a:rPr lang="en-US" sz="2400" dirty="0" smtClean="0"/>
                <a:t>A, C, F, L, N, B</a:t>
              </a:r>
              <a:r>
                <a:rPr lang="en-US" sz="2400" baseline="30000" dirty="0" smtClean="0"/>
                <a:t>1,2</a:t>
              </a:r>
              <a:r>
                <a:rPr lang="en-US" sz="2400" dirty="0" smtClean="0"/>
                <a:t>, G</a:t>
              </a:r>
              <a:r>
                <a:rPr lang="en-US" sz="2400" baseline="30000" dirty="0" smtClean="0"/>
                <a:t>1,2</a:t>
              </a:r>
              <a:r>
                <a:rPr lang="en-US" sz="2400" dirty="0" smtClean="0"/>
                <a:t>, H</a:t>
              </a:r>
              <a:r>
                <a:rPr lang="en-US" sz="2400" baseline="30000" dirty="0" smtClean="0"/>
                <a:t>1,2</a:t>
              </a:r>
              <a:r>
                <a:rPr lang="en-US" sz="2400" dirty="0" smtClean="0"/>
                <a:t>, E</a:t>
              </a:r>
              <a:r>
                <a:rPr lang="en-US" sz="2400" baseline="30000" dirty="0" smtClean="0"/>
                <a:t>1,2</a:t>
              </a:r>
              <a:r>
                <a:rPr lang="en-US" sz="2400" dirty="0" smtClean="0"/>
                <a:t>)</a:t>
              </a:r>
              <a:endParaRPr lang="en-US" sz="2400" baseline="-25000" dirty="0"/>
            </a:p>
          </p:txBody>
        </p:sp>
        <p:sp>
          <p:nvSpPr>
            <p:cNvPr id="8" name="Text Box 29"/>
            <p:cNvSpPr txBox="1">
              <a:spLocks noChangeArrowheads="1"/>
            </p:cNvSpPr>
            <p:nvPr/>
          </p:nvSpPr>
          <p:spPr bwMode="auto">
            <a:xfrm>
              <a:off x="2320" y="1966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>
                <a:sym typeface="Symbo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97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378294" y="24126"/>
            <a:ext cx="4292161" cy="91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 err="1"/>
              <a:t>Vectorial</a:t>
            </a:r>
            <a:r>
              <a:rPr lang="en-US" sz="3200" dirty="0"/>
              <a:t> </a:t>
            </a:r>
            <a:r>
              <a:rPr lang="en-US" sz="3200" dirty="0" smtClean="0"/>
              <a:t>tomography</a:t>
            </a:r>
          </a:p>
          <a:p>
            <a:pPr algn="ctr"/>
            <a:r>
              <a:rPr lang="en-US" sz="3200" i="1" baseline="-25000" dirty="0" smtClean="0">
                <a:sym typeface="Symbol" charset="0"/>
              </a:rPr>
              <a:t>(</a:t>
            </a:r>
            <a:r>
              <a:rPr lang="en-US" sz="3200" i="1" baseline="-25000" dirty="0" err="1" smtClean="0">
                <a:sym typeface="Symbol" charset="0"/>
              </a:rPr>
              <a:t>Montagner</a:t>
            </a:r>
            <a:r>
              <a:rPr lang="en-US" sz="3200" i="1" baseline="-25000" dirty="0" smtClean="0">
                <a:sym typeface="Symbol" charset="0"/>
              </a:rPr>
              <a:t> and </a:t>
            </a:r>
            <a:r>
              <a:rPr lang="en-US" sz="3200" i="1" baseline="-25000" dirty="0" err="1" smtClean="0">
                <a:sym typeface="Symbol" charset="0"/>
              </a:rPr>
              <a:t>Nataf</a:t>
            </a:r>
            <a:r>
              <a:rPr lang="en-US" sz="3200" i="1" baseline="-25000" dirty="0" smtClean="0">
                <a:sym typeface="Symbol" charset="0"/>
              </a:rPr>
              <a:t>, 1988)</a:t>
            </a:r>
            <a:endParaRPr lang="en-US" sz="3200" i="1" baseline="-25000" dirty="0">
              <a:sym typeface="Symbol" charset="0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439737" y="1417637"/>
            <a:ext cx="8169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084513" indent="-3084513">
              <a:tabLst>
                <a:tab pos="30845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73438">
              <a:tabLst>
                <a:tab pos="30845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3487738">
              <a:tabLst>
                <a:tab pos="30845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602038">
              <a:tabLst>
                <a:tab pos="30845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716338">
              <a:tabLst>
                <a:tab pos="30845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173538" fontAlgn="base">
              <a:spcBef>
                <a:spcPct val="0"/>
              </a:spcBef>
              <a:spcAft>
                <a:spcPct val="0"/>
              </a:spcAft>
              <a:tabLst>
                <a:tab pos="30845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4630738" fontAlgn="base">
              <a:spcBef>
                <a:spcPct val="0"/>
              </a:spcBef>
              <a:spcAft>
                <a:spcPct val="0"/>
              </a:spcAft>
              <a:tabLst>
                <a:tab pos="30845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5087938" fontAlgn="base">
              <a:spcBef>
                <a:spcPct val="0"/>
              </a:spcBef>
              <a:spcAft>
                <a:spcPct val="0"/>
              </a:spcAft>
              <a:tabLst>
                <a:tab pos="30845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5545138" fontAlgn="base">
              <a:spcBef>
                <a:spcPct val="0"/>
              </a:spcBef>
              <a:spcAft>
                <a:spcPct val="0"/>
              </a:spcAft>
              <a:tabLst>
                <a:tab pos="30845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  <a:latin typeface="Comic Sans MS" charset="0"/>
              </a:rPr>
              <a:t>Orthotropic medium: hexagonal symmetry with inclined symmetry axis</a:t>
            </a:r>
          </a:p>
        </p:txBody>
      </p:sp>
      <p:grpSp>
        <p:nvGrpSpPr>
          <p:cNvPr id="131076" name="Group 4"/>
          <p:cNvGrpSpPr>
            <a:grpSpLocks/>
          </p:cNvGrpSpPr>
          <p:nvPr/>
        </p:nvGrpSpPr>
        <p:grpSpPr bwMode="auto">
          <a:xfrm>
            <a:off x="2133600" y="3657600"/>
            <a:ext cx="5635626" cy="2743200"/>
            <a:chOff x="1344" y="2448"/>
            <a:chExt cx="3550" cy="1728"/>
          </a:xfrm>
        </p:grpSpPr>
        <p:sp>
          <p:nvSpPr>
            <p:cNvPr id="131077" name="Line 5"/>
            <p:cNvSpPr>
              <a:spLocks noChangeShapeType="1"/>
            </p:cNvSpPr>
            <p:nvPr/>
          </p:nvSpPr>
          <p:spPr bwMode="auto">
            <a:xfrm>
              <a:off x="2544" y="2592"/>
              <a:ext cx="14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78" name="Line 6"/>
            <p:cNvSpPr>
              <a:spLocks noChangeShapeType="1"/>
            </p:cNvSpPr>
            <p:nvPr/>
          </p:nvSpPr>
          <p:spPr bwMode="auto">
            <a:xfrm flipH="1">
              <a:off x="1536" y="2592"/>
              <a:ext cx="1008" cy="7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79" name="Line 7"/>
            <p:cNvSpPr>
              <a:spLocks noChangeShapeType="1"/>
            </p:cNvSpPr>
            <p:nvPr/>
          </p:nvSpPr>
          <p:spPr bwMode="auto">
            <a:xfrm>
              <a:off x="2544" y="2592"/>
              <a:ext cx="0" cy="14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0" name="Line 8"/>
            <p:cNvSpPr>
              <a:spLocks noChangeShapeType="1"/>
            </p:cNvSpPr>
            <p:nvPr/>
          </p:nvSpPr>
          <p:spPr bwMode="auto">
            <a:xfrm>
              <a:off x="2544" y="2592"/>
              <a:ext cx="1008" cy="1056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1" name="Line 9"/>
            <p:cNvSpPr>
              <a:spLocks noChangeShapeType="1"/>
            </p:cNvSpPr>
            <p:nvPr/>
          </p:nvSpPr>
          <p:spPr bwMode="auto">
            <a:xfrm flipV="1">
              <a:off x="3552" y="2928"/>
              <a:ext cx="0" cy="7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2" name="Line 10"/>
            <p:cNvSpPr>
              <a:spLocks noChangeShapeType="1"/>
            </p:cNvSpPr>
            <p:nvPr/>
          </p:nvSpPr>
          <p:spPr bwMode="auto">
            <a:xfrm flipH="1" flipV="1">
              <a:off x="2544" y="2592"/>
              <a:ext cx="100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3" name="Line 11"/>
            <p:cNvSpPr>
              <a:spLocks noChangeShapeType="1"/>
            </p:cNvSpPr>
            <p:nvPr/>
          </p:nvSpPr>
          <p:spPr bwMode="auto">
            <a:xfrm flipV="1">
              <a:off x="3552" y="2592"/>
              <a:ext cx="33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4" name="Line 12"/>
            <p:cNvSpPr>
              <a:spLocks noChangeShapeType="1"/>
            </p:cNvSpPr>
            <p:nvPr/>
          </p:nvSpPr>
          <p:spPr bwMode="auto">
            <a:xfrm flipH="1">
              <a:off x="2064" y="2928"/>
              <a:ext cx="14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5" name="Line 13"/>
            <p:cNvSpPr>
              <a:spLocks noChangeShapeType="1"/>
            </p:cNvSpPr>
            <p:nvPr/>
          </p:nvSpPr>
          <p:spPr bwMode="auto">
            <a:xfrm>
              <a:off x="2064" y="2928"/>
              <a:ext cx="0" cy="7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6" name="Line 14"/>
            <p:cNvSpPr>
              <a:spLocks noChangeShapeType="1"/>
            </p:cNvSpPr>
            <p:nvPr/>
          </p:nvSpPr>
          <p:spPr bwMode="auto">
            <a:xfrm flipH="1">
              <a:off x="2064" y="3648"/>
              <a:ext cx="14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7" name="Line 15"/>
            <p:cNvSpPr>
              <a:spLocks noChangeShapeType="1"/>
            </p:cNvSpPr>
            <p:nvPr/>
          </p:nvSpPr>
          <p:spPr bwMode="auto">
            <a:xfrm flipV="1">
              <a:off x="2064" y="3264"/>
              <a:ext cx="48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8" name="Line 16"/>
            <p:cNvSpPr>
              <a:spLocks noChangeShapeType="1"/>
            </p:cNvSpPr>
            <p:nvPr/>
          </p:nvSpPr>
          <p:spPr bwMode="auto">
            <a:xfrm>
              <a:off x="3888" y="2592"/>
              <a:ext cx="0" cy="6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9" name="Line 17"/>
            <p:cNvSpPr>
              <a:spLocks noChangeShapeType="1"/>
            </p:cNvSpPr>
            <p:nvPr/>
          </p:nvSpPr>
          <p:spPr bwMode="auto">
            <a:xfrm>
              <a:off x="2544" y="3264"/>
              <a:ext cx="13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90" name="Line 18"/>
            <p:cNvSpPr>
              <a:spLocks noChangeShapeType="1"/>
            </p:cNvSpPr>
            <p:nvPr/>
          </p:nvSpPr>
          <p:spPr bwMode="auto">
            <a:xfrm flipV="1">
              <a:off x="3552" y="3264"/>
              <a:ext cx="336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91" name="Text Box 19"/>
            <p:cNvSpPr txBox="1">
              <a:spLocks noChangeArrowheads="1"/>
            </p:cNvSpPr>
            <p:nvPr/>
          </p:nvSpPr>
          <p:spPr bwMode="auto">
            <a:xfrm>
              <a:off x="4032" y="2448"/>
              <a:ext cx="2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x</a:t>
              </a:r>
            </a:p>
          </p:txBody>
        </p:sp>
        <p:sp>
          <p:nvSpPr>
            <p:cNvPr id="131092" name="Text Box 20"/>
            <p:cNvSpPr txBox="1">
              <a:spLocks noChangeArrowheads="1"/>
            </p:cNvSpPr>
            <p:nvPr/>
          </p:nvSpPr>
          <p:spPr bwMode="auto">
            <a:xfrm>
              <a:off x="1344" y="3120"/>
              <a:ext cx="2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y</a:t>
              </a:r>
            </a:p>
          </p:txBody>
        </p:sp>
        <p:sp>
          <p:nvSpPr>
            <p:cNvPr id="131093" name="Text Box 21"/>
            <p:cNvSpPr txBox="1">
              <a:spLocks noChangeArrowheads="1"/>
            </p:cNvSpPr>
            <p:nvPr/>
          </p:nvSpPr>
          <p:spPr bwMode="auto">
            <a:xfrm>
              <a:off x="2592" y="3888"/>
              <a:ext cx="2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z</a:t>
              </a:r>
            </a:p>
          </p:txBody>
        </p:sp>
        <p:sp>
          <p:nvSpPr>
            <p:cNvPr id="131094" name="Freeform 22"/>
            <p:cNvSpPr>
              <a:spLocks/>
            </p:cNvSpPr>
            <p:nvPr/>
          </p:nvSpPr>
          <p:spPr bwMode="auto">
            <a:xfrm>
              <a:off x="2544" y="2976"/>
              <a:ext cx="336" cy="48"/>
            </a:xfrm>
            <a:custGeom>
              <a:avLst/>
              <a:gdLst>
                <a:gd name="T0" fmla="*/ 0 w 192"/>
                <a:gd name="T1" fmla="*/ 0 h 48"/>
                <a:gd name="T2" fmla="*/ 96 w 192"/>
                <a:gd name="T3" fmla="*/ 48 h 48"/>
                <a:gd name="T4" fmla="*/ 192 w 192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48">
                  <a:moveTo>
                    <a:pt x="0" y="0"/>
                  </a:moveTo>
                  <a:cubicBezTo>
                    <a:pt x="32" y="24"/>
                    <a:pt x="64" y="48"/>
                    <a:pt x="96" y="48"/>
                  </a:cubicBezTo>
                  <a:cubicBezTo>
                    <a:pt x="128" y="48"/>
                    <a:pt x="176" y="8"/>
                    <a:pt x="192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95" name="Freeform 23"/>
            <p:cNvSpPr>
              <a:spLocks/>
            </p:cNvSpPr>
            <p:nvPr/>
          </p:nvSpPr>
          <p:spPr bwMode="auto">
            <a:xfrm>
              <a:off x="3024" y="2592"/>
              <a:ext cx="56" cy="144"/>
            </a:xfrm>
            <a:custGeom>
              <a:avLst/>
              <a:gdLst>
                <a:gd name="T0" fmla="*/ 48 w 56"/>
                <a:gd name="T1" fmla="*/ 0 h 144"/>
                <a:gd name="T2" fmla="*/ 48 w 56"/>
                <a:gd name="T3" fmla="*/ 96 h 144"/>
                <a:gd name="T4" fmla="*/ 0 w 56"/>
                <a:gd name="T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144">
                  <a:moveTo>
                    <a:pt x="48" y="0"/>
                  </a:moveTo>
                  <a:cubicBezTo>
                    <a:pt x="52" y="36"/>
                    <a:pt x="56" y="72"/>
                    <a:pt x="48" y="96"/>
                  </a:cubicBezTo>
                  <a:cubicBezTo>
                    <a:pt x="40" y="120"/>
                    <a:pt x="20" y="132"/>
                    <a:pt x="0" y="14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96" name="Text Box 24"/>
            <p:cNvSpPr txBox="1">
              <a:spLocks noChangeArrowheads="1"/>
            </p:cNvSpPr>
            <p:nvPr/>
          </p:nvSpPr>
          <p:spPr bwMode="auto">
            <a:xfrm>
              <a:off x="3091" y="2544"/>
              <a:ext cx="26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ym typeface="Symbol" charset="0"/>
                </a:rPr>
                <a:t></a:t>
              </a:r>
              <a:endParaRPr lang="en-US" sz="2400"/>
            </a:p>
          </p:txBody>
        </p:sp>
        <p:sp>
          <p:nvSpPr>
            <p:cNvPr id="131097" name="Text Box 25"/>
            <p:cNvSpPr txBox="1">
              <a:spLocks noChangeArrowheads="1"/>
            </p:cNvSpPr>
            <p:nvPr/>
          </p:nvSpPr>
          <p:spPr bwMode="auto">
            <a:xfrm>
              <a:off x="2592" y="2976"/>
              <a:ext cx="25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ym typeface="Symbol" charset="0"/>
                </a:rPr>
                <a:t></a:t>
              </a:r>
              <a:endParaRPr lang="en-US" sz="2400"/>
            </a:p>
          </p:txBody>
        </p:sp>
        <p:sp>
          <p:nvSpPr>
            <p:cNvPr id="131098" name="Text Box 26"/>
            <p:cNvSpPr txBox="1">
              <a:spLocks noChangeArrowheads="1"/>
            </p:cNvSpPr>
            <p:nvPr/>
          </p:nvSpPr>
          <p:spPr bwMode="auto">
            <a:xfrm>
              <a:off x="3168" y="3648"/>
              <a:ext cx="172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Axis of symmetry</a:t>
              </a:r>
            </a:p>
          </p:txBody>
        </p:sp>
      </p:grpSp>
      <p:grpSp>
        <p:nvGrpSpPr>
          <p:cNvPr id="131099" name="Group 27"/>
          <p:cNvGrpSpPr>
            <a:grpSpLocks/>
          </p:cNvGrpSpPr>
          <p:nvPr/>
        </p:nvGrpSpPr>
        <p:grpSpPr bwMode="auto">
          <a:xfrm>
            <a:off x="139700" y="2387603"/>
            <a:ext cx="7127876" cy="1042989"/>
            <a:chOff x="88" y="1600"/>
            <a:chExt cx="4490" cy="657"/>
          </a:xfrm>
        </p:grpSpPr>
        <p:sp>
          <p:nvSpPr>
            <p:cNvPr id="131100" name="Text Box 28"/>
            <p:cNvSpPr txBox="1">
              <a:spLocks noChangeArrowheads="1"/>
            </p:cNvSpPr>
            <p:nvPr/>
          </p:nvSpPr>
          <p:spPr bwMode="auto">
            <a:xfrm>
              <a:off x="88" y="1600"/>
              <a:ext cx="308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(</a:t>
              </a:r>
              <a:r>
                <a:rPr lang="en-US" sz="2400" dirty="0" smtClean="0"/>
                <a:t>A, C, F, L, N, B</a:t>
              </a:r>
              <a:r>
                <a:rPr lang="en-US" sz="2400" baseline="30000" dirty="0" smtClean="0"/>
                <a:t>1,2</a:t>
              </a:r>
              <a:r>
                <a:rPr lang="en-US" sz="2400" dirty="0" smtClean="0"/>
                <a:t>, G</a:t>
              </a:r>
              <a:r>
                <a:rPr lang="en-US" sz="2400" baseline="30000" dirty="0" smtClean="0"/>
                <a:t>1,2</a:t>
              </a:r>
              <a:r>
                <a:rPr lang="en-US" sz="2400" dirty="0" smtClean="0"/>
                <a:t>, H</a:t>
              </a:r>
              <a:r>
                <a:rPr lang="en-US" sz="2400" baseline="30000" dirty="0" smtClean="0"/>
                <a:t>1,2</a:t>
              </a:r>
              <a:r>
                <a:rPr lang="en-US" sz="2400" dirty="0" smtClean="0"/>
                <a:t>, E</a:t>
              </a:r>
              <a:r>
                <a:rPr lang="en-US" sz="2400" baseline="30000" dirty="0" smtClean="0"/>
                <a:t>1,2</a:t>
              </a:r>
              <a:r>
                <a:rPr lang="en-US" sz="2400" dirty="0" smtClean="0"/>
                <a:t>)</a:t>
              </a:r>
              <a:endParaRPr lang="en-US" sz="2400" baseline="-25000" dirty="0"/>
            </a:p>
          </p:txBody>
        </p:sp>
        <p:sp>
          <p:nvSpPr>
            <p:cNvPr id="131101" name="Text Box 29"/>
            <p:cNvSpPr txBox="1">
              <a:spLocks noChangeArrowheads="1"/>
            </p:cNvSpPr>
            <p:nvPr/>
          </p:nvSpPr>
          <p:spPr bwMode="auto">
            <a:xfrm>
              <a:off x="2320" y="1966"/>
              <a:ext cx="225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(A</a:t>
              </a:r>
              <a:r>
                <a:rPr lang="en-US" sz="2400" baseline="-25000" dirty="0" smtClean="0"/>
                <a:t>0</a:t>
              </a:r>
              <a:r>
                <a:rPr lang="en-US" sz="2400" dirty="0"/>
                <a:t>, C</a:t>
              </a:r>
              <a:r>
                <a:rPr lang="en-US" sz="2400" baseline="-25000" dirty="0"/>
                <a:t>0</a:t>
              </a:r>
              <a:r>
                <a:rPr lang="en-US" sz="2400" dirty="0"/>
                <a:t>, F</a:t>
              </a:r>
              <a:r>
                <a:rPr lang="en-US" sz="2400" baseline="-25000" dirty="0"/>
                <a:t>0</a:t>
              </a:r>
              <a:r>
                <a:rPr lang="en-US" sz="2400" dirty="0"/>
                <a:t>, L</a:t>
              </a:r>
              <a:r>
                <a:rPr lang="en-US" sz="2400" baseline="-25000" dirty="0"/>
                <a:t>0</a:t>
              </a:r>
              <a:r>
                <a:rPr lang="en-US" sz="2400" dirty="0"/>
                <a:t>, N</a:t>
              </a:r>
              <a:r>
                <a:rPr lang="en-US" sz="2400" baseline="-25000" dirty="0"/>
                <a:t>0</a:t>
              </a:r>
              <a:r>
                <a:rPr lang="en-US" sz="2400" dirty="0"/>
                <a:t>, </a:t>
              </a:r>
              <a:r>
                <a:rPr lang="en-US" sz="2400" b="1" dirty="0">
                  <a:sym typeface="Symbol" charset="0"/>
                </a:rPr>
                <a:t></a:t>
              </a:r>
              <a:r>
                <a:rPr lang="en-US" sz="2400" dirty="0">
                  <a:sym typeface="Symbol" charset="0"/>
                </a:rPr>
                <a:t>, </a:t>
              </a:r>
              <a:r>
                <a:rPr lang="en-US" sz="2400" b="1" dirty="0">
                  <a:sym typeface="Symbol" charset="0"/>
                </a:rPr>
                <a:t></a:t>
              </a:r>
              <a:r>
                <a:rPr lang="en-US" sz="2400" dirty="0">
                  <a:sym typeface="Symbol" charset="0"/>
                </a:rPr>
                <a:t>)</a:t>
              </a:r>
              <a:endParaRPr lang="en-US" sz="2400" b="1" dirty="0">
                <a:sym typeface="Symbol" charset="0"/>
              </a:endParaRPr>
            </a:p>
          </p:txBody>
        </p:sp>
        <p:sp>
          <p:nvSpPr>
            <p:cNvPr id="131102" name="Line 30"/>
            <p:cNvSpPr>
              <a:spLocks noChangeShapeType="1"/>
            </p:cNvSpPr>
            <p:nvPr/>
          </p:nvSpPr>
          <p:spPr bwMode="auto">
            <a:xfrm>
              <a:off x="1144" y="2112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7575792" y="3657600"/>
            <a:ext cx="0" cy="762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792995" y="4610982"/>
            <a:ext cx="2079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(L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, N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, </a:t>
            </a:r>
            <a:r>
              <a:rPr lang="en-US" sz="2400" b="1" dirty="0" smtClean="0">
                <a:sym typeface="Symbol" charset="0"/>
              </a:rPr>
              <a:t></a:t>
            </a:r>
            <a:r>
              <a:rPr lang="en-US" sz="2400" dirty="0" smtClean="0">
                <a:sym typeface="Symbol" charset="0"/>
              </a:rPr>
              <a:t>, </a:t>
            </a:r>
            <a:r>
              <a:rPr lang="en-US" sz="2400" b="1" dirty="0" smtClean="0">
                <a:sym typeface="Symbol" charset="0"/>
              </a:rPr>
              <a:t>)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39700" y="6224369"/>
            <a:ext cx="8570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lab. measurements of mantle rocks to establish proportionalities between</a:t>
            </a:r>
          </a:p>
          <a:p>
            <a:r>
              <a:rPr lang="en-US" dirty="0" smtClean="0"/>
              <a:t>P and S anisotropies (A,C / L, N), and ignore some azimuthal terms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7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montagner_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287838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6964363" y="6353175"/>
            <a:ext cx="177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>
                <a:solidFill>
                  <a:srgbClr val="000000"/>
                </a:solidFill>
                <a:latin typeface="Times New Roman" charset="0"/>
              </a:rPr>
              <a:t>Montagner, 2002</a:t>
            </a: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6705600" y="1905000"/>
            <a:ext cx="203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Symbol" charset="0"/>
              </a:rPr>
              <a:t>x</a:t>
            </a:r>
            <a:r>
              <a:rPr lang="en-US">
                <a:solidFill>
                  <a:srgbClr val="000000"/>
                </a:solidFill>
                <a:latin typeface="Times New Roman" charset="0"/>
              </a:rPr>
              <a:t> = (Vsh/Vsv)</a:t>
            </a:r>
            <a:r>
              <a:rPr lang="en-US" baseline="30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0" y="1905000"/>
            <a:ext cx="17478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Comic Sans MS" charset="0"/>
              </a:rPr>
              <a:t>Radial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  <a:latin typeface="Comic Sans MS" charset="0"/>
              </a:rPr>
              <a:t>Anisotropy</a:t>
            </a: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0" y="914400"/>
            <a:ext cx="1528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Comic Sans MS" charset="0"/>
              </a:rPr>
              <a:t>Isotropic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  <a:latin typeface="Comic Sans MS" charset="0"/>
              </a:rPr>
              <a:t> velocity</a:t>
            </a: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0" y="2895600"/>
            <a:ext cx="1681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Comic Sans MS" charset="0"/>
              </a:rPr>
              <a:t>Azimuthal 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  <a:latin typeface="Comic Sans MS" charset="0"/>
              </a:rPr>
              <a:t>anisotropy</a:t>
            </a:r>
          </a:p>
        </p:txBody>
      </p:sp>
      <p:sp>
        <p:nvSpPr>
          <p:cNvPr id="54279" name="Line 8"/>
          <p:cNvSpPr>
            <a:spLocks noChangeShapeType="1"/>
          </p:cNvSpPr>
          <p:nvPr/>
        </p:nvSpPr>
        <p:spPr bwMode="auto">
          <a:xfrm>
            <a:off x="1600200" y="1295400"/>
            <a:ext cx="457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30300"/>
              </a:solidFill>
              <a:latin typeface="Comic Sans MS"/>
            </a:endParaRPr>
          </a:p>
        </p:txBody>
      </p:sp>
      <p:sp>
        <p:nvSpPr>
          <p:cNvPr id="54280" name="Line 9"/>
          <p:cNvSpPr>
            <a:spLocks noChangeShapeType="1"/>
          </p:cNvSpPr>
          <p:nvPr/>
        </p:nvSpPr>
        <p:spPr bwMode="auto">
          <a:xfrm>
            <a:off x="1600200" y="2209800"/>
            <a:ext cx="457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30300"/>
              </a:solidFill>
              <a:latin typeface="Comic Sans MS"/>
            </a:endParaRPr>
          </a:p>
        </p:txBody>
      </p:sp>
      <p:sp>
        <p:nvSpPr>
          <p:cNvPr id="54281" name="Line 10"/>
          <p:cNvSpPr>
            <a:spLocks noChangeShapeType="1"/>
          </p:cNvSpPr>
          <p:nvPr/>
        </p:nvSpPr>
        <p:spPr bwMode="auto">
          <a:xfrm>
            <a:off x="1600200" y="3276600"/>
            <a:ext cx="457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30300"/>
              </a:solidFill>
              <a:latin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45412" y="4482353"/>
            <a:ext cx="15688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0300"/>
                </a:solidFill>
                <a:latin typeface="Comic Sans MS"/>
              </a:rPr>
              <a:t>Hypothetical</a:t>
            </a:r>
          </a:p>
          <a:p>
            <a:r>
              <a:rPr lang="en-US" dirty="0">
                <a:solidFill>
                  <a:srgbClr val="030300"/>
                </a:solidFill>
                <a:latin typeface="Comic Sans MS"/>
              </a:rPr>
              <a:t>convection</a:t>
            </a:r>
          </a:p>
          <a:p>
            <a:r>
              <a:rPr lang="en-US" dirty="0">
                <a:solidFill>
                  <a:srgbClr val="030300"/>
                </a:solidFill>
                <a:latin typeface="Comic Sans MS"/>
              </a:rPr>
              <a:t>cell</a:t>
            </a:r>
          </a:p>
        </p:txBody>
      </p:sp>
    </p:spTree>
    <p:extLst>
      <p:ext uri="{BB962C8B-B14F-4D97-AF65-F5344CB8AC3E}">
        <p14:creationId xmlns:p14="http://schemas.microsoft.com/office/powerpoint/2010/main" val="70282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50505" r="16341" b="33333"/>
          <a:stretch>
            <a:fillRect/>
          </a:stretch>
        </p:blipFill>
        <p:spPr bwMode="auto">
          <a:xfrm>
            <a:off x="1066800" y="1196975"/>
            <a:ext cx="6324600" cy="180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2" t="5051" r="18954" b="77777"/>
          <a:stretch>
            <a:fillRect/>
          </a:stretch>
        </p:blipFill>
        <p:spPr bwMode="auto">
          <a:xfrm>
            <a:off x="1219200" y="3124200"/>
            <a:ext cx="60198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50505" r="16341" b="33333"/>
          <a:stretch>
            <a:fillRect/>
          </a:stretch>
        </p:blipFill>
        <p:spPr bwMode="auto">
          <a:xfrm>
            <a:off x="1066800" y="1295400"/>
            <a:ext cx="6324600" cy="180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8" t="33333" r="12091" b="49495"/>
          <a:stretch>
            <a:fillRect/>
          </a:stretch>
        </p:blipFill>
        <p:spPr bwMode="auto">
          <a:xfrm>
            <a:off x="7391400" y="1905000"/>
            <a:ext cx="10985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355975" y="473075"/>
            <a:ext cx="2390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Depth = 140 km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4114800" y="1752600"/>
            <a:ext cx="504825" cy="2016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113213" y="3732213"/>
            <a:ext cx="504825" cy="2016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4113213" y="1754982"/>
            <a:ext cx="504825" cy="2016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914400" y="5675313"/>
            <a:ext cx="53419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>
                <a:latin typeface="Arial"/>
              </a:rPr>
              <a:t>“</a:t>
            </a:r>
            <a:r>
              <a:rPr lang="en-US" sz="2400"/>
              <a:t>SH</a:t>
            </a:r>
            <a:r>
              <a:rPr lang="ja-JP" altLang="en-US" sz="2400">
                <a:latin typeface="Arial"/>
              </a:rPr>
              <a:t>”</a:t>
            </a:r>
            <a:r>
              <a:rPr lang="en-US" sz="2400"/>
              <a:t>: horizontally polarized S waves</a:t>
            </a:r>
          </a:p>
          <a:p>
            <a:r>
              <a:rPr lang="ja-JP" altLang="en-US" sz="2400">
                <a:latin typeface="Arial"/>
              </a:rPr>
              <a:t>“</a:t>
            </a:r>
            <a:r>
              <a:rPr lang="en-US" sz="2400"/>
              <a:t>SV</a:t>
            </a:r>
            <a:r>
              <a:rPr lang="ja-JP" altLang="en-US" sz="2400">
                <a:latin typeface="Arial"/>
              </a:rPr>
              <a:t>”</a:t>
            </a:r>
            <a:r>
              <a:rPr lang="en-US" sz="2400"/>
              <a:t>: vertically polarized S waves</a:t>
            </a:r>
          </a:p>
          <a:p>
            <a:r>
              <a:rPr lang="ja-JP" altLang="en-US" sz="2400">
                <a:latin typeface="Arial"/>
              </a:rPr>
              <a:t>“</a:t>
            </a:r>
            <a:r>
              <a:rPr lang="en-US" sz="2400"/>
              <a:t>hybrid</a:t>
            </a:r>
            <a:r>
              <a:rPr lang="ja-JP" altLang="en-US" sz="2400">
                <a:latin typeface="Arial"/>
              </a:rPr>
              <a:t>”</a:t>
            </a:r>
            <a:r>
              <a:rPr lang="en-US" sz="2400"/>
              <a:t>: both</a:t>
            </a:r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762000" y="58674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1676400" y="34290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762000" y="6248400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4572000" y="1524000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Oval 15"/>
          <p:cNvSpPr>
            <a:spLocks noChangeArrowheads="1"/>
          </p:cNvSpPr>
          <p:nvPr/>
        </p:nvSpPr>
        <p:spPr bwMode="auto">
          <a:xfrm>
            <a:off x="762000" y="65532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Oval 16"/>
          <p:cNvSpPr>
            <a:spLocks noChangeArrowheads="1"/>
          </p:cNvSpPr>
          <p:nvPr/>
        </p:nvSpPr>
        <p:spPr bwMode="auto">
          <a:xfrm>
            <a:off x="4572000" y="34290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Oval 17"/>
          <p:cNvSpPr>
            <a:spLocks noChangeArrowheads="1"/>
          </p:cNvSpPr>
          <p:nvPr/>
        </p:nvSpPr>
        <p:spPr bwMode="auto">
          <a:xfrm>
            <a:off x="1676400" y="15240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2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montagner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8" b="34637"/>
          <a:stretch>
            <a:fillRect/>
          </a:stretch>
        </p:blipFill>
        <p:spPr bwMode="auto">
          <a:xfrm>
            <a:off x="228600" y="0"/>
            <a:ext cx="35052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1981200" y="0"/>
            <a:ext cx="1773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Comic Sans MS" charset="0"/>
              </a:rPr>
              <a:t>Depth= 100 km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1295400" y="6583363"/>
            <a:ext cx="1470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2"/>
                </a:solidFill>
                <a:latin typeface="Comic Sans MS" charset="0"/>
              </a:rPr>
              <a:t>Montagner, 2002</a:t>
            </a:r>
          </a:p>
        </p:txBody>
      </p:sp>
      <p:pic>
        <p:nvPicPr>
          <p:cNvPr id="104453" name="Picture 5" descr="isoaniso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9200"/>
            <a:ext cx="4752975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6096000" y="4953000"/>
            <a:ext cx="2408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  <a:latin typeface="Comic Sans MS" charset="0"/>
              </a:rPr>
              <a:t>Ekstrom and Dziewonski, 1997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4700" y="2971800"/>
            <a:ext cx="685800" cy="2743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4456" name="TextBox 7"/>
          <p:cNvSpPr txBox="1">
            <a:spLocks noChangeArrowheads="1"/>
          </p:cNvSpPr>
          <p:nvPr/>
        </p:nvSpPr>
        <p:spPr bwMode="auto">
          <a:xfrm>
            <a:off x="4068763" y="366713"/>
            <a:ext cx="5075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  <a:latin typeface="Comic Sans MS" charset="0"/>
                <a:cs typeface="Comic Sans MS" charset="0"/>
              </a:rPr>
              <a:t>Pacific ocean radial anisotropy: Vsh &gt; Vsv</a:t>
            </a:r>
          </a:p>
        </p:txBody>
      </p:sp>
    </p:spTree>
    <p:extLst>
      <p:ext uri="{BB962C8B-B14F-4D97-AF65-F5344CB8AC3E}">
        <p14:creationId xmlns:p14="http://schemas.microsoft.com/office/powerpoint/2010/main" val="195313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" b="25252"/>
          <a:stretch>
            <a:fillRect/>
          </a:stretch>
        </p:blipFill>
        <p:spPr bwMode="auto">
          <a:xfrm>
            <a:off x="533400" y="-150813"/>
            <a:ext cx="8001000" cy="700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6550223"/>
            <a:ext cx="27954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Comic Sans MS" charset="0"/>
                <a:cs typeface="ＭＳ Ｐゴシック" charset="0"/>
              </a:rPr>
              <a:t>Gung et </a:t>
            </a:r>
            <a:r>
              <a:rPr lang="en-US" sz="1400" i="1" dirty="0">
                <a:solidFill>
                  <a:srgbClr val="000000"/>
                </a:solidFill>
                <a:latin typeface="Comic Sans MS" charset="0"/>
                <a:cs typeface="ＭＳ Ｐゴシック" charset="0"/>
              </a:rPr>
              <a:t>al.</a:t>
            </a:r>
            <a:r>
              <a:rPr lang="en-US" sz="1400" i="1" dirty="0" smtClean="0">
                <a:solidFill>
                  <a:srgbClr val="000000"/>
                </a:solidFill>
                <a:latin typeface="Comic Sans MS" charset="0"/>
                <a:cs typeface="ＭＳ Ｐゴシック" charset="0"/>
              </a:rPr>
              <a:t>, Nature</a:t>
            </a:r>
            <a:r>
              <a:rPr lang="en-US" sz="1400" i="1" dirty="0">
                <a:solidFill>
                  <a:srgbClr val="000000"/>
                </a:solidFill>
                <a:latin typeface="Comic Sans MS" charset="0"/>
                <a:cs typeface="ＭＳ Ｐゴシック" charset="0"/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  <a:latin typeface="Comic Sans MS" charset="0"/>
                <a:cs typeface="ＭＳ Ｐゴシック" charset="0"/>
              </a:rPr>
              <a:t>2003</a:t>
            </a:r>
            <a:endParaRPr lang="en-US" sz="1400" i="1" dirty="0">
              <a:solidFill>
                <a:srgbClr val="000000"/>
              </a:solidFill>
              <a:latin typeface="Comic Sans M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2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Archean</a:t>
            </a:r>
            <a:r>
              <a: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Cratons</a:t>
            </a: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Comic Sans MS" charset="0"/>
            </a:endParaRPr>
          </a:p>
        </p:txBody>
      </p:sp>
      <p:sp>
        <p:nvSpPr>
          <p:cNvPr id="41986" name="Content Placeholder 4"/>
          <p:cNvSpPr>
            <a:spLocks noGrp="1"/>
          </p:cNvSpPr>
          <p:nvPr>
            <p:ph idx="1"/>
          </p:nvPr>
        </p:nvSpPr>
        <p:spPr>
          <a:xfrm>
            <a:off x="457200" y="136160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None/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Stable regions of continents, relatively </a:t>
            </a:r>
            <a:r>
              <a:rPr lang="en-US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undeformed</a:t>
            </a:r>
            <a:r>
              <a: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 since Precambrian</a:t>
            </a:r>
          </a:p>
          <a:p>
            <a:endParaRPr lang="en-US" sz="2000" dirty="0">
              <a:solidFill>
                <a:schemeClr val="bg1"/>
              </a:solidFill>
              <a:latin typeface="Comic Sans MS" charset="0"/>
              <a:ea typeface="ＭＳ Ｐゴシック" charset="0"/>
              <a:cs typeface="Comic Sans MS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Structure and formation of the </a:t>
            </a:r>
            <a:r>
              <a:rPr lang="en-US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cratonic</a:t>
            </a:r>
            <a:r>
              <a: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 lithosphere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How did they form?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How did they remain stable since the </a:t>
            </a:r>
            <a:r>
              <a:rPr lang="en-US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archean</a:t>
            </a:r>
            <a:r>
              <a: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 time?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How thick is the </a:t>
            </a:r>
            <a:r>
              <a:rPr lang="en-US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cratonic</a:t>
            </a:r>
            <a:r>
              <a: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 lithosphere?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What is its thermal structure and composition?</a:t>
            </a:r>
          </a:p>
          <a:p>
            <a:pPr lvl="1"/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Comic Sans MS" charset="0"/>
            </a:endParaRPr>
          </a:p>
          <a:p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8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ur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/>
          <a:stretch>
            <a:fillRect/>
          </a:stretch>
        </p:blipFill>
        <p:spPr bwMode="auto">
          <a:xfrm>
            <a:off x="0" y="1276350"/>
            <a:ext cx="91440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804898" y="6550223"/>
            <a:ext cx="23391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 i="1" dirty="0">
                <a:latin typeface="Comic Sans MS"/>
                <a:cs typeface="Comic Sans MS"/>
              </a:rPr>
              <a:t>Gung et al., </a:t>
            </a:r>
            <a:r>
              <a:rPr lang="en-US" sz="1400" i="1" dirty="0" smtClean="0">
                <a:latin typeface="Comic Sans MS"/>
                <a:cs typeface="Comic Sans MS"/>
              </a:rPr>
              <a:t>Nature, 2003</a:t>
            </a:r>
            <a:endParaRPr lang="en-US" sz="1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3187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ayleigh_pacific_7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9646" y="1164344"/>
            <a:ext cx="6000377" cy="44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0866" y="5773271"/>
            <a:ext cx="85851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30300"/>
                </a:solidFill>
                <a:latin typeface="Comic Sans MS" charset="0"/>
              </a:rPr>
              <a:t>Dispersion of  Rayleigh waves with 60 second period (most sensitive to depths</a:t>
            </a:r>
          </a:p>
          <a:p>
            <a:pPr algn="ctr"/>
            <a:r>
              <a:rPr lang="en-US" dirty="0">
                <a:solidFill>
                  <a:srgbClr val="030300"/>
                </a:solidFill>
                <a:latin typeface="Comic Sans MS" charset="0"/>
              </a:rPr>
              <a:t>of about 80-100 km. </a:t>
            </a:r>
          </a:p>
          <a:p>
            <a:pPr algn="ctr"/>
            <a:r>
              <a:rPr lang="en-US" dirty="0">
                <a:solidFill>
                  <a:srgbClr val="030300"/>
                </a:solidFill>
                <a:latin typeface="Comic Sans MS" charset="0"/>
              </a:rPr>
              <a:t>Orange is slow, blue is fast. Red lines show the fast axis of anisotropy.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6235" y="291214"/>
            <a:ext cx="4301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/>
              </a:rPr>
              <a:t>Surface wave anisotropy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63683" y="5168883"/>
            <a:ext cx="1467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Ekström</a:t>
            </a:r>
            <a:endParaRPr lang="en-US" i="1" dirty="0" smtClean="0"/>
          </a:p>
          <a:p>
            <a:r>
              <a:rPr lang="en-US" i="1" dirty="0" smtClean="0"/>
              <a:t>et al., 1997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8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" r="7620" b="12413"/>
          <a:stretch>
            <a:fillRect/>
          </a:stretch>
        </p:blipFill>
        <p:spPr bwMode="auto">
          <a:xfrm>
            <a:off x="1600200" y="0"/>
            <a:ext cx="584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0" y="5942013"/>
            <a:ext cx="1276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cs typeface="ＭＳ Ｐゴシック" charset="0"/>
              </a:rPr>
              <a:t>Montagner</a:t>
            </a:r>
          </a:p>
          <a:p>
            <a:r>
              <a:rPr lang="en-US" i="1">
                <a:cs typeface="ＭＳ Ｐゴシック" charset="0"/>
              </a:rPr>
              <a:t>et al.</a:t>
            </a:r>
          </a:p>
          <a:p>
            <a:r>
              <a:rPr lang="en-US" i="1">
                <a:cs typeface="ＭＳ Ｐゴシック" charset="0"/>
              </a:rPr>
              <a:t>2000</a:t>
            </a:r>
          </a:p>
        </p:txBody>
      </p:sp>
      <p:pic>
        <p:nvPicPr>
          <p:cNvPr id="25604" name="Picture 4" descr="plotpath_r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6994" r="13132" b="25490"/>
          <a:stretch>
            <a:fillRect/>
          </a:stretch>
        </p:blipFill>
        <p:spPr bwMode="auto">
          <a:xfrm>
            <a:off x="0" y="2895600"/>
            <a:ext cx="1905000" cy="1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7467600" y="685800"/>
            <a:ext cx="16605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omic Sans MS" charset="0"/>
              </a:rPr>
              <a:t>Predictions</a:t>
            </a:r>
          </a:p>
          <a:p>
            <a:r>
              <a:rPr lang="en-US">
                <a:latin typeface="Comic Sans MS" charset="0"/>
              </a:rPr>
              <a:t> from surface</a:t>
            </a:r>
          </a:p>
          <a:p>
            <a:r>
              <a:rPr lang="en-US">
                <a:latin typeface="Comic Sans MS" charset="0"/>
              </a:rPr>
              <a:t> wave</a:t>
            </a:r>
          </a:p>
          <a:p>
            <a:r>
              <a:rPr lang="en-US">
                <a:latin typeface="Comic Sans MS" charset="0"/>
              </a:rPr>
              <a:t> inversion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7364413" y="4419600"/>
            <a:ext cx="1779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omic Sans MS" charset="0"/>
              </a:rPr>
              <a:t>SKS splitting</a:t>
            </a:r>
          </a:p>
          <a:p>
            <a:r>
              <a:rPr lang="en-US">
                <a:latin typeface="Comic Sans MS" charset="0"/>
              </a:rPr>
              <a:t> measurements</a:t>
            </a:r>
          </a:p>
        </p:txBody>
      </p:sp>
    </p:spTree>
    <p:extLst>
      <p:ext uri="{BB962C8B-B14F-4D97-AF65-F5344CB8AC3E}">
        <p14:creationId xmlns:p14="http://schemas.microsoft.com/office/powerpoint/2010/main" val="110007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rnero13ani_crampi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51" y="1298122"/>
            <a:ext cx="6018567" cy="55598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4651" y="4674759"/>
            <a:ext cx="35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30300"/>
                </a:solidFill>
                <a:latin typeface="Comic Sans MS"/>
                <a:cs typeface="Comic Sans MS"/>
              </a:rPr>
              <a:t>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0000" y="291214"/>
            <a:ext cx="3758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/>
              </a:rPr>
              <a:t>Body wave anisotropy</a:t>
            </a:r>
          </a:p>
        </p:txBody>
      </p:sp>
    </p:spTree>
    <p:extLst>
      <p:ext uri="{BB962C8B-B14F-4D97-AF65-F5344CB8AC3E}">
        <p14:creationId xmlns:p14="http://schemas.microsoft.com/office/powerpoint/2010/main" val="343712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/>
          <a:lstStyle/>
          <a:p>
            <a:r>
              <a:rPr lang="en-US" dirty="0">
                <a:latin typeface="Comic Sans MS" charset="0"/>
              </a:rPr>
              <a:t>SKS splitting observations</a:t>
            </a:r>
          </a:p>
        </p:txBody>
      </p:sp>
      <p:pic>
        <p:nvPicPr>
          <p:cNvPr id="35846" name="Picture 6" descr="plotpath_r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6994" r="13132" b="25490"/>
          <a:stretch>
            <a:fillRect/>
          </a:stretch>
        </p:blipFill>
        <p:spPr bwMode="auto">
          <a:xfrm>
            <a:off x="324971" y="1245603"/>
            <a:ext cx="3263900" cy="210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21663" y="1570037"/>
            <a:ext cx="4657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30300"/>
                </a:solidFill>
                <a:latin typeface="Comic Sans MS"/>
              </a:rPr>
              <a:t>In an </a:t>
            </a:r>
            <a:r>
              <a:rPr lang="en-US" dirty="0" smtClean="0">
                <a:solidFill>
                  <a:srgbClr val="030300"/>
                </a:solidFill>
                <a:latin typeface="Comic Sans MS"/>
              </a:rPr>
              <a:t>isotropic medium</a:t>
            </a:r>
            <a:r>
              <a:rPr lang="en-US" dirty="0">
                <a:solidFill>
                  <a:srgbClr val="030300"/>
                </a:solidFill>
                <a:latin typeface="Comic Sans MS"/>
              </a:rPr>
              <a:t>, </a:t>
            </a:r>
            <a:r>
              <a:rPr lang="en-US" dirty="0" smtClean="0">
                <a:solidFill>
                  <a:srgbClr val="030300"/>
                </a:solidFill>
                <a:latin typeface="Comic Sans MS"/>
              </a:rPr>
              <a:t>SKS should </a:t>
            </a:r>
            <a:r>
              <a:rPr lang="en-US" dirty="0">
                <a:solidFill>
                  <a:srgbClr val="030300"/>
                </a:solidFill>
                <a:latin typeface="Comic Sans MS"/>
              </a:rPr>
              <a:t>be </a:t>
            </a:r>
          </a:p>
          <a:p>
            <a:r>
              <a:rPr lang="en-US" dirty="0">
                <a:solidFill>
                  <a:srgbClr val="030300"/>
                </a:solidFill>
                <a:latin typeface="Comic Sans MS"/>
              </a:rPr>
              <a:t>polarized as “SV</a:t>
            </a:r>
            <a:r>
              <a:rPr lang="en-US" dirty="0" smtClean="0">
                <a:solidFill>
                  <a:srgbClr val="030300"/>
                </a:solidFill>
                <a:latin typeface="Comic Sans MS"/>
              </a:rPr>
              <a:t>” and </a:t>
            </a:r>
            <a:r>
              <a:rPr lang="en-US" dirty="0">
                <a:solidFill>
                  <a:srgbClr val="030300"/>
                </a:solidFill>
                <a:latin typeface="Comic Sans MS"/>
              </a:rPr>
              <a:t>observed</a:t>
            </a:r>
          </a:p>
          <a:p>
            <a:r>
              <a:rPr lang="en-US" dirty="0">
                <a:solidFill>
                  <a:srgbClr val="030300"/>
                </a:solidFill>
                <a:latin typeface="Comic Sans MS"/>
              </a:rPr>
              <a:t>on the </a:t>
            </a:r>
            <a:r>
              <a:rPr lang="en-US" dirty="0" smtClean="0">
                <a:solidFill>
                  <a:srgbClr val="030300"/>
                </a:solidFill>
                <a:latin typeface="Comic Sans MS"/>
              </a:rPr>
              <a:t>radial component</a:t>
            </a:r>
            <a:r>
              <a:rPr lang="en-US" dirty="0">
                <a:solidFill>
                  <a:srgbClr val="030300"/>
                </a:solidFill>
                <a:latin typeface="Comic Sans MS"/>
              </a:rPr>
              <a:t>, but </a:t>
            </a:r>
            <a:r>
              <a:rPr lang="en-US" dirty="0" smtClean="0">
                <a:solidFill>
                  <a:srgbClr val="030300"/>
                </a:solidFill>
                <a:latin typeface="Comic Sans MS"/>
              </a:rPr>
              <a:t>NOT</a:t>
            </a:r>
            <a:endParaRPr lang="en-US" dirty="0">
              <a:solidFill>
                <a:srgbClr val="030300"/>
              </a:solidFill>
              <a:latin typeface="Comic Sans MS"/>
            </a:endParaRPr>
          </a:p>
          <a:p>
            <a:r>
              <a:rPr lang="en-US" dirty="0">
                <a:solidFill>
                  <a:srgbClr val="030300"/>
                </a:solidFill>
                <a:latin typeface="Comic Sans MS"/>
              </a:rPr>
              <a:t>on the </a:t>
            </a:r>
            <a:r>
              <a:rPr lang="en-US" dirty="0" smtClean="0">
                <a:solidFill>
                  <a:srgbClr val="030300"/>
                </a:solidFill>
                <a:latin typeface="Comic Sans MS"/>
              </a:rPr>
              <a:t>transverse component </a:t>
            </a:r>
            <a:endParaRPr lang="en-US" dirty="0">
              <a:solidFill>
                <a:srgbClr val="030300"/>
              </a:solidFill>
              <a:latin typeface="Comic Sans MS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9"/>
          <a:stretch>
            <a:fillRect/>
          </a:stretch>
        </p:blipFill>
        <p:spPr bwMode="auto">
          <a:xfrm>
            <a:off x="3903662" y="3238500"/>
            <a:ext cx="478313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36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2943225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914400" y="61722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i="1"/>
              <a:t>Huang et al., 2000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736725" y="101600"/>
            <a:ext cx="54133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2"/>
                </a:solidFill>
              </a:rPr>
              <a:t>SKS Splitting Observations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4511675" y="2819400"/>
            <a:ext cx="453246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>
                <a:latin typeface="Symbol" charset="0"/>
              </a:rPr>
              <a:t>D</a:t>
            </a:r>
            <a:r>
              <a:rPr lang="en-US" sz="2400" dirty="0" err="1"/>
              <a:t>t</a:t>
            </a:r>
            <a:r>
              <a:rPr lang="en-US" sz="2400" dirty="0"/>
              <a:t> = time shift between fast </a:t>
            </a:r>
          </a:p>
          <a:p>
            <a:r>
              <a:rPr lang="en-US" sz="2400" dirty="0"/>
              <a:t>       and slow waves</a:t>
            </a:r>
          </a:p>
          <a:p>
            <a:endParaRPr lang="en-US" sz="2400" dirty="0"/>
          </a:p>
          <a:p>
            <a:r>
              <a:rPr lang="en-US" sz="2400" dirty="0" err="1">
                <a:latin typeface="Symbol" charset="0"/>
              </a:rPr>
              <a:t>Y</a:t>
            </a:r>
            <a:r>
              <a:rPr lang="en-US" sz="2400" baseline="-25000" dirty="0" err="1"/>
              <a:t>o</a:t>
            </a:r>
            <a:r>
              <a:rPr lang="en-US" sz="2400" dirty="0"/>
              <a:t> = Direction of fast velocity </a:t>
            </a:r>
          </a:p>
          <a:p>
            <a:r>
              <a:rPr lang="en-US" sz="2400" dirty="0"/>
              <a:t>       axis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4327525" y="1084263"/>
            <a:ext cx="46974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Interpreted in terms of a model of </a:t>
            </a:r>
          </a:p>
          <a:p>
            <a:r>
              <a:rPr lang="en-US" sz="2000"/>
              <a:t>a layer of anisotropy with a horizontal</a:t>
            </a:r>
          </a:p>
          <a:p>
            <a:r>
              <a:rPr lang="en-US" sz="2000"/>
              <a:t> symmetry axis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4200525" y="5638800"/>
            <a:ext cx="49434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/>
              <a:t>Montagner et al. (2000) show how to </a:t>
            </a:r>
          </a:p>
          <a:p>
            <a:r>
              <a:rPr lang="en-US" sz="1800"/>
              <a:t>relate surface wave anisotropy and shear</a:t>
            </a:r>
          </a:p>
          <a:p>
            <a:r>
              <a:rPr lang="en-US" sz="1800"/>
              <a:t>wave splitting</a:t>
            </a:r>
          </a:p>
        </p:txBody>
      </p:sp>
    </p:spTree>
    <p:extLst>
      <p:ext uri="{BB962C8B-B14F-4D97-AF65-F5344CB8AC3E}">
        <p14:creationId xmlns:p14="http://schemas.microsoft.com/office/powerpoint/2010/main" val="413973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6395"/>
            <a:ext cx="8229600" cy="4525963"/>
          </a:xfrm>
        </p:spPr>
        <p:txBody>
          <a:bodyPr/>
          <a:lstStyle/>
          <a:p>
            <a:r>
              <a:rPr lang="en-US" sz="2400" dirty="0" smtClean="0"/>
              <a:t>Station averaged </a:t>
            </a:r>
            <a:r>
              <a:rPr lang="en-US" sz="2400" dirty="0"/>
              <a:t>SKS splitting </a:t>
            </a:r>
            <a:r>
              <a:rPr lang="en-US" sz="2400" dirty="0" smtClean="0"/>
              <a:t>is robust</a:t>
            </a:r>
          </a:p>
          <a:p>
            <a:pPr marL="0" indent="0">
              <a:buNone/>
            </a:pPr>
            <a:r>
              <a:rPr lang="en-US" sz="2400" dirty="0" smtClean="0"/>
              <a:t>And expresses the integrated effect of anisotropy over the depth of the upper mantle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01985"/>
            <a:ext cx="4032712" cy="4265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484" y="6573223"/>
            <a:ext cx="2742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Wolfe and Silver, 1998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1985"/>
            <a:ext cx="9144000" cy="40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83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5" t="-5473" b="13957"/>
          <a:stretch>
            <a:fillRect/>
          </a:stretch>
        </p:blipFill>
        <p:spPr bwMode="auto">
          <a:xfrm>
            <a:off x="3069146" y="373186"/>
            <a:ext cx="3009362" cy="543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149540" y="6492900"/>
            <a:ext cx="27981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i="1" dirty="0" err="1">
                <a:solidFill>
                  <a:schemeClr val="bg1"/>
                </a:solidFill>
                <a:latin typeface="Comic Sans MS" charset="0"/>
              </a:rPr>
              <a:t>Marone</a:t>
            </a:r>
            <a:r>
              <a:rPr lang="en-US" sz="1400" i="1" dirty="0">
                <a:solidFill>
                  <a:schemeClr val="bg1"/>
                </a:solidFill>
                <a:latin typeface="Comic Sans MS" charset="0"/>
              </a:rPr>
              <a:t> and Romanowicz, 2007</a:t>
            </a:r>
          </a:p>
        </p:txBody>
      </p:sp>
      <p:pic>
        <p:nvPicPr>
          <p:cNvPr id="61443" name="Picture 4" descr="tecton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799" y="993859"/>
            <a:ext cx="27051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Line 5"/>
          <p:cNvSpPr>
            <a:spLocks noChangeShapeType="1"/>
          </p:cNvSpPr>
          <p:nvPr/>
        </p:nvSpPr>
        <p:spPr bwMode="auto">
          <a:xfrm flipH="1">
            <a:off x="6054048" y="4551015"/>
            <a:ext cx="457200" cy="0"/>
          </a:xfrm>
          <a:prstGeom prst="line">
            <a:avLst/>
          </a:prstGeom>
          <a:noFill/>
          <a:ln w="38100">
            <a:solidFill>
              <a:srgbClr val="F44C1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6610350" y="4343400"/>
            <a:ext cx="2533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latin typeface="Comic Sans MS" charset="0"/>
              </a:rPr>
              <a:t>Absolute Plate Motion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58" b="13957"/>
          <a:stretch/>
        </p:blipFill>
        <p:spPr bwMode="auto">
          <a:xfrm>
            <a:off x="1" y="680975"/>
            <a:ext cx="3003053" cy="51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igur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/>
          <a:stretch>
            <a:fillRect/>
          </a:stretch>
        </p:blipFill>
        <p:spPr bwMode="auto">
          <a:xfrm>
            <a:off x="5981283" y="5138059"/>
            <a:ext cx="2993616" cy="153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6300" y="21440"/>
            <a:ext cx="473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waves + overtones + SKS splitting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8" descr="channel-f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t="57587" r="36275" b="9798"/>
          <a:stretch>
            <a:fillRect/>
          </a:stretch>
        </p:blipFill>
        <p:spPr bwMode="auto">
          <a:xfrm>
            <a:off x="228600" y="457200"/>
            <a:ext cx="433863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19"/>
          <p:cNvSpPr txBox="1">
            <a:spLocks noChangeArrowheads="1"/>
          </p:cNvSpPr>
          <p:nvPr/>
        </p:nvSpPr>
        <p:spPr bwMode="auto">
          <a:xfrm>
            <a:off x="685800" y="6491288"/>
            <a:ext cx="3406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chemeClr val="bg1"/>
                </a:solidFill>
                <a:latin typeface="Calibri" charset="0"/>
              </a:rPr>
              <a:t>From Turcotte and Schubert, 1982</a:t>
            </a:r>
          </a:p>
        </p:txBody>
      </p:sp>
      <p:sp>
        <p:nvSpPr>
          <p:cNvPr id="101380" name="Text Box 20"/>
          <p:cNvSpPr txBox="1">
            <a:spLocks noChangeArrowheads="1"/>
          </p:cNvSpPr>
          <p:nvPr/>
        </p:nvSpPr>
        <p:spPr bwMode="auto">
          <a:xfrm>
            <a:off x="1828800" y="3048000"/>
            <a:ext cx="157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Calibri" charset="0"/>
              </a:rPr>
              <a:t>Couette Flow</a:t>
            </a:r>
          </a:p>
        </p:txBody>
      </p:sp>
      <p:sp>
        <p:nvSpPr>
          <p:cNvPr id="101381" name="Text Box 21"/>
          <p:cNvSpPr txBox="1">
            <a:spLocks noChangeArrowheads="1"/>
          </p:cNvSpPr>
          <p:nvPr/>
        </p:nvSpPr>
        <p:spPr bwMode="auto">
          <a:xfrm>
            <a:off x="1752600" y="5334000"/>
            <a:ext cx="160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Calibri" charset="0"/>
              </a:rPr>
              <a:t>Channel Flow</a:t>
            </a:r>
          </a:p>
        </p:txBody>
      </p:sp>
      <p:pic>
        <p:nvPicPr>
          <p:cNvPr id="1013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5" t="-5473" b="13957"/>
          <a:stretch>
            <a:fillRect/>
          </a:stretch>
        </p:blipFill>
        <p:spPr bwMode="auto">
          <a:xfrm>
            <a:off x="5410200" y="0"/>
            <a:ext cx="34147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6400800" y="6248400"/>
            <a:ext cx="2279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</a:rPr>
              <a:t>Absolute Plate Motion</a:t>
            </a:r>
          </a:p>
        </p:txBody>
      </p:sp>
      <p:sp>
        <p:nvSpPr>
          <p:cNvPr id="101384" name="Line 5"/>
          <p:cNvSpPr>
            <a:spLocks noChangeShapeType="1"/>
          </p:cNvSpPr>
          <p:nvPr/>
        </p:nvSpPr>
        <p:spPr bwMode="auto">
          <a:xfrm flipH="1">
            <a:off x="5791200" y="6477000"/>
            <a:ext cx="457200" cy="0"/>
          </a:xfrm>
          <a:prstGeom prst="line">
            <a:avLst/>
          </a:prstGeom>
          <a:noFill/>
          <a:ln w="38100">
            <a:solidFill>
              <a:srgbClr val="F44C1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8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755" y="-1"/>
            <a:ext cx="5226245" cy="604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3"/>
          <a:stretch>
            <a:fillRect/>
          </a:stretch>
        </p:blipFill>
        <p:spPr bwMode="auto">
          <a:xfrm>
            <a:off x="-101600" y="565150"/>
            <a:ext cx="4037013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6"/>
          <p:cNvSpPr>
            <a:spLocks noChangeArrowheads="1"/>
          </p:cNvSpPr>
          <p:nvPr/>
        </p:nvSpPr>
        <p:spPr bwMode="auto">
          <a:xfrm>
            <a:off x="685800" y="5357813"/>
            <a:ext cx="3059113" cy="13239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latin typeface="Comic Sans MS" charset="0"/>
                <a:ea typeface="ＭＳ Ｐゴシック" charset="0"/>
                <a:cs typeface="Comic Sans MS" charset="0"/>
              </a:rPr>
              <a:t>Continuous lines: % </a:t>
            </a:r>
            <a:r>
              <a:rPr lang="en-US" sz="1600" dirty="0" err="1">
                <a:solidFill>
                  <a:prstClr val="white"/>
                </a:solidFill>
                <a:latin typeface="Comic Sans MS" charset="0"/>
                <a:ea typeface="ＭＳ Ｐゴシック" charset="0"/>
                <a:cs typeface="Comic Sans MS" charset="0"/>
              </a:rPr>
              <a:t>Fo</a:t>
            </a:r>
            <a:r>
              <a:rPr lang="en-US" sz="1600" dirty="0">
                <a:solidFill>
                  <a:prstClr val="white"/>
                </a:solidFill>
                <a:latin typeface="Comic Sans MS" charset="0"/>
                <a:ea typeface="ＭＳ Ｐゴシック" charset="0"/>
                <a:cs typeface="Comic Sans MS" charset="0"/>
              </a:rPr>
              <a:t> (Mg) from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latin typeface="Comic Sans MS" charset="0"/>
                <a:ea typeface="ＭＳ Ｐゴシック" charset="0"/>
                <a:cs typeface="Comic Sans MS" charset="0"/>
              </a:rPr>
              <a:t>Griffin et al. 2004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latin typeface="Comic Sans MS" charset="0"/>
                <a:ea typeface="ＭＳ Ｐゴシック" charset="0"/>
                <a:cs typeface="Comic Sans MS" charset="0"/>
              </a:rPr>
              <a:t>Grey: Fo%93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latin typeface="Comic Sans MS" charset="0"/>
                <a:ea typeface="ＭＳ Ｐゴシック" charset="0"/>
                <a:cs typeface="Comic Sans MS" charset="0"/>
              </a:rPr>
              <a:t>black: Fo%92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581400" y="4648200"/>
            <a:ext cx="114300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35625" y="6488668"/>
            <a:ext cx="3240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omic Sans MS"/>
                <a:cs typeface="Comic Sans MS"/>
              </a:rPr>
              <a:t>Yuan and Romanowicz, Nature, 2010</a:t>
            </a:r>
            <a:endParaRPr lang="en-US" sz="1400" i="1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600200" y="2209800"/>
            <a:ext cx="5486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30" name="TextBox 6"/>
          <p:cNvSpPr txBox="1">
            <a:spLocks noChangeArrowheads="1"/>
          </p:cNvSpPr>
          <p:nvPr/>
        </p:nvSpPr>
        <p:spPr bwMode="auto">
          <a:xfrm>
            <a:off x="6477000" y="5943600"/>
            <a:ext cx="26561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>
                <a:solidFill>
                  <a:srgbClr val="000000"/>
                </a:solidFill>
                <a:latin typeface="Comic Sans MS"/>
                <a:cs typeface="Comic Sans MS"/>
              </a:rPr>
              <a:t>Cooper et al., 2004;</a:t>
            </a:r>
          </a:p>
          <a:p>
            <a:pPr eaLnBrk="1" hangingPunct="1"/>
            <a:r>
              <a:rPr lang="en-US" sz="1600" i="1" dirty="0">
                <a:solidFill>
                  <a:srgbClr val="000000"/>
                </a:solidFill>
                <a:latin typeface="Comic Sans MS"/>
                <a:cs typeface="Comic Sans MS"/>
              </a:rPr>
              <a:t>Lee, 2006;</a:t>
            </a:r>
          </a:p>
          <a:p>
            <a:pPr eaLnBrk="1" hangingPunct="1"/>
            <a:r>
              <a:rPr lang="en-US" sz="1600" i="1" dirty="0">
                <a:solidFill>
                  <a:srgbClr val="000000"/>
                </a:solidFill>
                <a:latin typeface="Comic Sans MS"/>
                <a:cs typeface="Comic Sans MS"/>
              </a:rPr>
              <a:t>Cooper and Conrad, 2009</a:t>
            </a:r>
          </a:p>
        </p:txBody>
      </p:sp>
      <p:sp>
        <p:nvSpPr>
          <p:cNvPr id="48131" name="TextBox 11"/>
          <p:cNvSpPr txBox="1">
            <a:spLocks noChangeArrowheads="1"/>
          </p:cNvSpPr>
          <p:nvPr/>
        </p:nvSpPr>
        <p:spPr bwMode="auto">
          <a:xfrm>
            <a:off x="5848350" y="3352800"/>
            <a:ext cx="12382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Transitional</a:t>
            </a:r>
          </a:p>
          <a:p>
            <a:pPr algn="ctr" eaLnBrk="1" hangingPunct="1"/>
            <a:r>
              <a:rPr lang="en-US" sz="1600"/>
              <a:t>layer</a:t>
            </a:r>
          </a:p>
        </p:txBody>
      </p:sp>
      <p:pic>
        <p:nvPicPr>
          <p:cNvPr id="4813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48334"/>
          <a:stretch>
            <a:fillRect/>
          </a:stretch>
        </p:blipFill>
        <p:spPr bwMode="auto">
          <a:xfrm>
            <a:off x="0" y="1033970"/>
            <a:ext cx="42672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r="8333"/>
          <a:stretch>
            <a:fillRect/>
          </a:stretch>
        </p:blipFill>
        <p:spPr bwMode="auto">
          <a:xfrm>
            <a:off x="4038600" y="994280"/>
            <a:ext cx="30480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315200" y="981050"/>
            <a:ext cx="1612900" cy="4565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5748337" y="3475831"/>
            <a:ext cx="3582988" cy="158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540625" y="1717675"/>
            <a:ext cx="1222375" cy="158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7781131" y="2243932"/>
            <a:ext cx="1050925" cy="1588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 flipH="1">
            <a:off x="7042944" y="4583908"/>
            <a:ext cx="16144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7850188" y="2770189"/>
            <a:ext cx="473075" cy="1006475"/>
          </a:xfrm>
          <a:custGeom>
            <a:avLst/>
            <a:gdLst>
              <a:gd name="connsiteX0" fmla="*/ 471910 w 471910"/>
              <a:gd name="connsiteY0" fmla="*/ 0 h 1005859"/>
              <a:gd name="connsiteX1" fmla="*/ 320433 w 471910"/>
              <a:gd name="connsiteY1" fmla="*/ 174763 h 1005859"/>
              <a:gd name="connsiteX2" fmla="*/ 203912 w 471910"/>
              <a:gd name="connsiteY2" fmla="*/ 384479 h 1005859"/>
              <a:gd name="connsiteX3" fmla="*/ 122347 w 471910"/>
              <a:gd name="connsiteY3" fmla="*/ 605846 h 1005859"/>
              <a:gd name="connsiteX4" fmla="*/ 17478 w 471910"/>
              <a:gd name="connsiteY4" fmla="*/ 943721 h 1005859"/>
              <a:gd name="connsiteX5" fmla="*/ 17478 w 471910"/>
              <a:gd name="connsiteY5" fmla="*/ 978674 h 1005859"/>
              <a:gd name="connsiteX6" fmla="*/ 17478 w 471910"/>
              <a:gd name="connsiteY6" fmla="*/ 978674 h 100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910" h="1005859">
                <a:moveTo>
                  <a:pt x="471910" y="0"/>
                </a:moveTo>
                <a:cubicBezTo>
                  <a:pt x="418504" y="55341"/>
                  <a:pt x="365099" y="110683"/>
                  <a:pt x="320433" y="174763"/>
                </a:cubicBezTo>
                <a:cubicBezTo>
                  <a:pt x="275767" y="238843"/>
                  <a:pt x="236926" y="312632"/>
                  <a:pt x="203912" y="384479"/>
                </a:cubicBezTo>
                <a:cubicBezTo>
                  <a:pt x="170898" y="456326"/>
                  <a:pt x="153419" y="512639"/>
                  <a:pt x="122347" y="605846"/>
                </a:cubicBezTo>
                <a:cubicBezTo>
                  <a:pt x="91275" y="699053"/>
                  <a:pt x="34956" y="881583"/>
                  <a:pt x="17478" y="943721"/>
                </a:cubicBezTo>
                <a:cubicBezTo>
                  <a:pt x="0" y="1005859"/>
                  <a:pt x="17478" y="978674"/>
                  <a:pt x="17478" y="978674"/>
                </a:cubicBezTo>
                <a:lnTo>
                  <a:pt x="17478" y="978674"/>
                </a:lnTo>
              </a:path>
            </a:pathLst>
          </a:cu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41" name="TextBox 24"/>
          <p:cNvSpPr txBox="1">
            <a:spLocks noChangeArrowheads="1"/>
          </p:cNvSpPr>
          <p:nvPr/>
        </p:nvSpPr>
        <p:spPr bwMode="auto">
          <a:xfrm>
            <a:off x="7680325" y="1338710"/>
            <a:ext cx="960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Strength</a:t>
            </a:r>
          </a:p>
        </p:txBody>
      </p:sp>
      <p:sp>
        <p:nvSpPr>
          <p:cNvPr id="48142" name="Rectangle 7"/>
          <p:cNvSpPr>
            <a:spLocks noChangeArrowheads="1"/>
          </p:cNvSpPr>
          <p:nvPr/>
        </p:nvSpPr>
        <p:spPr bwMode="auto">
          <a:xfrm>
            <a:off x="5010150" y="3122612"/>
            <a:ext cx="99060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dirty="0"/>
              <a:t>Transitional</a:t>
            </a:r>
          </a:p>
          <a:p>
            <a:pPr algn="ctr"/>
            <a:r>
              <a:rPr lang="en-US" sz="1200" dirty="0"/>
              <a:t>layer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352800" y="2084388"/>
            <a:ext cx="914400" cy="158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57187" y="4437384"/>
            <a:ext cx="172402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From heat flow</a:t>
            </a:r>
          </a:p>
          <a:p>
            <a:pPr eaLnBrk="1" hangingPunct="1"/>
            <a:r>
              <a:rPr lang="en-US" sz="1800" dirty="0"/>
              <a:t>Data ~200 km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219200" y="3978793"/>
            <a:ext cx="0" cy="3238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25717" y="371537"/>
            <a:ext cx="4855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Upper mantle under </a:t>
            </a:r>
            <a:r>
              <a:rPr lang="en-US" sz="2800" dirty="0" err="1" smtClean="0">
                <a:latin typeface="Comic Sans MS"/>
                <a:cs typeface="Comic Sans MS"/>
              </a:rPr>
              <a:t>cratons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7200" y="4437384"/>
            <a:ext cx="521412" cy="646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92" b="49252"/>
          <a:stretch>
            <a:fillRect/>
          </a:stretch>
        </p:blipFill>
        <p:spPr bwMode="auto">
          <a:xfrm>
            <a:off x="1315243" y="244475"/>
            <a:ext cx="3617913" cy="56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0" r="13586" b="49252"/>
          <a:stretch>
            <a:fillRect/>
          </a:stretch>
        </p:blipFill>
        <p:spPr bwMode="auto">
          <a:xfrm>
            <a:off x="4987729" y="232861"/>
            <a:ext cx="1400175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2" name="TextBox 12"/>
          <p:cNvSpPr txBox="1">
            <a:spLocks noChangeArrowheads="1"/>
          </p:cNvSpPr>
          <p:nvPr/>
        </p:nvSpPr>
        <p:spPr bwMode="auto">
          <a:xfrm>
            <a:off x="764484" y="1375489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Calibri" charset="0"/>
              </a:rPr>
              <a:t>YKW3</a:t>
            </a:r>
          </a:p>
        </p:txBody>
      </p:sp>
      <p:sp>
        <p:nvSpPr>
          <p:cNvPr id="72713" name="TextBox 13"/>
          <p:cNvSpPr txBox="1">
            <a:spLocks noChangeArrowheads="1"/>
          </p:cNvSpPr>
          <p:nvPr/>
        </p:nvSpPr>
        <p:spPr bwMode="auto">
          <a:xfrm>
            <a:off x="866832" y="4452799"/>
            <a:ext cx="774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Calibri" charset="0"/>
              </a:rPr>
              <a:t>ULM</a:t>
            </a:r>
          </a:p>
        </p:txBody>
      </p:sp>
      <p:sp>
        <p:nvSpPr>
          <p:cNvPr id="72714" name="TextBox 9"/>
          <p:cNvSpPr txBox="1">
            <a:spLocks noChangeArrowheads="1"/>
          </p:cNvSpPr>
          <p:nvPr/>
        </p:nvSpPr>
        <p:spPr bwMode="auto">
          <a:xfrm>
            <a:off x="0" y="423863"/>
            <a:ext cx="7620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72715" name="TextBox 10"/>
          <p:cNvSpPr txBox="1">
            <a:spLocks noChangeArrowheads="1"/>
          </p:cNvSpPr>
          <p:nvPr/>
        </p:nvSpPr>
        <p:spPr bwMode="auto">
          <a:xfrm>
            <a:off x="0" y="3092450"/>
            <a:ext cx="6096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" name="TextBox 1"/>
          <p:cNvSpPr txBox="1"/>
          <p:nvPr/>
        </p:nvSpPr>
        <p:spPr>
          <a:xfrm>
            <a:off x="2299063" y="6140653"/>
            <a:ext cx="1023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axis</a:t>
            </a:r>
          </a:p>
          <a:p>
            <a:r>
              <a:rPr lang="en-US" dirty="0" smtClean="0"/>
              <a:t>direction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335" y="6140653"/>
            <a:ext cx="100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Isotropic</a:t>
            </a:r>
          </a:p>
          <a:p>
            <a:r>
              <a:rPr lang="en-US" dirty="0" err="1" smtClean="0"/>
              <a:t>Vs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60833" y="6140653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Azimuthal anisotropy</a:t>
            </a:r>
          </a:p>
          <a:p>
            <a:r>
              <a:rPr lang="en-US" dirty="0" smtClean="0"/>
              <a:t>strength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6357" y="5942012"/>
            <a:ext cx="55324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7701" y="5678988"/>
            <a:ext cx="1255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Change</a:t>
            </a:r>
          </a:p>
          <a:p>
            <a:r>
              <a:rPr lang="en-US" dirty="0" smtClean="0"/>
              <a:t>In direction</a:t>
            </a:r>
          </a:p>
          <a:p>
            <a:r>
              <a:rPr lang="en-US" dirty="0" smtClean="0"/>
              <a:t>with depth</a:t>
            </a:r>
          </a:p>
        </p:txBody>
      </p:sp>
    </p:spTree>
    <p:extLst>
      <p:ext uri="{BB962C8B-B14F-4D97-AF65-F5344CB8AC3E}">
        <p14:creationId xmlns:p14="http://schemas.microsoft.com/office/powerpoint/2010/main" val="41160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6100"/>
            <a:ext cx="91313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Box 3"/>
          <p:cNvSpPr txBox="1">
            <a:spLocks noChangeArrowheads="1"/>
          </p:cNvSpPr>
          <p:nvPr/>
        </p:nvSpPr>
        <p:spPr bwMode="auto">
          <a:xfrm>
            <a:off x="381000" y="5867400"/>
            <a:ext cx="457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7827" name="TextBox 5"/>
          <p:cNvSpPr txBox="1">
            <a:spLocks noChangeArrowheads="1"/>
          </p:cNvSpPr>
          <p:nvPr/>
        </p:nvSpPr>
        <p:spPr bwMode="auto">
          <a:xfrm>
            <a:off x="7226300" y="1776413"/>
            <a:ext cx="190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dirty="0">
                <a:solidFill>
                  <a:srgbClr val="CCFFCC"/>
                </a:solidFill>
                <a:latin typeface="Comic Sans MS" charset="0"/>
                <a:cs typeface="Comic Sans MS" charset="0"/>
              </a:rPr>
              <a:t>From 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dirty="0">
                <a:solidFill>
                  <a:srgbClr val="CCFFCC"/>
                </a:solidFill>
                <a:latin typeface="Comic Sans MS" charset="0"/>
                <a:cs typeface="Comic Sans MS" charset="0"/>
              </a:rPr>
              <a:t>Cooper et al.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dirty="0">
                <a:solidFill>
                  <a:srgbClr val="CCFFCC"/>
                </a:solidFill>
                <a:latin typeface="Comic Sans MS" charset="0"/>
                <a:cs typeface="Comic Sans MS" charset="0"/>
              </a:rPr>
              <a:t>2004 </a:t>
            </a:r>
          </a:p>
        </p:txBody>
      </p:sp>
      <p:pic>
        <p:nvPicPr>
          <p:cNvPr id="77828" name="Picture 8" descr="lab.digital.c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6"/>
          <a:stretch>
            <a:fillRect/>
          </a:stretch>
        </p:blipFill>
        <p:spPr bwMode="auto">
          <a:xfrm>
            <a:off x="0" y="0"/>
            <a:ext cx="297180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Box 12"/>
          <p:cNvSpPr txBox="1">
            <a:spLocks noChangeArrowheads="1"/>
          </p:cNvSpPr>
          <p:nvPr/>
        </p:nvSpPr>
        <p:spPr bwMode="auto">
          <a:xfrm>
            <a:off x="3429000" y="381000"/>
            <a:ext cx="5595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Comic Sans MS" charset="0"/>
                <a:cs typeface="Comic Sans MS" charset="0"/>
              </a:rPr>
              <a:t>Geodynamical modeling: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Comic Sans MS" charset="0"/>
                <a:cs typeface="Comic Sans MS" charset="0"/>
              </a:rPr>
              <a:t>Estimation of thermal layer thickness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Comic Sans MS" charset="0"/>
                <a:cs typeface="Comic Sans MS" charset="0"/>
              </a:rPr>
              <a:t>from chemical thickness </a:t>
            </a:r>
          </a:p>
        </p:txBody>
      </p:sp>
      <p:sp>
        <p:nvSpPr>
          <p:cNvPr id="77830" name="TextBox 13"/>
          <p:cNvSpPr txBox="1">
            <a:spLocks noChangeArrowheads="1"/>
          </p:cNvSpPr>
          <p:nvPr/>
        </p:nvSpPr>
        <p:spPr bwMode="auto">
          <a:xfrm>
            <a:off x="381000" y="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77831" name="TextBox 14"/>
          <p:cNvSpPr txBox="1">
            <a:spLocks noChangeArrowheads="1"/>
          </p:cNvSpPr>
          <p:nvPr/>
        </p:nvSpPr>
        <p:spPr bwMode="auto">
          <a:xfrm>
            <a:off x="2590800" y="2559050"/>
            <a:ext cx="377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black"/>
                </a:solidFill>
              </a:rPr>
              <a:t>A</a:t>
            </a:r>
            <a:r>
              <a:rPr lang="ja-JP" altLang="en-US" sz="1800">
                <a:solidFill>
                  <a:prstClr val="black"/>
                </a:solidFill>
              </a:rPr>
              <a:t>’</a:t>
            </a:r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7783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/>
          <a:stretch>
            <a:fillRect/>
          </a:stretch>
        </p:blipFill>
        <p:spPr bwMode="auto">
          <a:xfrm>
            <a:off x="152400" y="3086100"/>
            <a:ext cx="65849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7"/>
          <a:stretch>
            <a:fillRect/>
          </a:stretch>
        </p:blipFill>
        <p:spPr bwMode="auto">
          <a:xfrm>
            <a:off x="6565900" y="3657600"/>
            <a:ext cx="2565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4" name="TextBox 4"/>
          <p:cNvSpPr txBox="1">
            <a:spLocks noChangeArrowheads="1"/>
          </p:cNvSpPr>
          <p:nvPr/>
        </p:nvSpPr>
        <p:spPr bwMode="auto">
          <a:xfrm>
            <a:off x="6172200" y="3287713"/>
            <a:ext cx="16764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1110" y="6488668"/>
            <a:ext cx="3240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omic Sans MS"/>
                <a:cs typeface="Comic Sans MS"/>
              </a:rPr>
              <a:t>Yuan and Romanowicz, Nature, 2010</a:t>
            </a:r>
            <a:endParaRPr lang="en-US" sz="1400" i="1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Content Placeholder 2"/>
          <p:cNvSpPr>
            <a:spLocks noGrp="1"/>
          </p:cNvSpPr>
          <p:nvPr>
            <p:ph idx="1"/>
          </p:nvPr>
        </p:nvSpPr>
        <p:spPr>
          <a:xfrm>
            <a:off x="474663" y="625475"/>
            <a:ext cx="8229600" cy="49530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dirty="0">
                <a:latin typeface="Comic Sans MS" charset="0"/>
                <a:cs typeface="Comic Sans MS" charset="0"/>
              </a:rPr>
              <a:t>LAB in the </a:t>
            </a:r>
            <a:r>
              <a:rPr lang="en-US" dirty="0" smtClean="0">
                <a:latin typeface="Comic Sans MS" charset="0"/>
                <a:cs typeface="Comic Sans MS" charset="0"/>
              </a:rPr>
              <a:t>western US </a:t>
            </a:r>
            <a:r>
              <a:rPr lang="en-US" dirty="0">
                <a:latin typeface="Comic Sans MS" charset="0"/>
                <a:cs typeface="Comic Sans MS" charset="0"/>
              </a:rPr>
              <a:t>and MLD in the </a:t>
            </a:r>
            <a:r>
              <a:rPr lang="en-US" dirty="0" err="1">
                <a:latin typeface="Comic Sans MS" charset="0"/>
                <a:cs typeface="Comic Sans MS" charset="0"/>
              </a:rPr>
              <a:t>craton</a:t>
            </a:r>
            <a:r>
              <a:rPr lang="en-US" dirty="0">
                <a:latin typeface="Comic Sans MS" charset="0"/>
                <a:cs typeface="Comic Sans MS" charset="0"/>
              </a:rPr>
              <a:t> occur at nearly same depth</a:t>
            </a:r>
          </a:p>
        </p:txBody>
      </p:sp>
      <p:pic>
        <p:nvPicPr>
          <p:cNvPr id="911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2667000"/>
            <a:ext cx="870902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19600" y="2297113"/>
            <a:ext cx="8382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omic Sans MS"/>
                <a:ea typeface="ＭＳ Ｐゴシック" charset="0"/>
                <a:cs typeface="Comic Sans MS"/>
              </a:rPr>
              <a:t>LAB</a:t>
            </a:r>
          </a:p>
        </p:txBody>
      </p:sp>
      <p:sp>
        <p:nvSpPr>
          <p:cNvPr id="8" name="Rectangle 7"/>
          <p:cNvSpPr/>
          <p:nvPr/>
        </p:nvSpPr>
        <p:spPr>
          <a:xfrm>
            <a:off x="7162800" y="2297113"/>
            <a:ext cx="9144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omic Sans MS"/>
                <a:ea typeface="ＭＳ Ｐゴシック" charset="0"/>
                <a:cs typeface="Comic Sans MS"/>
              </a:rPr>
              <a:t>MLD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57800" y="5692775"/>
            <a:ext cx="218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Receiver functions</a:t>
            </a:r>
            <a:endParaRPr lang="en-US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743200"/>
            <a:ext cx="87931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Content Placeholder 2"/>
          <p:cNvSpPr>
            <a:spLocks noGrp="1"/>
          </p:cNvSpPr>
          <p:nvPr>
            <p:ph idx="1"/>
          </p:nvPr>
        </p:nvSpPr>
        <p:spPr>
          <a:xfrm>
            <a:off x="304800" y="-228600"/>
            <a:ext cx="8229600" cy="5257800"/>
          </a:xfrm>
        </p:spPr>
        <p:txBody>
          <a:bodyPr/>
          <a:lstStyle/>
          <a:p>
            <a:pPr eaLnBrk="1" hangingPunct="1"/>
            <a:endParaRPr lang="en-US">
              <a:latin typeface="Comic Sans MS" charset="0"/>
              <a:cs typeface="Comic Sans MS" charset="0"/>
            </a:endParaRPr>
          </a:p>
          <a:p>
            <a:pPr eaLnBrk="1" hangingPunct="1"/>
            <a:r>
              <a:rPr lang="en-US">
                <a:latin typeface="Comic Sans MS" charset="0"/>
                <a:cs typeface="Comic Sans MS" charset="0"/>
              </a:rPr>
              <a:t>LAB: top of asthenosphere</a:t>
            </a:r>
          </a:p>
          <a:p>
            <a:pPr eaLnBrk="1" hangingPunct="1"/>
            <a:r>
              <a:rPr lang="en-US">
                <a:latin typeface="Comic Sans MS" charset="0"/>
                <a:cs typeface="Comic Sans MS" charset="0"/>
              </a:rPr>
              <a:t>MLD: in the middle of high Vs lid, also detected with azimuthal anistropy</a:t>
            </a:r>
          </a:p>
        </p:txBody>
      </p:sp>
      <p:sp>
        <p:nvSpPr>
          <p:cNvPr id="7" name="Rectangle 6"/>
          <p:cNvSpPr/>
          <p:nvPr/>
        </p:nvSpPr>
        <p:spPr>
          <a:xfrm>
            <a:off x="4419600" y="2209800"/>
            <a:ext cx="9144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omic Sans MS"/>
                <a:ea typeface="ＭＳ Ｐゴシック" charset="0"/>
                <a:cs typeface="Comic Sans MS"/>
              </a:rPr>
              <a:t>LAB</a:t>
            </a:r>
          </a:p>
        </p:txBody>
      </p:sp>
      <p:sp>
        <p:nvSpPr>
          <p:cNvPr id="8" name="Rectangle 7"/>
          <p:cNvSpPr/>
          <p:nvPr/>
        </p:nvSpPr>
        <p:spPr>
          <a:xfrm>
            <a:off x="6934200" y="2133600"/>
            <a:ext cx="8382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omic Sans MS"/>
                <a:ea typeface="ＭＳ Ｐゴシック" charset="0"/>
                <a:cs typeface="Comic Sans MS"/>
              </a:rPr>
              <a:t>MLD</a:t>
            </a:r>
          </a:p>
        </p:txBody>
      </p:sp>
      <p:sp>
        <p:nvSpPr>
          <p:cNvPr id="6" name="Rectangle 5"/>
          <p:cNvSpPr/>
          <p:nvPr/>
        </p:nvSpPr>
        <p:spPr>
          <a:xfrm>
            <a:off x="4038600" y="3962400"/>
            <a:ext cx="4724400" cy="381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874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98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9151938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Box 4"/>
          <p:cNvSpPr txBox="1">
            <a:spLocks noChangeArrowheads="1"/>
          </p:cNvSpPr>
          <p:nvPr/>
        </p:nvSpPr>
        <p:spPr bwMode="auto">
          <a:xfrm>
            <a:off x="6261100" y="6248400"/>
            <a:ext cx="2579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>
                <a:solidFill>
                  <a:prstClr val="white"/>
                </a:solidFill>
                <a:latin typeface="Calibri" charset="0"/>
              </a:rPr>
              <a:t>Thybo and Perchuc, 1997</a:t>
            </a:r>
          </a:p>
        </p:txBody>
      </p:sp>
      <p:sp>
        <p:nvSpPr>
          <p:cNvPr id="79877" name="TextBox 5"/>
          <p:cNvSpPr txBox="1">
            <a:spLocks noChangeArrowheads="1"/>
          </p:cNvSpPr>
          <p:nvPr/>
        </p:nvSpPr>
        <p:spPr bwMode="auto">
          <a:xfrm>
            <a:off x="2209800" y="304800"/>
            <a:ext cx="4721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00"/>
                </a:solidFill>
                <a:latin typeface="Comic Sans MS" charset="0"/>
                <a:cs typeface="Comic Sans MS" charset="0"/>
              </a:rPr>
              <a:t>Long range seismic profiles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1905001" y="4343400"/>
            <a:ext cx="914400" cy="317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879" name="TextBox 8"/>
          <p:cNvSpPr txBox="1">
            <a:spLocks noChangeArrowheads="1"/>
          </p:cNvSpPr>
          <p:nvPr/>
        </p:nvSpPr>
        <p:spPr bwMode="auto">
          <a:xfrm>
            <a:off x="1447800" y="4724400"/>
            <a:ext cx="185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8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o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discontinuity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17900"/>
            <a:ext cx="48006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59" b="15720"/>
          <a:stretch>
            <a:fillRect/>
          </a:stretch>
        </p:blipFill>
        <p:spPr bwMode="auto">
          <a:xfrm>
            <a:off x="0" y="0"/>
            <a:ext cx="6096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6"/>
          <p:cNvSpPr txBox="1">
            <a:spLocks noChangeArrowheads="1"/>
          </p:cNvSpPr>
          <p:nvPr/>
        </p:nvSpPr>
        <p:spPr bwMode="auto">
          <a:xfrm>
            <a:off x="3579813" y="6048375"/>
            <a:ext cx="2687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Comic Sans MS" charset="0"/>
                <a:cs typeface="Comic Sans MS" charset="0"/>
              </a:rPr>
              <a:t>Azimuthal anisotropy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Comic Sans MS" charset="0"/>
                <a:cs typeface="Comic Sans MS" charset="0"/>
              </a:rPr>
              <a:t>North American continent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0"/>
            <a:ext cx="243205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rot="10800000">
            <a:off x="3579813" y="3810000"/>
            <a:ext cx="609600" cy="158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2590800" y="4876800"/>
            <a:ext cx="609600" cy="158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928" name="TextBox 10"/>
          <p:cNvSpPr txBox="1">
            <a:spLocks noChangeArrowheads="1"/>
          </p:cNvSpPr>
          <p:nvPr/>
        </p:nvSpPr>
        <p:spPr bwMode="auto">
          <a:xfrm>
            <a:off x="6865938" y="115888"/>
            <a:ext cx="1890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Comic Sans MS" charset="0"/>
                <a:cs typeface="Comic Sans MS" charset="0"/>
              </a:rPr>
              <a:t>Isotropic velocity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Comic Sans MS" charset="0"/>
                <a:cs typeface="Comic Sans MS" charset="0"/>
              </a:rPr>
              <a:t>North America</a:t>
            </a:r>
          </a:p>
        </p:txBody>
      </p:sp>
      <p:sp>
        <p:nvSpPr>
          <p:cNvPr id="81929" name="TextBox 11"/>
          <p:cNvSpPr txBox="1">
            <a:spLocks noChangeArrowheads="1"/>
          </p:cNvSpPr>
          <p:nvPr/>
        </p:nvSpPr>
        <p:spPr bwMode="auto">
          <a:xfrm>
            <a:off x="177800" y="6519863"/>
            <a:ext cx="1838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prstClr val="black"/>
                </a:solidFill>
                <a:latin typeface="Comic Sans MS" charset="0"/>
                <a:cs typeface="Comic Sans MS" charset="0"/>
              </a:rPr>
              <a:t>Yuan et al., </a:t>
            </a:r>
            <a:r>
              <a:rPr lang="en-US" sz="1600" i="1" dirty="0" smtClean="0">
                <a:solidFill>
                  <a:prstClr val="black"/>
                </a:solidFill>
                <a:latin typeface="Comic Sans MS" charset="0"/>
                <a:cs typeface="Comic Sans MS" charset="0"/>
              </a:rPr>
              <a:t>2011 </a:t>
            </a:r>
            <a:endParaRPr lang="en-US" sz="1600" i="1" dirty="0">
              <a:solidFill>
                <a:prstClr val="black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59" b="15720"/>
          <a:stretch>
            <a:fillRect/>
          </a:stretch>
        </p:blipFill>
        <p:spPr bwMode="auto">
          <a:xfrm>
            <a:off x="0" y="0"/>
            <a:ext cx="6096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Box 11"/>
          <p:cNvSpPr txBox="1">
            <a:spLocks noChangeArrowheads="1"/>
          </p:cNvSpPr>
          <p:nvPr/>
        </p:nvSpPr>
        <p:spPr bwMode="auto">
          <a:xfrm>
            <a:off x="3886200" y="4818063"/>
            <a:ext cx="1562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prstClr val="black"/>
                </a:solidFill>
                <a:latin typeface="Comic Sans MS" charset="0"/>
                <a:cs typeface="Comic Sans MS" charset="0"/>
              </a:rPr>
              <a:t>O</a:t>
            </a:r>
            <a:r>
              <a:rPr lang="ja-JP" altLang="en-US" sz="1600" i="1">
                <a:solidFill>
                  <a:prstClr val="black"/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altLang="ja-JP" sz="1600" i="1">
                <a:solidFill>
                  <a:prstClr val="black"/>
                </a:solidFill>
                <a:latin typeface="Comic Sans MS" charset="0"/>
                <a:cs typeface="Comic Sans MS" charset="0"/>
              </a:rPr>
              <a:t>Reilly, 2001 </a:t>
            </a:r>
            <a:endParaRPr lang="en-US" sz="1600" i="1">
              <a:solidFill>
                <a:prstClr val="black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829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2" r="49055"/>
          <a:stretch>
            <a:fillRect/>
          </a:stretch>
        </p:blipFill>
        <p:spPr bwMode="auto">
          <a:xfrm>
            <a:off x="3124200" y="1008063"/>
            <a:ext cx="16002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62200" y="1008063"/>
            <a:ext cx="990600" cy="381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29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1" t="35915" r="854"/>
          <a:stretch>
            <a:fillRect/>
          </a:stretch>
        </p:blipFill>
        <p:spPr bwMode="auto">
          <a:xfrm>
            <a:off x="5448300" y="2743200"/>
            <a:ext cx="18288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r="92032"/>
          <a:stretch>
            <a:fillRect/>
          </a:stretch>
        </p:blipFill>
        <p:spPr bwMode="auto">
          <a:xfrm>
            <a:off x="2971800" y="1008063"/>
            <a:ext cx="4572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1524000" y="1371600"/>
            <a:ext cx="2362200" cy="175260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524000" y="1866900"/>
            <a:ext cx="2362200" cy="194310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/>
          <a:stretch>
            <a:fillRect/>
          </a:stretch>
        </p:blipFill>
        <p:spPr bwMode="auto">
          <a:xfrm>
            <a:off x="2819400" y="762000"/>
            <a:ext cx="37338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Box 2"/>
          <p:cNvSpPr txBox="1">
            <a:spLocks noChangeArrowheads="1"/>
          </p:cNvSpPr>
          <p:nvPr/>
        </p:nvSpPr>
        <p:spPr bwMode="auto">
          <a:xfrm>
            <a:off x="6553200" y="2209800"/>
            <a:ext cx="1697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100 to 140 km</a:t>
            </a:r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6553200" y="3244850"/>
            <a:ext cx="2351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200 to 250 km: LAB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4343400" y="2209800"/>
            <a:ext cx="2209800" cy="3698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800600" y="3613150"/>
            <a:ext cx="1752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902" name="TextBox 8"/>
          <p:cNvSpPr txBox="1">
            <a:spLocks noChangeArrowheads="1"/>
          </p:cNvSpPr>
          <p:nvPr/>
        </p:nvSpPr>
        <p:spPr bwMode="auto">
          <a:xfrm>
            <a:off x="3581400" y="2720975"/>
            <a:ext cx="1303338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Less depleted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Root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prstClr val="white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80485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Comic Sans MS"/>
                <a:cs typeface="Comic Sans MS"/>
              </a:rPr>
              <a:t>Does this hold on other </a:t>
            </a:r>
            <a:r>
              <a:rPr lang="en-US" sz="3600" dirty="0" err="1" smtClean="0">
                <a:latin typeface="Comic Sans MS"/>
                <a:cs typeface="Comic Sans MS"/>
              </a:rPr>
              <a:t>cratons</a:t>
            </a:r>
            <a:r>
              <a:rPr lang="en-US" sz="3600" dirty="0" smtClean="0">
                <a:latin typeface="Comic Sans MS"/>
                <a:cs typeface="Comic Sans MS"/>
              </a:rPr>
              <a:t>?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least in some…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6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851633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95910" y="5657670"/>
            <a:ext cx="16053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Levin and Park,</a:t>
            </a:r>
          </a:p>
          <a:p>
            <a:r>
              <a:rPr lang="en-US" dirty="0" smtClean="0"/>
              <a:t>2000,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7731"/>
            <a:ext cx="265925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Arabian Shield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Anisotropic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MLD from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Receiver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functions</a:t>
            </a:r>
            <a:endParaRPr lang="en-US" sz="28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1345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32"/>
          <p:cNvGrpSpPr>
            <a:grpSpLocks/>
          </p:cNvGrpSpPr>
          <p:nvPr/>
        </p:nvGrpSpPr>
        <p:grpSpPr bwMode="auto">
          <a:xfrm>
            <a:off x="1258888" y="696913"/>
            <a:ext cx="6965950" cy="6270625"/>
            <a:chOff x="793" y="439"/>
            <a:chExt cx="4388" cy="3950"/>
          </a:xfrm>
        </p:grpSpPr>
        <p:grpSp>
          <p:nvGrpSpPr>
            <p:cNvPr id="22533" name="Group 28"/>
            <p:cNvGrpSpPr>
              <a:grpSpLocks/>
            </p:cNvGrpSpPr>
            <p:nvPr/>
          </p:nvGrpSpPr>
          <p:grpSpPr bwMode="auto">
            <a:xfrm>
              <a:off x="793" y="439"/>
              <a:ext cx="4388" cy="3950"/>
              <a:chOff x="793" y="439"/>
              <a:chExt cx="4388" cy="3950"/>
            </a:xfrm>
          </p:grpSpPr>
          <p:grpSp>
            <p:nvGrpSpPr>
              <p:cNvPr id="22546" name="Group 6"/>
              <p:cNvGrpSpPr>
                <a:grpSpLocks/>
              </p:cNvGrpSpPr>
              <p:nvPr/>
            </p:nvGrpSpPr>
            <p:grpSpPr bwMode="auto">
              <a:xfrm>
                <a:off x="793" y="439"/>
                <a:ext cx="4388" cy="3950"/>
                <a:chOff x="364" y="1"/>
                <a:chExt cx="4848" cy="4429"/>
              </a:xfrm>
            </p:grpSpPr>
            <p:pic>
              <p:nvPicPr>
                <p:cNvPr id="22548" name="Picture 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 flipV="1">
                  <a:off x="364" y="1"/>
                  <a:ext cx="4848" cy="44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549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968" y="2908"/>
                  <a:ext cx="1488" cy="21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400" b="1">
                      <a:solidFill>
                        <a:schemeClr val="bg2"/>
                      </a:solidFill>
                      <a:latin typeface="Arial" charset="0"/>
                    </a:rPr>
                    <a:t>Density Structure</a:t>
                  </a:r>
                </a:p>
              </p:txBody>
            </p:sp>
            <p:sp>
              <p:nvSpPr>
                <p:cNvPr id="2255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960" y="3100"/>
                  <a:ext cx="1536" cy="21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400">
                      <a:solidFill>
                        <a:schemeClr val="bg2"/>
                      </a:solidFill>
                      <a:latin typeface="Arial" charset="0"/>
                    </a:rPr>
                    <a:t>normative densities</a:t>
                  </a:r>
                </a:p>
              </p:txBody>
            </p:sp>
            <p:sp>
              <p:nvSpPr>
                <p:cNvPr id="2255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168" y="3099"/>
                  <a:ext cx="1488" cy="21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400" i="1">
                      <a:solidFill>
                        <a:schemeClr val="bg2"/>
                      </a:solidFill>
                      <a:latin typeface="Arial" charset="0"/>
                    </a:rPr>
                    <a:t>In situ</a:t>
                  </a:r>
                  <a:r>
                    <a:rPr lang="en-US" sz="1400">
                      <a:solidFill>
                        <a:schemeClr val="bg2"/>
                      </a:solidFill>
                      <a:latin typeface="Arial" charset="0"/>
                    </a:rPr>
                    <a:t> densities</a:t>
                  </a:r>
                </a:p>
              </p:txBody>
            </p:sp>
          </p:grpSp>
          <p:sp>
            <p:nvSpPr>
              <p:cNvPr id="22547" name="Rectangle 27"/>
              <p:cNvSpPr>
                <a:spLocks noChangeArrowheads="1"/>
              </p:cNvSpPr>
              <p:nvPr/>
            </p:nvSpPr>
            <p:spPr bwMode="auto">
              <a:xfrm>
                <a:off x="1440" y="3408"/>
                <a:ext cx="192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534" name="Text Box 15"/>
            <p:cNvSpPr txBox="1">
              <a:spLocks noChangeArrowheads="1"/>
            </p:cNvSpPr>
            <p:nvPr/>
          </p:nvSpPr>
          <p:spPr bwMode="auto">
            <a:xfrm rot="-440844">
              <a:off x="1296" y="1680"/>
              <a:ext cx="144" cy="12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9144" tIns="9144" rIns="9144" bIns="9144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00" b="1">
                  <a:solidFill>
                    <a:schemeClr val="bg2"/>
                  </a:solidFill>
                  <a:latin typeface="Arial" charset="0"/>
                </a:rPr>
                <a:t>A</a:t>
              </a:r>
            </a:p>
          </p:txBody>
        </p:sp>
        <p:sp>
          <p:nvSpPr>
            <p:cNvPr id="22535" name="Text Box 16"/>
            <p:cNvSpPr txBox="1">
              <a:spLocks noChangeArrowheads="1"/>
            </p:cNvSpPr>
            <p:nvPr/>
          </p:nvSpPr>
          <p:spPr bwMode="auto">
            <a:xfrm rot="413568">
              <a:off x="4416" y="1656"/>
              <a:ext cx="144" cy="12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9144" tIns="9144" rIns="9144" bIns="9144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00" b="1">
                  <a:solidFill>
                    <a:schemeClr val="bg2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22536" name="Text Box 17"/>
            <p:cNvSpPr txBox="1">
              <a:spLocks noChangeArrowheads="1"/>
            </p:cNvSpPr>
            <p:nvPr/>
          </p:nvSpPr>
          <p:spPr bwMode="auto">
            <a:xfrm rot="1154673">
              <a:off x="1428" y="3540"/>
              <a:ext cx="144" cy="12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9144" tIns="9144" rIns="9144" bIns="9144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00" b="1">
                  <a:solidFill>
                    <a:schemeClr val="bg2"/>
                  </a:solidFill>
                  <a:latin typeface="Arial" charset="0"/>
                </a:rPr>
                <a:t>A</a:t>
              </a:r>
            </a:p>
          </p:txBody>
        </p:sp>
        <p:sp>
          <p:nvSpPr>
            <p:cNvPr id="22537" name="Text Box 18"/>
            <p:cNvSpPr txBox="1">
              <a:spLocks noChangeArrowheads="1"/>
            </p:cNvSpPr>
            <p:nvPr/>
          </p:nvSpPr>
          <p:spPr bwMode="auto">
            <a:xfrm rot="1103102">
              <a:off x="2406" y="3828"/>
              <a:ext cx="144" cy="12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9144" tIns="9144" rIns="9144" bIns="9144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00" b="1">
                  <a:solidFill>
                    <a:schemeClr val="bg2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22538" name="Text Box 19"/>
            <p:cNvSpPr txBox="1">
              <a:spLocks noChangeArrowheads="1"/>
            </p:cNvSpPr>
            <p:nvPr/>
          </p:nvSpPr>
          <p:spPr bwMode="auto">
            <a:xfrm>
              <a:off x="3396" y="3696"/>
              <a:ext cx="144" cy="12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9144" tIns="9144" rIns="9144" bIns="9144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00" b="1">
                  <a:solidFill>
                    <a:schemeClr val="bg2"/>
                  </a:solidFill>
                  <a:latin typeface="Arial" charset="0"/>
                </a:rPr>
                <a:t>A</a:t>
              </a:r>
            </a:p>
          </p:txBody>
        </p:sp>
        <p:sp>
          <p:nvSpPr>
            <p:cNvPr id="22539" name="Text Box 20"/>
            <p:cNvSpPr txBox="1">
              <a:spLocks noChangeArrowheads="1"/>
            </p:cNvSpPr>
            <p:nvPr/>
          </p:nvSpPr>
          <p:spPr bwMode="auto">
            <a:xfrm>
              <a:off x="4416" y="3690"/>
              <a:ext cx="144" cy="12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9144" tIns="9144" rIns="9144" bIns="9144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00" b="1">
                  <a:solidFill>
                    <a:schemeClr val="bg2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22540" name="Text Box 23"/>
            <p:cNvSpPr txBox="1">
              <a:spLocks noChangeArrowheads="1"/>
            </p:cNvSpPr>
            <p:nvPr/>
          </p:nvSpPr>
          <p:spPr bwMode="auto">
            <a:xfrm>
              <a:off x="3264" y="3504"/>
              <a:ext cx="492" cy="1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tIns="9144" rIns="9144" bIns="9144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b="1">
                  <a:solidFill>
                    <a:schemeClr val="bg2"/>
                  </a:solidFill>
                  <a:latin typeface="Arial" charset="0"/>
                </a:rPr>
                <a:t>3.40 Mg/m</a:t>
              </a:r>
              <a:r>
                <a:rPr lang="en-US" sz="1000" b="1" baseline="30000">
                  <a:solidFill>
                    <a:schemeClr val="bg2"/>
                  </a:solidFill>
                  <a:latin typeface="Arial" charset="0"/>
                </a:rPr>
                <a:t>3</a:t>
              </a:r>
              <a:endParaRPr lang="en-US" sz="1000" b="1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2541" name="Text Box 24"/>
            <p:cNvSpPr txBox="1">
              <a:spLocks noChangeArrowheads="1"/>
            </p:cNvSpPr>
            <p:nvPr/>
          </p:nvSpPr>
          <p:spPr bwMode="auto">
            <a:xfrm>
              <a:off x="4260" y="3516"/>
              <a:ext cx="492" cy="1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tIns="9144" rIns="9144" bIns="9144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b="1">
                  <a:solidFill>
                    <a:schemeClr val="bg2"/>
                  </a:solidFill>
                  <a:latin typeface="Arial" charset="0"/>
                </a:rPr>
                <a:t>3.40 Mg/m</a:t>
              </a:r>
              <a:r>
                <a:rPr lang="en-US" sz="1000" b="1" baseline="30000">
                  <a:solidFill>
                    <a:schemeClr val="bg2"/>
                  </a:solidFill>
                  <a:latin typeface="Arial" charset="0"/>
                </a:rPr>
                <a:t>3</a:t>
              </a:r>
              <a:endParaRPr lang="en-US" sz="1000" b="1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2542" name="Text Box 25"/>
            <p:cNvSpPr txBox="1">
              <a:spLocks noChangeArrowheads="1"/>
            </p:cNvSpPr>
            <p:nvPr/>
          </p:nvSpPr>
          <p:spPr bwMode="auto">
            <a:xfrm rot="1035047">
              <a:off x="2310" y="3654"/>
              <a:ext cx="492" cy="1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tIns="9144" rIns="9144" bIns="9144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b="1">
                  <a:solidFill>
                    <a:schemeClr val="bg2"/>
                  </a:solidFill>
                  <a:latin typeface="Arial" charset="0"/>
                </a:rPr>
                <a:t>3.40 Mg/m</a:t>
              </a:r>
              <a:r>
                <a:rPr lang="en-US" sz="1000" b="1" baseline="30000">
                  <a:solidFill>
                    <a:schemeClr val="bg2"/>
                  </a:solidFill>
                  <a:latin typeface="Arial" charset="0"/>
                </a:rPr>
                <a:t>3</a:t>
              </a:r>
              <a:endParaRPr lang="en-US" sz="1000" b="1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2543" name="Text Box 26"/>
            <p:cNvSpPr txBox="1">
              <a:spLocks noChangeArrowheads="1"/>
            </p:cNvSpPr>
            <p:nvPr/>
          </p:nvSpPr>
          <p:spPr bwMode="auto">
            <a:xfrm rot="958900">
              <a:off x="1344" y="3384"/>
              <a:ext cx="492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tIns="9144" rIns="9144" bIns="9144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b="1">
                  <a:solidFill>
                    <a:schemeClr val="bg2"/>
                  </a:solidFill>
                  <a:latin typeface="Arial" charset="0"/>
                </a:rPr>
                <a:t>3.35 Mg/m</a:t>
              </a:r>
              <a:r>
                <a:rPr lang="en-US" sz="1000" b="1" baseline="30000">
                  <a:solidFill>
                    <a:schemeClr val="bg2"/>
                  </a:solidFill>
                  <a:latin typeface="Arial" charset="0"/>
                </a:rPr>
                <a:t>3</a:t>
              </a:r>
              <a:endParaRPr lang="en-US" sz="1000" b="1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2544" name="Rectangle 30"/>
            <p:cNvSpPr>
              <a:spLocks noChangeArrowheads="1"/>
            </p:cNvSpPr>
            <p:nvPr/>
          </p:nvSpPr>
          <p:spPr bwMode="auto">
            <a:xfrm>
              <a:off x="3396" y="3402"/>
              <a:ext cx="1152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Rectangle 31"/>
            <p:cNvSpPr>
              <a:spLocks noChangeArrowheads="1"/>
            </p:cNvSpPr>
            <p:nvPr/>
          </p:nvSpPr>
          <p:spPr bwMode="auto">
            <a:xfrm>
              <a:off x="2400" y="3408"/>
              <a:ext cx="240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1" name="Rectangle 2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  <a:noFill/>
        </p:spPr>
        <p:txBody>
          <a:bodyPr/>
          <a:lstStyle/>
          <a:p>
            <a:r>
              <a:rPr lang="en-US" sz="2800" b="1">
                <a:latin typeface="Arial" charset="0"/>
                <a:ea typeface="ＭＳ Ｐゴシック" charset="0"/>
                <a:cs typeface="ＭＳ Ｐゴシック" charset="0"/>
              </a:rPr>
              <a:t>Isopycnic (Equal-Density) Hypothesis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228600" y="5180013"/>
            <a:ext cx="8610600" cy="17543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endParaRPr lang="en-US" sz="2000" b="1" dirty="0">
              <a:solidFill>
                <a:srgbClr val="000099"/>
              </a:solidFill>
              <a:latin typeface="Arial" charset="0"/>
            </a:endParaRPr>
          </a:p>
          <a:p>
            <a:pPr algn="ctr"/>
            <a:r>
              <a:rPr lang="en-US" sz="1800" b="1" dirty="0">
                <a:latin typeface="Arial" charset="0"/>
              </a:rPr>
              <a:t>The temperature difference between the </a:t>
            </a:r>
            <a:r>
              <a:rPr lang="en-US" sz="1800" b="1" dirty="0" err="1">
                <a:latin typeface="Arial" charset="0"/>
              </a:rPr>
              <a:t>cratonic</a:t>
            </a:r>
            <a:r>
              <a:rPr lang="en-US" sz="1800" b="1" dirty="0">
                <a:latin typeface="Arial" charset="0"/>
              </a:rPr>
              <a:t> </a:t>
            </a:r>
            <a:r>
              <a:rPr lang="en-US" sz="1800" b="1" dirty="0" err="1">
                <a:latin typeface="Arial" charset="0"/>
              </a:rPr>
              <a:t>tectosphere</a:t>
            </a:r>
            <a:r>
              <a:rPr lang="en-US" sz="1800" b="1" dirty="0">
                <a:latin typeface="Arial" charset="0"/>
              </a:rPr>
              <a:t> and the </a:t>
            </a:r>
            <a:r>
              <a:rPr lang="en-US" sz="1800" b="1" dirty="0" err="1">
                <a:latin typeface="Arial" charset="0"/>
              </a:rPr>
              <a:t>convecting</a:t>
            </a:r>
            <a:r>
              <a:rPr lang="en-US" sz="1800" b="1" dirty="0">
                <a:latin typeface="Arial" charset="0"/>
              </a:rPr>
              <a:t> mantle is density-compensated by the depletion of the </a:t>
            </a:r>
            <a:r>
              <a:rPr lang="en-US" sz="1800" b="1" dirty="0" err="1">
                <a:latin typeface="Arial" charset="0"/>
              </a:rPr>
              <a:t>tectosphere</a:t>
            </a:r>
            <a:r>
              <a:rPr lang="en-US" sz="1800" b="1" dirty="0">
                <a:latin typeface="Arial" charset="0"/>
              </a:rPr>
              <a:t> in Fe and Al relative to Mg by the extraction of mafic fluids.</a:t>
            </a:r>
          </a:p>
          <a:p>
            <a:pPr algn="ctr"/>
            <a:r>
              <a:rPr lang="en-US" sz="1800" b="1" dirty="0">
                <a:latin typeface="Arial" charset="0"/>
              </a:rPr>
              <a:t> 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                                                                                                           </a:t>
            </a:r>
            <a:r>
              <a:rPr lang="en-US" i="1" dirty="0" smtClean="0">
                <a:solidFill>
                  <a:srgbClr val="000000"/>
                </a:solidFill>
                <a:latin typeface="Comic Sans MS"/>
                <a:cs typeface="Comic Sans MS"/>
              </a:rPr>
              <a:t>Courtesy of Tom Jordan</a:t>
            </a:r>
            <a:endParaRPr lang="en-US" i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773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Need to combine information: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Long period seismic waves (isotropic and anisotropic)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Receiver functions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SKS splitting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1905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56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2" r="57764" b="9320"/>
          <a:stretch>
            <a:fillRect/>
          </a:stretch>
        </p:blipFill>
        <p:spPr bwMode="auto">
          <a:xfrm>
            <a:off x="304800" y="687388"/>
            <a:ext cx="4521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TextBox 4"/>
          <p:cNvSpPr txBox="1">
            <a:spLocks noChangeArrowheads="1"/>
          </p:cNvSpPr>
          <p:nvPr/>
        </p:nvSpPr>
        <p:spPr bwMode="auto">
          <a:xfrm>
            <a:off x="1219200" y="0"/>
            <a:ext cx="6538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white"/>
                </a:solidFill>
                <a:latin typeface="Comic Sans MS" charset="0"/>
                <a:cs typeface="Comic Sans MS" charset="0"/>
              </a:rPr>
              <a:t>Anisotropy direction in shallow upper mantle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6094413"/>
            <a:ext cx="990600" cy="1587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9600" y="6553200"/>
            <a:ext cx="9906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997" name="TextBox 8"/>
          <p:cNvSpPr txBox="1">
            <a:spLocks noChangeArrowheads="1"/>
          </p:cNvSpPr>
          <p:nvPr/>
        </p:nvSpPr>
        <p:spPr bwMode="auto">
          <a:xfrm>
            <a:off x="1981200" y="6140450"/>
            <a:ext cx="2273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/>
                </a:solidFill>
                <a:latin typeface="Comic Sans MS" charset="0"/>
                <a:cs typeface="Comic Sans MS" charset="0"/>
              </a:rPr>
              <a:t>Major suture zones</a:t>
            </a:r>
          </a:p>
        </p:txBody>
      </p:sp>
      <p:pic>
        <p:nvPicPr>
          <p:cNvPr id="849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4" r="34569" b="15543"/>
          <a:stretch>
            <a:fillRect/>
          </a:stretch>
        </p:blipFill>
        <p:spPr bwMode="auto">
          <a:xfrm>
            <a:off x="5029200" y="2462213"/>
            <a:ext cx="41148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TextBox 9"/>
          <p:cNvSpPr txBox="1">
            <a:spLocks noChangeArrowheads="1"/>
          </p:cNvSpPr>
          <p:nvPr/>
        </p:nvSpPr>
        <p:spPr bwMode="auto">
          <a:xfrm>
            <a:off x="5029200" y="4765675"/>
            <a:ext cx="41687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EEECE1"/>
                </a:solidFill>
                <a:latin typeface="Comic Sans MS" charset="0"/>
                <a:cs typeface="Comic Sans MS" charset="0"/>
              </a:rPr>
              <a:t>Our results also reconcile contrasting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EEECE1"/>
                </a:solidFill>
                <a:latin typeface="Comic Sans MS" charset="0"/>
                <a:cs typeface="Comic Sans MS" charset="0"/>
              </a:rPr>
              <a:t> interpretations of SKS splitting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EEECE1"/>
                </a:solidFill>
                <a:latin typeface="Comic Sans MS" charset="0"/>
                <a:cs typeface="Comic Sans MS" charset="0"/>
              </a:rPr>
              <a:t> measurements (in north America):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EEECE1"/>
                </a:solidFill>
                <a:latin typeface="Comic Sans MS" charset="0"/>
                <a:cs typeface="Comic Sans MS" charset="0"/>
              </a:rPr>
              <a:t>SKS expresses frozen anisotropy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EEECE1"/>
                </a:solidFill>
                <a:latin typeface="Comic Sans MS" charset="0"/>
                <a:cs typeface="Comic Sans MS" charset="0"/>
              </a:rPr>
              <a:t> (Silver, 1996)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EEECE1"/>
                </a:solidFill>
                <a:latin typeface="Comic Sans MS" charset="0"/>
                <a:cs typeface="Comic Sans MS" charset="0"/>
              </a:rPr>
              <a:t>SKS expresses flow in the asthenosphere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EEECE1"/>
                </a:solidFill>
                <a:latin typeface="Comic Sans MS" charset="0"/>
                <a:cs typeface="Comic Sans MS" charset="0"/>
              </a:rPr>
              <a:t> (Vinnik et al. 1994)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7" t="13249" r="4968" b="12343"/>
          <a:stretch>
            <a:fillRect/>
          </a:stretch>
        </p:blipFill>
        <p:spPr bwMode="auto">
          <a:xfrm>
            <a:off x="304800" y="1354138"/>
            <a:ext cx="426720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extBox 2"/>
          <p:cNvSpPr txBox="1">
            <a:spLocks noChangeArrowheads="1"/>
          </p:cNvSpPr>
          <p:nvPr/>
        </p:nvSpPr>
        <p:spPr bwMode="auto">
          <a:xfrm>
            <a:off x="695325" y="598488"/>
            <a:ext cx="3305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00"/>
                </a:solidFill>
                <a:latin typeface="Comic Sans MS" charset="0"/>
                <a:cs typeface="Comic Sans MS" charset="0"/>
              </a:rPr>
              <a:t>Layer  1  thickness</a:t>
            </a:r>
          </a:p>
        </p:txBody>
      </p:sp>
      <p:sp>
        <p:nvSpPr>
          <p:cNvPr id="83971" name="TextBox 4"/>
          <p:cNvSpPr txBox="1">
            <a:spLocks noChangeArrowheads="1"/>
          </p:cNvSpPr>
          <p:nvPr/>
        </p:nvSpPr>
        <p:spPr bwMode="auto">
          <a:xfrm>
            <a:off x="2347913" y="5856288"/>
            <a:ext cx="2909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Comic Sans MS" charset="0"/>
              </a:rPr>
              <a:t>Mid-continental rift zone</a:t>
            </a:r>
          </a:p>
        </p:txBody>
      </p:sp>
      <p:sp>
        <p:nvSpPr>
          <p:cNvPr id="83972" name="TextBox 5"/>
          <p:cNvSpPr txBox="1">
            <a:spLocks noChangeArrowheads="1"/>
          </p:cNvSpPr>
          <p:nvPr/>
        </p:nvSpPr>
        <p:spPr bwMode="auto">
          <a:xfrm>
            <a:off x="304800" y="5445125"/>
            <a:ext cx="1660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/>
                </a:solidFill>
                <a:latin typeface="Comic Sans MS" charset="0"/>
                <a:cs typeface="Comic Sans MS" charset="0"/>
              </a:rPr>
              <a:t>Trans Hudson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/>
                </a:solidFill>
                <a:latin typeface="Comic Sans MS" charset="0"/>
                <a:cs typeface="Comic Sans MS" charset="0"/>
              </a:rPr>
              <a:t>Orogen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1837531" y="4202907"/>
            <a:ext cx="2163763" cy="11430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221457" y="3929856"/>
            <a:ext cx="2436812" cy="593725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11717" r="4865" b="11444"/>
          <a:stretch>
            <a:fillRect/>
          </a:stretch>
        </p:blipFill>
        <p:spPr bwMode="auto">
          <a:xfrm>
            <a:off x="4724400" y="1354138"/>
            <a:ext cx="4343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715000" y="661988"/>
            <a:ext cx="2227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Comic Sans MS" charset="0"/>
                <a:cs typeface="Comic Sans MS" charset="0"/>
              </a:rPr>
              <a:t>LAB thickness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86500" y="6397625"/>
            <a:ext cx="287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Yuan </a:t>
            </a:r>
            <a:r>
              <a:rPr lang="en-US" smtClean="0"/>
              <a:t>and Romanowicz, 2010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How thick is the </a:t>
            </a:r>
            <a:r>
              <a:rPr lang="en-US" dirty="0" err="1" smtClean="0">
                <a:latin typeface="Comic Sans MS"/>
                <a:cs typeface="Comic Sans MS"/>
              </a:rPr>
              <a:t>cratonic</a:t>
            </a:r>
            <a:r>
              <a:rPr lang="en-US" dirty="0" smtClean="0">
                <a:latin typeface="Comic Sans MS"/>
                <a:cs typeface="Comic Sans MS"/>
              </a:rPr>
              <a:t> lithosphere?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314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Comic Sans MS"/>
                <a:cs typeface="Comic Sans MS"/>
              </a:rPr>
              <a:t>Jordan (1975,1978) </a:t>
            </a:r>
            <a:r>
              <a:rPr lang="en-US" dirty="0" smtClean="0">
                <a:latin typeface="Comic Sans MS"/>
                <a:cs typeface="Comic Sans MS"/>
              </a:rPr>
              <a:t>“</a:t>
            </a:r>
            <a:r>
              <a:rPr lang="en-US" dirty="0" err="1" smtClean="0">
                <a:latin typeface="Comic Sans MS"/>
                <a:cs typeface="Comic Sans MS"/>
              </a:rPr>
              <a:t>tectosphere</a:t>
            </a:r>
            <a:r>
              <a:rPr lang="en-US" dirty="0" smtClean="0">
                <a:latin typeface="Comic Sans MS"/>
                <a:cs typeface="Comic Sans MS"/>
              </a:rPr>
              <a:t>” ~400 km</a:t>
            </a:r>
          </a:p>
          <a:p>
            <a:endParaRPr lang="en-US" dirty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Heat flow data, </a:t>
            </a:r>
            <a:r>
              <a:rPr lang="en-US" dirty="0" err="1" smtClean="0">
                <a:latin typeface="Comic Sans MS"/>
                <a:cs typeface="Comic Sans MS"/>
              </a:rPr>
              <a:t>magnetotelluric</a:t>
            </a:r>
            <a:r>
              <a:rPr lang="en-US" dirty="0" smtClean="0">
                <a:latin typeface="Comic Sans MS"/>
                <a:cs typeface="Comic Sans MS"/>
              </a:rPr>
              <a:t>, xenoliths ~200 km </a:t>
            </a:r>
            <a:r>
              <a:rPr lang="en-US" sz="2400" dirty="0" smtClean="0">
                <a:latin typeface="Comic Sans MS"/>
                <a:cs typeface="Comic Sans MS"/>
              </a:rPr>
              <a:t>(e.g. </a:t>
            </a:r>
            <a:r>
              <a:rPr lang="en-US" sz="2400" dirty="0" err="1" smtClean="0">
                <a:latin typeface="Comic Sans MS"/>
                <a:cs typeface="Comic Sans MS"/>
              </a:rPr>
              <a:t>Mareschal</a:t>
            </a:r>
            <a:r>
              <a:rPr lang="en-US" sz="2400" dirty="0" smtClean="0">
                <a:latin typeface="Comic Sans MS"/>
                <a:cs typeface="Comic Sans MS"/>
              </a:rPr>
              <a:t> and </a:t>
            </a:r>
            <a:r>
              <a:rPr lang="en-US" sz="2400" dirty="0" err="1" smtClean="0">
                <a:latin typeface="Comic Sans MS"/>
                <a:cs typeface="Comic Sans MS"/>
              </a:rPr>
              <a:t>Jaupart</a:t>
            </a:r>
            <a:r>
              <a:rPr lang="en-US" sz="2400" dirty="0" smtClean="0">
                <a:latin typeface="Comic Sans MS"/>
                <a:cs typeface="Comic Sans MS"/>
              </a:rPr>
              <a:t>, 2004; Carlson et al., 2005; Jones et al., 2003)</a:t>
            </a:r>
          </a:p>
          <a:p>
            <a:endParaRPr lang="en-US" dirty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Receiver functions </a:t>
            </a:r>
            <a:r>
              <a:rPr lang="en-US" sz="2400" dirty="0" smtClean="0">
                <a:latin typeface="Comic Sans MS"/>
                <a:cs typeface="Comic Sans MS"/>
              </a:rPr>
              <a:t>(</a:t>
            </a:r>
            <a:r>
              <a:rPr lang="en-US" sz="2400" dirty="0" err="1" smtClean="0">
                <a:latin typeface="Comic Sans MS"/>
                <a:cs typeface="Comic Sans MS"/>
              </a:rPr>
              <a:t>Rychert</a:t>
            </a:r>
            <a:r>
              <a:rPr lang="en-US" sz="2400" dirty="0" smtClean="0">
                <a:latin typeface="Comic Sans MS"/>
                <a:cs typeface="Comic Sans MS"/>
              </a:rPr>
              <a:t> and Shearer, 2009)</a:t>
            </a:r>
            <a:r>
              <a:rPr lang="en-US" dirty="0" smtClean="0">
                <a:latin typeface="Comic Sans MS"/>
                <a:cs typeface="Comic Sans MS"/>
              </a:rPr>
              <a:t>: ~ 100 km?</a:t>
            </a:r>
            <a:endParaRPr lang="en-US" dirty="0">
              <a:latin typeface="Comic Sans MS"/>
              <a:cs typeface="Comic Sans M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6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136" t="36125" r="7972"/>
          <a:stretch/>
        </p:blipFill>
        <p:spPr>
          <a:xfrm>
            <a:off x="149599" y="1381092"/>
            <a:ext cx="5401122" cy="47960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51" r="50327" b="7025"/>
          <a:stretch/>
        </p:blipFill>
        <p:spPr>
          <a:xfrm>
            <a:off x="5687964" y="3396734"/>
            <a:ext cx="3266561" cy="3368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493" y="5756146"/>
            <a:ext cx="992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mic Sans MS"/>
                <a:cs typeface="Comic Sans MS"/>
              </a:rPr>
              <a:t>SEMum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8153" y="1381092"/>
            <a:ext cx="533822" cy="5881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6838" y="3581400"/>
            <a:ext cx="533822" cy="5881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9599" y="3396734"/>
            <a:ext cx="124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S362ANI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975" y="239260"/>
            <a:ext cx="8207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/>
                <a:cs typeface="Comic Sans MS"/>
              </a:rPr>
              <a:t>Cluster analysis of upper mantle structure</a:t>
            </a:r>
          </a:p>
          <a:p>
            <a:pPr algn="ctr"/>
            <a:r>
              <a:rPr lang="en-US" sz="2400" dirty="0" smtClean="0">
                <a:latin typeface="Comic Sans MS"/>
                <a:cs typeface="Comic Sans MS"/>
              </a:rPr>
              <a:t> from  seismic tomography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6538" y="6522989"/>
            <a:ext cx="391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omic Sans MS"/>
                <a:cs typeface="Comic Sans MS"/>
              </a:rPr>
              <a:t>Lekic</a:t>
            </a:r>
            <a:r>
              <a:rPr lang="en-US" i="1" dirty="0" smtClean="0">
                <a:latin typeface="Comic Sans MS"/>
                <a:cs typeface="Comic Sans MS"/>
              </a:rPr>
              <a:t> and Romanowicz, EPSL, 2011</a:t>
            </a:r>
            <a:endParaRPr lang="en-US" i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4965" y="3056938"/>
            <a:ext cx="152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Isotropic </a:t>
            </a:r>
            <a:r>
              <a:rPr lang="en-US" dirty="0" err="1" smtClean="0">
                <a:latin typeface="Comic Sans MS"/>
                <a:cs typeface="Comic Sans MS"/>
              </a:rPr>
              <a:t>Vs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87964" y="3426270"/>
            <a:ext cx="499095" cy="457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74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150"/>
            <a:ext cx="914400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867400" y="3644900"/>
            <a:ext cx="2705100" cy="2832100"/>
          </a:xfrm>
          <a:prstGeom prst="ellipse">
            <a:avLst/>
          </a:prstGeom>
          <a:noFill/>
          <a:ln w="285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97800" y="3460234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mic Sans MS"/>
                <a:cs typeface="Comic Sans MS"/>
              </a:rPr>
              <a:t>Cratons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2676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3" name="Picture 2" descr="Fig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2" b="74158"/>
          <a:stretch>
            <a:fillRect/>
          </a:stretch>
        </p:blipFill>
        <p:spPr bwMode="auto">
          <a:xfrm>
            <a:off x="152400" y="0"/>
            <a:ext cx="3352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9" r="50562" b="49438"/>
          <a:stretch>
            <a:fillRect/>
          </a:stretch>
        </p:blipFill>
        <p:spPr bwMode="auto">
          <a:xfrm>
            <a:off x="152400" y="1752600"/>
            <a:ext cx="3352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62" r="50562" b="24719"/>
          <a:stretch>
            <a:fillRect/>
          </a:stretch>
        </p:blipFill>
        <p:spPr bwMode="auto">
          <a:xfrm>
            <a:off x="152400" y="3505200"/>
            <a:ext cx="3352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g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81" r="50562"/>
          <a:stretch>
            <a:fillRect/>
          </a:stretch>
        </p:blipFill>
        <p:spPr bwMode="auto">
          <a:xfrm>
            <a:off x="152400" y="5181600"/>
            <a:ext cx="3352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ig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5" t="11237" b="61798"/>
          <a:stretch>
            <a:fillRect/>
          </a:stretch>
        </p:blipFill>
        <p:spPr bwMode="auto">
          <a:xfrm>
            <a:off x="4953000" y="2209800"/>
            <a:ext cx="3505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6118" name="TextBox 7"/>
          <p:cNvSpPr txBox="1">
            <a:spLocks noChangeArrowheads="1"/>
          </p:cNvSpPr>
          <p:nvPr/>
        </p:nvSpPr>
        <p:spPr bwMode="auto">
          <a:xfrm>
            <a:off x="4953000" y="533400"/>
            <a:ext cx="266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  <a:latin typeface="Comic Sans MS" charset="0"/>
                <a:cs typeface="Comic Sans MS" charset="0"/>
              </a:rPr>
              <a:t>Clustering analysis of SEMum model</a:t>
            </a:r>
          </a:p>
        </p:txBody>
      </p:sp>
      <p:sp>
        <p:nvSpPr>
          <p:cNvPr id="346120" name="TextBox 2"/>
          <p:cNvSpPr txBox="1">
            <a:spLocks noChangeArrowheads="1"/>
          </p:cNvSpPr>
          <p:nvPr/>
        </p:nvSpPr>
        <p:spPr bwMode="auto">
          <a:xfrm>
            <a:off x="3302000" y="268288"/>
            <a:ext cx="56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N=2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24225" y="1730375"/>
            <a:ext cx="565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N=3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260725" y="3505200"/>
            <a:ext cx="565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N=4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02000" y="5181600"/>
            <a:ext cx="565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N=5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321425" y="1839913"/>
            <a:ext cx="566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N=6</a:t>
            </a:r>
          </a:p>
        </p:txBody>
      </p:sp>
      <p:sp>
        <p:nvSpPr>
          <p:cNvPr id="346125" name="TextBox 14"/>
          <p:cNvSpPr txBox="1">
            <a:spLocks noChangeArrowheads="1"/>
          </p:cNvSpPr>
          <p:nvPr/>
        </p:nvSpPr>
        <p:spPr bwMode="auto">
          <a:xfrm>
            <a:off x="7391400" y="5791200"/>
            <a:ext cx="15605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latin typeface="Comic Sans MS" charset="0"/>
                <a:cs typeface="Comic Sans MS" charset="0"/>
              </a:rPr>
              <a:t>Lekic and</a:t>
            </a:r>
          </a:p>
          <a:p>
            <a:pPr eaLnBrk="1" hangingPunct="1"/>
            <a:r>
              <a:rPr lang="en-US" sz="1800" i="1">
                <a:latin typeface="Comic Sans MS" charset="0"/>
                <a:cs typeface="Comic Sans MS" charset="0"/>
              </a:rPr>
              <a:t>Romanowicz</a:t>
            </a:r>
          </a:p>
          <a:p>
            <a:pPr eaLnBrk="1" hangingPunct="1"/>
            <a:r>
              <a:rPr lang="en-US" sz="1800" i="1">
                <a:latin typeface="Comic Sans MS" charset="0"/>
                <a:cs typeface="Comic Sans MS" charset="0"/>
              </a:rPr>
              <a:t>2011,EPSL</a:t>
            </a:r>
          </a:p>
        </p:txBody>
      </p:sp>
    </p:spTree>
    <p:extLst>
      <p:ext uri="{BB962C8B-B14F-4D97-AF65-F5344CB8AC3E}">
        <p14:creationId xmlns:p14="http://schemas.microsoft.com/office/powerpoint/2010/main" val="1878689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7_Default Design">
  <a:themeElements>
    <a:clrScheme name="Custom 2">
      <a:dk1>
        <a:srgbClr val="010101"/>
      </a:dk1>
      <a:lt1>
        <a:srgbClr val="030300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FF"/>
      </a:accent3>
      <a:accent4>
        <a:srgbClr val="DADA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808080"/>
        </a:dk1>
        <a:lt1>
          <a:srgbClr val="FFFF00"/>
        </a:lt1>
        <a:dk2>
          <a:srgbClr val="0000FF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AAAAFF"/>
        </a:accent3>
        <a:accent4>
          <a:srgbClr val="DADA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1857</Words>
  <Application>Microsoft Macintosh PowerPoint</Application>
  <PresentationFormat>On-screen Show (4:3)</PresentationFormat>
  <Paragraphs>363</Paragraphs>
  <Slides>53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Office Theme</vt:lpstr>
      <vt:lpstr>7_Default Design</vt:lpstr>
      <vt:lpstr>1_Office Theme</vt:lpstr>
      <vt:lpstr>2_Office Theme</vt:lpstr>
      <vt:lpstr>Equation</vt:lpstr>
      <vt:lpstr>Continental lithosphere investigations using seismological tools</vt:lpstr>
      <vt:lpstr>Seismological tools</vt:lpstr>
      <vt:lpstr>Archean Cratons</vt:lpstr>
      <vt:lpstr>PowerPoint Presentation</vt:lpstr>
      <vt:lpstr>Isopycnic (Equal-Density) Hypothesis</vt:lpstr>
      <vt:lpstr>How thick is the cratonic lithosphere?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Rayleigh wave overtones</vt:lpstr>
      <vt:lpstr>P-RF Ray Paths</vt:lpstr>
      <vt:lpstr>Crustal P-RF and Multiples</vt:lpstr>
      <vt:lpstr>PowerPoint Presentation</vt:lpstr>
      <vt:lpstr>Seismic anisotropy</vt:lpstr>
      <vt:lpstr>Seismic anisotropy</vt:lpstr>
      <vt:lpstr>PowerPoint Presentation</vt:lpstr>
      <vt:lpstr>PowerPoint Presentation</vt:lpstr>
      <vt:lpstr>Types of anisotropy</vt:lpstr>
      <vt:lpstr>PowerPoint Presentation</vt:lpstr>
      <vt:lpstr>PowerPoint Presentation</vt:lpstr>
      <vt:lpstr>Azimuthal anisotropy: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SKS splitting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Does this hold on other cratons?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Romanowicz</dc:creator>
  <cp:lastModifiedBy>Barbara Romanowicz</cp:lastModifiedBy>
  <cp:revision>86</cp:revision>
  <dcterms:created xsi:type="dcterms:W3CDTF">2012-07-25T05:12:51Z</dcterms:created>
  <dcterms:modified xsi:type="dcterms:W3CDTF">2012-07-27T03:55:56Z</dcterms:modified>
</cp:coreProperties>
</file>