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handoutMasterIdLst>
    <p:handoutMasterId r:id="rId28"/>
  </p:handoutMasterIdLst>
  <p:sldIdLst>
    <p:sldId id="391" r:id="rId2"/>
    <p:sldId id="390" r:id="rId3"/>
    <p:sldId id="416" r:id="rId4"/>
    <p:sldId id="417" r:id="rId5"/>
    <p:sldId id="431" r:id="rId6"/>
    <p:sldId id="393" r:id="rId7"/>
    <p:sldId id="354" r:id="rId8"/>
    <p:sldId id="397" r:id="rId9"/>
    <p:sldId id="419" r:id="rId10"/>
    <p:sldId id="398" r:id="rId11"/>
    <p:sldId id="402" r:id="rId12"/>
    <p:sldId id="432" r:id="rId13"/>
    <p:sldId id="408" r:id="rId14"/>
    <p:sldId id="352" r:id="rId15"/>
    <p:sldId id="428" r:id="rId16"/>
    <p:sldId id="291" r:id="rId17"/>
    <p:sldId id="373" r:id="rId18"/>
    <p:sldId id="387" r:id="rId19"/>
    <p:sldId id="349" r:id="rId20"/>
    <p:sldId id="389" r:id="rId21"/>
    <p:sldId id="425" r:id="rId22"/>
    <p:sldId id="422" r:id="rId23"/>
    <p:sldId id="344" r:id="rId24"/>
    <p:sldId id="265" r:id="rId25"/>
    <p:sldId id="411"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8279"/>
    <a:srgbClr val="BA4B51"/>
    <a:srgbClr val="CEE2E9"/>
    <a:srgbClr val="AD936F"/>
    <a:srgbClr val="131750"/>
    <a:srgbClr val="FFCD97"/>
    <a:srgbClr val="FFF1C2"/>
    <a:srgbClr val="E6FF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840"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3891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3891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3891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C372CC7-D9DB-BC42-A489-74F9D0362E16}" type="slidenum">
              <a:rPr lang="en-US"/>
              <a:pPr>
                <a:defRPr/>
              </a:pPr>
              <a:t>‹#›</a:t>
            </a:fld>
            <a:endParaRPr lang="en-US"/>
          </a:p>
        </p:txBody>
      </p:sp>
    </p:spTree>
    <p:extLst>
      <p:ext uri="{BB962C8B-B14F-4D97-AF65-F5344CB8AC3E}">
        <p14:creationId xmlns:p14="http://schemas.microsoft.com/office/powerpoint/2010/main" val="3423673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129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17412"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9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129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777E25D-072C-1442-B6F9-E6F4D227B429}" type="slidenum">
              <a:rPr lang="en-US"/>
              <a:pPr>
                <a:defRPr/>
              </a:pPr>
              <a:t>‹#›</a:t>
            </a:fld>
            <a:endParaRPr lang="en-US"/>
          </a:p>
        </p:txBody>
      </p:sp>
    </p:spTree>
    <p:extLst>
      <p:ext uri="{BB962C8B-B14F-4D97-AF65-F5344CB8AC3E}">
        <p14:creationId xmlns:p14="http://schemas.microsoft.com/office/powerpoint/2010/main" val="35160318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DD4D011-9DAE-4A45-87CA-D273EEA8D808}" type="slidenum">
              <a:rPr lang="en-US" sz="1200"/>
              <a:pPr/>
              <a:t>1</a:t>
            </a:fld>
            <a:endParaRPr lang="en-US" sz="1200"/>
          </a:p>
        </p:txBody>
      </p:sp>
      <p:sp>
        <p:nvSpPr>
          <p:cNvPr id="19458" name="Rectangle 2"/>
          <p:cNvSpPr>
            <a:spLocks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The most significant chemical discontinuities in Earth: Atmosphere-Crust-Mantle-Core.  Crust formed over Earth history, but both atmosphere and core predominantly formed within 100-200 million years of Earth formation.  Are similarly old differentiation events also recorded in the silicate portion of Earth?  How might these have affected the later geodynamic evolution of the planet?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Although we don’t know the exact composition of the core, we can see the consequences of its formation as a chemical imprint in the mantle – the depletion of those elements that prefer to be in metal rather than silicate.</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9176CB5-C992-5843-A45F-FB105E1D6066}" type="slidenum">
              <a:rPr lang="en-US" sz="1200"/>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F9DB437-03E4-A849-81CB-909AD3987A32}" type="slidenum">
              <a:rPr lang="en-US" sz="1200"/>
              <a:pPr/>
              <a:t>11</a:t>
            </a:fld>
            <a:endParaRPr lang="en-US" sz="1200"/>
          </a:p>
        </p:txBody>
      </p:sp>
      <p:sp>
        <p:nvSpPr>
          <p:cNvPr id="39938" name="Rectangle 2"/>
          <p:cNvSpPr>
            <a:spLocks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Core formation clearly occurred very early – depending on how you approach the Hf-W systematics, somewhere between 30 and 100 million years after Solar system formation.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cs typeface="MS PGothic" charset="0"/>
              </a:rPr>
              <a:t>The so-called highly siderophile elements – called that because they have metal-silicate distribution coefficients of 10^4 or above, and hence should be depleted in the mantle by a similar amount, are instead found in the mantle at nearly chondritic relative abundances at a bit less than 1% of chondritic abundances.  One way to do this is to add about 1% of the mass of the Earth after core-mantle exchange stopped – a so-called “late veneer”.  If the later veneer were made of volatile-rich chondrites, then this material would have brought in an amount of water similar to that currently present in the ocean.  The siderophile element abundances in the mantle don’t require a volatile-rich late veneer, however.</a:t>
            </a: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43EAA42-727A-9A4F-82C3-8E5DF79CCA61}" type="slidenum">
              <a:rPr lang="en-US" sz="1200">
                <a:ea typeface="MS PGothic" charset="0"/>
                <a:cs typeface="MS PGothic" charset="0"/>
              </a:rPr>
              <a:pPr/>
              <a:t>12</a:t>
            </a:fld>
            <a:endParaRPr lang="en-US" sz="1200">
              <a:ea typeface="MS PGothic" charset="0"/>
              <a:cs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2025810-A233-D647-905F-4085603FB8FB}" type="slidenum">
              <a:rPr lang="en-US" sz="1200"/>
              <a:pPr/>
              <a:t>13</a:t>
            </a:fld>
            <a:endParaRPr lang="en-US" sz="1200"/>
          </a:p>
        </p:txBody>
      </p:sp>
      <p:sp>
        <p:nvSpPr>
          <p:cNvPr id="44034" name="Rectangle 2"/>
          <p:cNvSpPr>
            <a:spLocks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To investigate silicate differentiation processes, primarily done through partial melting, refractory lithophile elements, like the rare earth elements are useful because they are not fractionated by core forming processes nor by volatile loss.  Chondrites, for example, show only a very small variation in REE patterns and of ratios of two neighboring REE like Sm and Nd.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7A3422D-97FF-4F49-AED0-D7E80C5ED016}" type="slidenum">
              <a:rPr lang="en-US" sz="1200"/>
              <a:pPr/>
              <a:t>14</a:t>
            </a:fld>
            <a:endParaRPr lang="en-US" sz="1200"/>
          </a:p>
        </p:txBody>
      </p:sp>
      <p:sp>
        <p:nvSpPr>
          <p:cNvPr id="46082" name="Rectangle 2"/>
          <p:cNvSpPr>
            <a:spLocks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The chemical composition of the continental and oceanic crust are relatively well known.  The mantle source of oceanic crust is the chemical compliment to the continents.  Various methods to estimate the age of the crust indicate that crust formation has occurred throughout Earth history, though the rate of crust production and recycling is highly uncertain.  The chemical complementarity between continent and depleted mantle is not the result of early Earth differentiation.  Continental crust can be added back to an appropriate mass of depleted mantle to produce a mixture similar to that expected for the undifferentiated silicate Earth, but did this process start from “primitive” mantle or one already affected by early Earth differentiation processes?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chemical complementarity of continental crust and the mantle source of oceanic crust testifies to the effectiveness of partial melting in separating the lithophile elements.  Some important basalt provinces, for example the largest of the flood basalt provinces – the Ontong-Java Plateau – show lithophile element patterns closer to those expected for undifferentiated mantle than to MORB mantle.  Are these melts from Earth’s primitive mantle?  Maybe, but if so, the primitive mantle is not chondritic according to their Nd isotope compositions.</a:t>
            </a: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B0A811D-DDD0-8A4E-B233-8262FEF30920}" type="slidenum">
              <a:rPr lang="en-US" sz="120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2E9125F-84CA-3045-98E7-F3C077576BCB}" type="slidenum">
              <a:rPr lang="en-US" sz="1200"/>
              <a:pPr/>
              <a:t>16</a:t>
            </a:fld>
            <a:endParaRPr lang="en-US" sz="1200"/>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Although the long-lived 147Sm-143Nd data can be explained by much younger differentiation ages, the offset of 142Nd/144Nd of the modern mantle from that measured in most chondrites suggests that the accessible Earth has had a higher than chondritic Sm/Nd ratio since the time that 146Sm (half life = 68 Ma) was alive – in other words, since a few tens of million years after Earth formation.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 mantle reservoir with a Sm/Nd ratio 6% higher than chondritic would today have a 143Nd/144Nd ratio (0.5130) about 6 parts in 10,000 higher than chondritic (0.51263). The predicted 143Nd/144Nd of the reservoir parental to modern terrestrial lavas overlaps with the 143Nd/144Nd of the highest 3He/4He lavas, another tracer of “primitive” mantle.</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2FDCA84-EC7A-8A4C-810E-21CBCED84DDA}" type="slidenum">
              <a:rPr lang="en-US" sz="1200">
                <a:latin typeface="Arial" charset="0"/>
              </a:rPr>
              <a:pPr/>
              <a:t>17</a:t>
            </a:fld>
            <a:endParaRPr lang="en-US" sz="12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2CC534E-A3D0-6F45-8C5D-C0DF3CF8A92E}" type="slidenum">
              <a:rPr lang="en-US" sz="1200"/>
              <a:pPr/>
              <a:t>18</a:t>
            </a:fld>
            <a:endParaRPr lang="en-US" sz="1200"/>
          </a:p>
        </p:txBody>
      </p:sp>
      <p:sp>
        <p:nvSpPr>
          <p:cNvPr id="54274" name="Rectangle 2"/>
          <p:cNvSpPr>
            <a:spLocks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These small – percent level – differences in relative REE abundances have critical implications for the abundances of the heat producing elements U, Th and K, and hence for the geodynamic evolution of Earth’s interior.  If the silicate Earth has chondritic abundances of U, Th, and K, Earth is presently generating just over 20 TW of energy from radioactive decay (7 TW from the continental crust, 1 TW from the depleted upper mantle, and 12 TW from a “primitive” lower mantle).  If the Earth has the lithophile element abundances suggested by the 146Sm-142Nd results, than Earth may be presently generating only 10 TW of energy from radioactive decay.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4EBDC5C-1B46-FD49-AF15-7E65A637ABF4}" type="slidenum">
              <a:rPr lang="en-US" sz="1200"/>
              <a:pPr/>
              <a:t>19</a:t>
            </a:fld>
            <a:endParaRPr lang="en-US" sz="1200"/>
          </a:p>
        </p:txBody>
      </p:sp>
      <p:sp>
        <p:nvSpPr>
          <p:cNvPr id="56322" name="Rectangle 2"/>
          <p:cNvSpPr>
            <a:spLocks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If the bulk silicate Earth has chondritic relative abundances of the refractory lithophile elements, then the 142Nd imply an early differentiation event and complementary incompatible element enriched and depleted mantle reservoirs.  Only the depleted reservoir has been sampled by surface igneous rocks.  Two ways to do this are illustrated above, one a lunar-analog magma ocean that evolves to an iron-rich, and hence dense, silicate liquid at the top that eventually sinks to the base of the mantle and stays there.  The other considers the possibility that at high pressure, silicate liquids are more dense than solids and hence would sink to the bottom of the mantle to form a basal magma ocean.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DABFF9-DB36-FB42-B0E9-BCD576E998D6}" type="slidenum">
              <a:rPr lang="en-US" sz="1200"/>
              <a:pPr/>
              <a:t>2</a:t>
            </a:fld>
            <a:endParaRPr lang="en-US" sz="1200"/>
          </a:p>
        </p:txBody>
      </p:sp>
      <p:sp>
        <p:nvSpPr>
          <p:cNvPr id="21506" name="Rectangle 2"/>
          <p:cNvSpPr>
            <a:spLocks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We will push this back one step farther and consider the chemical fractionation processes that could occur before planet formation.  Collapse of the Solar molecular cloud leads to a central mass concentration which results in high temperatures, at least within the inner Solar system.  The survival of presolar grains show that temperatures did not get sufficiently hot throughout the nebula to volatilize everything, but a hot gaseous, well-mixed, inner solar system is at least a good place to start this story.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Is the complementary, but hidden incompatible element enriched reservoir seen in the complex structure of the lower mantle?</a:t>
            </a: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2540014-C349-2F45-9B8D-DD563F667756}" type="slidenum">
              <a:rPr lang="en-US" sz="120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20A8AA0-046D-F54A-8AA9-51561BF9AFFE}" type="slidenum">
              <a:rPr lang="en-US" sz="1200"/>
              <a:pPr/>
              <a:t>21</a:t>
            </a:fld>
            <a:endParaRPr lang="en-US" sz="1200"/>
          </a:p>
        </p:txBody>
      </p:sp>
      <p:sp>
        <p:nvSpPr>
          <p:cNvPr id="60418" name="Rectangle 1026"/>
          <p:cNvSpPr>
            <a:spLocks noChangeArrowheads="1" noTextEdit="1"/>
          </p:cNvSpPr>
          <p:nvPr>
            <p:ph type="sldImg"/>
          </p:nvPr>
        </p:nvSpPr>
        <p:spPr>
          <a:ln/>
        </p:spPr>
      </p:sp>
      <p:sp>
        <p:nvSpPr>
          <p:cNvPr id="604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If the incompatible element enriched compliment to the early incompatible element depleted mantle is not in the Earth, then how can one explain a non-chondritic abundance of refractory lithophile elements in Earth?  One possibility is the collisional erosion of the incompatible element enriched crusts on planetesimals.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C56EA80-8316-554E-9A99-C7B1F73D7384}" type="slidenum">
              <a:rPr lang="en-US" sz="1200"/>
              <a:pPr/>
              <a:t>22</a:t>
            </a:fld>
            <a:endParaRPr lang="en-US" sz="1200"/>
          </a:p>
        </p:txBody>
      </p:sp>
      <p:sp>
        <p:nvSpPr>
          <p:cNvPr id="62466" name="Rectangle 2"/>
          <p:cNvSpPr>
            <a:spLocks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Crustal remnants dating back to 4.4 Ga suggest that crust formation on Earth began rapidly after the giant impact and that some small remnants of this early crust remain on Earth’s surface today.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6B9174E-5D46-554E-8351-D77FD72E3D2C}" type="slidenum">
              <a:rPr lang="en-US" sz="1200"/>
              <a:pPr/>
              <a:t>23</a:t>
            </a:fld>
            <a:endParaRPr lang="en-US" sz="1200"/>
          </a:p>
        </p:txBody>
      </p:sp>
      <p:sp>
        <p:nvSpPr>
          <p:cNvPr id="64514" name="Rectangle 2"/>
          <p:cNvSpPr>
            <a:spLocks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How and when did Earth’s first crust form?  Was the process similar or different to today?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07C073E-8632-D84F-AC99-238A84C3B13F}" type="slidenum">
              <a:rPr lang="en-US" sz="1200"/>
              <a:pPr/>
              <a:t>24</a:t>
            </a:fld>
            <a:endParaRPr lang="en-US" sz="1200"/>
          </a:p>
        </p:txBody>
      </p:sp>
      <p:sp>
        <p:nvSpPr>
          <p:cNvPr id="66562" name="Rectangle 2"/>
          <p:cNvSpPr>
            <a:spLocks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Moon shows a similar chemical complementarity between crust and mantle as does the Earth, but on the Moon the complementarity was established by 4.4 Ga, likely as a result of an early global melting event.  Similarly old global differentiation events on Mars leaves the expectation that early planetary silicate differentiation is the norm in terrestrial planet history, rather than the exception.</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77514B9-10E0-BB40-8F57-A3175A548358}" type="slidenum">
              <a:rPr lang="en-US" sz="1200"/>
              <a:pPr/>
              <a:t>25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As the Solar nebula cools, different elements condense out of the gas at different temperatures.  One means of chemical fractionation thus is any physical mechanism that can mechanically separate dust from gas during this cooling phase.</a:t>
            </a: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4849970-2B56-8B48-9328-FC30F105F8B8}" type="slidenum">
              <a:rPr lang="en-US" sz="1200"/>
              <a:pPr/>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most obvious volatility-related separation is the frost line interior to which ices remained as gases and only silicate and metal-rich planets formed whereas beyond the snow line, ices condensed and accumulated into the giant gas planets.  Examination of extra solar planetary systems shows that the story is not this simple as gas giants have a habit of migrating inwards, and outwards, but in our solar system, the concept of a frost line provides a convenient explanation for the inner terrestrial planets and the outer gas planets.</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199B2B5-9AD5-BB44-B8CA-50F1DBEFEB72}" type="slidenum">
              <a:rPr lang="en-US" sz="1200"/>
              <a:pPr/>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C64189B-3CBE-0542-AEBB-ECD940E201A9}" type="slidenum">
              <a:rPr lang="en-US" sz="1200"/>
              <a:pPr/>
              <a:t>5</a:t>
            </a:fld>
            <a:endParaRPr lang="en-US" sz="1200"/>
          </a:p>
        </p:txBody>
      </p:sp>
      <p:sp>
        <p:nvSpPr>
          <p:cNvPr id="27650" name="Rectangle 1026"/>
          <p:cNvSpPr>
            <a:spLocks noChangeArrowheads="1" noTextEdit="1"/>
          </p:cNvSpPr>
          <p:nvPr>
            <p:ph type="sldImg"/>
          </p:nvPr>
        </p:nvSpPr>
        <p:spPr>
          <a:ln/>
        </p:spPr>
      </p:sp>
      <p:sp>
        <p:nvSpPr>
          <p:cNvPr id="276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planetary migration seen in extra solar planetary systems brings up the issue of how much initial chemical heterogeneity that might have been present in the nebula that would be preserved during the planetary accumulation process.  Although lots of mixing occurs due to orbital perturbations during planetary accretion, the theoretical evidence suggests that heliocentric compositional gradients can survive the planetary accumulation process.</a:t>
            </a: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8644151-91ED-9E49-A22D-2D2310968387}" type="slidenum">
              <a:rPr lang="en-US" sz="1200"/>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1FB33E2-E82A-AE4A-9732-3749FEB922E3}" type="slidenum">
              <a:rPr lang="en-US" sz="1200"/>
              <a:pPr/>
              <a:t>7</a:t>
            </a:fld>
            <a:endParaRPr lang="en-US" sz="1200"/>
          </a:p>
        </p:txBody>
      </p:sp>
      <p:sp>
        <p:nvSpPr>
          <p:cNvPr id="31746" name="Rectangle 2"/>
          <p:cNvSpPr>
            <a:spLocks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Earth is depleted not only in gases, but in moderately volatile elements.  This separation of volatile-refractory elements is one of two major chemical separation processes that occurs before planets form.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Evidence from the short-lived 53Mn to 53Cr decay (3.7 million year half life) provides support for the idea that Earth formed volatile depleted – it did not gain volatile depletion through some later differentiation process.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8DB8AEE-4121-474D-9574-F7C47948FFE8}" type="slidenum">
              <a:rPr lang="en-US" sz="1200"/>
              <a:pP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other obvious nebular fractionation process is between iron metal and silicate.  In a gas of solar composition, most of the iron condenses as iron metal.  Given the very different densities of iron and silicate grains, mechanical sorting in the nebula can fractionate metal from silicate.  Supporting this, meteorites show a wide range in the ratio of iron to silicates.  Estimates of Earth composition suggest that it has even higher bulk Fe content than any group of meteorites.</a:t>
            </a: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CB597EC-5373-BD45-A7FD-9BF135EDCA0D}" type="slidenum">
              <a:rPr lang="en-US" sz="1200"/>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147C4-D2AD-FA4C-BF2F-F3FDBC5B16B1}" type="slidenum">
              <a:rPr lang="en-US"/>
              <a:pPr>
                <a:defRPr/>
              </a:pPr>
              <a:t>‹#›</a:t>
            </a:fld>
            <a:endParaRPr lang="en-US"/>
          </a:p>
        </p:txBody>
      </p:sp>
    </p:spTree>
    <p:extLst>
      <p:ext uri="{BB962C8B-B14F-4D97-AF65-F5344CB8AC3E}">
        <p14:creationId xmlns:p14="http://schemas.microsoft.com/office/powerpoint/2010/main" val="1427649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EC2ACE-45B3-6B4A-8E71-95587880CD30}" type="slidenum">
              <a:rPr lang="en-US"/>
              <a:pPr>
                <a:defRPr/>
              </a:pPr>
              <a:t>‹#›</a:t>
            </a:fld>
            <a:endParaRPr lang="en-US"/>
          </a:p>
        </p:txBody>
      </p:sp>
    </p:spTree>
    <p:extLst>
      <p:ext uri="{BB962C8B-B14F-4D97-AF65-F5344CB8AC3E}">
        <p14:creationId xmlns:p14="http://schemas.microsoft.com/office/powerpoint/2010/main" val="2057624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DDB47B-2BCB-DC41-B996-FA8EF4CD4FCE}" type="slidenum">
              <a:rPr lang="en-US"/>
              <a:pPr>
                <a:defRPr/>
              </a:pPr>
              <a:t>‹#›</a:t>
            </a:fld>
            <a:endParaRPr lang="en-US"/>
          </a:p>
        </p:txBody>
      </p:sp>
    </p:spTree>
    <p:extLst>
      <p:ext uri="{BB962C8B-B14F-4D97-AF65-F5344CB8AC3E}">
        <p14:creationId xmlns:p14="http://schemas.microsoft.com/office/powerpoint/2010/main" val="1754840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CEF0F4-65E3-6041-BE65-9B5F6529264E}" type="slidenum">
              <a:rPr lang="en-US"/>
              <a:pPr>
                <a:defRPr/>
              </a:pPr>
              <a:t>‹#›</a:t>
            </a:fld>
            <a:endParaRPr lang="en-US"/>
          </a:p>
        </p:txBody>
      </p:sp>
    </p:spTree>
    <p:extLst>
      <p:ext uri="{BB962C8B-B14F-4D97-AF65-F5344CB8AC3E}">
        <p14:creationId xmlns:p14="http://schemas.microsoft.com/office/powerpoint/2010/main" val="40801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33BC0A-0BC2-6A42-9BC7-3539BF23BF5D}" type="slidenum">
              <a:rPr lang="en-US"/>
              <a:pPr>
                <a:defRPr/>
              </a:pPr>
              <a:t>‹#›</a:t>
            </a:fld>
            <a:endParaRPr lang="en-US"/>
          </a:p>
        </p:txBody>
      </p:sp>
    </p:spTree>
    <p:extLst>
      <p:ext uri="{BB962C8B-B14F-4D97-AF65-F5344CB8AC3E}">
        <p14:creationId xmlns:p14="http://schemas.microsoft.com/office/powerpoint/2010/main" val="315134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F29672-520C-6F40-9141-EF48D34DBDD5}" type="slidenum">
              <a:rPr lang="en-US"/>
              <a:pPr>
                <a:defRPr/>
              </a:pPr>
              <a:t>‹#›</a:t>
            </a:fld>
            <a:endParaRPr lang="en-US"/>
          </a:p>
        </p:txBody>
      </p:sp>
    </p:spTree>
    <p:extLst>
      <p:ext uri="{BB962C8B-B14F-4D97-AF65-F5344CB8AC3E}">
        <p14:creationId xmlns:p14="http://schemas.microsoft.com/office/powerpoint/2010/main" val="3106925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3A9E25-0ED3-9146-AAC9-0DC3D3C4A179}" type="slidenum">
              <a:rPr lang="en-US"/>
              <a:pPr>
                <a:defRPr/>
              </a:pPr>
              <a:t>‹#›</a:t>
            </a:fld>
            <a:endParaRPr lang="en-US"/>
          </a:p>
        </p:txBody>
      </p:sp>
    </p:spTree>
    <p:extLst>
      <p:ext uri="{BB962C8B-B14F-4D97-AF65-F5344CB8AC3E}">
        <p14:creationId xmlns:p14="http://schemas.microsoft.com/office/powerpoint/2010/main" val="389008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DEBDA2-8738-A74D-9DE6-05CF5613BFBA}" type="slidenum">
              <a:rPr lang="en-US"/>
              <a:pPr>
                <a:defRPr/>
              </a:pPr>
              <a:t>‹#›</a:t>
            </a:fld>
            <a:endParaRPr lang="en-US"/>
          </a:p>
        </p:txBody>
      </p:sp>
    </p:spTree>
    <p:extLst>
      <p:ext uri="{BB962C8B-B14F-4D97-AF65-F5344CB8AC3E}">
        <p14:creationId xmlns:p14="http://schemas.microsoft.com/office/powerpoint/2010/main" val="226568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78C206-9CAD-C444-B4EF-A3993FF8D1DD}" type="slidenum">
              <a:rPr lang="en-US"/>
              <a:pPr>
                <a:defRPr/>
              </a:pPr>
              <a:t>‹#›</a:t>
            </a:fld>
            <a:endParaRPr lang="en-US"/>
          </a:p>
        </p:txBody>
      </p:sp>
    </p:spTree>
    <p:extLst>
      <p:ext uri="{BB962C8B-B14F-4D97-AF65-F5344CB8AC3E}">
        <p14:creationId xmlns:p14="http://schemas.microsoft.com/office/powerpoint/2010/main" val="217147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AE046D-DDDB-5B49-8A21-4CD2CDC50CE2}" type="slidenum">
              <a:rPr lang="en-US"/>
              <a:pPr>
                <a:defRPr/>
              </a:pPr>
              <a:t>‹#›</a:t>
            </a:fld>
            <a:endParaRPr lang="en-US"/>
          </a:p>
        </p:txBody>
      </p:sp>
    </p:spTree>
    <p:extLst>
      <p:ext uri="{BB962C8B-B14F-4D97-AF65-F5344CB8AC3E}">
        <p14:creationId xmlns:p14="http://schemas.microsoft.com/office/powerpoint/2010/main" val="122834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02C687-DE4B-014D-B808-39696B5D730D}" type="slidenum">
              <a:rPr lang="en-US"/>
              <a:pPr>
                <a:defRPr/>
              </a:pPr>
              <a:t>‹#›</a:t>
            </a:fld>
            <a:endParaRPr lang="en-US"/>
          </a:p>
        </p:txBody>
      </p:sp>
    </p:spTree>
    <p:extLst>
      <p:ext uri="{BB962C8B-B14F-4D97-AF65-F5344CB8AC3E}">
        <p14:creationId xmlns:p14="http://schemas.microsoft.com/office/powerpoint/2010/main" val="212683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072B96-01C8-914A-A193-670F231B7BD1}" type="slidenum">
              <a:rPr lang="en-US"/>
              <a:pPr>
                <a:defRPr/>
              </a:pPr>
              <a:t>‹#›</a:t>
            </a:fld>
            <a:endParaRPr lang="en-US"/>
          </a:p>
        </p:txBody>
      </p:sp>
    </p:spTree>
    <p:extLst>
      <p:ext uri="{BB962C8B-B14F-4D97-AF65-F5344CB8AC3E}">
        <p14:creationId xmlns:p14="http://schemas.microsoft.com/office/powerpoint/2010/main" val="112859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46FA6F-41A9-1044-AEC1-E5AF90DFB7A9}" type="slidenum">
              <a:rPr lang="en-US"/>
              <a:pPr>
                <a:defRPr/>
              </a:pPr>
              <a:t>‹#›</a:t>
            </a:fld>
            <a:endParaRPr lang="en-US"/>
          </a:p>
        </p:txBody>
      </p:sp>
    </p:spTree>
    <p:extLst>
      <p:ext uri="{BB962C8B-B14F-4D97-AF65-F5344CB8AC3E}">
        <p14:creationId xmlns:p14="http://schemas.microsoft.com/office/powerpoint/2010/main" val="391545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8C0050-A4A8-C542-AA41-2460550567AC}" type="slidenum">
              <a:rPr lang="en-US"/>
              <a:pPr>
                <a:defRPr/>
              </a:pPr>
              <a:t>‹#›</a:t>
            </a:fld>
            <a:endParaRPr lang="en-US"/>
          </a:p>
        </p:txBody>
      </p:sp>
    </p:spTree>
    <p:extLst>
      <p:ext uri="{BB962C8B-B14F-4D97-AF65-F5344CB8AC3E}">
        <p14:creationId xmlns:p14="http://schemas.microsoft.com/office/powerpoint/2010/main" val="37542767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9D7D63A-473F-C54C-84FD-0D30E9B39D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2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4" Type="http://schemas.openxmlformats.org/officeDocument/2006/relationships/image" Target="../media/image26.wmf"/><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1.xml"/><Relationship Id="rId5" Type="http://schemas.openxmlformats.org/officeDocument/2006/relationships/image" Target="../media/image32.png"/><Relationship Id="rId6" Type="http://schemas.openxmlformats.org/officeDocument/2006/relationships/image" Target="../media/image33.png"/><Relationship Id="rId1" Type="http://schemas.microsoft.com/office/2007/relationships/media" Target="file://localhost/Users/rcarlson/Good%20Stuff%20July%2012/Talks/HopkinsApril09/run119tmac.mov" TargetMode="External"/><Relationship Id="rId2" Type="http://schemas.openxmlformats.org/officeDocument/2006/relationships/video" Target="file://localhost/Users/rcarlson/Good%20Stuff%20July%2012/Talks/HopkinsApril09/run119tmac.m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microsoft.com/office/2007/relationships/media" Target="file://localhost/Users/rcarlson/Desktop/CIDER/terr23gif.gif" TargetMode="External"/><Relationship Id="rId2" Type="http://schemas.openxmlformats.org/officeDocument/2006/relationships/video" Target="file://localhost/Users/rcarlson/Desktop/CIDER/terr23gif.gi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3"/>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a:solidFill>
                  <a:srgbClr val="FFFF00"/>
                </a:solidFill>
                <a:latin typeface="Times New Roman" charset="0"/>
              </a:rPr>
              <a:t>How Did Early Earth Become Our Modern World?</a:t>
            </a:r>
            <a:endParaRPr lang="en-US" sz="2800">
              <a:latin typeface="Times New Roman" charset="0"/>
            </a:endParaRPr>
          </a:p>
        </p:txBody>
      </p:sp>
      <p:sp>
        <p:nvSpPr>
          <p:cNvPr id="18434" name="Text Box 4"/>
          <p:cNvSpPr txBox="1">
            <a:spLocks noChangeArrowheads="1"/>
          </p:cNvSpPr>
          <p:nvPr/>
        </p:nvSpPr>
        <p:spPr bwMode="auto">
          <a:xfrm>
            <a:off x="1309688" y="6119813"/>
            <a:ext cx="61928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solidFill>
                  <a:schemeClr val="bg1"/>
                </a:solidFill>
                <a:latin typeface="Times New Roman" charset="0"/>
              </a:rPr>
              <a:t>Richard W. Carlson, </a:t>
            </a:r>
            <a:r>
              <a:rPr lang="en-US" sz="1800">
                <a:solidFill>
                  <a:schemeClr val="bg1"/>
                </a:solidFill>
                <a:latin typeface="Times New Roman" charset="0"/>
              </a:rPr>
              <a:t>Department of Terrestrial Magnetism</a:t>
            </a:r>
          </a:p>
          <a:p>
            <a:pPr algn="ctr"/>
            <a:r>
              <a:rPr lang="en-US" sz="1800">
                <a:solidFill>
                  <a:schemeClr val="bg1"/>
                </a:solidFill>
                <a:latin typeface="Times New Roman" charset="0"/>
              </a:rPr>
              <a:t>Carnegie Institution of Washington</a:t>
            </a:r>
            <a:endParaRPr lang="en-US"/>
          </a:p>
        </p:txBody>
      </p:sp>
      <p:sp>
        <p:nvSpPr>
          <p:cNvPr id="18435" name="Picture 7"/>
          <p:cNvSpPr>
            <a:spLocks noChangeAspect="1" noChangeArrowheads="1"/>
          </p:cNvSpPr>
          <p:nvPr/>
        </p:nvSpPr>
        <p:spPr bwMode="auto">
          <a:xfrm>
            <a:off x="990600" y="4876800"/>
            <a:ext cx="157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565150"/>
            <a:ext cx="73533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3"/>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a:solidFill>
                  <a:srgbClr val="FFFF00"/>
                </a:solidFill>
              </a:rPr>
              <a:t>Core Formation Depleted Earth</a:t>
            </a:r>
            <a:r>
              <a:rPr lang="ja-JP" altLang="en-US" sz="2800">
                <a:solidFill>
                  <a:srgbClr val="FFFF00"/>
                </a:solidFill>
              </a:rPr>
              <a:t>’</a:t>
            </a:r>
            <a:r>
              <a:rPr lang="en-US" altLang="ja-JP" sz="2800">
                <a:solidFill>
                  <a:srgbClr val="FFFF00"/>
                </a:solidFill>
              </a:rPr>
              <a:t>s Mantle</a:t>
            </a:r>
          </a:p>
          <a:p>
            <a:pPr algn="ctr"/>
            <a:r>
              <a:rPr lang="en-US" altLang="ja-JP" sz="2800">
                <a:solidFill>
                  <a:srgbClr val="FFFF00"/>
                </a:solidFill>
              </a:rPr>
              <a:t>in Siderophile (Iron Metal Soluble) Elements</a:t>
            </a:r>
            <a:endParaRPr lang="en-US" sz="2800">
              <a:solidFill>
                <a:srgbClr val="FFFF00"/>
              </a:solidFill>
            </a:endParaRPr>
          </a:p>
        </p:txBody>
      </p:sp>
      <p:pic>
        <p:nvPicPr>
          <p:cNvPr id="368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4900"/>
            <a:ext cx="81565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5"/>
          <p:cNvSpPr txBox="1">
            <a:spLocks noChangeArrowheads="1"/>
          </p:cNvSpPr>
          <p:nvPr/>
        </p:nvSpPr>
        <p:spPr bwMode="auto">
          <a:xfrm>
            <a:off x="8094663" y="5359400"/>
            <a:ext cx="10493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Palme and O</a:t>
            </a:r>
            <a:r>
              <a:rPr lang="ja-JP" altLang="en-US" sz="1400">
                <a:solidFill>
                  <a:srgbClr val="FFFFFF"/>
                </a:solidFill>
              </a:rPr>
              <a:t>’</a:t>
            </a:r>
            <a:r>
              <a:rPr lang="en-US" altLang="ja-JP" sz="1400">
                <a:solidFill>
                  <a:srgbClr val="FFFFFF"/>
                </a:solidFill>
              </a:rPr>
              <a:t>Neil</a:t>
            </a:r>
          </a:p>
          <a:p>
            <a:r>
              <a:rPr lang="en-US" sz="1400">
                <a:solidFill>
                  <a:srgbClr val="FFFFFF"/>
                </a:solidFill>
              </a:rPr>
              <a:t>TOG, 2003</a:t>
            </a:r>
          </a:p>
        </p:txBody>
      </p:sp>
      <p:sp>
        <p:nvSpPr>
          <p:cNvPr id="36868" name="TextBox 1"/>
          <p:cNvSpPr txBox="1">
            <a:spLocks noChangeArrowheads="1"/>
          </p:cNvSpPr>
          <p:nvPr/>
        </p:nvSpPr>
        <p:spPr bwMode="auto">
          <a:xfrm>
            <a:off x="2425700" y="6235700"/>
            <a:ext cx="4260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When did core formation occur?</a:t>
            </a:r>
          </a:p>
        </p:txBody>
      </p:sp>
      <p:sp>
        <p:nvSpPr>
          <p:cNvPr id="36869" name="Oval 1"/>
          <p:cNvSpPr>
            <a:spLocks noChangeArrowheads="1"/>
          </p:cNvSpPr>
          <p:nvPr/>
        </p:nvSpPr>
        <p:spPr bwMode="auto">
          <a:xfrm>
            <a:off x="2273300" y="1562100"/>
            <a:ext cx="190500" cy="203200"/>
          </a:xfrm>
          <a:prstGeom prst="ellipse">
            <a:avLst/>
          </a:prstGeom>
          <a:solidFill>
            <a:schemeClr val="accent1"/>
          </a:solidFill>
          <a:ln w="9525">
            <a:solidFill>
              <a:schemeClr val="tx1"/>
            </a:solidFill>
            <a:round/>
            <a:headEnd/>
            <a:tailEnd/>
          </a:ln>
        </p:spPr>
        <p:txBody>
          <a:bodyPr/>
          <a:lstStyle/>
          <a:p>
            <a:endParaRPr lang="en-US"/>
          </a:p>
        </p:txBody>
      </p:sp>
      <p:cxnSp>
        <p:nvCxnSpPr>
          <p:cNvPr id="36870" name="Straight Arrow Connector 3"/>
          <p:cNvCxnSpPr>
            <a:cxnSpLocks noChangeShapeType="1"/>
          </p:cNvCxnSpPr>
          <p:nvPr/>
        </p:nvCxnSpPr>
        <p:spPr bwMode="auto">
          <a:xfrm flipH="1">
            <a:off x="1968500" y="1841500"/>
            <a:ext cx="368300" cy="11303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6871" name="TextBox 4"/>
          <p:cNvSpPr txBox="1">
            <a:spLocks noChangeArrowheads="1"/>
          </p:cNvSpPr>
          <p:nvPr/>
        </p:nvSpPr>
        <p:spPr bwMode="auto">
          <a:xfrm>
            <a:off x="2146300" y="12192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Hf</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5" descr="CoreFormationOneStag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754188"/>
            <a:ext cx="4572000" cy="3030537"/>
          </a:xfrm>
        </p:spPr>
      </p:pic>
      <p:sp>
        <p:nvSpPr>
          <p:cNvPr id="38914" name="Oval 22"/>
          <p:cNvSpPr>
            <a:spLocks noChangeArrowheads="1"/>
          </p:cNvSpPr>
          <p:nvPr/>
        </p:nvSpPr>
        <p:spPr bwMode="auto">
          <a:xfrm>
            <a:off x="4279900" y="35687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915" name="Rectangle 2"/>
          <p:cNvSpPr>
            <a:spLocks noGrp="1" noChangeArrowheads="1"/>
          </p:cNvSpPr>
          <p:nvPr>
            <p:ph type="title"/>
          </p:nvPr>
        </p:nvSpPr>
        <p:spPr>
          <a:xfrm>
            <a:off x="228600" y="0"/>
            <a:ext cx="8686800" cy="685800"/>
          </a:xfrm>
        </p:spPr>
        <p:txBody>
          <a:bodyPr/>
          <a:lstStyle/>
          <a:p>
            <a:pPr eaLnBrk="1" hangingPunct="1"/>
            <a:r>
              <a:rPr lang="en-US" sz="2800">
                <a:solidFill>
                  <a:srgbClr val="FFFF00"/>
                </a:solidFill>
                <a:latin typeface="Times" charset="0"/>
                <a:ea typeface="ＭＳ Ｐゴシック" charset="0"/>
                <a:cs typeface="ＭＳ Ｐゴシック" charset="0"/>
              </a:rPr>
              <a:t>When Did Earth</a:t>
            </a:r>
            <a:r>
              <a:rPr lang="ja-JP" altLang="en-US" sz="2800">
                <a:solidFill>
                  <a:srgbClr val="FFFF00"/>
                </a:solidFill>
                <a:latin typeface="Times" charset="0"/>
                <a:ea typeface="ＭＳ Ｐゴシック" charset="0"/>
                <a:cs typeface="ＭＳ Ｐゴシック" charset="0"/>
              </a:rPr>
              <a:t>’</a:t>
            </a:r>
            <a:r>
              <a:rPr lang="en-US" altLang="ja-JP" sz="2800">
                <a:solidFill>
                  <a:srgbClr val="FFFF00"/>
                </a:solidFill>
                <a:latin typeface="Times" charset="0"/>
                <a:ea typeface="ＭＳ Ｐゴシック" charset="0"/>
                <a:cs typeface="ＭＳ Ｐゴシック" charset="0"/>
              </a:rPr>
              <a:t>s Core Form?</a:t>
            </a:r>
            <a:r>
              <a:rPr lang="en-US" altLang="ja-JP" sz="2800">
                <a:solidFill>
                  <a:schemeClr val="bg1"/>
                </a:solidFill>
                <a:latin typeface="Times" charset="0"/>
                <a:ea typeface="ＭＳ Ｐゴシック" charset="0"/>
                <a:cs typeface="ＭＳ Ｐゴシック" charset="0"/>
              </a:rPr>
              <a:t>  </a:t>
            </a:r>
            <a:endParaRPr lang="en-US" sz="2800">
              <a:latin typeface="Times" charset="0"/>
              <a:ea typeface="ＭＳ Ｐゴシック" charset="0"/>
              <a:cs typeface="ＭＳ Ｐゴシック" charset="0"/>
            </a:endParaRPr>
          </a:p>
        </p:txBody>
      </p:sp>
      <p:pic>
        <p:nvPicPr>
          <p:cNvPr id="106512" name="Picture 16" descr="CoreFormationMultiSt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775" y="3560763"/>
            <a:ext cx="497522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17"/>
          <p:cNvSpPr txBox="1">
            <a:spLocks noChangeArrowheads="1"/>
          </p:cNvSpPr>
          <p:nvPr/>
        </p:nvSpPr>
        <p:spPr bwMode="auto">
          <a:xfrm>
            <a:off x="177800" y="546100"/>
            <a:ext cx="411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solidFill>
                  <a:schemeClr val="bg1"/>
                </a:solidFill>
              </a:rPr>
              <a:t>If core formation were simple 33 ± 2 Myr after Solar System formation or 4.535 Gyr</a:t>
            </a:r>
            <a:endParaRPr lang="en-US"/>
          </a:p>
        </p:txBody>
      </p:sp>
      <p:sp>
        <p:nvSpPr>
          <p:cNvPr id="106514" name="Text Box 18"/>
          <p:cNvSpPr txBox="1">
            <a:spLocks noChangeArrowheads="1"/>
          </p:cNvSpPr>
          <p:nvPr/>
        </p:nvSpPr>
        <p:spPr bwMode="auto">
          <a:xfrm>
            <a:off x="4953000" y="1638300"/>
            <a:ext cx="4191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If Earth grew slowly and involved many </a:t>
            </a:r>
            <a:r>
              <a:rPr lang="ja-JP" altLang="en-US">
                <a:solidFill>
                  <a:schemeClr val="bg1"/>
                </a:solidFill>
              </a:rPr>
              <a:t>“</a:t>
            </a:r>
            <a:r>
              <a:rPr lang="en-US" altLang="ja-JP">
                <a:solidFill>
                  <a:schemeClr val="bg1"/>
                </a:solidFill>
              </a:rPr>
              <a:t>accumulation events</a:t>
            </a:r>
            <a:r>
              <a:rPr lang="ja-JP" altLang="en-US">
                <a:solidFill>
                  <a:schemeClr val="bg1"/>
                </a:solidFill>
              </a:rPr>
              <a:t>”</a:t>
            </a:r>
            <a:r>
              <a:rPr lang="en-US" altLang="ja-JP">
                <a:solidFill>
                  <a:schemeClr val="bg1"/>
                </a:solidFill>
              </a:rPr>
              <a:t>, then the answer depends on the details of Earth accumulation</a:t>
            </a:r>
            <a:endParaRPr lang="en-US"/>
          </a:p>
        </p:txBody>
      </p:sp>
      <p:sp>
        <p:nvSpPr>
          <p:cNvPr id="38919" name="Oval 20"/>
          <p:cNvSpPr>
            <a:spLocks noChangeArrowheads="1"/>
          </p:cNvSpPr>
          <p:nvPr/>
        </p:nvSpPr>
        <p:spPr bwMode="auto">
          <a:xfrm>
            <a:off x="889000" y="40386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920" name="Oval 21"/>
          <p:cNvSpPr>
            <a:spLocks noChangeArrowheads="1"/>
          </p:cNvSpPr>
          <p:nvPr/>
        </p:nvSpPr>
        <p:spPr bwMode="auto">
          <a:xfrm>
            <a:off x="4279900" y="29718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921" name="Text Box 23"/>
          <p:cNvSpPr txBox="1">
            <a:spLocks noChangeArrowheads="1"/>
          </p:cNvSpPr>
          <p:nvPr/>
        </p:nvSpPr>
        <p:spPr bwMode="auto">
          <a:xfrm>
            <a:off x="0" y="2209800"/>
            <a:ext cx="949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t>Parts in 10,000</a:t>
            </a:r>
            <a:endParaRPr lang="en-US"/>
          </a:p>
        </p:txBody>
      </p:sp>
      <p:sp>
        <p:nvSpPr>
          <p:cNvPr id="106520" name="Text Box 24"/>
          <p:cNvSpPr txBox="1">
            <a:spLocks noChangeArrowheads="1"/>
          </p:cNvSpPr>
          <p:nvPr/>
        </p:nvSpPr>
        <p:spPr bwMode="auto">
          <a:xfrm>
            <a:off x="4267200" y="4025900"/>
            <a:ext cx="949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t>Parts in 10,000</a:t>
            </a:r>
            <a:endParaRPr lang="en-US"/>
          </a:p>
        </p:txBody>
      </p:sp>
      <p:sp>
        <p:nvSpPr>
          <p:cNvPr id="12" name="Oval 20"/>
          <p:cNvSpPr>
            <a:spLocks noChangeArrowheads="1"/>
          </p:cNvSpPr>
          <p:nvPr/>
        </p:nvSpPr>
        <p:spPr bwMode="auto">
          <a:xfrm>
            <a:off x="8915400" y="49403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 name="Oval 20"/>
          <p:cNvSpPr>
            <a:spLocks noChangeArrowheads="1"/>
          </p:cNvSpPr>
          <p:nvPr/>
        </p:nvSpPr>
        <p:spPr bwMode="auto">
          <a:xfrm>
            <a:off x="8915400" y="55372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 name="Oval 20"/>
          <p:cNvSpPr>
            <a:spLocks noChangeArrowheads="1"/>
          </p:cNvSpPr>
          <p:nvPr/>
        </p:nvSpPr>
        <p:spPr bwMode="auto">
          <a:xfrm>
            <a:off x="5156200" y="60706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926" name="TextBox 14"/>
          <p:cNvSpPr txBox="1">
            <a:spLocks noChangeArrowheads="1"/>
          </p:cNvSpPr>
          <p:nvPr/>
        </p:nvSpPr>
        <p:spPr bwMode="auto">
          <a:xfrm flipH="1">
            <a:off x="190500" y="5080000"/>
            <a:ext cx="38227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aseline="30000">
                <a:solidFill>
                  <a:schemeClr val="bg1"/>
                </a:solidFill>
              </a:rPr>
              <a:t>182</a:t>
            </a:r>
            <a:r>
              <a:rPr lang="en-US">
                <a:solidFill>
                  <a:schemeClr val="bg1"/>
                </a:solidFill>
              </a:rPr>
              <a:t>Hf </a:t>
            </a:r>
            <a:r>
              <a:rPr lang="en-US">
                <a:solidFill>
                  <a:schemeClr val="bg1"/>
                </a:solidFill>
                <a:sym typeface="Wingdings" charset="0"/>
              </a:rPr>
              <a:t> </a:t>
            </a:r>
            <a:r>
              <a:rPr lang="en-US" baseline="30000">
                <a:solidFill>
                  <a:schemeClr val="bg1"/>
                </a:solidFill>
                <a:sym typeface="Wingdings" charset="0"/>
              </a:rPr>
              <a:t>182</a:t>
            </a:r>
            <a:r>
              <a:rPr lang="en-US">
                <a:solidFill>
                  <a:schemeClr val="bg1"/>
                </a:solidFill>
                <a:sym typeface="Wingdings" charset="0"/>
              </a:rPr>
              <a:t>W (t</a:t>
            </a:r>
            <a:r>
              <a:rPr lang="en-US" baseline="-25000">
                <a:solidFill>
                  <a:schemeClr val="bg1"/>
                </a:solidFill>
                <a:sym typeface="Wingdings" charset="0"/>
              </a:rPr>
              <a:t>1/2 </a:t>
            </a:r>
            <a:r>
              <a:rPr lang="en-US">
                <a:solidFill>
                  <a:schemeClr val="bg1"/>
                </a:solidFill>
                <a:sym typeface="Wingdings" charset="0"/>
              </a:rPr>
              <a:t>= 9 Myr)</a:t>
            </a:r>
          </a:p>
          <a:p>
            <a:r>
              <a:rPr lang="en-US">
                <a:solidFill>
                  <a:schemeClr val="bg1"/>
                </a:solidFill>
                <a:sym typeface="Wingdings" charset="0"/>
              </a:rPr>
              <a:t>Chondrite Hf/W = 1</a:t>
            </a:r>
          </a:p>
          <a:p>
            <a:r>
              <a:rPr lang="en-US">
                <a:solidFill>
                  <a:schemeClr val="bg1"/>
                </a:solidFill>
                <a:sym typeface="Wingdings" charset="0"/>
              </a:rPr>
              <a:t>Metal Hf/W = 0</a:t>
            </a:r>
          </a:p>
          <a:p>
            <a:r>
              <a:rPr lang="en-US">
                <a:solidFill>
                  <a:schemeClr val="bg1"/>
                </a:solidFill>
                <a:sym typeface="Wingdings" charset="0"/>
              </a:rPr>
              <a:t>Mantle Hf/W = 10</a:t>
            </a:r>
            <a:endParaRPr lang="en-US">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5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5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5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4" grpId="0"/>
      <p:bldP spid="106520" grpId="0"/>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ChangeArrowheads="1"/>
          </p:cNvSpPr>
          <p:nvPr/>
        </p:nvSpPr>
        <p:spPr bwMode="auto">
          <a:xfrm>
            <a:off x="0" y="1143000"/>
            <a:ext cx="5969000" cy="5715000"/>
          </a:xfrm>
          <a:prstGeom prst="rect">
            <a:avLst/>
          </a:prstGeom>
          <a:solidFill>
            <a:srgbClr val="FFFFFF"/>
          </a:solidFill>
          <a:ln w="9525">
            <a:solidFill>
              <a:schemeClr val="tx1"/>
            </a:solidFill>
            <a:round/>
            <a:headEnd/>
            <a:tailEnd/>
          </a:ln>
        </p:spPr>
        <p:txBody>
          <a:bodyPr/>
          <a:lstStyle/>
          <a:p>
            <a:endParaRPr lang="en-US"/>
          </a:p>
        </p:txBody>
      </p:sp>
      <p:sp>
        <p:nvSpPr>
          <p:cNvPr id="40962" name="Title 1"/>
          <p:cNvSpPr>
            <a:spLocks noGrp="1"/>
          </p:cNvSpPr>
          <p:nvPr>
            <p:ph type="title"/>
          </p:nvPr>
        </p:nvSpPr>
        <p:spPr>
          <a:xfrm>
            <a:off x="0" y="0"/>
            <a:ext cx="9144000" cy="749300"/>
          </a:xfrm>
        </p:spPr>
        <p:txBody>
          <a:bodyPr/>
          <a:lstStyle/>
          <a:p>
            <a:r>
              <a:rPr lang="en-US" sz="3200">
                <a:solidFill>
                  <a:srgbClr val="FFFF00"/>
                </a:solidFill>
                <a:latin typeface="Times" charset="0"/>
                <a:ea typeface="ＭＳ Ｐゴシック" charset="0"/>
                <a:cs typeface="ＭＳ Ｐゴシック" charset="0"/>
              </a:rPr>
              <a:t>Accretion Post Core Formation</a:t>
            </a:r>
          </a:p>
        </p:txBody>
      </p:sp>
      <p:pic>
        <p:nvPicPr>
          <p:cNvPr id="4096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57531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4"/>
          <p:cNvSpPr txBox="1">
            <a:spLocks noChangeArrowheads="1"/>
          </p:cNvSpPr>
          <p:nvPr/>
        </p:nvSpPr>
        <p:spPr bwMode="auto">
          <a:xfrm>
            <a:off x="6032500" y="2057400"/>
            <a:ext cx="31115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Earth  = 6 x 10</a:t>
            </a:r>
            <a:r>
              <a:rPr lang="en-US" baseline="30000">
                <a:solidFill>
                  <a:schemeClr val="bg1"/>
                </a:solidFill>
              </a:rPr>
              <a:t>24</a:t>
            </a:r>
            <a:r>
              <a:rPr lang="en-US">
                <a:solidFill>
                  <a:schemeClr val="bg1"/>
                </a:solidFill>
              </a:rPr>
              <a:t> Kg</a:t>
            </a:r>
          </a:p>
          <a:p>
            <a:endParaRPr lang="en-US">
              <a:solidFill>
                <a:schemeClr val="bg1"/>
              </a:solidFill>
            </a:endParaRPr>
          </a:p>
          <a:p>
            <a:r>
              <a:rPr lang="en-US">
                <a:solidFill>
                  <a:schemeClr val="bg1"/>
                </a:solidFill>
              </a:rPr>
              <a:t>Ocean = 1.4 x 10</a:t>
            </a:r>
            <a:r>
              <a:rPr lang="en-US" baseline="30000">
                <a:solidFill>
                  <a:schemeClr val="bg1"/>
                </a:solidFill>
              </a:rPr>
              <a:t>21</a:t>
            </a:r>
            <a:r>
              <a:rPr lang="en-US">
                <a:solidFill>
                  <a:schemeClr val="bg1"/>
                </a:solidFill>
              </a:rPr>
              <a:t> Kg</a:t>
            </a:r>
          </a:p>
          <a:p>
            <a:endParaRPr lang="en-US">
              <a:solidFill>
                <a:schemeClr val="bg1"/>
              </a:solidFill>
            </a:endParaRPr>
          </a:p>
          <a:p>
            <a:r>
              <a:rPr lang="en-US">
                <a:solidFill>
                  <a:schemeClr val="bg1"/>
                </a:solidFill>
              </a:rPr>
              <a:t>CI Chondrite = 18 wt% H</a:t>
            </a:r>
            <a:r>
              <a:rPr lang="en-US" baseline="-25000">
                <a:solidFill>
                  <a:schemeClr val="bg1"/>
                </a:solidFill>
              </a:rPr>
              <a:t>2</a:t>
            </a:r>
            <a:r>
              <a:rPr lang="en-US">
                <a:solidFill>
                  <a:schemeClr val="bg1"/>
                </a:solidFill>
              </a:rPr>
              <a:t>O</a:t>
            </a:r>
          </a:p>
          <a:p>
            <a:endParaRPr lang="en-US">
              <a:solidFill>
                <a:schemeClr val="bg1"/>
              </a:solidFill>
            </a:endParaRPr>
          </a:p>
          <a:p>
            <a:r>
              <a:rPr lang="en-US">
                <a:solidFill>
                  <a:schemeClr val="bg1"/>
                </a:solidFill>
              </a:rPr>
              <a:t>1% Earth Mass of CI Chondrite contains 10</a:t>
            </a:r>
            <a:r>
              <a:rPr lang="en-US" baseline="30000">
                <a:solidFill>
                  <a:schemeClr val="bg1"/>
                </a:solidFill>
              </a:rPr>
              <a:t>21</a:t>
            </a:r>
            <a:r>
              <a:rPr lang="en-US">
                <a:solidFill>
                  <a:schemeClr val="bg1"/>
                </a:solidFill>
              </a:rPr>
              <a:t> Kg water</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9"/>
          <p:cNvSpPr>
            <a:spLocks noChangeArrowheads="1"/>
          </p:cNvSpPr>
          <p:nvPr/>
        </p:nvSpPr>
        <p:spPr bwMode="auto">
          <a:xfrm>
            <a:off x="0" y="1295400"/>
            <a:ext cx="9144000" cy="5562600"/>
          </a:xfrm>
          <a:prstGeom prst="rect">
            <a:avLst/>
          </a:prstGeom>
          <a:solidFill>
            <a:srgbClr val="FFFFFF"/>
          </a:solidFill>
          <a:ln w="9525">
            <a:solidFill>
              <a:schemeClr val="tx1"/>
            </a:solidFill>
            <a:round/>
            <a:headEnd/>
            <a:tailEnd/>
          </a:ln>
        </p:spPr>
        <p:txBody>
          <a:bodyPr/>
          <a:lstStyle/>
          <a:p>
            <a:endParaRPr lang="en-US"/>
          </a:p>
        </p:txBody>
      </p:sp>
      <p:graphicFrame>
        <p:nvGraphicFramePr>
          <p:cNvPr id="43010" name="Object 2"/>
          <p:cNvGraphicFramePr>
            <a:graphicFrameLocks noChangeAspect="1"/>
          </p:cNvGraphicFramePr>
          <p:nvPr/>
        </p:nvGraphicFramePr>
        <p:xfrm>
          <a:off x="990600" y="1752600"/>
          <a:ext cx="6781800" cy="4646613"/>
        </p:xfrm>
        <a:graphic>
          <a:graphicData uri="http://schemas.openxmlformats.org/presentationml/2006/ole">
            <mc:AlternateContent xmlns:mc="http://schemas.openxmlformats.org/markup-compatibility/2006">
              <mc:Choice xmlns:v="urn:schemas-microsoft-com:vml" Requires="v">
                <p:oleObj spid="_x0000_s43027" name="Worksheet" r:id="rId4" imgW="5283200" imgH="3619500" progId="Excel.Sheet.8">
                  <p:embed/>
                </p:oleObj>
              </mc:Choice>
              <mc:Fallback>
                <p:oleObj name="Worksheet" r:id="rId4" imgW="5283200" imgH="36195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752600"/>
                        <a:ext cx="6781800" cy="464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3011" name="Line 33"/>
          <p:cNvSpPr>
            <a:spLocks noChangeAspect="1" noChangeShapeType="1"/>
          </p:cNvSpPr>
          <p:nvPr/>
        </p:nvSpPr>
        <p:spPr bwMode="auto">
          <a:xfrm flipV="1">
            <a:off x="2438400" y="2286000"/>
            <a:ext cx="4584700" cy="3451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2" name="Text Box 5"/>
          <p:cNvSpPr txBox="1">
            <a:spLocks noChangeArrowheads="1"/>
          </p:cNvSpPr>
          <p:nvPr/>
        </p:nvSpPr>
        <p:spPr bwMode="auto">
          <a:xfrm>
            <a:off x="304800" y="190500"/>
            <a:ext cx="8610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a:solidFill>
                  <a:srgbClr val="FFFF00"/>
                </a:solidFill>
              </a:rPr>
              <a:t>What About Early Silicate Differentiation?</a:t>
            </a:r>
          </a:p>
          <a:p>
            <a:pPr algn="ctr"/>
            <a:r>
              <a:rPr lang="en-US">
                <a:solidFill>
                  <a:srgbClr val="FFFFFF"/>
                </a:solidFill>
              </a:rPr>
              <a:t>Refractory Lithophile Elements, like the Rare Earth Elements</a:t>
            </a:r>
          </a:p>
        </p:txBody>
      </p:sp>
      <p:sp>
        <p:nvSpPr>
          <p:cNvPr id="43013" name="Line 21"/>
          <p:cNvSpPr>
            <a:spLocks noChangeShapeType="1"/>
          </p:cNvSpPr>
          <p:nvPr/>
        </p:nvSpPr>
        <p:spPr bwMode="auto">
          <a:xfrm>
            <a:off x="5319713" y="3317875"/>
            <a:ext cx="3190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43014" name="Line 14"/>
          <p:cNvSpPr>
            <a:spLocks noChangeAspect="1" noChangeShapeType="1"/>
          </p:cNvSpPr>
          <p:nvPr/>
        </p:nvSpPr>
        <p:spPr bwMode="auto">
          <a:xfrm>
            <a:off x="6473825" y="2046288"/>
            <a:ext cx="546100"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triangle" w="med" len="med"/>
                <a:tailEnd type="triangle" w="med" len="med"/>
              </a14:hiddenLine>
            </a:ext>
          </a:extLst>
        </p:spPr>
        <p:txBody>
          <a:bodyPr wrap="none" anchor="ctr"/>
          <a:lstStyle/>
          <a:p>
            <a:endParaRPr lang="en-US"/>
          </a:p>
        </p:txBody>
      </p:sp>
      <p:sp>
        <p:nvSpPr>
          <p:cNvPr id="43015" name="Line 26"/>
          <p:cNvSpPr>
            <a:spLocks noChangeAspect="1" noChangeShapeType="1"/>
          </p:cNvSpPr>
          <p:nvPr/>
        </p:nvSpPr>
        <p:spPr bwMode="auto">
          <a:xfrm>
            <a:off x="6446838" y="2957513"/>
            <a:ext cx="573087" cy="47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triangle" w="med" len="med"/>
                <a:tailEnd type="triangle" w="med" len="med"/>
              </a14:hiddenLine>
            </a:ext>
          </a:extLst>
        </p:spPr>
        <p:txBody>
          <a:bodyPr wrap="none" anchor="ctr"/>
          <a:lstStyle/>
          <a:p>
            <a:endParaRPr lang="en-US"/>
          </a:p>
        </p:txBody>
      </p:sp>
      <p:sp>
        <p:nvSpPr>
          <p:cNvPr id="43016" name="Text Box 34"/>
          <p:cNvSpPr txBox="1">
            <a:spLocks noChangeAspect="1" noChangeArrowheads="1"/>
          </p:cNvSpPr>
          <p:nvPr/>
        </p:nvSpPr>
        <p:spPr bwMode="auto">
          <a:xfrm rot="-2186708">
            <a:off x="3094038" y="4256088"/>
            <a:ext cx="1301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4.567 Ga</a:t>
            </a:r>
          </a:p>
        </p:txBody>
      </p:sp>
      <p:sp>
        <p:nvSpPr>
          <p:cNvPr id="43017" name="Text Box 35"/>
          <p:cNvSpPr txBox="1">
            <a:spLocks noChangeAspect="1" noChangeArrowheads="1"/>
          </p:cNvSpPr>
          <p:nvPr/>
        </p:nvSpPr>
        <p:spPr bwMode="auto">
          <a:xfrm rot="-5400000">
            <a:off x="-149225" y="3509963"/>
            <a:ext cx="160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aseline="30000"/>
              <a:t>143</a:t>
            </a:r>
            <a:r>
              <a:rPr lang="en-US" sz="2000"/>
              <a:t>Nd</a:t>
            </a:r>
            <a:r>
              <a:rPr lang="en-US" sz="800"/>
              <a:t> </a:t>
            </a:r>
            <a:r>
              <a:rPr lang="en-US" sz="2000"/>
              <a:t>/</a:t>
            </a:r>
            <a:r>
              <a:rPr lang="en-US" sz="800"/>
              <a:t> </a:t>
            </a:r>
            <a:r>
              <a:rPr lang="en-US" sz="2000" baseline="30000"/>
              <a:t>144</a:t>
            </a:r>
            <a:r>
              <a:rPr lang="en-US" sz="2000"/>
              <a:t>Nd</a:t>
            </a:r>
            <a:endParaRPr lang="en-US" sz="1800"/>
          </a:p>
        </p:txBody>
      </p:sp>
      <p:sp>
        <p:nvSpPr>
          <p:cNvPr id="43018" name="Text Box 36"/>
          <p:cNvSpPr txBox="1">
            <a:spLocks noChangeAspect="1" noChangeArrowheads="1"/>
          </p:cNvSpPr>
          <p:nvPr/>
        </p:nvSpPr>
        <p:spPr bwMode="auto">
          <a:xfrm>
            <a:off x="3748088" y="6172200"/>
            <a:ext cx="1814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aseline="30000"/>
              <a:t>147</a:t>
            </a:r>
            <a:r>
              <a:rPr lang="en-US" sz="2000"/>
              <a:t>Sm</a:t>
            </a:r>
            <a:r>
              <a:rPr lang="en-US" sz="800"/>
              <a:t> </a:t>
            </a:r>
            <a:r>
              <a:rPr lang="en-US" sz="2000"/>
              <a:t>/</a:t>
            </a:r>
            <a:r>
              <a:rPr lang="en-US" sz="800"/>
              <a:t> </a:t>
            </a:r>
            <a:r>
              <a:rPr lang="en-US" sz="2000" baseline="30000"/>
              <a:t>144</a:t>
            </a:r>
            <a:r>
              <a:rPr lang="en-US" sz="2000"/>
              <a:t>Nd</a:t>
            </a:r>
          </a:p>
        </p:txBody>
      </p:sp>
      <p:sp>
        <p:nvSpPr>
          <p:cNvPr id="43019" name="Oval 37"/>
          <p:cNvSpPr>
            <a:spLocks noChangeAspect="1" noChangeArrowheads="1"/>
          </p:cNvSpPr>
          <p:nvPr/>
        </p:nvSpPr>
        <p:spPr bwMode="auto">
          <a:xfrm>
            <a:off x="5257800" y="3505200"/>
            <a:ext cx="158750" cy="158750"/>
          </a:xfrm>
          <a:prstGeom prst="ellipse">
            <a:avLst/>
          </a:prstGeom>
          <a:solidFill>
            <a:srgbClr val="EE2528"/>
          </a:solidFill>
          <a:ln w="9525">
            <a:solidFill>
              <a:srgbClr val="BA1D1F"/>
            </a:solidFill>
            <a:round/>
            <a:headEnd/>
            <a:tailEnd/>
          </a:ln>
        </p:spPr>
        <p:txBody>
          <a:bodyPr wrap="none" anchor="ctr"/>
          <a:lstStyle/>
          <a:p>
            <a:endParaRPr lang="en-US"/>
          </a:p>
        </p:txBody>
      </p:sp>
      <p:sp>
        <p:nvSpPr>
          <p:cNvPr id="43020" name="Line 38"/>
          <p:cNvSpPr>
            <a:spLocks noChangeAspect="1" noChangeShapeType="1"/>
          </p:cNvSpPr>
          <p:nvPr/>
        </p:nvSpPr>
        <p:spPr bwMode="auto">
          <a:xfrm flipH="1" flipV="1">
            <a:off x="5410200" y="3733800"/>
            <a:ext cx="554038" cy="714375"/>
          </a:xfrm>
          <a:prstGeom prst="line">
            <a:avLst/>
          </a:prstGeom>
          <a:noFill/>
          <a:ln w="9525">
            <a:solidFill>
              <a:srgbClr val="EE252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1" name="Text Box 40"/>
          <p:cNvSpPr txBox="1">
            <a:spLocks noChangeArrowheads="1"/>
          </p:cNvSpPr>
          <p:nvPr/>
        </p:nvSpPr>
        <p:spPr bwMode="auto">
          <a:xfrm>
            <a:off x="762000" y="1295400"/>
            <a:ext cx="4391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pPr>
            <a:r>
              <a:rPr lang="en-US" sz="2000"/>
              <a:t>  ~ 3% variation in the </a:t>
            </a:r>
            <a:r>
              <a:rPr lang="en-US" sz="2000" baseline="30000"/>
              <a:t>147</a:t>
            </a:r>
            <a:r>
              <a:rPr lang="en-US" sz="2000"/>
              <a:t>Sm/</a:t>
            </a:r>
            <a:r>
              <a:rPr lang="en-US" sz="2000" baseline="30000"/>
              <a:t>144</a:t>
            </a:r>
            <a:r>
              <a:rPr lang="en-US" sz="2000"/>
              <a:t>Nd ratio</a:t>
            </a:r>
            <a:endParaRPr lang="en-US"/>
          </a:p>
          <a:p>
            <a:pPr>
              <a:buFontTx/>
              <a:buChar char="•"/>
            </a:pPr>
            <a:r>
              <a:rPr lang="en-US" sz="2000"/>
              <a:t>  All chondrite groups the same</a:t>
            </a:r>
            <a:endParaRPr lang="en-US"/>
          </a:p>
        </p:txBody>
      </p:sp>
      <p:sp>
        <p:nvSpPr>
          <p:cNvPr id="43022" name="Rectangle 42"/>
          <p:cNvSpPr>
            <a:spLocks noChangeArrowheads="1"/>
          </p:cNvSpPr>
          <p:nvPr/>
        </p:nvSpPr>
        <p:spPr bwMode="auto">
          <a:xfrm>
            <a:off x="6705600" y="6172200"/>
            <a:ext cx="838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3" name="Text Box 41"/>
          <p:cNvSpPr txBox="1">
            <a:spLocks noChangeArrowheads="1"/>
          </p:cNvSpPr>
          <p:nvPr/>
        </p:nvSpPr>
        <p:spPr bwMode="auto">
          <a:xfrm>
            <a:off x="6096000" y="6096000"/>
            <a:ext cx="30480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ct val="80000"/>
              </a:lnSpc>
            </a:pPr>
            <a:r>
              <a:rPr lang="en-US" sz="1400"/>
              <a:t>Jacobsen and Wasserburg, 1980, 1984; Prinzhofer et al., 1992; Patchett et al., 2004; Boyet and Carlson, 2005; Bouvier et al, 2008</a:t>
            </a:r>
          </a:p>
        </p:txBody>
      </p:sp>
      <p:cxnSp>
        <p:nvCxnSpPr>
          <p:cNvPr id="43024" name="Straight Arrow Connector 21"/>
          <p:cNvCxnSpPr>
            <a:cxnSpLocks noChangeShapeType="1"/>
          </p:cNvCxnSpPr>
          <p:nvPr/>
        </p:nvCxnSpPr>
        <p:spPr bwMode="auto">
          <a:xfrm>
            <a:off x="4191000" y="2590800"/>
            <a:ext cx="2362200" cy="1588"/>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43025" name="TextBox 22"/>
          <p:cNvSpPr txBox="1">
            <a:spLocks noChangeArrowheads="1"/>
          </p:cNvSpPr>
          <p:nvPr/>
        </p:nvSpPr>
        <p:spPr bwMode="auto">
          <a:xfrm>
            <a:off x="4876800" y="21336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 3%</a:t>
            </a:r>
          </a:p>
        </p:txBody>
      </p:sp>
      <p:sp>
        <p:nvSpPr>
          <p:cNvPr id="43026" name="TextBox 23"/>
          <p:cNvSpPr txBox="1">
            <a:spLocks noChangeArrowheads="1"/>
          </p:cNvSpPr>
          <p:nvPr/>
        </p:nvSpPr>
        <p:spPr bwMode="auto">
          <a:xfrm>
            <a:off x="5410200" y="43434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0000"/>
                </a:solidFill>
              </a:rPr>
              <a:t>Average</a:t>
            </a:r>
          </a:p>
          <a:p>
            <a:r>
              <a:rPr lang="en-US" sz="1800">
                <a:solidFill>
                  <a:srgbClr val="FF0000"/>
                </a:solidFill>
              </a:rPr>
              <a:t>Chondrite = BSE?</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
          <p:cNvSpPr>
            <a:spLocks noChangeArrowheads="1"/>
          </p:cNvSpPr>
          <p:nvPr/>
        </p:nvSpPr>
        <p:spPr bwMode="auto">
          <a:xfrm>
            <a:off x="304800" y="1066800"/>
            <a:ext cx="8610600" cy="4495800"/>
          </a:xfrm>
          <a:prstGeom prst="rect">
            <a:avLst/>
          </a:prstGeom>
          <a:solidFill>
            <a:srgbClr val="FFFFFF"/>
          </a:solidFill>
          <a:ln w="9525">
            <a:solidFill>
              <a:schemeClr val="tx1"/>
            </a:solidFill>
            <a:round/>
            <a:headEnd/>
            <a:tailEnd/>
          </a:ln>
        </p:spPr>
        <p:txBody>
          <a:bodyPr/>
          <a:lstStyle/>
          <a:p>
            <a:endParaRPr lang="en-US"/>
          </a:p>
        </p:txBody>
      </p:sp>
      <p:sp>
        <p:nvSpPr>
          <p:cNvPr id="45058" name="Rectangle 2"/>
          <p:cNvSpPr>
            <a:spLocks noGrp="1" noChangeArrowheads="1"/>
          </p:cNvSpPr>
          <p:nvPr>
            <p:ph type="title"/>
          </p:nvPr>
        </p:nvSpPr>
        <p:spPr>
          <a:xfrm>
            <a:off x="0" y="444500"/>
            <a:ext cx="9144000" cy="711200"/>
          </a:xfrm>
        </p:spPr>
        <p:txBody>
          <a:bodyPr/>
          <a:lstStyle/>
          <a:p>
            <a:pPr eaLnBrk="1" hangingPunct="1"/>
            <a:r>
              <a:rPr lang="en-US" sz="2400">
                <a:solidFill>
                  <a:srgbClr val="FFFF00"/>
                </a:solidFill>
                <a:latin typeface="Times" charset="0"/>
                <a:ea typeface="ＭＳ Ｐゴシック" charset="0"/>
                <a:cs typeface="ＭＳ Ｐゴシック" charset="0"/>
              </a:rPr>
              <a:t>Continental Crust and (at least) the Upper Mantle</a:t>
            </a:r>
            <a:br>
              <a:rPr lang="en-US" sz="2400">
                <a:solidFill>
                  <a:srgbClr val="FFFF00"/>
                </a:solidFill>
                <a:latin typeface="Times" charset="0"/>
                <a:ea typeface="ＭＳ Ｐゴシック" charset="0"/>
                <a:cs typeface="ＭＳ Ｐゴシック" charset="0"/>
              </a:rPr>
            </a:br>
            <a:r>
              <a:rPr lang="en-US" sz="2400">
                <a:solidFill>
                  <a:srgbClr val="FFFF00"/>
                </a:solidFill>
                <a:latin typeface="Times" charset="0"/>
                <a:ea typeface="ＭＳ Ｐゴシック" charset="0"/>
                <a:cs typeface="ＭＳ Ｐゴシック" charset="0"/>
              </a:rPr>
              <a:t>are Chemically Complimentary</a:t>
            </a:r>
            <a:br>
              <a:rPr lang="en-US" sz="2400">
                <a:solidFill>
                  <a:srgbClr val="FFFF00"/>
                </a:solidFill>
                <a:latin typeface="Times" charset="0"/>
                <a:ea typeface="ＭＳ Ｐゴシック" charset="0"/>
                <a:cs typeface="ＭＳ Ｐゴシック" charset="0"/>
              </a:rPr>
            </a:br>
            <a:endParaRPr lang="en-US">
              <a:solidFill>
                <a:srgbClr val="FFFF00"/>
              </a:solidFill>
              <a:latin typeface="Times" charset="0"/>
              <a:ea typeface="ＭＳ Ｐゴシック" charset="0"/>
              <a:cs typeface="ＭＳ Ｐゴシック" charset="0"/>
            </a:endParaRP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47800"/>
            <a:ext cx="30384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p:cNvSpPr txBox="1">
            <a:spLocks noChangeArrowheads="1"/>
          </p:cNvSpPr>
          <p:nvPr/>
        </p:nvSpPr>
        <p:spPr bwMode="auto">
          <a:xfrm>
            <a:off x="4953000" y="2209800"/>
            <a:ext cx="642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000000"/>
                </a:solidFill>
              </a:rPr>
              <a:t>0.45%</a:t>
            </a:r>
            <a:endParaRPr lang="en-US">
              <a:solidFill>
                <a:srgbClr val="000000"/>
              </a:solidFill>
            </a:endParaRPr>
          </a:p>
        </p:txBody>
      </p:sp>
      <p:sp>
        <p:nvSpPr>
          <p:cNvPr id="45061" name="Text Box 6"/>
          <p:cNvSpPr txBox="1">
            <a:spLocks noChangeArrowheads="1"/>
          </p:cNvSpPr>
          <p:nvPr/>
        </p:nvSpPr>
        <p:spPr bwMode="auto">
          <a:xfrm>
            <a:off x="4860925" y="3070225"/>
            <a:ext cx="74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000000"/>
                </a:solidFill>
              </a:rPr>
              <a:t>30-70%</a:t>
            </a:r>
            <a:endParaRPr lang="en-US">
              <a:solidFill>
                <a:srgbClr val="000000"/>
              </a:solidFill>
            </a:endParaRPr>
          </a:p>
        </p:txBody>
      </p:sp>
      <p:sp>
        <p:nvSpPr>
          <p:cNvPr id="45062" name="Text Box 7"/>
          <p:cNvSpPr txBox="1">
            <a:spLocks noChangeArrowheads="1"/>
          </p:cNvSpPr>
          <p:nvPr/>
        </p:nvSpPr>
        <p:spPr bwMode="auto">
          <a:xfrm>
            <a:off x="4876800" y="4876800"/>
            <a:ext cx="74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000000"/>
                </a:solidFill>
              </a:rPr>
              <a:t>70-30%</a:t>
            </a:r>
            <a:endParaRPr lang="en-US">
              <a:solidFill>
                <a:srgbClr val="000000"/>
              </a:solidFill>
            </a:endParaRPr>
          </a:p>
        </p:txBody>
      </p:sp>
      <p:sp>
        <p:nvSpPr>
          <p:cNvPr id="45063" name="Text Box 8"/>
          <p:cNvSpPr txBox="1">
            <a:spLocks noChangeArrowheads="1"/>
          </p:cNvSpPr>
          <p:nvPr/>
        </p:nvSpPr>
        <p:spPr bwMode="auto">
          <a:xfrm>
            <a:off x="4648200" y="1828800"/>
            <a:ext cx="1211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000000"/>
                </a:solidFill>
              </a:rPr>
              <a:t>Mass Fraction</a:t>
            </a:r>
            <a:endParaRPr lang="en-US">
              <a:solidFill>
                <a:srgbClr val="000000"/>
              </a:solidFill>
            </a:endParaRPr>
          </a:p>
        </p:txBody>
      </p:sp>
      <p:pic>
        <p:nvPicPr>
          <p:cNvPr id="4506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71600"/>
            <a:ext cx="3841750"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10"/>
          <p:cNvSpPr>
            <a:spLocks noChangeArrowheads="1"/>
          </p:cNvSpPr>
          <p:nvPr/>
        </p:nvSpPr>
        <p:spPr bwMode="auto">
          <a:xfrm>
            <a:off x="5715000" y="2209800"/>
            <a:ext cx="3048000" cy="1524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45066" name="Rectangle 13"/>
          <p:cNvSpPr>
            <a:spLocks noChangeArrowheads="1"/>
          </p:cNvSpPr>
          <p:nvPr/>
        </p:nvSpPr>
        <p:spPr bwMode="auto">
          <a:xfrm>
            <a:off x="0" y="55626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FFFF00"/>
                </a:solidFill>
              </a:rPr>
              <a:t>WHEN DID THIS SEPARATION OCCUR?</a:t>
            </a:r>
          </a:p>
          <a:p>
            <a:pPr algn="ctr"/>
            <a:r>
              <a:rPr lang="en-US" sz="1800">
                <a:solidFill>
                  <a:srgbClr val="FFFFFF"/>
                </a:solidFill>
              </a:rPr>
              <a:t>Sm-Nd model ages for MORB = 200 - 2000 Ma</a:t>
            </a:r>
          </a:p>
          <a:p>
            <a:pPr algn="ctr"/>
            <a:r>
              <a:rPr lang="en-US" sz="1800">
                <a:solidFill>
                  <a:srgbClr val="FFFFFF"/>
                </a:solidFill>
              </a:rPr>
              <a:t>Pb-Pb model age for oceanic basalts ~1800 Ma</a:t>
            </a:r>
          </a:p>
          <a:p>
            <a:pPr algn="ctr"/>
            <a:r>
              <a:rPr lang="ja-JP" altLang="en-US" sz="1800">
                <a:solidFill>
                  <a:srgbClr val="FFFFFF"/>
                </a:solidFill>
              </a:rPr>
              <a:t>“</a:t>
            </a:r>
            <a:r>
              <a:rPr lang="en-US" altLang="ja-JP" sz="1800">
                <a:solidFill>
                  <a:srgbClr val="FFFFFF"/>
                </a:solidFill>
              </a:rPr>
              <a:t>Average</a:t>
            </a:r>
            <a:r>
              <a:rPr lang="ja-JP" altLang="en-US" sz="1800">
                <a:solidFill>
                  <a:srgbClr val="FFFFFF"/>
                </a:solidFill>
              </a:rPr>
              <a:t>”</a:t>
            </a:r>
            <a:r>
              <a:rPr lang="en-US" altLang="ja-JP" sz="1800">
                <a:solidFill>
                  <a:srgbClr val="FFFFFF"/>
                </a:solidFill>
              </a:rPr>
              <a:t> continental crust Sm-Nd model age ~2000 Ma</a:t>
            </a:r>
            <a:endParaRPr lang="en-US" sz="1800">
              <a:solidFill>
                <a:srgbClr val="FFFFFF"/>
              </a:solidFill>
            </a:endParaRPr>
          </a:p>
        </p:txBody>
      </p:sp>
      <p:sp>
        <p:nvSpPr>
          <p:cNvPr id="45067" name="TextBox 11"/>
          <p:cNvSpPr txBox="1">
            <a:spLocks noChangeArrowheads="1"/>
          </p:cNvSpPr>
          <p:nvPr/>
        </p:nvSpPr>
        <p:spPr bwMode="auto">
          <a:xfrm rot="-5400000">
            <a:off x="-620712" y="3059112"/>
            <a:ext cx="215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000000"/>
                </a:solidFill>
              </a:rPr>
              <a:t>Sample/Bulk-Silicate-Earth</a:t>
            </a:r>
          </a:p>
        </p:txBody>
      </p:sp>
      <p:cxnSp>
        <p:nvCxnSpPr>
          <p:cNvPr id="45068" name="Straight Connector 13"/>
          <p:cNvCxnSpPr>
            <a:cxnSpLocks noChangeShapeType="1"/>
          </p:cNvCxnSpPr>
          <p:nvPr/>
        </p:nvCxnSpPr>
        <p:spPr bwMode="auto">
          <a:xfrm>
            <a:off x="990600" y="3657600"/>
            <a:ext cx="3429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8227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5"/>
          <p:cNvSpPr>
            <a:spLocks noChangeArrowheads="1"/>
          </p:cNvSpPr>
          <p:nvPr/>
        </p:nvSpPr>
        <p:spPr bwMode="auto">
          <a:xfrm>
            <a:off x="4114800" y="1582738"/>
            <a:ext cx="48895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chemeClr val="bg1"/>
                </a:solidFill>
              </a:rPr>
              <a:t>“The flat primitive-mantle-normalized patterns defined by alteration-resistant incompatible elements in the Kwaimbaita- and Kroenke-type basalts (see Fitton &amp; Godard, 2004) point to a mantle source not too different from estimated primitive mantle in most of its inter-element ratios. However, the observed isotopic values (e.g., </a:t>
            </a:r>
            <a:r>
              <a:rPr lang="en-US" sz="1800">
                <a:solidFill>
                  <a:schemeClr val="bg1"/>
                </a:solidFill>
                <a:latin typeface="Symbol" charset="0"/>
              </a:rPr>
              <a:t>e</a:t>
            </a:r>
            <a:r>
              <a:rPr lang="en-US" sz="1800">
                <a:solidFill>
                  <a:schemeClr val="bg1"/>
                </a:solidFill>
              </a:rPr>
              <a:t>Nd(t) ~ +6) are clearly far-removed from those estimated for primitive mantle (</a:t>
            </a:r>
            <a:r>
              <a:rPr lang="en-US" sz="1800">
                <a:solidFill>
                  <a:schemeClr val="bg1"/>
                </a:solidFill>
                <a:latin typeface="Symbol" charset="0"/>
              </a:rPr>
              <a:t>e</a:t>
            </a:r>
            <a:r>
              <a:rPr lang="en-US" sz="1800">
                <a:solidFill>
                  <a:schemeClr val="bg1"/>
                </a:solidFill>
              </a:rPr>
              <a:t>Nd = 0).” </a:t>
            </a:r>
          </a:p>
          <a:p>
            <a:r>
              <a:rPr lang="en-US" sz="1800">
                <a:solidFill>
                  <a:schemeClr val="bg1"/>
                </a:solidFill>
              </a:rPr>
              <a:t>(Tejada and Mahoney, MantlePlumes.org)</a:t>
            </a:r>
          </a:p>
        </p:txBody>
      </p:sp>
      <p:sp>
        <p:nvSpPr>
          <p:cNvPr id="47107" name="TextBox 3"/>
          <p:cNvSpPr txBox="1">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solidFill>
                  <a:srgbClr val="FFFF00"/>
                </a:solidFill>
                <a:ea typeface="MS PGothic" charset="0"/>
                <a:cs typeface="MS PGothic" charset="0"/>
              </a:rPr>
              <a:t>Some Large-Volume Flood Basalts have Nearly Flat Normalized Incompatible Element Abundance Patterns with Just a Slight Depletion in the Most Highly Incompatible Elements</a:t>
            </a:r>
          </a:p>
        </p:txBody>
      </p:sp>
      <p:sp>
        <p:nvSpPr>
          <p:cNvPr id="47108" name="TextBox 4"/>
          <p:cNvSpPr txBox="1">
            <a:spLocks noChangeArrowheads="1"/>
          </p:cNvSpPr>
          <p:nvPr/>
        </p:nvSpPr>
        <p:spPr bwMode="auto">
          <a:xfrm>
            <a:off x="0" y="1795463"/>
            <a:ext cx="415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ea typeface="MS PGothic" charset="0"/>
                <a:cs typeface="MS PGothic" charset="0"/>
              </a:rPr>
              <a:t>10</a:t>
            </a:r>
          </a:p>
        </p:txBody>
      </p:sp>
      <p:sp>
        <p:nvSpPr>
          <p:cNvPr id="47109" name="TextBox 5"/>
          <p:cNvSpPr txBox="1">
            <a:spLocks noChangeArrowheads="1"/>
          </p:cNvSpPr>
          <p:nvPr/>
        </p:nvSpPr>
        <p:spPr bwMode="auto">
          <a:xfrm>
            <a:off x="152400" y="236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ea typeface="MS PGothic" charset="0"/>
                <a:cs typeface="MS PGothic" charset="0"/>
              </a:rPr>
              <a:t>1</a:t>
            </a:r>
          </a:p>
        </p:txBody>
      </p:sp>
      <p:sp>
        <p:nvSpPr>
          <p:cNvPr id="47110" name="Rectangle 6"/>
          <p:cNvSpPr>
            <a:spLocks noChangeArrowheads="1"/>
          </p:cNvSpPr>
          <p:nvPr/>
        </p:nvSpPr>
        <p:spPr bwMode="auto">
          <a:xfrm>
            <a:off x="152400" y="5859463"/>
            <a:ext cx="30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1</a:t>
            </a:r>
          </a:p>
        </p:txBody>
      </p:sp>
      <p:sp>
        <p:nvSpPr>
          <p:cNvPr id="47111" name="Rectangle 7"/>
          <p:cNvSpPr>
            <a:spLocks noChangeArrowheads="1"/>
          </p:cNvSpPr>
          <p:nvPr/>
        </p:nvSpPr>
        <p:spPr bwMode="auto">
          <a:xfrm>
            <a:off x="0" y="5275263"/>
            <a:ext cx="415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10</a:t>
            </a:r>
          </a:p>
        </p:txBody>
      </p:sp>
      <p:sp>
        <p:nvSpPr>
          <p:cNvPr id="47112" name="TextBox 8"/>
          <p:cNvSpPr txBox="1">
            <a:spLocks noChangeArrowheads="1"/>
          </p:cNvSpPr>
          <p:nvPr/>
        </p:nvSpPr>
        <p:spPr bwMode="auto">
          <a:xfrm>
            <a:off x="4876800" y="5715000"/>
            <a:ext cx="388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00"/>
                </a:solidFill>
                <a:ea typeface="MS PGothic" charset="0"/>
                <a:cs typeface="MS PGothic" charset="0"/>
              </a:rPr>
              <a:t>All these samples have </a:t>
            </a:r>
            <a:r>
              <a:rPr lang="en-US" sz="1800">
                <a:solidFill>
                  <a:srgbClr val="FFFF00"/>
                </a:solidFill>
                <a:latin typeface="Symbol" charset="0"/>
                <a:ea typeface="MS PGothic" charset="0"/>
                <a:cs typeface="MS PGothic" charset="0"/>
              </a:rPr>
              <a:t>e</a:t>
            </a:r>
            <a:r>
              <a:rPr lang="en-US" sz="1800" baseline="30000">
                <a:solidFill>
                  <a:srgbClr val="FFFF00"/>
                </a:solidFill>
                <a:ea typeface="MS PGothic" charset="0"/>
                <a:cs typeface="MS PGothic" charset="0"/>
              </a:rPr>
              <a:t>143</a:t>
            </a:r>
            <a:r>
              <a:rPr lang="en-US" sz="1800">
                <a:solidFill>
                  <a:srgbClr val="FFFF00"/>
                </a:solidFill>
                <a:ea typeface="MS PGothic" charset="0"/>
                <a:cs typeface="MS PGothic" charset="0"/>
              </a:rPr>
              <a:t>Nd between +4 and +7</a:t>
            </a:r>
          </a:p>
        </p:txBody>
      </p:sp>
      <p:sp>
        <p:nvSpPr>
          <p:cNvPr id="47113" name="TextBox 1"/>
          <p:cNvSpPr txBox="1">
            <a:spLocks noChangeArrowheads="1"/>
          </p:cNvSpPr>
          <p:nvPr/>
        </p:nvSpPr>
        <p:spPr bwMode="auto">
          <a:xfrm>
            <a:off x="520700" y="1168400"/>
            <a:ext cx="2684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ea typeface="MS PGothic" charset="0"/>
                <a:cs typeface="MS PGothic" charset="0"/>
              </a:rPr>
              <a:t>Ontong-Java Flood Basalts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4546600" y="965200"/>
            <a:ext cx="4597400" cy="5168900"/>
          </a:xfrm>
          <a:prstGeom prst="rect">
            <a:avLst/>
          </a:prstGeom>
          <a:solidFill>
            <a:srgbClr val="FFFFFF"/>
          </a:solidFill>
          <a:ln w="9525">
            <a:solidFill>
              <a:schemeClr val="tx1"/>
            </a:solidFill>
            <a:round/>
            <a:headEnd/>
            <a:tailEnd/>
          </a:ln>
        </p:spPr>
        <p:txBody>
          <a:bodyPr/>
          <a:lstStyle/>
          <a:p>
            <a:endParaRPr lang="en-US"/>
          </a:p>
        </p:txBody>
      </p:sp>
      <p:sp>
        <p:nvSpPr>
          <p:cNvPr id="49154" name="Text Box 5"/>
          <p:cNvSpPr txBox="1">
            <a:spLocks noChangeArrowheads="1"/>
          </p:cNvSpPr>
          <p:nvPr/>
        </p:nvSpPr>
        <p:spPr bwMode="auto">
          <a:xfrm>
            <a:off x="0" y="0"/>
            <a:ext cx="91440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0000"/>
              </a:lnSpc>
            </a:pPr>
            <a:r>
              <a:rPr lang="en-US" sz="3200">
                <a:solidFill>
                  <a:srgbClr val="FFFF00"/>
                </a:solidFill>
              </a:rPr>
              <a:t>Evidence for Early Silicate Differentiation from the </a:t>
            </a:r>
            <a:r>
              <a:rPr lang="en-US" sz="3200" baseline="30000">
                <a:solidFill>
                  <a:srgbClr val="FFFF00"/>
                </a:solidFill>
              </a:rPr>
              <a:t>146</a:t>
            </a:r>
            <a:r>
              <a:rPr lang="en-US" sz="3200">
                <a:solidFill>
                  <a:srgbClr val="FFFF00"/>
                </a:solidFill>
              </a:rPr>
              <a:t>Sm-</a:t>
            </a:r>
            <a:r>
              <a:rPr lang="en-US" sz="3200" baseline="30000">
                <a:solidFill>
                  <a:srgbClr val="FFFF00"/>
                </a:solidFill>
              </a:rPr>
              <a:t>142</a:t>
            </a:r>
            <a:r>
              <a:rPr lang="en-US" sz="3200">
                <a:solidFill>
                  <a:srgbClr val="FFFF00"/>
                </a:solidFill>
              </a:rPr>
              <a:t>Nd System</a:t>
            </a:r>
            <a:endParaRPr lang="en-US" sz="3200" b="1">
              <a:solidFill>
                <a:srgbClr val="FFFF00"/>
              </a:solidFill>
            </a:endParaRPr>
          </a:p>
        </p:txBody>
      </p:sp>
      <p:sp>
        <p:nvSpPr>
          <p:cNvPr id="49155" name="Line 14"/>
          <p:cNvSpPr>
            <a:spLocks noChangeShapeType="1"/>
          </p:cNvSpPr>
          <p:nvPr/>
        </p:nvSpPr>
        <p:spPr bwMode="auto">
          <a:xfrm>
            <a:off x="6648450" y="2249488"/>
            <a:ext cx="523875"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triangle" w="med" len="med"/>
                <a:tailEnd type="triangle" w="med" len="med"/>
              </a14:hiddenLine>
            </a:ext>
          </a:extLst>
        </p:spPr>
        <p:txBody>
          <a:bodyPr wrap="none" anchor="ctr"/>
          <a:lstStyle/>
          <a:p>
            <a:endParaRPr lang="en-US"/>
          </a:p>
        </p:txBody>
      </p:sp>
      <p:sp>
        <p:nvSpPr>
          <p:cNvPr id="49156" name="Line 21"/>
          <p:cNvSpPr>
            <a:spLocks noChangeShapeType="1"/>
          </p:cNvSpPr>
          <p:nvPr/>
        </p:nvSpPr>
        <p:spPr bwMode="auto">
          <a:xfrm>
            <a:off x="5319713" y="3317875"/>
            <a:ext cx="3190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endParaRPr lang="en-US"/>
          </a:p>
        </p:txBody>
      </p:sp>
      <p:sp>
        <p:nvSpPr>
          <p:cNvPr id="49157" name="Text Box 25"/>
          <p:cNvSpPr txBox="1">
            <a:spLocks noChangeArrowheads="1"/>
          </p:cNvSpPr>
          <p:nvPr/>
        </p:nvSpPr>
        <p:spPr bwMode="auto">
          <a:xfrm>
            <a:off x="0" y="952500"/>
            <a:ext cx="4419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a:p>
            <a:pPr>
              <a:buFontTx/>
              <a:buChar char="•"/>
            </a:pPr>
            <a:r>
              <a:rPr lang="en-US">
                <a:solidFill>
                  <a:srgbClr val="FFFFFF"/>
                </a:solidFill>
              </a:rPr>
              <a:t>   </a:t>
            </a:r>
            <a:r>
              <a:rPr lang="en-US" baseline="30000">
                <a:solidFill>
                  <a:srgbClr val="FFFFFF"/>
                </a:solidFill>
              </a:rPr>
              <a:t>142</a:t>
            </a:r>
            <a:r>
              <a:rPr lang="en-US">
                <a:solidFill>
                  <a:srgbClr val="FFFFFF"/>
                </a:solidFill>
              </a:rPr>
              <a:t>Nd is produced by the decay of </a:t>
            </a:r>
            <a:r>
              <a:rPr lang="en-US" baseline="30000">
                <a:solidFill>
                  <a:srgbClr val="FFFFFF"/>
                </a:solidFill>
              </a:rPr>
              <a:t>146</a:t>
            </a:r>
            <a:r>
              <a:rPr lang="en-US">
                <a:solidFill>
                  <a:srgbClr val="FFFFFF"/>
                </a:solidFill>
              </a:rPr>
              <a:t>Sm (68 Ma half life)</a:t>
            </a:r>
          </a:p>
          <a:p>
            <a:pPr>
              <a:buFontTx/>
              <a:buChar char="•"/>
            </a:pPr>
            <a:endParaRPr lang="en-US">
              <a:solidFill>
                <a:srgbClr val="FFFFFF"/>
              </a:solidFill>
            </a:endParaRPr>
          </a:p>
          <a:p>
            <a:pPr>
              <a:buFontTx/>
              <a:buChar char="•"/>
            </a:pPr>
            <a:r>
              <a:rPr lang="en-US" b="1" baseline="30000">
                <a:solidFill>
                  <a:schemeClr val="bg1"/>
                </a:solidFill>
              </a:rPr>
              <a:t>    </a:t>
            </a:r>
            <a:r>
              <a:rPr lang="en-US" baseline="30000">
                <a:solidFill>
                  <a:schemeClr val="bg1"/>
                </a:solidFill>
              </a:rPr>
              <a:t>142</a:t>
            </a:r>
            <a:r>
              <a:rPr lang="en-US">
                <a:solidFill>
                  <a:schemeClr val="bg1"/>
                </a:solidFill>
              </a:rPr>
              <a:t>Nd/</a:t>
            </a:r>
            <a:r>
              <a:rPr lang="en-US" baseline="30000">
                <a:solidFill>
                  <a:schemeClr val="bg1"/>
                </a:solidFill>
              </a:rPr>
              <a:t>144</a:t>
            </a:r>
            <a:r>
              <a:rPr lang="en-US">
                <a:solidFill>
                  <a:schemeClr val="bg1"/>
                </a:solidFill>
              </a:rPr>
              <a:t>Nd ratios measured in carbonaceous, ordinary and some enstatite chondrites, and eucrites, are lower than laboratory standard and terrestrial samples</a:t>
            </a:r>
          </a:p>
          <a:p>
            <a:pPr>
              <a:buFontTx/>
              <a:buChar char="•"/>
            </a:pPr>
            <a:endParaRPr lang="en-US">
              <a:solidFill>
                <a:srgbClr val="FFFFFF"/>
              </a:solidFill>
            </a:endParaRPr>
          </a:p>
          <a:p>
            <a:pPr>
              <a:buFontTx/>
              <a:buChar char="•"/>
            </a:pPr>
            <a:r>
              <a:rPr lang="en-US">
                <a:solidFill>
                  <a:srgbClr val="FFFFFF"/>
                </a:solidFill>
              </a:rPr>
              <a:t> The offset in </a:t>
            </a:r>
            <a:r>
              <a:rPr lang="en-US" baseline="30000">
                <a:solidFill>
                  <a:srgbClr val="FFFFFF"/>
                </a:solidFill>
              </a:rPr>
              <a:t>142</a:t>
            </a:r>
            <a:r>
              <a:rPr lang="en-US">
                <a:solidFill>
                  <a:srgbClr val="FFFFFF"/>
                </a:solidFill>
              </a:rPr>
              <a:t>Nd/</a:t>
            </a:r>
            <a:r>
              <a:rPr lang="en-US" baseline="30000">
                <a:solidFill>
                  <a:srgbClr val="FFFFFF"/>
                </a:solidFill>
              </a:rPr>
              <a:t>144</a:t>
            </a:r>
            <a:r>
              <a:rPr lang="en-US">
                <a:solidFill>
                  <a:srgbClr val="FFFFFF"/>
                </a:solidFill>
              </a:rPr>
              <a:t>Nd can be explained if the modern terrestrial mantle has a Sm/Nd ratio 6% higher than chondritic since &gt; 4.5 Ga.</a:t>
            </a:r>
          </a:p>
          <a:p>
            <a:pPr>
              <a:buFontTx/>
              <a:buChar char="•"/>
            </a:pPr>
            <a:endParaRPr lang="en-US">
              <a:solidFill>
                <a:srgbClr val="FFFFFF"/>
              </a:solidFill>
            </a:endParaRPr>
          </a:p>
          <a:p>
            <a:endParaRPr lang="en-US">
              <a:solidFill>
                <a:srgbClr val="FFFFFF"/>
              </a:solidFill>
            </a:endParaRPr>
          </a:p>
        </p:txBody>
      </p:sp>
      <p:sp>
        <p:nvSpPr>
          <p:cNvPr id="49158" name="Line 26"/>
          <p:cNvSpPr>
            <a:spLocks noChangeShapeType="1"/>
          </p:cNvSpPr>
          <p:nvPr/>
        </p:nvSpPr>
        <p:spPr bwMode="auto">
          <a:xfrm>
            <a:off x="6623050" y="3124200"/>
            <a:ext cx="549275" cy="47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triangle" w="med" len="med"/>
                <a:tailEnd type="triangle" w="med" len="med"/>
              </a14:hiddenLine>
            </a:ext>
          </a:extLst>
        </p:spPr>
        <p:txBody>
          <a:bodyPr wrap="none" anchor="ctr"/>
          <a:lstStyle/>
          <a:p>
            <a:endParaRPr lang="en-US"/>
          </a:p>
        </p:txBody>
      </p:sp>
      <p:sp>
        <p:nvSpPr>
          <p:cNvPr id="49159" name="Text Box 62"/>
          <p:cNvSpPr txBox="1">
            <a:spLocks noChangeArrowheads="1"/>
          </p:cNvSpPr>
          <p:nvPr/>
        </p:nvSpPr>
        <p:spPr bwMode="auto">
          <a:xfrm>
            <a:off x="4724400" y="6172200"/>
            <a:ext cx="4283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solidFill>
                  <a:srgbClr val="FFFFFF"/>
                </a:solidFill>
              </a:rPr>
              <a:t>Data from Nyquist et al., 1995; Boyet and Carlson 2005; Andreasen and Sharma, 2006; Rankenburg et al., 2006; Carlson et al., 2007; Gannoun et al., 2011</a:t>
            </a:r>
            <a:endParaRPr lang="en-US">
              <a:solidFill>
                <a:srgbClr val="FFFFFF"/>
              </a:solidFill>
            </a:endParaRPr>
          </a:p>
        </p:txBody>
      </p:sp>
      <p:pic>
        <p:nvPicPr>
          <p:cNvPr id="4916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1350" y="0"/>
            <a:ext cx="46926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a:spLocks noGrp="1" noChangeArrowheads="1"/>
          </p:cNvSpPr>
          <p:nvPr>
            <p:ph type="body" sz="half" idx="1"/>
          </p:nvPr>
        </p:nvSpPr>
        <p:spPr>
          <a:xfrm>
            <a:off x="457200" y="1790700"/>
            <a:ext cx="4038600" cy="4525963"/>
          </a:xfrm>
        </p:spPr>
        <p:txBody>
          <a:bodyPr/>
          <a:lstStyle/>
          <a:p>
            <a:pPr eaLnBrk="1" hangingPunct="1">
              <a:buFontTx/>
              <a:buNone/>
            </a:pPr>
            <a:r>
              <a:rPr lang="en-US" sz="2000">
                <a:latin typeface="Times" charset="0"/>
                <a:ea typeface="ＭＳ Ｐゴシック" charset="0"/>
                <a:cs typeface="ＭＳ Ｐゴシック" charset="0"/>
              </a:rPr>
              <a:t>    </a:t>
            </a:r>
          </a:p>
        </p:txBody>
      </p:sp>
      <p:pic>
        <p:nvPicPr>
          <p:cNvPr id="512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38300"/>
            <a:ext cx="6545263"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5"/>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6400800" y="1638300"/>
            <a:ext cx="2682875" cy="4267200"/>
          </a:xfrm>
          <a:noFill/>
        </p:spPr>
      </p:pic>
      <p:sp>
        <p:nvSpPr>
          <p:cNvPr id="51204" name="Rectangle 6"/>
          <p:cNvSpPr>
            <a:spLocks noChangeArrowheads="1"/>
          </p:cNvSpPr>
          <p:nvPr/>
        </p:nvSpPr>
        <p:spPr bwMode="auto">
          <a:xfrm>
            <a:off x="3810000" y="2933700"/>
            <a:ext cx="609600" cy="3048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endParaRPr lang="en-US"/>
          </a:p>
        </p:txBody>
      </p:sp>
      <p:sp>
        <p:nvSpPr>
          <p:cNvPr id="51205" name="Rectangle 7"/>
          <p:cNvSpPr>
            <a:spLocks noChangeArrowheads="1"/>
          </p:cNvSpPr>
          <p:nvPr/>
        </p:nvSpPr>
        <p:spPr bwMode="auto">
          <a:xfrm rot="-2928844">
            <a:off x="3048000" y="3619500"/>
            <a:ext cx="609600" cy="3048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endParaRPr lang="en-US"/>
          </a:p>
        </p:txBody>
      </p:sp>
      <p:sp>
        <p:nvSpPr>
          <p:cNvPr id="51206" name="Rectangle 8"/>
          <p:cNvSpPr>
            <a:spLocks noChangeArrowheads="1"/>
          </p:cNvSpPr>
          <p:nvPr/>
        </p:nvSpPr>
        <p:spPr bwMode="auto">
          <a:xfrm rot="-2928844">
            <a:off x="3276600" y="3314700"/>
            <a:ext cx="609600" cy="3048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endParaRPr lang="en-US"/>
          </a:p>
        </p:txBody>
      </p:sp>
      <p:sp>
        <p:nvSpPr>
          <p:cNvPr id="51207" name="Rectangle 9"/>
          <p:cNvSpPr>
            <a:spLocks noChangeArrowheads="1"/>
          </p:cNvSpPr>
          <p:nvPr/>
        </p:nvSpPr>
        <p:spPr bwMode="auto">
          <a:xfrm>
            <a:off x="4953000" y="2019300"/>
            <a:ext cx="609600" cy="304800"/>
          </a:xfrm>
          <a:prstGeom prst="rect">
            <a:avLst/>
          </a:prstGeom>
          <a:solidFill>
            <a:schemeClr val="bg1"/>
          </a:solidFill>
          <a:ln w="41275">
            <a:solidFill>
              <a:schemeClr val="bg1"/>
            </a:solidFill>
            <a:miter lim="800000"/>
            <a:headEnd/>
            <a:tailEnd/>
          </a:ln>
        </p:spPr>
        <p:txBody>
          <a:bodyPr wrap="none" anchor="ctr"/>
          <a:lstStyle/>
          <a:p>
            <a:endParaRPr lang="en-US"/>
          </a:p>
        </p:txBody>
      </p:sp>
      <p:sp>
        <p:nvSpPr>
          <p:cNvPr id="51208" name="Rectangle 10"/>
          <p:cNvSpPr>
            <a:spLocks noChangeArrowheads="1"/>
          </p:cNvSpPr>
          <p:nvPr/>
        </p:nvSpPr>
        <p:spPr bwMode="auto">
          <a:xfrm>
            <a:off x="2743200" y="1714500"/>
            <a:ext cx="76200" cy="4191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209" name="Text Box 11"/>
          <p:cNvSpPr txBox="1">
            <a:spLocks noChangeArrowheads="1"/>
          </p:cNvSpPr>
          <p:nvPr/>
        </p:nvSpPr>
        <p:spPr bwMode="auto">
          <a:xfrm rot="-5400000">
            <a:off x="741363" y="2725738"/>
            <a:ext cx="373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ja-JP" altLang="en-US" sz="1600"/>
              <a:t>“</a:t>
            </a:r>
            <a:r>
              <a:rPr lang="en-US" altLang="ja-JP" sz="1600"/>
              <a:t>primordial</a:t>
            </a:r>
            <a:r>
              <a:rPr lang="ja-JP" altLang="en-US" sz="1600"/>
              <a:t>”</a:t>
            </a:r>
            <a:r>
              <a:rPr lang="en-US" altLang="ja-JP" sz="1600"/>
              <a:t> chondrite reservoir</a:t>
            </a:r>
            <a:endParaRPr lang="en-US" sz="1600"/>
          </a:p>
        </p:txBody>
      </p:sp>
      <p:sp>
        <p:nvSpPr>
          <p:cNvPr id="51210" name="Rectangle 12"/>
          <p:cNvSpPr>
            <a:spLocks noChangeArrowheads="1"/>
          </p:cNvSpPr>
          <p:nvPr/>
        </p:nvSpPr>
        <p:spPr bwMode="auto">
          <a:xfrm>
            <a:off x="4495800" y="1714500"/>
            <a:ext cx="990600" cy="4191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211" name="Text Box 14"/>
          <p:cNvSpPr txBox="1">
            <a:spLocks noChangeArrowheads="1"/>
          </p:cNvSpPr>
          <p:nvPr/>
        </p:nvSpPr>
        <p:spPr bwMode="auto">
          <a:xfrm>
            <a:off x="5562600" y="1790700"/>
            <a:ext cx="1371600" cy="954088"/>
          </a:xfrm>
          <a:prstGeom prst="rect">
            <a:avLst/>
          </a:prstGeom>
          <a:solidFill>
            <a:schemeClr val="bg1"/>
          </a:solidFill>
          <a:ln w="9525">
            <a:solidFill>
              <a:srgbClr val="FF0000"/>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400" b="1">
                <a:solidFill>
                  <a:srgbClr val="FF0000"/>
                </a:solidFill>
              </a:rPr>
              <a:t>Reservoir parental to terrestrial mantle</a:t>
            </a:r>
          </a:p>
        </p:txBody>
      </p:sp>
      <p:sp>
        <p:nvSpPr>
          <p:cNvPr id="51212" name="Line 15"/>
          <p:cNvSpPr>
            <a:spLocks noChangeShapeType="1"/>
          </p:cNvSpPr>
          <p:nvPr/>
        </p:nvSpPr>
        <p:spPr bwMode="auto">
          <a:xfrm flipH="1">
            <a:off x="5029200" y="1943100"/>
            <a:ext cx="609600" cy="76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3" name="Title 14"/>
          <p:cNvSpPr>
            <a:spLocks noGrp="1"/>
          </p:cNvSpPr>
          <p:nvPr>
            <p:ph type="title"/>
          </p:nvPr>
        </p:nvSpPr>
        <p:spPr>
          <a:xfrm>
            <a:off x="457200" y="198438"/>
            <a:ext cx="8229600" cy="1143000"/>
          </a:xfrm>
        </p:spPr>
        <p:txBody>
          <a:bodyPr/>
          <a:lstStyle/>
          <a:p>
            <a:r>
              <a:rPr lang="en-US" sz="3200">
                <a:solidFill>
                  <a:srgbClr val="FFFF00"/>
                </a:solidFill>
                <a:latin typeface="Times" charset="0"/>
                <a:ea typeface="ＭＳ Ｐゴシック" charset="0"/>
                <a:cs typeface="ＭＳ Ｐゴシック" charset="0"/>
              </a:rPr>
              <a:t>Predicted Parental Mantle Reservoir from </a:t>
            </a:r>
            <a:r>
              <a:rPr lang="en-US" sz="3200" baseline="30000">
                <a:solidFill>
                  <a:srgbClr val="FFFF00"/>
                </a:solidFill>
                <a:latin typeface="Times" charset="0"/>
                <a:ea typeface="ＭＳ Ｐゴシック" charset="0"/>
                <a:cs typeface="ＭＳ Ｐゴシック" charset="0"/>
              </a:rPr>
              <a:t>142</a:t>
            </a:r>
            <a:r>
              <a:rPr lang="en-US" sz="3200">
                <a:solidFill>
                  <a:srgbClr val="FFFF00"/>
                </a:solidFill>
                <a:latin typeface="Times" charset="0"/>
                <a:ea typeface="ＭＳ Ｐゴシック" charset="0"/>
                <a:cs typeface="ＭＳ Ｐゴシック" charset="0"/>
              </a:rPr>
              <a:t>Nd Overlaps with high </a:t>
            </a:r>
            <a:r>
              <a:rPr lang="en-US" sz="3200" baseline="30000">
                <a:solidFill>
                  <a:srgbClr val="FFFF00"/>
                </a:solidFill>
                <a:latin typeface="Times" charset="0"/>
                <a:ea typeface="ＭＳ Ｐゴシック" charset="0"/>
                <a:cs typeface="ＭＳ Ｐゴシック" charset="0"/>
              </a:rPr>
              <a:t>3</a:t>
            </a:r>
            <a:r>
              <a:rPr lang="en-US" sz="3200">
                <a:solidFill>
                  <a:srgbClr val="FFFF00"/>
                </a:solidFill>
                <a:latin typeface="Times" charset="0"/>
                <a:ea typeface="ＭＳ Ｐゴシック" charset="0"/>
                <a:cs typeface="ＭＳ Ｐゴシック" charset="0"/>
              </a:rPr>
              <a:t>He/</a:t>
            </a:r>
            <a:r>
              <a:rPr lang="en-US" sz="3200" baseline="30000">
                <a:solidFill>
                  <a:srgbClr val="FFFF00"/>
                </a:solidFill>
                <a:latin typeface="Times" charset="0"/>
                <a:ea typeface="ＭＳ Ｐゴシック" charset="0"/>
                <a:cs typeface="ＭＳ Ｐゴシック" charset="0"/>
              </a:rPr>
              <a:t>4</a:t>
            </a:r>
            <a:r>
              <a:rPr lang="en-US" sz="3200">
                <a:solidFill>
                  <a:srgbClr val="FFFF00"/>
                </a:solidFill>
                <a:latin typeface="Times" charset="0"/>
                <a:ea typeface="ＭＳ Ｐゴシック" charset="0"/>
                <a:cs typeface="ＭＳ Ｐゴシック" charset="0"/>
              </a:rPr>
              <a:t>He Reservoir</a:t>
            </a:r>
          </a:p>
        </p:txBody>
      </p:sp>
      <p:sp>
        <p:nvSpPr>
          <p:cNvPr id="51214" name="TextBox 15"/>
          <p:cNvSpPr txBox="1">
            <a:spLocks noChangeArrowheads="1"/>
          </p:cNvSpPr>
          <p:nvPr/>
        </p:nvSpPr>
        <p:spPr bwMode="auto">
          <a:xfrm rot="-5400000">
            <a:off x="-691356" y="1758156"/>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(Ra)</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lstStyle/>
          <a:p>
            <a:endParaRPr lang="en-US"/>
          </a:p>
        </p:txBody>
      </p:sp>
      <p:pic>
        <p:nvPicPr>
          <p:cNvPr id="53250" name="Picture 6"/>
          <p:cNvPicPr>
            <a:picLocks noChangeAspect="1" noChangeArrowheads="1"/>
          </p:cNvPicPr>
          <p:nvPr/>
        </p:nvPicPr>
        <p:blipFill>
          <a:blip r:embed="rId3">
            <a:extLst>
              <a:ext uri="{28A0092B-C50C-407E-A947-70E740481C1C}">
                <a14:useLocalDpi xmlns:a14="http://schemas.microsoft.com/office/drawing/2010/main" val="0"/>
              </a:ext>
            </a:extLst>
          </a:blip>
          <a:srcRect t="9799"/>
          <a:stretch>
            <a:fillRect/>
          </a:stretch>
        </p:blipFill>
        <p:spPr bwMode="auto">
          <a:xfrm>
            <a:off x="4876800" y="1778000"/>
            <a:ext cx="42672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7"/>
          <p:cNvSpPr txBox="1">
            <a:spLocks noChangeArrowheads="1"/>
          </p:cNvSpPr>
          <p:nvPr/>
        </p:nvSpPr>
        <p:spPr bwMode="auto">
          <a:xfrm>
            <a:off x="0" y="1016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a:solidFill>
                  <a:srgbClr val="FFFF00"/>
                </a:solidFill>
              </a:rPr>
              <a:t>Small, Barely Detectable, Concentration Variations in some Obscure Rare Elements.  So What?</a:t>
            </a:r>
            <a:r>
              <a:rPr lang="en-US" sz="2800" b="1">
                <a:solidFill>
                  <a:srgbClr val="FFFF00"/>
                </a:solidFill>
              </a:rPr>
              <a:t> </a:t>
            </a:r>
          </a:p>
        </p:txBody>
      </p:sp>
      <p:sp>
        <p:nvSpPr>
          <p:cNvPr id="53252" name="Line 8"/>
          <p:cNvSpPr>
            <a:spLocks noChangeShapeType="1"/>
          </p:cNvSpPr>
          <p:nvPr/>
        </p:nvSpPr>
        <p:spPr bwMode="auto">
          <a:xfrm>
            <a:off x="5105400" y="4343400"/>
            <a:ext cx="365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3" name="Text Box 9"/>
          <p:cNvSpPr txBox="1">
            <a:spLocks noChangeArrowheads="1"/>
          </p:cNvSpPr>
          <p:nvPr/>
        </p:nvSpPr>
        <p:spPr bwMode="auto">
          <a:xfrm>
            <a:off x="76200" y="10668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u="sng">
                <a:solidFill>
                  <a:srgbClr val="FFFFFF"/>
                </a:solidFill>
              </a:rPr>
              <a:t>Reservoir    Mass</a:t>
            </a:r>
            <a:r>
              <a:rPr lang="en-US" sz="1200" u="sng">
                <a:solidFill>
                  <a:srgbClr val="FFFFFF"/>
                </a:solidFill>
              </a:rPr>
              <a:t>(10</a:t>
            </a:r>
            <a:r>
              <a:rPr lang="en-US" sz="1200" u="sng" baseline="30000">
                <a:solidFill>
                  <a:srgbClr val="FFFFFF"/>
                </a:solidFill>
              </a:rPr>
              <a:t>25</a:t>
            </a:r>
            <a:r>
              <a:rPr lang="en-US" sz="1200" u="sng">
                <a:solidFill>
                  <a:srgbClr val="FFFFFF"/>
                </a:solidFill>
              </a:rPr>
              <a:t>g)</a:t>
            </a:r>
            <a:r>
              <a:rPr lang="en-US" sz="1800" u="sng">
                <a:solidFill>
                  <a:srgbClr val="FFFFFF"/>
                </a:solidFill>
              </a:rPr>
              <a:t>  Th</a:t>
            </a:r>
            <a:r>
              <a:rPr lang="en-US" sz="1200" u="sng">
                <a:solidFill>
                  <a:srgbClr val="FFFFFF"/>
                </a:solidFill>
              </a:rPr>
              <a:t>(ppb)</a:t>
            </a:r>
            <a:r>
              <a:rPr lang="en-US" sz="1800" u="sng">
                <a:solidFill>
                  <a:srgbClr val="FFFFFF"/>
                </a:solidFill>
              </a:rPr>
              <a:t>U</a:t>
            </a:r>
            <a:r>
              <a:rPr lang="en-US" sz="1200" u="sng">
                <a:solidFill>
                  <a:srgbClr val="FFFFFF"/>
                </a:solidFill>
              </a:rPr>
              <a:t>(ppb)</a:t>
            </a:r>
            <a:r>
              <a:rPr lang="en-US" sz="1800" u="sng">
                <a:solidFill>
                  <a:srgbClr val="FFFFFF"/>
                </a:solidFill>
              </a:rPr>
              <a:t> K</a:t>
            </a:r>
            <a:r>
              <a:rPr lang="en-US" sz="1200" u="sng">
                <a:solidFill>
                  <a:srgbClr val="FFFFFF"/>
                </a:solidFill>
              </a:rPr>
              <a:t>(ppm)</a:t>
            </a:r>
            <a:r>
              <a:rPr lang="en-US" sz="1800" u="sng">
                <a:solidFill>
                  <a:srgbClr val="FFFFFF"/>
                </a:solidFill>
              </a:rPr>
              <a:t>  TW</a:t>
            </a:r>
            <a:endParaRPr lang="en-US" u="sng">
              <a:solidFill>
                <a:srgbClr val="FFFFFF"/>
              </a:solidFill>
            </a:endParaRPr>
          </a:p>
        </p:txBody>
      </p:sp>
      <p:sp>
        <p:nvSpPr>
          <p:cNvPr id="53254" name="Text Box 10"/>
          <p:cNvSpPr txBox="1">
            <a:spLocks noChangeArrowheads="1"/>
          </p:cNvSpPr>
          <p:nvPr/>
        </p:nvSpPr>
        <p:spPr bwMode="auto">
          <a:xfrm>
            <a:off x="76200" y="1447800"/>
            <a:ext cx="464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Cont. Crust	             2.26	          5600    1300    15000     7.3</a:t>
            </a:r>
            <a:endParaRPr lang="en-US">
              <a:solidFill>
                <a:srgbClr val="FFFFFF"/>
              </a:solidFill>
            </a:endParaRPr>
          </a:p>
        </p:txBody>
      </p:sp>
      <p:sp>
        <p:nvSpPr>
          <p:cNvPr id="53255" name="Text Box 11"/>
          <p:cNvSpPr txBox="1">
            <a:spLocks noChangeArrowheads="1"/>
          </p:cNvSpPr>
          <p:nvPr/>
        </p:nvSpPr>
        <p:spPr bwMode="auto">
          <a:xfrm>
            <a:off x="76200" y="1981200"/>
            <a:ext cx="480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Enriched=D</a:t>
            </a:r>
            <a:r>
              <a:rPr lang="ja-JP" altLang="en-US" sz="1400">
                <a:solidFill>
                  <a:srgbClr val="FFFFFF"/>
                </a:solidFill>
              </a:rPr>
              <a:t>”</a:t>
            </a:r>
            <a:r>
              <a:rPr lang="en-US" altLang="ja-JP" sz="1400">
                <a:solidFill>
                  <a:srgbClr val="FFFFFF"/>
                </a:solidFill>
              </a:rPr>
              <a:t>              17	           920	   230      2650     9.3</a:t>
            </a:r>
            <a:endParaRPr lang="en-US">
              <a:solidFill>
                <a:srgbClr val="FFFFFF"/>
              </a:solidFill>
            </a:endParaRPr>
          </a:p>
        </p:txBody>
      </p:sp>
      <p:sp>
        <p:nvSpPr>
          <p:cNvPr id="53256" name="Text Box 12"/>
          <p:cNvSpPr txBox="1">
            <a:spLocks noChangeArrowheads="1"/>
          </p:cNvSpPr>
          <p:nvPr/>
        </p:nvSpPr>
        <p:spPr bwMode="auto">
          <a:xfrm>
            <a:off x="76200" y="30480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Enriched&gt;1600km     111	           150	     40        440     10.4</a:t>
            </a:r>
            <a:endParaRPr lang="en-US">
              <a:solidFill>
                <a:srgbClr val="FFFFFF"/>
              </a:solidFill>
            </a:endParaRPr>
          </a:p>
        </p:txBody>
      </p:sp>
      <p:sp>
        <p:nvSpPr>
          <p:cNvPr id="53257" name="Text Box 13"/>
          <p:cNvSpPr txBox="1">
            <a:spLocks noChangeArrowheads="1"/>
          </p:cNvSpPr>
          <p:nvPr/>
        </p:nvSpPr>
        <p:spPr bwMode="auto">
          <a:xfrm>
            <a:off x="76200" y="4572000"/>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Early Depleted     290-390        43-53	 11-13    ~150    9.5-10.3</a:t>
            </a:r>
            <a:endParaRPr lang="en-US">
              <a:solidFill>
                <a:srgbClr val="FFFFFF"/>
              </a:solidFill>
            </a:endParaRPr>
          </a:p>
        </p:txBody>
      </p:sp>
      <p:sp>
        <p:nvSpPr>
          <p:cNvPr id="53258" name="Text Box 14"/>
          <p:cNvSpPr txBox="1">
            <a:spLocks noChangeArrowheads="1"/>
          </p:cNvSpPr>
          <p:nvPr/>
        </p:nvSpPr>
        <p:spPr bwMode="auto">
          <a:xfrm>
            <a:off x="0" y="5181600"/>
            <a:ext cx="472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MORB Mantle            161             7.9	      3.2         50        1.1</a:t>
            </a:r>
            <a:endParaRPr lang="en-US">
              <a:solidFill>
                <a:srgbClr val="FFFFFF"/>
              </a:solidFill>
            </a:endParaRPr>
          </a:p>
        </p:txBody>
      </p:sp>
      <p:sp>
        <p:nvSpPr>
          <p:cNvPr id="53259" name="Text Box 15"/>
          <p:cNvSpPr txBox="1">
            <a:spLocks noChangeArrowheads="1"/>
          </p:cNvSpPr>
          <p:nvPr/>
        </p:nvSpPr>
        <p:spPr bwMode="auto">
          <a:xfrm>
            <a:off x="76200" y="41148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Primitive (60%)         242             79         20        240     11.7</a:t>
            </a:r>
            <a:endParaRPr lang="en-US">
              <a:solidFill>
                <a:srgbClr val="FFFFFF"/>
              </a:solidFill>
            </a:endParaRPr>
          </a:p>
        </p:txBody>
      </p:sp>
      <p:sp>
        <p:nvSpPr>
          <p:cNvPr id="53260" name="Line 17"/>
          <p:cNvSpPr>
            <a:spLocks noChangeShapeType="1"/>
          </p:cNvSpPr>
          <p:nvPr/>
        </p:nvSpPr>
        <p:spPr bwMode="auto">
          <a:xfrm>
            <a:off x="152400" y="1371600"/>
            <a:ext cx="43434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1" name="Line 18"/>
          <p:cNvSpPr>
            <a:spLocks noChangeShapeType="1"/>
          </p:cNvSpPr>
          <p:nvPr/>
        </p:nvSpPr>
        <p:spPr bwMode="auto">
          <a:xfrm>
            <a:off x="4495800" y="1676400"/>
            <a:ext cx="685800" cy="3048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2" name="Line 19"/>
          <p:cNvSpPr>
            <a:spLocks noChangeShapeType="1"/>
          </p:cNvSpPr>
          <p:nvPr/>
        </p:nvSpPr>
        <p:spPr bwMode="auto">
          <a:xfrm>
            <a:off x="4495800" y="2209800"/>
            <a:ext cx="685800" cy="762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3" name="Line 20"/>
          <p:cNvSpPr>
            <a:spLocks noChangeShapeType="1"/>
          </p:cNvSpPr>
          <p:nvPr/>
        </p:nvSpPr>
        <p:spPr bwMode="auto">
          <a:xfrm>
            <a:off x="4597400" y="3175000"/>
            <a:ext cx="584200" cy="482600"/>
          </a:xfrm>
          <a:prstGeom prst="line">
            <a:avLst/>
          </a:prstGeom>
          <a:noFill/>
          <a:ln w="9525">
            <a:solidFill>
              <a:srgbClr val="00804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4" name="Line 21"/>
          <p:cNvSpPr>
            <a:spLocks noChangeShapeType="1"/>
          </p:cNvSpPr>
          <p:nvPr/>
        </p:nvSpPr>
        <p:spPr bwMode="auto">
          <a:xfrm flipV="1">
            <a:off x="4851400" y="4648200"/>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5" name="Line 23"/>
          <p:cNvSpPr>
            <a:spLocks noChangeShapeType="1"/>
          </p:cNvSpPr>
          <p:nvPr/>
        </p:nvSpPr>
        <p:spPr bwMode="auto">
          <a:xfrm>
            <a:off x="4686300" y="5397500"/>
            <a:ext cx="952500" cy="12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6" name="Line 24"/>
          <p:cNvSpPr>
            <a:spLocks noChangeShapeType="1"/>
          </p:cNvSpPr>
          <p:nvPr/>
        </p:nvSpPr>
        <p:spPr bwMode="auto">
          <a:xfrm>
            <a:off x="4572000" y="4267200"/>
            <a:ext cx="457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7" name="Rectangle 25"/>
          <p:cNvSpPr>
            <a:spLocks noChangeArrowheads="1"/>
          </p:cNvSpPr>
          <p:nvPr/>
        </p:nvSpPr>
        <p:spPr bwMode="auto">
          <a:xfrm>
            <a:off x="7886700" y="4711700"/>
            <a:ext cx="1066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3"/>
          <p:cNvSpPr txBox="1">
            <a:spLocks noChangeArrowheads="1"/>
          </p:cNvSpPr>
          <p:nvPr/>
        </p:nvSpPr>
        <p:spPr bwMode="auto">
          <a:xfrm>
            <a:off x="685800" y="0"/>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a:solidFill>
                  <a:srgbClr val="FFFF00"/>
                </a:solidFill>
              </a:rPr>
              <a:t>Two Ways to Create an EDR – EER Pair</a:t>
            </a:r>
            <a:endParaRPr lang="en-US" sz="2800" b="1">
              <a:solidFill>
                <a:srgbClr val="FFFF00"/>
              </a:solidFill>
            </a:endParaRPr>
          </a:p>
        </p:txBody>
      </p:sp>
      <p:pic>
        <p:nvPicPr>
          <p:cNvPr id="552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7979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10" descr="BasalMagmaOcean.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86188"/>
            <a:ext cx="87630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11"/>
          <p:cNvSpPr txBox="1">
            <a:spLocks noChangeArrowheads="1"/>
          </p:cNvSpPr>
          <p:nvPr/>
        </p:nvSpPr>
        <p:spPr bwMode="auto">
          <a:xfrm>
            <a:off x="3200400" y="762000"/>
            <a:ext cx="242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2"/>
                </a:solidFill>
              </a:rPr>
              <a:t>Magma Ocean Overturn</a:t>
            </a:r>
          </a:p>
        </p:txBody>
      </p:sp>
      <p:sp>
        <p:nvSpPr>
          <p:cNvPr id="55301" name="TextBox 12"/>
          <p:cNvSpPr txBox="1">
            <a:spLocks noChangeArrowheads="1"/>
          </p:cNvSpPr>
          <p:nvPr/>
        </p:nvSpPr>
        <p:spPr bwMode="auto">
          <a:xfrm>
            <a:off x="1981200" y="3505200"/>
            <a:ext cx="492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000000"/>
                </a:solidFill>
              </a:rPr>
              <a:t>Basal Magma Ocean (Labrosse et al., Nature 2007)</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7" descr="MolecularCloudPret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8"/>
          <p:cNvSpPr txBox="1">
            <a:spLocks noChangeArrowheads="1"/>
          </p:cNvSpPr>
          <p:nvPr/>
        </p:nvSpPr>
        <p:spPr bwMode="auto">
          <a:xfrm>
            <a:off x="6553200" y="2286000"/>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Molecular Cloud, M16</a:t>
            </a:r>
          </a:p>
          <a:p>
            <a:r>
              <a:rPr lang="en-US" sz="1800">
                <a:solidFill>
                  <a:schemeClr val="bg1"/>
                </a:solidFill>
              </a:rPr>
              <a:t>NASA/ESA</a:t>
            </a:r>
            <a:endParaRPr lang="en-US"/>
          </a:p>
        </p:txBody>
      </p:sp>
      <p:pic>
        <p:nvPicPr>
          <p:cNvPr id="20483" name="Picture 9" descr="SolarSystemForma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18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1" descr="PlanetaryDi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3886200"/>
            <a:ext cx="28321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Line 12"/>
          <p:cNvSpPr>
            <a:spLocks noChangeShapeType="1"/>
          </p:cNvSpPr>
          <p:nvPr/>
        </p:nvSpPr>
        <p:spPr bwMode="auto">
          <a:xfrm>
            <a:off x="2590800" y="304800"/>
            <a:ext cx="4495800" cy="60960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486" name="Line 13"/>
          <p:cNvSpPr>
            <a:spLocks noChangeShapeType="1"/>
          </p:cNvSpPr>
          <p:nvPr/>
        </p:nvSpPr>
        <p:spPr bwMode="auto">
          <a:xfrm>
            <a:off x="5791200" y="4343400"/>
            <a:ext cx="1219200" cy="83820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487" name="Text Box 14"/>
          <p:cNvSpPr txBox="1">
            <a:spLocks noChangeArrowheads="1"/>
          </p:cNvSpPr>
          <p:nvPr/>
        </p:nvSpPr>
        <p:spPr bwMode="auto">
          <a:xfrm>
            <a:off x="6705600" y="3200400"/>
            <a:ext cx="2076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Protoplanetary Disk,</a:t>
            </a:r>
          </a:p>
          <a:p>
            <a:r>
              <a:rPr lang="en-US" sz="1800">
                <a:solidFill>
                  <a:schemeClr val="bg1"/>
                </a:solidFill>
              </a:rPr>
              <a:t>Hubble Telescope</a:t>
            </a:r>
            <a:endParaRPr lang="en-US"/>
          </a:p>
        </p:txBody>
      </p:sp>
      <p:sp>
        <p:nvSpPr>
          <p:cNvPr id="20488" name="TextBox 1"/>
          <p:cNvSpPr txBox="1">
            <a:spLocks noChangeArrowheads="1"/>
          </p:cNvSpPr>
          <p:nvPr/>
        </p:nvSpPr>
        <p:spPr bwMode="auto">
          <a:xfrm>
            <a:off x="0" y="3344863"/>
            <a:ext cx="21161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00"/>
                </a:solidFill>
              </a:rPr>
              <a:t>When did planetary chemical differentiation begin?</a:t>
            </a:r>
          </a:p>
          <a:p>
            <a:r>
              <a:rPr lang="en-US" sz="1800">
                <a:solidFill>
                  <a:srgbClr val="FFFF00"/>
                </a:solidFill>
              </a:rPr>
              <a:t>Before there were planets!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11550"/>
            <a:ext cx="64135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Box 4"/>
          <p:cNvSpPr txBox="1">
            <a:spLocks noChangeArrowheads="1"/>
          </p:cNvSpPr>
          <p:nvPr/>
        </p:nvSpPr>
        <p:spPr bwMode="auto">
          <a:xfrm>
            <a:off x="6596063" y="6550025"/>
            <a:ext cx="237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rPr>
              <a:t>Garnero and McNamara, 2008</a:t>
            </a:r>
          </a:p>
        </p:txBody>
      </p:sp>
      <p:pic>
        <p:nvPicPr>
          <p:cNvPr id="5734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008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6"/>
          <p:cNvSpPr txBox="1">
            <a:spLocks noChangeArrowheads="1"/>
          </p:cNvSpPr>
          <p:nvPr/>
        </p:nvSpPr>
        <p:spPr bwMode="auto">
          <a:xfrm>
            <a:off x="6413500" y="825500"/>
            <a:ext cx="2552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00"/>
                </a:solidFill>
              </a:rPr>
              <a:t>LLSVPs:</a:t>
            </a:r>
          </a:p>
          <a:p>
            <a:r>
              <a:rPr lang="en-US">
                <a:solidFill>
                  <a:srgbClr val="FFFF00"/>
                </a:solidFill>
              </a:rPr>
              <a:t>A Remnant of Early Differentiation or Modern Subduction?</a:t>
            </a:r>
          </a:p>
        </p:txBody>
      </p:sp>
      <p:sp>
        <p:nvSpPr>
          <p:cNvPr id="57349" name="Rectangle 1"/>
          <p:cNvSpPr>
            <a:spLocks noChangeArrowheads="1"/>
          </p:cNvSpPr>
          <p:nvPr/>
        </p:nvSpPr>
        <p:spPr bwMode="auto">
          <a:xfrm>
            <a:off x="0" y="0"/>
            <a:ext cx="3937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run119tmac.mov" descr="/Users/rcarlson/.Trash/CarlsonSMUPresentations/run119tmac.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76400" y="0"/>
            <a:ext cx="74676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1027"/>
          <p:cNvSpPr txBox="1">
            <a:spLocks noChangeArrowheads="1"/>
          </p:cNvSpPr>
          <p:nvPr/>
        </p:nvSpPr>
        <p:spPr bwMode="auto">
          <a:xfrm>
            <a:off x="1635125" y="0"/>
            <a:ext cx="750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solidFill>
                  <a:srgbClr val="FFFF00"/>
                </a:solidFill>
              </a:rPr>
              <a:t>Another Place to put a Hidden Reservoir - Space!</a:t>
            </a:r>
            <a:endParaRPr lang="en-US"/>
          </a:p>
        </p:txBody>
      </p:sp>
      <p:sp>
        <p:nvSpPr>
          <p:cNvPr id="59395" name="Text Box 1029"/>
          <p:cNvSpPr txBox="1">
            <a:spLocks noChangeArrowheads="1"/>
          </p:cNvSpPr>
          <p:nvPr/>
        </p:nvSpPr>
        <p:spPr bwMode="auto">
          <a:xfrm>
            <a:off x="152400" y="5486400"/>
            <a:ext cx="1447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Animation by</a:t>
            </a:r>
          </a:p>
          <a:p>
            <a:r>
              <a:rPr lang="en-US" sz="1800">
                <a:solidFill>
                  <a:schemeClr val="bg1"/>
                </a:solidFill>
              </a:rPr>
              <a:t>Robin Canup</a:t>
            </a:r>
          </a:p>
          <a:p>
            <a:r>
              <a:rPr lang="en-US" sz="1800">
                <a:solidFill>
                  <a:schemeClr val="bg1"/>
                </a:solidFill>
              </a:rPr>
              <a:t>SWRI</a:t>
            </a:r>
            <a:endParaRPr lang="en-US"/>
          </a:p>
        </p:txBody>
      </p:sp>
      <p:pic>
        <p:nvPicPr>
          <p:cNvPr id="5939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957263"/>
            <a:ext cx="2795588"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662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6626"/>
                                        </p:tgtEl>
                                      </p:cBhvr>
                                    </p:cmd>
                                  </p:childTnLst>
                                </p:cTn>
                              </p:par>
                            </p:childTnLst>
                          </p:cTn>
                        </p:par>
                      </p:childTnLst>
                    </p:cTn>
                  </p:par>
                </p:childTnLst>
              </p:cTn>
              <p:nextCondLst>
                <p:cond evt="onClick" delay="0">
                  <p:tgtEl>
                    <p:spTgt spid="26626"/>
                  </p:tgtEl>
                </p:cond>
              </p:nextCondLst>
            </p:seq>
            <p:video>
              <p:cMediaNode>
                <p:cTn id="7" fill="hold" display="0">
                  <p:stCondLst>
                    <p:cond delay="indefinite"/>
                  </p:stCondLst>
                  <p:endCondLst>
                    <p:cond evt="onNext" delay="0">
                      <p:tgtEl>
                        <p:sldTgt/>
                      </p:tgtEl>
                    </p:cond>
                    <p:cond evt="onPrev" delay="0">
                      <p:tgtEl>
                        <p:sldTgt/>
                      </p:tgtEl>
                    </p:cond>
                  </p:endCondLst>
                </p:cTn>
                <p:tgtEl>
                  <p:spTgt spid="2662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304800" y="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en-US" sz="4400">
              <a:solidFill>
                <a:schemeClr val="tx2"/>
              </a:solidFill>
            </a:endParaRPr>
          </a:p>
        </p:txBody>
      </p:sp>
      <p:sp>
        <p:nvSpPr>
          <p:cNvPr id="61442" name="Rectangle 3"/>
          <p:cNvSpPr>
            <a:spLocks noChangeArrowheads="1"/>
          </p:cNvSpPr>
          <p:nvPr/>
        </p:nvSpPr>
        <p:spPr bwMode="auto">
          <a:xfrm>
            <a:off x="304800" y="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a:solidFill>
                  <a:srgbClr val="FFFF00"/>
                </a:solidFill>
                <a:latin typeface="Times New Roman" charset="0"/>
              </a:rPr>
              <a:t>The Beginning of Crust Formation on Earth</a:t>
            </a:r>
            <a:endParaRPr lang="en-US" sz="2800">
              <a:solidFill>
                <a:schemeClr val="tx2"/>
              </a:solidFill>
              <a:latin typeface="Times New Roman" charset="0"/>
            </a:endParaRPr>
          </a:p>
        </p:txBody>
      </p:sp>
      <p:pic>
        <p:nvPicPr>
          <p:cNvPr id="614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657600"/>
            <a:ext cx="37338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7"/>
          <p:cNvSpPr txBox="1">
            <a:spLocks noChangeArrowheads="1"/>
          </p:cNvSpPr>
          <p:nvPr/>
        </p:nvSpPr>
        <p:spPr bwMode="auto">
          <a:xfrm>
            <a:off x="4708525" y="3779838"/>
            <a:ext cx="43307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chemeClr val="bg1"/>
                </a:solidFill>
              </a:rPr>
              <a:t>Acasta Gneiss</a:t>
            </a:r>
          </a:p>
          <a:p>
            <a:r>
              <a:rPr lang="en-US" sz="3200">
                <a:solidFill>
                  <a:schemeClr val="bg1"/>
                </a:solidFill>
              </a:rPr>
              <a:t>Slave Craton, Canada</a:t>
            </a:r>
          </a:p>
          <a:p>
            <a:r>
              <a:rPr lang="en-US" sz="3200">
                <a:solidFill>
                  <a:schemeClr val="bg1"/>
                </a:solidFill>
              </a:rPr>
              <a:t>Age = 4.036 billion years</a:t>
            </a:r>
          </a:p>
          <a:p>
            <a:r>
              <a:rPr lang="en-US" sz="1800">
                <a:solidFill>
                  <a:schemeClr val="bg1"/>
                </a:solidFill>
              </a:rPr>
              <a:t>(Bowring et al., 1990)</a:t>
            </a:r>
            <a:endParaRPr lang="en-US" sz="3200"/>
          </a:p>
        </p:txBody>
      </p:sp>
      <p:sp>
        <p:nvSpPr>
          <p:cNvPr id="61445" name="Text Box 8"/>
          <p:cNvSpPr txBox="1">
            <a:spLocks noChangeArrowheads="1"/>
          </p:cNvSpPr>
          <p:nvPr/>
        </p:nvSpPr>
        <p:spPr bwMode="auto">
          <a:xfrm>
            <a:off x="4419600" y="1371600"/>
            <a:ext cx="43434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chemeClr val="bg1"/>
                </a:solidFill>
              </a:rPr>
              <a:t>Jack Hills, Australia</a:t>
            </a:r>
          </a:p>
          <a:p>
            <a:r>
              <a:rPr lang="en-US" sz="3200">
                <a:solidFill>
                  <a:schemeClr val="bg1"/>
                </a:solidFill>
              </a:rPr>
              <a:t>Age ~ 4.40 billion years</a:t>
            </a:r>
          </a:p>
          <a:p>
            <a:r>
              <a:rPr lang="en-US" sz="1800">
                <a:solidFill>
                  <a:schemeClr val="bg1"/>
                </a:solidFill>
              </a:rPr>
              <a:t>(Wilde et al., 2002)</a:t>
            </a:r>
            <a:endParaRPr lang="en-US" sz="3200"/>
          </a:p>
        </p:txBody>
      </p:sp>
      <p:pic>
        <p:nvPicPr>
          <p:cNvPr id="6144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3429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7" descr="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00" y="44577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10"/>
          <p:cNvSpPr txBox="1">
            <a:spLocks noChangeArrowheads="1"/>
          </p:cNvSpPr>
          <p:nvPr/>
        </p:nvSpPr>
        <p:spPr bwMode="auto">
          <a:xfrm>
            <a:off x="6502400" y="6550025"/>
            <a:ext cx="2328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O</a:t>
            </a:r>
            <a:r>
              <a:rPr lang="ja-JP" altLang="en-US" sz="1400">
                <a:solidFill>
                  <a:srgbClr val="FFFFFF"/>
                </a:solidFill>
              </a:rPr>
              <a:t>’</a:t>
            </a:r>
            <a:r>
              <a:rPr lang="en-US" altLang="ja-JP" sz="1400">
                <a:solidFill>
                  <a:srgbClr val="FFFFFF"/>
                </a:solidFill>
              </a:rPr>
              <a:t>Neil et al., PCRes, in press</a:t>
            </a:r>
            <a:endParaRPr lang="en-US">
              <a:solidFill>
                <a:srgbClr val="FFFFFF"/>
              </a:solidFill>
            </a:endParaRPr>
          </a:p>
        </p:txBody>
      </p:sp>
      <p:sp>
        <p:nvSpPr>
          <p:cNvPr id="63491" name="TextBox 8"/>
          <p:cNvSpPr txBox="1">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solidFill>
                  <a:srgbClr val="FFFF00"/>
                </a:solidFill>
              </a:rPr>
              <a:t>The Nature of the Early Crust?</a:t>
            </a:r>
          </a:p>
          <a:p>
            <a:pPr algn="ctr"/>
            <a:r>
              <a:rPr lang="en-US">
                <a:solidFill>
                  <a:srgbClr val="FFFF00"/>
                </a:solidFill>
              </a:rPr>
              <a:t>Magma Ocean Product, Melting Above Plumes, or Formed in a Subduction Zone like Modern Crust?</a:t>
            </a:r>
            <a:endParaRPr lang="en-US">
              <a:solidFill>
                <a:srgbClr val="FFFFFF"/>
              </a:solidFill>
            </a:endParaRPr>
          </a:p>
        </p:txBody>
      </p:sp>
      <p:pic>
        <p:nvPicPr>
          <p:cNvPr id="63492" name="Picture 5" descr="Map-color.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5300" y="1244600"/>
            <a:ext cx="30114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5200" y="1257300"/>
            <a:ext cx="3098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44600"/>
            <a:ext cx="2974975"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4"/>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solidFill>
                  <a:srgbClr val="FFFF00"/>
                </a:solidFill>
              </a:rPr>
              <a:t>The Chemical Characteristics of Earth that were Determined Within ~200 Ma of Earth Formation</a:t>
            </a:r>
          </a:p>
        </p:txBody>
      </p:sp>
      <p:sp>
        <p:nvSpPr>
          <p:cNvPr id="65538" name="Text Box 7"/>
          <p:cNvSpPr txBox="1">
            <a:spLocks noChangeArrowheads="1"/>
          </p:cNvSpPr>
          <p:nvPr/>
        </p:nvSpPr>
        <p:spPr bwMode="auto">
          <a:xfrm>
            <a:off x="444500" y="677863"/>
            <a:ext cx="8382000" cy="618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lvl="4">
              <a:lnSpc>
                <a:spcPct val="110000"/>
              </a:lnSpc>
            </a:pPr>
            <a:endParaRPr lang="en-US"/>
          </a:p>
          <a:p>
            <a:pPr>
              <a:lnSpc>
                <a:spcPct val="110000"/>
              </a:lnSpc>
              <a:buFont typeface="Arial" charset="0"/>
              <a:buAutoNum type="arabicPeriod"/>
            </a:pPr>
            <a:r>
              <a:rPr lang="en-US">
                <a:solidFill>
                  <a:srgbClr val="FFFFFF"/>
                </a:solidFill>
              </a:rPr>
              <a:t>Earth formed depleted in volatile elements</a:t>
            </a:r>
          </a:p>
          <a:p>
            <a:pPr>
              <a:lnSpc>
                <a:spcPct val="110000"/>
              </a:lnSpc>
              <a:buFont typeface="Arial" charset="0"/>
              <a:buAutoNum type="arabicPeriod"/>
            </a:pPr>
            <a:r>
              <a:rPr lang="en-US">
                <a:solidFill>
                  <a:srgbClr val="FFFFFF"/>
                </a:solidFill>
              </a:rPr>
              <a:t>Earth may have formed with an excess of iron metal</a:t>
            </a:r>
          </a:p>
          <a:p>
            <a:pPr>
              <a:lnSpc>
                <a:spcPct val="110000"/>
              </a:lnSpc>
              <a:buFont typeface="Arial" charset="0"/>
              <a:buAutoNum type="arabicPeriod"/>
            </a:pPr>
            <a:r>
              <a:rPr lang="en-US">
                <a:solidFill>
                  <a:srgbClr val="FFFFFF"/>
                </a:solidFill>
              </a:rPr>
              <a:t>Core formation(s) occurred within ~200 Ma of Earth formation, likely much quicker</a:t>
            </a:r>
          </a:p>
          <a:p>
            <a:pPr>
              <a:lnSpc>
                <a:spcPct val="110000"/>
              </a:lnSpc>
              <a:buFont typeface="Arial" charset="0"/>
              <a:buAutoNum type="arabicPeriod"/>
            </a:pPr>
            <a:r>
              <a:rPr lang="en-US">
                <a:solidFill>
                  <a:srgbClr val="FFFFFF"/>
                </a:solidFill>
              </a:rPr>
              <a:t>Material accreted after core formation was completed added back some highly siderophile elements to the mantle and perhaps brought in a significant fraction of Earth’s water</a:t>
            </a:r>
          </a:p>
          <a:p>
            <a:pPr>
              <a:lnSpc>
                <a:spcPct val="110000"/>
              </a:lnSpc>
              <a:buFont typeface="Arial" charset="0"/>
              <a:buAutoNum type="arabicPeriod"/>
            </a:pPr>
            <a:r>
              <a:rPr lang="en-US">
                <a:solidFill>
                  <a:srgbClr val="FFFFFF"/>
                </a:solidFill>
              </a:rPr>
              <a:t>Evidence for a major differentiation of the silicate Earth is muted</a:t>
            </a:r>
          </a:p>
          <a:p>
            <a:pPr>
              <a:lnSpc>
                <a:spcPct val="110000"/>
              </a:lnSpc>
              <a:buFont typeface="Arial" charset="0"/>
              <a:buAutoNum type="arabicPeriod"/>
            </a:pPr>
            <a:r>
              <a:rPr lang="en-US">
                <a:solidFill>
                  <a:srgbClr val="FFFFFF"/>
                </a:solidFill>
              </a:rPr>
              <a:t>Accessible Earth appears to be slightly depleted in highly incompatible elements compared to chondritic estimates.  Is this a remnant of an early magma ocean or a non-chondritic Earth?</a:t>
            </a:r>
          </a:p>
          <a:p>
            <a:pPr>
              <a:lnSpc>
                <a:spcPct val="110000"/>
              </a:lnSpc>
            </a:pPr>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3" descr="LunarinitialNd.pdf                                             0001F064Macintosh HD                   B83A0820:"/>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4064000" y="-515938"/>
            <a:ext cx="6348413" cy="4800601"/>
          </a:xfrm>
        </p:spPr>
      </p:pic>
      <p:pic>
        <p:nvPicPr>
          <p:cNvPr id="6758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6388" y="3894138"/>
            <a:ext cx="2598737"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588" name="Straight Connector 6"/>
          <p:cNvCxnSpPr>
            <a:cxnSpLocks noChangeShapeType="1"/>
          </p:cNvCxnSpPr>
          <p:nvPr/>
        </p:nvCxnSpPr>
        <p:spPr bwMode="auto">
          <a:xfrm flipV="1">
            <a:off x="957263" y="4452938"/>
            <a:ext cx="2835275" cy="2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7589" name="TextBox 9"/>
          <p:cNvSpPr txBox="1">
            <a:spLocks noChangeArrowheads="1"/>
          </p:cNvSpPr>
          <p:nvPr/>
        </p:nvSpPr>
        <p:spPr bwMode="auto">
          <a:xfrm>
            <a:off x="6723063" y="4552950"/>
            <a:ext cx="24209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00"/>
                </a:solidFill>
              </a:rPr>
              <a:t>Lunar crust and mantle show a similar chemical complementarity, but one established near, or at, the time of Moon formation</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31900"/>
            <a:ext cx="913765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Oval 1"/>
          <p:cNvSpPr>
            <a:spLocks noChangeArrowheads="1"/>
          </p:cNvSpPr>
          <p:nvPr/>
        </p:nvSpPr>
        <p:spPr bwMode="auto">
          <a:xfrm>
            <a:off x="2451100" y="5753100"/>
            <a:ext cx="203200" cy="304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1" name="TextBox 1"/>
          <p:cNvSpPr txBox="1">
            <a:spLocks noChangeArrowheads="1"/>
          </p:cNvSpPr>
          <p:nvPr/>
        </p:nvSpPr>
        <p:spPr bwMode="auto">
          <a:xfrm>
            <a:off x="0" y="1397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solidFill>
                  <a:srgbClr val="FFFF00"/>
                </a:solidFill>
              </a:rPr>
              <a:t>Cooling of a Hot, Gaseous, Solar Nebula Can Cause Element Fractionation According to Condensation Temperature</a:t>
            </a:r>
          </a:p>
        </p:txBody>
      </p:sp>
      <p:sp>
        <p:nvSpPr>
          <p:cNvPr id="22532" name="Oval 4"/>
          <p:cNvSpPr>
            <a:spLocks noChangeArrowheads="1"/>
          </p:cNvSpPr>
          <p:nvPr/>
        </p:nvSpPr>
        <p:spPr bwMode="auto">
          <a:xfrm>
            <a:off x="3848100" y="5765800"/>
            <a:ext cx="203200" cy="304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75" y="693738"/>
            <a:ext cx="7669213"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963" y="5087938"/>
            <a:ext cx="1782762"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65163"/>
            <a:ext cx="4665663"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5"/>
          <p:cNvSpPr txBox="1">
            <a:spLocks noChangeArrowheads="1"/>
          </p:cNvSpPr>
          <p:nvPr/>
        </p:nvSpPr>
        <p:spPr bwMode="auto">
          <a:xfrm>
            <a:off x="107950" y="127000"/>
            <a:ext cx="903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00"/>
                </a:solidFill>
              </a:rPr>
              <a:t>The “Snow Line” and Separation of Volatile from Refractory Elements</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terr23gif.gif" descr="/Users/rcarlson/Good Stuff Dec10/Talks/HopkinsApril09/terr23gif.gif">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5738813"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descr="GrowingPla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52400"/>
            <a:ext cx="34353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SpaceBoulderP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84663"/>
            <a:ext cx="38100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Line 6"/>
          <p:cNvSpPr>
            <a:spLocks noChangeShapeType="1"/>
          </p:cNvSpPr>
          <p:nvPr/>
        </p:nvSpPr>
        <p:spPr bwMode="auto">
          <a:xfrm flipV="1">
            <a:off x="4876800" y="1676400"/>
            <a:ext cx="1752600" cy="38100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29" name="Line 7"/>
          <p:cNvSpPr>
            <a:spLocks noChangeShapeType="1"/>
          </p:cNvSpPr>
          <p:nvPr/>
        </p:nvSpPr>
        <p:spPr bwMode="auto">
          <a:xfrm flipV="1">
            <a:off x="3200400" y="3276600"/>
            <a:ext cx="304800" cy="213360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0" name="Text Box 8"/>
          <p:cNvSpPr txBox="1">
            <a:spLocks noChangeArrowheads="1"/>
          </p:cNvSpPr>
          <p:nvPr/>
        </p:nvSpPr>
        <p:spPr bwMode="auto">
          <a:xfrm>
            <a:off x="3962400" y="4303713"/>
            <a:ext cx="51816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rgbClr val="FFFF00"/>
                </a:solidFill>
              </a:rPr>
              <a:t>The Latter Stages of Planetary Accumulation Involve Considerable Heliocentric Migration and REALLY BIG Impacts</a:t>
            </a:r>
            <a:endParaRPr lang="en-US"/>
          </a:p>
        </p:txBody>
      </p:sp>
      <p:sp>
        <p:nvSpPr>
          <p:cNvPr id="26631" name="Text Box 9"/>
          <p:cNvSpPr txBox="1">
            <a:spLocks noChangeArrowheads="1"/>
          </p:cNvSpPr>
          <p:nvPr/>
        </p:nvSpPr>
        <p:spPr bwMode="auto">
          <a:xfrm>
            <a:off x="5791200" y="3124200"/>
            <a:ext cx="3071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Planet accumulation animation </a:t>
            </a:r>
          </a:p>
          <a:p>
            <a:r>
              <a:rPr lang="en-US" sz="1800">
                <a:solidFill>
                  <a:schemeClr val="bg1"/>
                </a:solidFill>
              </a:rPr>
              <a:t>by John Chambers, DTM</a:t>
            </a:r>
            <a:endParaRPr lang="en-US"/>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048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482"/>
                                        </p:tgtEl>
                                      </p:cBhvr>
                                    </p:cmd>
                                  </p:childTnLst>
                                </p:cTn>
                              </p:par>
                            </p:childTnLst>
                          </p:cTn>
                        </p:par>
                      </p:childTnLst>
                    </p:cTn>
                  </p:par>
                </p:childTnLst>
              </p:cTn>
              <p:nextCondLst>
                <p:cond evt="onClick" delay="0">
                  <p:tgtEl>
                    <p:spTgt spid="20482"/>
                  </p:tgtEl>
                </p:cond>
              </p:nextCondLst>
            </p:seq>
            <p:video>
              <p:cMediaNode>
                <p:cTn id="7" fill="hold" display="0">
                  <p:stCondLst>
                    <p:cond delay="indefinite"/>
                  </p:stCondLst>
                  <p:endCondLst>
                    <p:cond evt="onNext" delay="0">
                      <p:tgtEl>
                        <p:sldTgt/>
                      </p:tgtEl>
                    </p:cond>
                    <p:cond evt="onPrev" delay="0">
                      <p:tgtEl>
                        <p:sldTgt/>
                      </p:tgtEl>
                    </p:cond>
                  </p:endCondLst>
                </p:cTn>
                <p:tgtEl>
                  <p:spTgt spid="2048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62"/>
          <p:cNvGrpSpPr>
            <a:grpSpLocks/>
          </p:cNvGrpSpPr>
          <p:nvPr/>
        </p:nvGrpSpPr>
        <p:grpSpPr bwMode="auto">
          <a:xfrm>
            <a:off x="889000" y="1524000"/>
            <a:ext cx="7391400" cy="5334000"/>
            <a:chOff x="1600200" y="736600"/>
            <a:chExt cx="7543800" cy="5842000"/>
          </a:xfrm>
        </p:grpSpPr>
        <p:pic>
          <p:nvPicPr>
            <p:cNvPr id="2868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36600"/>
              <a:ext cx="75438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Oval 56"/>
            <p:cNvSpPr>
              <a:spLocks noChangeArrowheads="1"/>
            </p:cNvSpPr>
            <p:nvPr/>
          </p:nvSpPr>
          <p:spPr bwMode="auto">
            <a:xfrm>
              <a:off x="6153149" y="3825875"/>
              <a:ext cx="619125" cy="622300"/>
            </a:xfrm>
            <a:prstGeom prst="ellipse">
              <a:avLst/>
            </a:prstGeom>
            <a:solidFill>
              <a:srgbClr val="FFFF00"/>
            </a:solidFill>
            <a:ln w="9525">
              <a:solidFill>
                <a:schemeClr val="tx1"/>
              </a:solidFill>
              <a:round/>
              <a:headEnd/>
              <a:tailEnd/>
            </a:ln>
          </p:spPr>
          <p:txBody>
            <a:bodyPr/>
            <a:lstStyle/>
            <a:p>
              <a:endParaRPr lang="en-US"/>
            </a:p>
          </p:txBody>
        </p:sp>
        <p:sp>
          <p:nvSpPr>
            <p:cNvPr id="28682" name="Oval 52"/>
            <p:cNvSpPr>
              <a:spLocks noChangeArrowheads="1"/>
            </p:cNvSpPr>
            <p:nvPr/>
          </p:nvSpPr>
          <p:spPr bwMode="auto">
            <a:xfrm>
              <a:off x="5343525" y="4559300"/>
              <a:ext cx="774700" cy="774699"/>
            </a:xfrm>
            <a:prstGeom prst="ellipse">
              <a:avLst/>
            </a:prstGeom>
            <a:solidFill>
              <a:srgbClr val="FFFF00"/>
            </a:solidFill>
            <a:ln w="9525">
              <a:solidFill>
                <a:schemeClr val="tx1"/>
              </a:solidFill>
              <a:round/>
              <a:headEnd/>
              <a:tailEnd/>
            </a:ln>
          </p:spPr>
          <p:txBody>
            <a:bodyPr/>
            <a:lstStyle/>
            <a:p>
              <a:endParaRPr lang="en-US"/>
            </a:p>
          </p:txBody>
        </p:sp>
        <p:sp>
          <p:nvSpPr>
            <p:cNvPr id="28683" name="Oval 47"/>
            <p:cNvSpPr>
              <a:spLocks noChangeArrowheads="1"/>
            </p:cNvSpPr>
            <p:nvPr/>
          </p:nvSpPr>
          <p:spPr bwMode="auto">
            <a:xfrm>
              <a:off x="2870200" y="4610099"/>
              <a:ext cx="676275" cy="669925"/>
            </a:xfrm>
            <a:prstGeom prst="ellipse">
              <a:avLst/>
            </a:prstGeom>
            <a:solidFill>
              <a:srgbClr val="FFFF00"/>
            </a:solidFill>
            <a:ln w="9525">
              <a:solidFill>
                <a:schemeClr val="tx1"/>
              </a:solidFill>
              <a:round/>
              <a:headEnd/>
              <a:tailEnd/>
            </a:ln>
          </p:spPr>
          <p:txBody>
            <a:bodyPr/>
            <a:lstStyle/>
            <a:p>
              <a:endParaRPr lang="en-US"/>
            </a:p>
          </p:txBody>
        </p:sp>
        <p:sp>
          <p:nvSpPr>
            <p:cNvPr id="28684" name="Oval 43"/>
            <p:cNvSpPr>
              <a:spLocks noChangeArrowheads="1"/>
            </p:cNvSpPr>
            <p:nvPr/>
          </p:nvSpPr>
          <p:spPr bwMode="auto">
            <a:xfrm>
              <a:off x="3651250" y="3749675"/>
              <a:ext cx="762000" cy="768350"/>
            </a:xfrm>
            <a:prstGeom prst="ellipse">
              <a:avLst/>
            </a:prstGeom>
            <a:solidFill>
              <a:srgbClr val="FFFF00"/>
            </a:solidFill>
            <a:ln w="9525">
              <a:solidFill>
                <a:schemeClr val="tx1"/>
              </a:solidFill>
              <a:round/>
              <a:headEnd/>
              <a:tailEnd/>
            </a:ln>
          </p:spPr>
          <p:txBody>
            <a:bodyPr/>
            <a:lstStyle/>
            <a:p>
              <a:endParaRPr lang="en-US"/>
            </a:p>
          </p:txBody>
        </p:sp>
        <p:sp>
          <p:nvSpPr>
            <p:cNvPr id="28685" name="Oval 38"/>
            <p:cNvSpPr>
              <a:spLocks noChangeArrowheads="1"/>
            </p:cNvSpPr>
            <p:nvPr/>
          </p:nvSpPr>
          <p:spPr bwMode="auto">
            <a:xfrm>
              <a:off x="2714625" y="3876675"/>
              <a:ext cx="517525" cy="514350"/>
            </a:xfrm>
            <a:prstGeom prst="ellipse">
              <a:avLst/>
            </a:prstGeom>
            <a:solidFill>
              <a:srgbClr val="FF0000"/>
            </a:solidFill>
            <a:ln w="9525">
              <a:solidFill>
                <a:schemeClr val="tx1"/>
              </a:solidFill>
              <a:round/>
              <a:headEnd/>
              <a:tailEnd/>
            </a:ln>
          </p:spPr>
          <p:txBody>
            <a:bodyPr/>
            <a:lstStyle/>
            <a:p>
              <a:endParaRPr lang="en-US"/>
            </a:p>
          </p:txBody>
        </p:sp>
        <p:sp>
          <p:nvSpPr>
            <p:cNvPr id="28686" name="Oval 36"/>
            <p:cNvSpPr>
              <a:spLocks noChangeArrowheads="1"/>
            </p:cNvSpPr>
            <p:nvPr/>
          </p:nvSpPr>
          <p:spPr bwMode="auto">
            <a:xfrm>
              <a:off x="7150100" y="1454150"/>
              <a:ext cx="492125" cy="495300"/>
            </a:xfrm>
            <a:prstGeom prst="ellipse">
              <a:avLst/>
            </a:prstGeom>
            <a:solidFill>
              <a:srgbClr val="008000"/>
            </a:solidFill>
            <a:ln w="9525">
              <a:solidFill>
                <a:schemeClr val="tx1"/>
              </a:solidFill>
              <a:round/>
              <a:headEnd/>
              <a:tailEnd/>
            </a:ln>
          </p:spPr>
          <p:txBody>
            <a:bodyPr/>
            <a:lstStyle/>
            <a:p>
              <a:endParaRPr lang="en-US"/>
            </a:p>
          </p:txBody>
        </p:sp>
        <p:sp>
          <p:nvSpPr>
            <p:cNvPr id="28687" name="Oval 34"/>
            <p:cNvSpPr>
              <a:spLocks noChangeArrowheads="1"/>
            </p:cNvSpPr>
            <p:nvPr/>
          </p:nvSpPr>
          <p:spPr bwMode="auto">
            <a:xfrm>
              <a:off x="6465358" y="2166408"/>
              <a:ext cx="673100" cy="679449"/>
            </a:xfrm>
            <a:prstGeom prst="ellipse">
              <a:avLst/>
            </a:prstGeom>
            <a:solidFill>
              <a:srgbClr val="000090"/>
            </a:solidFill>
            <a:ln w="9525">
              <a:solidFill>
                <a:schemeClr val="tx1"/>
              </a:solidFill>
              <a:round/>
              <a:headEnd/>
              <a:tailEnd/>
            </a:ln>
          </p:spPr>
          <p:txBody>
            <a:bodyPr/>
            <a:lstStyle/>
            <a:p>
              <a:endParaRPr lang="en-US"/>
            </a:p>
          </p:txBody>
        </p:sp>
        <p:sp>
          <p:nvSpPr>
            <p:cNvPr id="28688" name="Oval 30"/>
            <p:cNvSpPr>
              <a:spLocks noChangeArrowheads="1"/>
            </p:cNvSpPr>
            <p:nvPr/>
          </p:nvSpPr>
          <p:spPr bwMode="auto">
            <a:xfrm>
              <a:off x="4612217" y="2190750"/>
              <a:ext cx="641350" cy="641349"/>
            </a:xfrm>
            <a:prstGeom prst="ellipse">
              <a:avLst/>
            </a:prstGeom>
            <a:solidFill>
              <a:srgbClr val="FFFF00"/>
            </a:solidFill>
            <a:ln w="9525">
              <a:solidFill>
                <a:schemeClr val="tx1"/>
              </a:solidFill>
              <a:round/>
              <a:headEnd/>
              <a:tailEnd/>
            </a:ln>
          </p:spPr>
          <p:txBody>
            <a:bodyPr/>
            <a:lstStyle/>
            <a:p>
              <a:endParaRPr lang="en-US"/>
            </a:p>
          </p:txBody>
        </p:sp>
        <p:sp>
          <p:nvSpPr>
            <p:cNvPr id="28689" name="Oval 26"/>
            <p:cNvSpPr>
              <a:spLocks noChangeArrowheads="1"/>
            </p:cNvSpPr>
            <p:nvPr/>
          </p:nvSpPr>
          <p:spPr bwMode="auto">
            <a:xfrm>
              <a:off x="4903258" y="1335616"/>
              <a:ext cx="752475" cy="749299"/>
            </a:xfrm>
            <a:prstGeom prst="ellipse">
              <a:avLst/>
            </a:prstGeom>
            <a:solidFill>
              <a:srgbClr val="008000"/>
            </a:solidFill>
            <a:ln w="9525">
              <a:solidFill>
                <a:schemeClr val="tx1"/>
              </a:solidFill>
              <a:round/>
              <a:headEnd/>
              <a:tailEnd/>
            </a:ln>
          </p:spPr>
          <p:txBody>
            <a:bodyPr/>
            <a:lstStyle/>
            <a:p>
              <a:endParaRPr lang="en-US"/>
            </a:p>
          </p:txBody>
        </p:sp>
        <p:sp>
          <p:nvSpPr>
            <p:cNvPr id="28690" name="Oval 21"/>
            <p:cNvSpPr>
              <a:spLocks noChangeArrowheads="1"/>
            </p:cNvSpPr>
            <p:nvPr/>
          </p:nvSpPr>
          <p:spPr bwMode="auto">
            <a:xfrm>
              <a:off x="3362325" y="2187574"/>
              <a:ext cx="631825" cy="638175"/>
            </a:xfrm>
            <a:prstGeom prst="ellipse">
              <a:avLst/>
            </a:prstGeom>
            <a:solidFill>
              <a:srgbClr val="FFFF00"/>
            </a:solidFill>
            <a:ln w="9525">
              <a:solidFill>
                <a:schemeClr val="tx1"/>
              </a:solidFill>
              <a:round/>
              <a:headEnd/>
              <a:tailEnd/>
            </a:ln>
          </p:spPr>
          <p:txBody>
            <a:bodyPr/>
            <a:lstStyle/>
            <a:p>
              <a:endParaRPr lang="en-US"/>
            </a:p>
          </p:txBody>
        </p:sp>
        <p:sp>
          <p:nvSpPr>
            <p:cNvPr id="28691" name="Oval 16"/>
            <p:cNvSpPr>
              <a:spLocks noChangeArrowheads="1"/>
            </p:cNvSpPr>
            <p:nvPr/>
          </p:nvSpPr>
          <p:spPr bwMode="auto">
            <a:xfrm>
              <a:off x="3166533" y="1387475"/>
              <a:ext cx="609600" cy="619125"/>
            </a:xfrm>
            <a:prstGeom prst="ellipse">
              <a:avLst/>
            </a:prstGeom>
            <a:solidFill>
              <a:srgbClr val="FFFF00"/>
            </a:solidFill>
            <a:ln w="9525">
              <a:solidFill>
                <a:schemeClr val="tx1"/>
              </a:solidFill>
              <a:round/>
              <a:headEnd/>
              <a:tailEnd/>
            </a:ln>
          </p:spPr>
          <p:txBody>
            <a:bodyPr/>
            <a:lstStyle/>
            <a:p>
              <a:endParaRPr lang="en-US"/>
            </a:p>
          </p:txBody>
        </p:sp>
        <p:sp>
          <p:nvSpPr>
            <p:cNvPr id="28692" name="Oval 11"/>
            <p:cNvSpPr>
              <a:spLocks noChangeArrowheads="1"/>
            </p:cNvSpPr>
            <p:nvPr/>
          </p:nvSpPr>
          <p:spPr bwMode="auto">
            <a:xfrm>
              <a:off x="2441575" y="1474259"/>
              <a:ext cx="454025" cy="454025"/>
            </a:xfrm>
            <a:prstGeom prst="ellipse">
              <a:avLst/>
            </a:prstGeom>
            <a:solidFill>
              <a:srgbClr val="FF0000"/>
            </a:solidFill>
            <a:ln w="9525">
              <a:solidFill>
                <a:schemeClr val="tx1"/>
              </a:solidFill>
              <a:round/>
              <a:headEnd/>
              <a:tailEnd/>
            </a:ln>
          </p:spPr>
          <p:txBody>
            <a:bodyPr/>
            <a:lstStyle/>
            <a:p>
              <a:endParaRPr lang="en-US"/>
            </a:p>
          </p:txBody>
        </p:sp>
        <p:sp>
          <p:nvSpPr>
            <p:cNvPr id="28693" name="Oval 6"/>
            <p:cNvSpPr>
              <a:spLocks noChangeArrowheads="1"/>
            </p:cNvSpPr>
            <p:nvPr/>
          </p:nvSpPr>
          <p:spPr bwMode="auto">
            <a:xfrm>
              <a:off x="2640542" y="2273300"/>
              <a:ext cx="479425" cy="485775"/>
            </a:xfrm>
            <a:prstGeom prst="ellipse">
              <a:avLst/>
            </a:prstGeom>
            <a:solidFill>
              <a:srgbClr val="FF0000"/>
            </a:solidFill>
            <a:ln w="9525">
              <a:solidFill>
                <a:schemeClr val="tx1"/>
              </a:solidFill>
              <a:round/>
              <a:headEnd/>
              <a:tailEnd/>
            </a:ln>
          </p:spPr>
          <p:txBody>
            <a:bodyPr/>
            <a:lstStyle/>
            <a:p>
              <a:endParaRPr lang="en-US"/>
            </a:p>
          </p:txBody>
        </p:sp>
        <p:sp>
          <p:nvSpPr>
            <p:cNvPr id="28694" name="Rectangle 2"/>
            <p:cNvSpPr>
              <a:spLocks noChangeArrowheads="1"/>
            </p:cNvSpPr>
            <p:nvPr/>
          </p:nvSpPr>
          <p:spPr bwMode="auto">
            <a:xfrm>
              <a:off x="2120900" y="3035300"/>
              <a:ext cx="1600200" cy="457200"/>
            </a:xfrm>
            <a:prstGeom prst="rect">
              <a:avLst/>
            </a:prstGeom>
            <a:solidFill>
              <a:srgbClr val="FF0000"/>
            </a:solidFill>
            <a:ln w="9525">
              <a:solidFill>
                <a:schemeClr val="tx1"/>
              </a:solidFill>
              <a:round/>
              <a:headEnd/>
              <a:tailEnd/>
            </a:ln>
          </p:spPr>
          <p:txBody>
            <a:bodyPr/>
            <a:lstStyle/>
            <a:p>
              <a:endParaRPr lang="en-US"/>
            </a:p>
          </p:txBody>
        </p:sp>
        <p:sp>
          <p:nvSpPr>
            <p:cNvPr id="28695" name="Rectangle 3"/>
            <p:cNvSpPr>
              <a:spLocks noChangeArrowheads="1"/>
            </p:cNvSpPr>
            <p:nvPr/>
          </p:nvSpPr>
          <p:spPr bwMode="auto">
            <a:xfrm>
              <a:off x="3721100" y="3035300"/>
              <a:ext cx="1600200" cy="457200"/>
            </a:xfrm>
            <a:prstGeom prst="rect">
              <a:avLst/>
            </a:prstGeom>
            <a:solidFill>
              <a:srgbClr val="FFFF00"/>
            </a:solidFill>
            <a:ln w="9525">
              <a:solidFill>
                <a:schemeClr val="tx1"/>
              </a:solidFill>
              <a:round/>
              <a:headEnd/>
              <a:tailEnd/>
            </a:ln>
          </p:spPr>
          <p:txBody>
            <a:bodyPr/>
            <a:lstStyle/>
            <a:p>
              <a:endParaRPr lang="en-US"/>
            </a:p>
          </p:txBody>
        </p:sp>
        <p:sp>
          <p:nvSpPr>
            <p:cNvPr id="28696" name="Rectangle 4"/>
            <p:cNvSpPr>
              <a:spLocks noChangeArrowheads="1"/>
            </p:cNvSpPr>
            <p:nvPr/>
          </p:nvSpPr>
          <p:spPr bwMode="auto">
            <a:xfrm>
              <a:off x="5327650" y="3035300"/>
              <a:ext cx="1524000" cy="457200"/>
            </a:xfrm>
            <a:prstGeom prst="rect">
              <a:avLst/>
            </a:prstGeom>
            <a:solidFill>
              <a:srgbClr val="008000"/>
            </a:solidFill>
            <a:ln w="9525">
              <a:solidFill>
                <a:schemeClr val="tx1"/>
              </a:solidFill>
              <a:round/>
              <a:headEnd/>
              <a:tailEnd/>
            </a:ln>
          </p:spPr>
          <p:txBody>
            <a:bodyPr/>
            <a:lstStyle/>
            <a:p>
              <a:endParaRPr lang="en-US"/>
            </a:p>
          </p:txBody>
        </p:sp>
        <p:sp>
          <p:nvSpPr>
            <p:cNvPr id="28697" name="Rectangle 5"/>
            <p:cNvSpPr>
              <a:spLocks noChangeArrowheads="1"/>
            </p:cNvSpPr>
            <p:nvPr/>
          </p:nvSpPr>
          <p:spPr bwMode="auto">
            <a:xfrm>
              <a:off x="6858000" y="3035300"/>
              <a:ext cx="2057400" cy="457200"/>
            </a:xfrm>
            <a:prstGeom prst="rect">
              <a:avLst/>
            </a:prstGeom>
            <a:solidFill>
              <a:srgbClr val="000090"/>
            </a:solidFill>
            <a:ln w="9525">
              <a:solidFill>
                <a:schemeClr val="tx1"/>
              </a:solidFill>
              <a:round/>
              <a:headEnd/>
              <a:tailEnd/>
            </a:ln>
          </p:spPr>
          <p:txBody>
            <a:bodyPr/>
            <a:lstStyle/>
            <a:p>
              <a:endParaRPr lang="en-US"/>
            </a:p>
          </p:txBody>
        </p:sp>
        <p:sp>
          <p:nvSpPr>
            <p:cNvPr id="28698" name="Freeform 7"/>
            <p:cNvSpPr>
              <a:spLocks noChangeArrowheads="1"/>
            </p:cNvSpPr>
            <p:nvPr/>
          </p:nvSpPr>
          <p:spPr bwMode="auto">
            <a:xfrm>
              <a:off x="2708275" y="2273300"/>
              <a:ext cx="180975" cy="241300"/>
            </a:xfrm>
            <a:custGeom>
              <a:avLst/>
              <a:gdLst>
                <a:gd name="T0" fmla="*/ 174625 w 180975"/>
                <a:gd name="T1" fmla="*/ 241300 h 241300"/>
                <a:gd name="T2" fmla="*/ 0 w 180975"/>
                <a:gd name="T3" fmla="*/ 73025 h 241300"/>
                <a:gd name="T4" fmla="*/ 47625 w 180975"/>
                <a:gd name="T5" fmla="*/ 38100 h 241300"/>
                <a:gd name="T6" fmla="*/ 85725 w 180975"/>
                <a:gd name="T7" fmla="*/ 15875 h 241300"/>
                <a:gd name="T8" fmla="*/ 123825 w 180975"/>
                <a:gd name="T9" fmla="*/ 3175 h 241300"/>
                <a:gd name="T10" fmla="*/ 180975 w 180975"/>
                <a:gd name="T11" fmla="*/ 0 h 241300"/>
                <a:gd name="T12" fmla="*/ 174625 w 180975"/>
                <a:gd name="T13" fmla="*/ 241300 h 241300"/>
                <a:gd name="T14" fmla="*/ 0 60000 65536"/>
                <a:gd name="T15" fmla="*/ 0 60000 65536"/>
                <a:gd name="T16" fmla="*/ 0 60000 65536"/>
                <a:gd name="T17" fmla="*/ 0 60000 65536"/>
                <a:gd name="T18" fmla="*/ 0 60000 65536"/>
                <a:gd name="T19" fmla="*/ 0 60000 65536"/>
                <a:gd name="T20" fmla="*/ 0 60000 65536"/>
                <a:gd name="T21" fmla="*/ 0 w 180975"/>
                <a:gd name="T22" fmla="*/ 0 h 241300"/>
                <a:gd name="T23" fmla="*/ 180975 w 180975"/>
                <a:gd name="T24" fmla="*/ 241300 h 241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975" h="241300">
                  <a:moveTo>
                    <a:pt x="174625" y="241300"/>
                  </a:moveTo>
                  <a:lnTo>
                    <a:pt x="0" y="73025"/>
                  </a:lnTo>
                  <a:lnTo>
                    <a:pt x="47625" y="38100"/>
                  </a:lnTo>
                  <a:lnTo>
                    <a:pt x="85725" y="15875"/>
                  </a:lnTo>
                  <a:lnTo>
                    <a:pt x="123825" y="3175"/>
                  </a:lnTo>
                  <a:lnTo>
                    <a:pt x="180975" y="0"/>
                  </a:lnTo>
                  <a:cubicBezTo>
                    <a:pt x="179917" y="78317"/>
                    <a:pt x="177800" y="234950"/>
                    <a:pt x="174625" y="241300"/>
                  </a:cubicBez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9" name="Freeform 8"/>
            <p:cNvSpPr>
              <a:spLocks noChangeArrowheads="1"/>
            </p:cNvSpPr>
            <p:nvPr/>
          </p:nvSpPr>
          <p:spPr bwMode="auto">
            <a:xfrm>
              <a:off x="2679700" y="2339975"/>
              <a:ext cx="200025" cy="171450"/>
            </a:xfrm>
            <a:custGeom>
              <a:avLst/>
              <a:gdLst>
                <a:gd name="T0" fmla="*/ 200025 w 200025"/>
                <a:gd name="T1" fmla="*/ 171450 h 171450"/>
                <a:gd name="T2" fmla="*/ 0 w 200025"/>
                <a:gd name="T3" fmla="*/ 44450 h 171450"/>
                <a:gd name="T4" fmla="*/ 28575 w 200025"/>
                <a:gd name="T5" fmla="*/ 0 h 171450"/>
                <a:gd name="T6" fmla="*/ 200025 w 200025"/>
                <a:gd name="T7" fmla="*/ 171450 h 171450"/>
                <a:gd name="T8" fmla="*/ 0 60000 65536"/>
                <a:gd name="T9" fmla="*/ 0 60000 65536"/>
                <a:gd name="T10" fmla="*/ 0 60000 65536"/>
                <a:gd name="T11" fmla="*/ 0 60000 65536"/>
                <a:gd name="T12" fmla="*/ 0 w 200025"/>
                <a:gd name="T13" fmla="*/ 0 h 171450"/>
                <a:gd name="T14" fmla="*/ 200025 w 200025"/>
                <a:gd name="T15" fmla="*/ 171450 h 171450"/>
              </a:gdLst>
              <a:ahLst/>
              <a:cxnLst>
                <a:cxn ang="T8">
                  <a:pos x="T0" y="T1"/>
                </a:cxn>
                <a:cxn ang="T9">
                  <a:pos x="T2" y="T3"/>
                </a:cxn>
                <a:cxn ang="T10">
                  <a:pos x="T4" y="T5"/>
                </a:cxn>
                <a:cxn ang="T11">
                  <a:pos x="T6" y="T7"/>
                </a:cxn>
              </a:cxnLst>
              <a:rect l="T12" t="T13" r="T14" b="T15"/>
              <a:pathLst>
                <a:path w="200025" h="171450">
                  <a:moveTo>
                    <a:pt x="200025" y="171450"/>
                  </a:moveTo>
                  <a:lnTo>
                    <a:pt x="0" y="44450"/>
                  </a:lnTo>
                  <a:lnTo>
                    <a:pt x="28575" y="0"/>
                  </a:lnTo>
                  <a:lnTo>
                    <a:pt x="200025" y="17145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Freeform 10"/>
            <p:cNvSpPr>
              <a:spLocks noChangeArrowheads="1"/>
            </p:cNvSpPr>
            <p:nvPr/>
          </p:nvSpPr>
          <p:spPr bwMode="auto">
            <a:xfrm>
              <a:off x="2645833" y="2387600"/>
              <a:ext cx="219075" cy="215900"/>
            </a:xfrm>
            <a:custGeom>
              <a:avLst/>
              <a:gdLst>
                <a:gd name="T0" fmla="*/ 219075 w 219075"/>
                <a:gd name="T1" fmla="*/ 123825 h 215900"/>
                <a:gd name="T2" fmla="*/ 19050 w 219075"/>
                <a:gd name="T3" fmla="*/ 215900 h 215900"/>
                <a:gd name="T4" fmla="*/ 0 w 219075"/>
                <a:gd name="T5" fmla="*/ 158750 h 215900"/>
                <a:gd name="T6" fmla="*/ 0 w 219075"/>
                <a:gd name="T7" fmla="*/ 92075 h 215900"/>
                <a:gd name="T8" fmla="*/ 6350 w 219075"/>
                <a:gd name="T9" fmla="*/ 44450 h 215900"/>
                <a:gd name="T10" fmla="*/ 28575 w 219075"/>
                <a:gd name="T11" fmla="*/ 0 h 215900"/>
                <a:gd name="T12" fmla="*/ 219075 w 219075"/>
                <a:gd name="T13" fmla="*/ 123825 h 215900"/>
                <a:gd name="T14" fmla="*/ 0 60000 65536"/>
                <a:gd name="T15" fmla="*/ 0 60000 65536"/>
                <a:gd name="T16" fmla="*/ 0 60000 65536"/>
                <a:gd name="T17" fmla="*/ 0 60000 65536"/>
                <a:gd name="T18" fmla="*/ 0 60000 65536"/>
                <a:gd name="T19" fmla="*/ 0 60000 65536"/>
                <a:gd name="T20" fmla="*/ 0 60000 65536"/>
                <a:gd name="T21" fmla="*/ 0 w 219075"/>
                <a:gd name="T22" fmla="*/ 0 h 215900"/>
                <a:gd name="T23" fmla="*/ 219075 w 219075"/>
                <a:gd name="T24" fmla="*/ 215900 h 2159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075" h="215900">
                  <a:moveTo>
                    <a:pt x="219075" y="123825"/>
                  </a:moveTo>
                  <a:lnTo>
                    <a:pt x="19050" y="215900"/>
                  </a:lnTo>
                  <a:lnTo>
                    <a:pt x="0" y="158750"/>
                  </a:lnTo>
                  <a:lnTo>
                    <a:pt x="0" y="92075"/>
                  </a:lnTo>
                  <a:lnTo>
                    <a:pt x="6350" y="44450"/>
                  </a:lnTo>
                  <a:lnTo>
                    <a:pt x="28575" y="0"/>
                  </a:lnTo>
                  <a:lnTo>
                    <a:pt x="219075" y="1238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1" name="Freeform 13"/>
            <p:cNvSpPr>
              <a:spLocks noChangeArrowheads="1"/>
            </p:cNvSpPr>
            <p:nvPr/>
          </p:nvSpPr>
          <p:spPr bwMode="auto">
            <a:xfrm>
              <a:off x="2540000" y="1466850"/>
              <a:ext cx="127000" cy="228600"/>
            </a:xfrm>
            <a:custGeom>
              <a:avLst/>
              <a:gdLst>
                <a:gd name="T0" fmla="*/ 127000 w 127000"/>
                <a:gd name="T1" fmla="*/ 228600 h 228600"/>
                <a:gd name="T2" fmla="*/ 0 w 127000"/>
                <a:gd name="T3" fmla="*/ 44450 h 228600"/>
                <a:gd name="T4" fmla="*/ 44450 w 127000"/>
                <a:gd name="T5" fmla="*/ 15875 h 228600"/>
                <a:gd name="T6" fmla="*/ 95250 w 127000"/>
                <a:gd name="T7" fmla="*/ 3175 h 228600"/>
                <a:gd name="T8" fmla="*/ 127000 w 127000"/>
                <a:gd name="T9" fmla="*/ 0 h 228600"/>
                <a:gd name="T10" fmla="*/ 127000 w 127000"/>
                <a:gd name="T11" fmla="*/ 228600 h 228600"/>
                <a:gd name="T12" fmla="*/ 0 60000 65536"/>
                <a:gd name="T13" fmla="*/ 0 60000 65536"/>
                <a:gd name="T14" fmla="*/ 0 60000 65536"/>
                <a:gd name="T15" fmla="*/ 0 60000 65536"/>
                <a:gd name="T16" fmla="*/ 0 60000 65536"/>
                <a:gd name="T17" fmla="*/ 0 60000 65536"/>
                <a:gd name="T18" fmla="*/ 0 w 127000"/>
                <a:gd name="T19" fmla="*/ 0 h 228600"/>
                <a:gd name="T20" fmla="*/ 127000 w 127000"/>
                <a:gd name="T21" fmla="*/ 228600 h 228600"/>
              </a:gdLst>
              <a:ahLst/>
              <a:cxnLst>
                <a:cxn ang="T12">
                  <a:pos x="T0" y="T1"/>
                </a:cxn>
                <a:cxn ang="T13">
                  <a:pos x="T2" y="T3"/>
                </a:cxn>
                <a:cxn ang="T14">
                  <a:pos x="T4" y="T5"/>
                </a:cxn>
                <a:cxn ang="T15">
                  <a:pos x="T6" y="T7"/>
                </a:cxn>
                <a:cxn ang="T16">
                  <a:pos x="T8" y="T9"/>
                </a:cxn>
                <a:cxn ang="T17">
                  <a:pos x="T10" y="T11"/>
                </a:cxn>
              </a:cxnLst>
              <a:rect l="T18" t="T19" r="T20" b="T21"/>
              <a:pathLst>
                <a:path w="127000" h="228600">
                  <a:moveTo>
                    <a:pt x="127000" y="228600"/>
                  </a:moveTo>
                  <a:lnTo>
                    <a:pt x="0" y="44450"/>
                  </a:lnTo>
                  <a:lnTo>
                    <a:pt x="44450" y="15875"/>
                  </a:lnTo>
                  <a:lnTo>
                    <a:pt x="95250" y="3175"/>
                  </a:lnTo>
                  <a:lnTo>
                    <a:pt x="127000" y="0"/>
                  </a:lnTo>
                  <a:lnTo>
                    <a:pt x="127000" y="228600"/>
                  </a:ln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2" name="Freeform 15"/>
            <p:cNvSpPr>
              <a:spLocks noChangeArrowheads="1"/>
            </p:cNvSpPr>
            <p:nvPr/>
          </p:nvSpPr>
          <p:spPr bwMode="auto">
            <a:xfrm>
              <a:off x="2441575" y="1516592"/>
              <a:ext cx="219075" cy="212725"/>
            </a:xfrm>
            <a:custGeom>
              <a:avLst/>
              <a:gdLst>
                <a:gd name="T0" fmla="*/ 219075 w 219075"/>
                <a:gd name="T1" fmla="*/ 184150 h 212725"/>
                <a:gd name="T2" fmla="*/ 0 w 219075"/>
                <a:gd name="T3" fmla="*/ 212725 h 212725"/>
                <a:gd name="T4" fmla="*/ 9525 w 219075"/>
                <a:gd name="T5" fmla="*/ 120650 h 212725"/>
                <a:gd name="T6" fmla="*/ 38100 w 219075"/>
                <a:gd name="T7" fmla="*/ 57150 h 212725"/>
                <a:gd name="T8" fmla="*/ 95250 w 219075"/>
                <a:gd name="T9" fmla="*/ 0 h 212725"/>
                <a:gd name="T10" fmla="*/ 219075 w 219075"/>
                <a:gd name="T11" fmla="*/ 184150 h 212725"/>
                <a:gd name="T12" fmla="*/ 0 60000 65536"/>
                <a:gd name="T13" fmla="*/ 0 60000 65536"/>
                <a:gd name="T14" fmla="*/ 0 60000 65536"/>
                <a:gd name="T15" fmla="*/ 0 60000 65536"/>
                <a:gd name="T16" fmla="*/ 0 60000 65536"/>
                <a:gd name="T17" fmla="*/ 0 60000 65536"/>
                <a:gd name="T18" fmla="*/ 0 w 219075"/>
                <a:gd name="T19" fmla="*/ 0 h 212725"/>
                <a:gd name="T20" fmla="*/ 219075 w 219075"/>
                <a:gd name="T21" fmla="*/ 212725 h 212725"/>
              </a:gdLst>
              <a:ahLst/>
              <a:cxnLst>
                <a:cxn ang="T12">
                  <a:pos x="T0" y="T1"/>
                </a:cxn>
                <a:cxn ang="T13">
                  <a:pos x="T2" y="T3"/>
                </a:cxn>
                <a:cxn ang="T14">
                  <a:pos x="T4" y="T5"/>
                </a:cxn>
                <a:cxn ang="T15">
                  <a:pos x="T6" y="T7"/>
                </a:cxn>
                <a:cxn ang="T16">
                  <a:pos x="T8" y="T9"/>
                </a:cxn>
                <a:cxn ang="T17">
                  <a:pos x="T10" y="T11"/>
                </a:cxn>
              </a:cxnLst>
              <a:rect l="T18" t="T19" r="T20" b="T21"/>
              <a:pathLst>
                <a:path w="219075" h="212725">
                  <a:moveTo>
                    <a:pt x="219075" y="184150"/>
                  </a:moveTo>
                  <a:lnTo>
                    <a:pt x="0" y="212725"/>
                  </a:lnTo>
                  <a:lnTo>
                    <a:pt x="9525" y="120650"/>
                  </a:lnTo>
                  <a:lnTo>
                    <a:pt x="38100" y="57150"/>
                  </a:lnTo>
                  <a:lnTo>
                    <a:pt x="95250" y="0"/>
                  </a:lnTo>
                  <a:lnTo>
                    <a:pt x="219075" y="18415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3" name="Freeform 17"/>
            <p:cNvSpPr>
              <a:spLocks noChangeArrowheads="1"/>
            </p:cNvSpPr>
            <p:nvPr/>
          </p:nvSpPr>
          <p:spPr bwMode="auto">
            <a:xfrm>
              <a:off x="3469217" y="1390650"/>
              <a:ext cx="307975" cy="498475"/>
            </a:xfrm>
            <a:custGeom>
              <a:avLst/>
              <a:gdLst>
                <a:gd name="T0" fmla="*/ 3175 w 307975"/>
                <a:gd name="T1" fmla="*/ 298450 h 498475"/>
                <a:gd name="T2" fmla="*/ 241300 w 307975"/>
                <a:gd name="T3" fmla="*/ 498475 h 498475"/>
                <a:gd name="T4" fmla="*/ 292100 w 307975"/>
                <a:gd name="T5" fmla="*/ 406400 h 498475"/>
                <a:gd name="T6" fmla="*/ 307975 w 307975"/>
                <a:gd name="T7" fmla="*/ 307975 h 498475"/>
                <a:gd name="T8" fmla="*/ 295275 w 307975"/>
                <a:gd name="T9" fmla="*/ 196850 h 498475"/>
                <a:gd name="T10" fmla="*/ 241300 w 307975"/>
                <a:gd name="T11" fmla="*/ 104775 h 498475"/>
                <a:gd name="T12" fmla="*/ 180975 w 307975"/>
                <a:gd name="T13" fmla="*/ 50800 h 498475"/>
                <a:gd name="T14" fmla="*/ 127000 w 307975"/>
                <a:gd name="T15" fmla="*/ 22225 h 498475"/>
                <a:gd name="T16" fmla="*/ 60325 w 307975"/>
                <a:gd name="T17" fmla="*/ 6350 h 498475"/>
                <a:gd name="T18" fmla="*/ 0 w 307975"/>
                <a:gd name="T19" fmla="*/ 0 h 498475"/>
                <a:gd name="T20" fmla="*/ 3175 w 307975"/>
                <a:gd name="T21" fmla="*/ 298450 h 4984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7975"/>
                <a:gd name="T34" fmla="*/ 0 h 498475"/>
                <a:gd name="T35" fmla="*/ 307975 w 307975"/>
                <a:gd name="T36" fmla="*/ 498475 h 4984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7975" h="498475">
                  <a:moveTo>
                    <a:pt x="3175" y="298450"/>
                  </a:moveTo>
                  <a:lnTo>
                    <a:pt x="241300" y="498475"/>
                  </a:lnTo>
                  <a:lnTo>
                    <a:pt x="292100" y="406400"/>
                  </a:lnTo>
                  <a:lnTo>
                    <a:pt x="307975" y="307975"/>
                  </a:lnTo>
                  <a:cubicBezTo>
                    <a:pt x="303619" y="270948"/>
                    <a:pt x="295275" y="234133"/>
                    <a:pt x="295275" y="196850"/>
                  </a:cubicBezTo>
                  <a:lnTo>
                    <a:pt x="241300" y="104775"/>
                  </a:lnTo>
                  <a:lnTo>
                    <a:pt x="180975" y="50800"/>
                  </a:lnTo>
                  <a:lnTo>
                    <a:pt x="127000" y="22225"/>
                  </a:lnTo>
                  <a:lnTo>
                    <a:pt x="60325" y="6350"/>
                  </a:lnTo>
                  <a:lnTo>
                    <a:pt x="0" y="0"/>
                  </a:lnTo>
                  <a:cubicBezTo>
                    <a:pt x="1058" y="99483"/>
                    <a:pt x="3175" y="298450"/>
                    <a:pt x="3175" y="29845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4" name="Freeform 18"/>
            <p:cNvSpPr>
              <a:spLocks noChangeArrowheads="1"/>
            </p:cNvSpPr>
            <p:nvPr/>
          </p:nvSpPr>
          <p:spPr bwMode="auto">
            <a:xfrm>
              <a:off x="3307292" y="1389591"/>
              <a:ext cx="161925" cy="314325"/>
            </a:xfrm>
            <a:custGeom>
              <a:avLst/>
              <a:gdLst>
                <a:gd name="T0" fmla="*/ 161925 w 161925"/>
                <a:gd name="T1" fmla="*/ 314325 h 314325"/>
                <a:gd name="T2" fmla="*/ 0 w 161925"/>
                <a:gd name="T3" fmla="*/ 44450 h 314325"/>
                <a:gd name="T4" fmla="*/ 53975 w 161925"/>
                <a:gd name="T5" fmla="*/ 19050 h 314325"/>
                <a:gd name="T6" fmla="*/ 104775 w 161925"/>
                <a:gd name="T7" fmla="*/ 6350 h 314325"/>
                <a:gd name="T8" fmla="*/ 161925 w 161925"/>
                <a:gd name="T9" fmla="*/ 0 h 314325"/>
                <a:gd name="T10" fmla="*/ 161925 w 161925"/>
                <a:gd name="T11" fmla="*/ 314325 h 314325"/>
                <a:gd name="T12" fmla="*/ 0 60000 65536"/>
                <a:gd name="T13" fmla="*/ 0 60000 65536"/>
                <a:gd name="T14" fmla="*/ 0 60000 65536"/>
                <a:gd name="T15" fmla="*/ 0 60000 65536"/>
                <a:gd name="T16" fmla="*/ 0 60000 65536"/>
                <a:gd name="T17" fmla="*/ 0 60000 65536"/>
                <a:gd name="T18" fmla="*/ 0 w 161925"/>
                <a:gd name="T19" fmla="*/ 0 h 314325"/>
                <a:gd name="T20" fmla="*/ 161925 w 161925"/>
                <a:gd name="T21" fmla="*/ 314325 h 314325"/>
              </a:gdLst>
              <a:ahLst/>
              <a:cxnLst>
                <a:cxn ang="T12">
                  <a:pos x="T0" y="T1"/>
                </a:cxn>
                <a:cxn ang="T13">
                  <a:pos x="T2" y="T3"/>
                </a:cxn>
                <a:cxn ang="T14">
                  <a:pos x="T4" y="T5"/>
                </a:cxn>
                <a:cxn ang="T15">
                  <a:pos x="T6" y="T7"/>
                </a:cxn>
                <a:cxn ang="T16">
                  <a:pos x="T8" y="T9"/>
                </a:cxn>
                <a:cxn ang="T17">
                  <a:pos x="T10" y="T11"/>
                </a:cxn>
              </a:cxnLst>
              <a:rect l="T18" t="T19" r="T20" b="T21"/>
              <a:pathLst>
                <a:path w="161925" h="314325">
                  <a:moveTo>
                    <a:pt x="161925" y="314325"/>
                  </a:moveTo>
                  <a:lnTo>
                    <a:pt x="0" y="44450"/>
                  </a:lnTo>
                  <a:lnTo>
                    <a:pt x="53975" y="19050"/>
                  </a:lnTo>
                  <a:lnTo>
                    <a:pt x="104775" y="6350"/>
                  </a:lnTo>
                  <a:lnTo>
                    <a:pt x="161925" y="0"/>
                  </a:lnTo>
                  <a:lnTo>
                    <a:pt x="161925" y="314325"/>
                  </a:ln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5" name="Freeform 20"/>
            <p:cNvSpPr>
              <a:spLocks noChangeArrowheads="1"/>
            </p:cNvSpPr>
            <p:nvPr/>
          </p:nvSpPr>
          <p:spPr bwMode="auto">
            <a:xfrm>
              <a:off x="3180291" y="1436159"/>
              <a:ext cx="288925" cy="266700"/>
            </a:xfrm>
            <a:custGeom>
              <a:avLst/>
              <a:gdLst>
                <a:gd name="T0" fmla="*/ 288925 w 288925"/>
                <a:gd name="T1" fmla="*/ 266700 h 266700"/>
                <a:gd name="T2" fmla="*/ 0 w 288925"/>
                <a:gd name="T3" fmla="*/ 155575 h 266700"/>
                <a:gd name="T4" fmla="*/ 34925 w 288925"/>
                <a:gd name="T5" fmla="*/ 88900 h 266700"/>
                <a:gd name="T6" fmla="*/ 66675 w 288925"/>
                <a:gd name="T7" fmla="*/ 44450 h 266700"/>
                <a:gd name="T8" fmla="*/ 123825 w 288925"/>
                <a:gd name="T9" fmla="*/ 0 h 266700"/>
                <a:gd name="T10" fmla="*/ 288925 w 288925"/>
                <a:gd name="T11" fmla="*/ 266700 h 266700"/>
                <a:gd name="T12" fmla="*/ 0 60000 65536"/>
                <a:gd name="T13" fmla="*/ 0 60000 65536"/>
                <a:gd name="T14" fmla="*/ 0 60000 65536"/>
                <a:gd name="T15" fmla="*/ 0 60000 65536"/>
                <a:gd name="T16" fmla="*/ 0 60000 65536"/>
                <a:gd name="T17" fmla="*/ 0 60000 65536"/>
                <a:gd name="T18" fmla="*/ 0 w 288925"/>
                <a:gd name="T19" fmla="*/ 0 h 266700"/>
                <a:gd name="T20" fmla="*/ 288925 w 288925"/>
                <a:gd name="T21" fmla="*/ 266700 h 266700"/>
              </a:gdLst>
              <a:ahLst/>
              <a:cxnLst>
                <a:cxn ang="T12">
                  <a:pos x="T0" y="T1"/>
                </a:cxn>
                <a:cxn ang="T13">
                  <a:pos x="T2" y="T3"/>
                </a:cxn>
                <a:cxn ang="T14">
                  <a:pos x="T4" y="T5"/>
                </a:cxn>
                <a:cxn ang="T15">
                  <a:pos x="T6" y="T7"/>
                </a:cxn>
                <a:cxn ang="T16">
                  <a:pos x="T8" y="T9"/>
                </a:cxn>
                <a:cxn ang="T17">
                  <a:pos x="T10" y="T11"/>
                </a:cxn>
              </a:cxnLst>
              <a:rect l="T18" t="T19" r="T20" b="T21"/>
              <a:pathLst>
                <a:path w="288925" h="266700">
                  <a:moveTo>
                    <a:pt x="288925" y="266700"/>
                  </a:moveTo>
                  <a:lnTo>
                    <a:pt x="0" y="155575"/>
                  </a:lnTo>
                  <a:lnTo>
                    <a:pt x="34925" y="88900"/>
                  </a:lnTo>
                  <a:lnTo>
                    <a:pt x="66675" y="44450"/>
                  </a:lnTo>
                  <a:lnTo>
                    <a:pt x="123825" y="0"/>
                  </a:lnTo>
                  <a:lnTo>
                    <a:pt x="288925" y="26670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6" name="Freeform 23"/>
            <p:cNvSpPr>
              <a:spLocks noChangeArrowheads="1"/>
            </p:cNvSpPr>
            <p:nvPr/>
          </p:nvSpPr>
          <p:spPr bwMode="auto">
            <a:xfrm>
              <a:off x="3352800" y="2212975"/>
              <a:ext cx="314325" cy="434975"/>
            </a:xfrm>
            <a:custGeom>
              <a:avLst/>
              <a:gdLst>
                <a:gd name="T0" fmla="*/ 314325 w 314325"/>
                <a:gd name="T1" fmla="*/ 301625 h 434975"/>
                <a:gd name="T2" fmla="*/ 38100 w 314325"/>
                <a:gd name="T3" fmla="*/ 434975 h 434975"/>
                <a:gd name="T4" fmla="*/ 0 w 314325"/>
                <a:gd name="T5" fmla="*/ 285750 h 434975"/>
                <a:gd name="T6" fmla="*/ 47625 w 314325"/>
                <a:gd name="T7" fmla="*/ 136525 h 434975"/>
                <a:gd name="T8" fmla="*/ 104775 w 314325"/>
                <a:gd name="T9" fmla="*/ 66675 h 434975"/>
                <a:gd name="T10" fmla="*/ 219075 w 314325"/>
                <a:gd name="T11" fmla="*/ 0 h 434975"/>
                <a:gd name="T12" fmla="*/ 314325 w 314325"/>
                <a:gd name="T13" fmla="*/ 301625 h 434975"/>
                <a:gd name="T14" fmla="*/ 0 60000 65536"/>
                <a:gd name="T15" fmla="*/ 0 60000 65536"/>
                <a:gd name="T16" fmla="*/ 0 60000 65536"/>
                <a:gd name="T17" fmla="*/ 0 60000 65536"/>
                <a:gd name="T18" fmla="*/ 0 60000 65536"/>
                <a:gd name="T19" fmla="*/ 0 60000 65536"/>
                <a:gd name="T20" fmla="*/ 0 60000 65536"/>
                <a:gd name="T21" fmla="*/ 0 w 314325"/>
                <a:gd name="T22" fmla="*/ 0 h 434975"/>
                <a:gd name="T23" fmla="*/ 314325 w 314325"/>
                <a:gd name="T24" fmla="*/ 434975 h 4349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4325" h="434975">
                  <a:moveTo>
                    <a:pt x="314325" y="301625"/>
                  </a:moveTo>
                  <a:lnTo>
                    <a:pt x="38100" y="434975"/>
                  </a:lnTo>
                  <a:lnTo>
                    <a:pt x="0" y="285750"/>
                  </a:lnTo>
                  <a:lnTo>
                    <a:pt x="47625" y="136525"/>
                  </a:lnTo>
                  <a:lnTo>
                    <a:pt x="104775" y="66675"/>
                  </a:lnTo>
                  <a:lnTo>
                    <a:pt x="219075" y="0"/>
                  </a:lnTo>
                  <a:lnTo>
                    <a:pt x="314325" y="30162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7" name="Freeform 24"/>
            <p:cNvSpPr>
              <a:spLocks noChangeArrowheads="1"/>
            </p:cNvSpPr>
            <p:nvPr/>
          </p:nvSpPr>
          <p:spPr bwMode="auto">
            <a:xfrm>
              <a:off x="3568700" y="2188633"/>
              <a:ext cx="104775" cy="320675"/>
            </a:xfrm>
            <a:custGeom>
              <a:avLst/>
              <a:gdLst>
                <a:gd name="T0" fmla="*/ 101600 w 104775"/>
                <a:gd name="T1" fmla="*/ 320675 h 320675"/>
                <a:gd name="T2" fmla="*/ 0 w 104775"/>
                <a:gd name="T3" fmla="*/ 15875 h 320675"/>
                <a:gd name="T4" fmla="*/ 104775 w 104775"/>
                <a:gd name="T5" fmla="*/ 0 h 320675"/>
                <a:gd name="T6" fmla="*/ 101600 w 104775"/>
                <a:gd name="T7" fmla="*/ 320675 h 320675"/>
                <a:gd name="T8" fmla="*/ 0 60000 65536"/>
                <a:gd name="T9" fmla="*/ 0 60000 65536"/>
                <a:gd name="T10" fmla="*/ 0 60000 65536"/>
                <a:gd name="T11" fmla="*/ 0 60000 65536"/>
                <a:gd name="T12" fmla="*/ 0 w 104775"/>
                <a:gd name="T13" fmla="*/ 0 h 320675"/>
                <a:gd name="T14" fmla="*/ 104775 w 104775"/>
                <a:gd name="T15" fmla="*/ 320675 h 320675"/>
              </a:gdLst>
              <a:ahLst/>
              <a:cxnLst>
                <a:cxn ang="T8">
                  <a:pos x="T0" y="T1"/>
                </a:cxn>
                <a:cxn ang="T9">
                  <a:pos x="T2" y="T3"/>
                </a:cxn>
                <a:cxn ang="T10">
                  <a:pos x="T4" y="T5"/>
                </a:cxn>
                <a:cxn ang="T11">
                  <a:pos x="T6" y="T7"/>
                </a:cxn>
              </a:cxnLst>
              <a:rect l="T12" t="T13" r="T14" b="T15"/>
              <a:pathLst>
                <a:path w="104775" h="320675">
                  <a:moveTo>
                    <a:pt x="101600" y="320675"/>
                  </a:moveTo>
                  <a:lnTo>
                    <a:pt x="0" y="15875"/>
                  </a:lnTo>
                  <a:lnTo>
                    <a:pt x="104775" y="0"/>
                  </a:lnTo>
                  <a:cubicBezTo>
                    <a:pt x="103717" y="104775"/>
                    <a:pt x="101600" y="314325"/>
                    <a:pt x="101600" y="320675"/>
                  </a:cubicBez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8" name="Freeform 25"/>
            <p:cNvSpPr>
              <a:spLocks noChangeArrowheads="1"/>
            </p:cNvSpPr>
            <p:nvPr/>
          </p:nvSpPr>
          <p:spPr bwMode="auto">
            <a:xfrm>
              <a:off x="3672417" y="2193925"/>
              <a:ext cx="174625" cy="317500"/>
            </a:xfrm>
            <a:custGeom>
              <a:avLst/>
              <a:gdLst>
                <a:gd name="T0" fmla="*/ 0 w 174625"/>
                <a:gd name="T1" fmla="*/ 317500 h 317500"/>
                <a:gd name="T2" fmla="*/ 0 w 174625"/>
                <a:gd name="T3" fmla="*/ 0 h 317500"/>
                <a:gd name="T4" fmla="*/ 88900 w 174625"/>
                <a:gd name="T5" fmla="*/ 9525 h 317500"/>
                <a:gd name="T6" fmla="*/ 174625 w 174625"/>
                <a:gd name="T7" fmla="*/ 60325 h 317500"/>
                <a:gd name="T8" fmla="*/ 0 w 174625"/>
                <a:gd name="T9" fmla="*/ 317500 h 317500"/>
                <a:gd name="T10" fmla="*/ 0 60000 65536"/>
                <a:gd name="T11" fmla="*/ 0 60000 65536"/>
                <a:gd name="T12" fmla="*/ 0 60000 65536"/>
                <a:gd name="T13" fmla="*/ 0 60000 65536"/>
                <a:gd name="T14" fmla="*/ 0 60000 65536"/>
                <a:gd name="T15" fmla="*/ 0 w 174625"/>
                <a:gd name="T16" fmla="*/ 0 h 317500"/>
                <a:gd name="T17" fmla="*/ 174625 w 174625"/>
                <a:gd name="T18" fmla="*/ 317500 h 317500"/>
              </a:gdLst>
              <a:ahLst/>
              <a:cxnLst>
                <a:cxn ang="T10">
                  <a:pos x="T0" y="T1"/>
                </a:cxn>
                <a:cxn ang="T11">
                  <a:pos x="T2" y="T3"/>
                </a:cxn>
                <a:cxn ang="T12">
                  <a:pos x="T4" y="T5"/>
                </a:cxn>
                <a:cxn ang="T13">
                  <a:pos x="T6" y="T7"/>
                </a:cxn>
                <a:cxn ang="T14">
                  <a:pos x="T8" y="T9"/>
                </a:cxn>
              </a:cxnLst>
              <a:rect l="T15" t="T16" r="T17" b="T18"/>
              <a:pathLst>
                <a:path w="174625" h="317500">
                  <a:moveTo>
                    <a:pt x="0" y="317500"/>
                  </a:moveTo>
                  <a:lnTo>
                    <a:pt x="0" y="0"/>
                  </a:lnTo>
                  <a:lnTo>
                    <a:pt x="88900" y="9525"/>
                  </a:lnTo>
                  <a:lnTo>
                    <a:pt x="174625" y="60325"/>
                  </a:lnTo>
                  <a:lnTo>
                    <a:pt x="0" y="31750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9" name="Freeform 28"/>
            <p:cNvSpPr>
              <a:spLocks noChangeArrowheads="1"/>
            </p:cNvSpPr>
            <p:nvPr/>
          </p:nvSpPr>
          <p:spPr bwMode="auto">
            <a:xfrm>
              <a:off x="5283200" y="1327150"/>
              <a:ext cx="365125" cy="723900"/>
            </a:xfrm>
            <a:custGeom>
              <a:avLst/>
              <a:gdLst>
                <a:gd name="T0" fmla="*/ 0 w 365125"/>
                <a:gd name="T1" fmla="*/ 377825 h 723900"/>
                <a:gd name="T2" fmla="*/ 133350 w 365125"/>
                <a:gd name="T3" fmla="*/ 723900 h 723900"/>
                <a:gd name="T4" fmla="*/ 215900 w 365125"/>
                <a:gd name="T5" fmla="*/ 679450 h 723900"/>
                <a:gd name="T6" fmla="*/ 282575 w 365125"/>
                <a:gd name="T7" fmla="*/ 609600 h 723900"/>
                <a:gd name="T8" fmla="*/ 336550 w 365125"/>
                <a:gd name="T9" fmla="*/ 520700 h 723900"/>
                <a:gd name="T10" fmla="*/ 365125 w 365125"/>
                <a:gd name="T11" fmla="*/ 431800 h 723900"/>
                <a:gd name="T12" fmla="*/ 361950 w 365125"/>
                <a:gd name="T13" fmla="*/ 317500 h 723900"/>
                <a:gd name="T14" fmla="*/ 333375 w 365125"/>
                <a:gd name="T15" fmla="*/ 222250 h 723900"/>
                <a:gd name="T16" fmla="*/ 269875 w 365125"/>
                <a:gd name="T17" fmla="*/ 120650 h 723900"/>
                <a:gd name="T18" fmla="*/ 193675 w 365125"/>
                <a:gd name="T19" fmla="*/ 63500 h 723900"/>
                <a:gd name="T20" fmla="*/ 111125 w 365125"/>
                <a:gd name="T21" fmla="*/ 19050 h 723900"/>
                <a:gd name="T22" fmla="*/ 25400 w 365125"/>
                <a:gd name="T23" fmla="*/ 0 h 723900"/>
                <a:gd name="T24" fmla="*/ 0 w 365125"/>
                <a:gd name="T25" fmla="*/ 377825 h 7239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5125"/>
                <a:gd name="T40" fmla="*/ 0 h 723900"/>
                <a:gd name="T41" fmla="*/ 365125 w 365125"/>
                <a:gd name="T42" fmla="*/ 723900 h 7239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5125" h="723900">
                  <a:moveTo>
                    <a:pt x="0" y="377825"/>
                  </a:moveTo>
                  <a:lnTo>
                    <a:pt x="133350" y="723900"/>
                  </a:lnTo>
                  <a:lnTo>
                    <a:pt x="215900" y="679450"/>
                  </a:lnTo>
                  <a:lnTo>
                    <a:pt x="282575" y="609600"/>
                  </a:lnTo>
                  <a:lnTo>
                    <a:pt x="336550" y="520700"/>
                  </a:lnTo>
                  <a:lnTo>
                    <a:pt x="365125" y="431800"/>
                  </a:lnTo>
                  <a:cubicBezTo>
                    <a:pt x="364067" y="393700"/>
                    <a:pt x="361950" y="317500"/>
                    <a:pt x="361950" y="317500"/>
                  </a:cubicBezTo>
                  <a:lnTo>
                    <a:pt x="333375" y="222250"/>
                  </a:lnTo>
                  <a:lnTo>
                    <a:pt x="269875" y="120650"/>
                  </a:lnTo>
                  <a:lnTo>
                    <a:pt x="193675" y="63500"/>
                  </a:lnTo>
                  <a:lnTo>
                    <a:pt x="111125" y="19050"/>
                  </a:lnTo>
                  <a:lnTo>
                    <a:pt x="25400" y="0"/>
                  </a:lnTo>
                  <a:lnTo>
                    <a:pt x="0" y="3778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0" name="Freeform 29"/>
            <p:cNvSpPr>
              <a:spLocks noChangeArrowheads="1"/>
            </p:cNvSpPr>
            <p:nvPr/>
          </p:nvSpPr>
          <p:spPr bwMode="auto">
            <a:xfrm>
              <a:off x="4984750" y="1333500"/>
              <a:ext cx="333375" cy="381000"/>
            </a:xfrm>
            <a:custGeom>
              <a:avLst/>
              <a:gdLst>
                <a:gd name="T0" fmla="*/ 304800 w 333375"/>
                <a:gd name="T1" fmla="*/ 381000 h 381000"/>
                <a:gd name="T2" fmla="*/ 0 w 333375"/>
                <a:gd name="T3" fmla="*/ 136525 h 381000"/>
                <a:gd name="T4" fmla="*/ 79375 w 333375"/>
                <a:gd name="T5" fmla="*/ 66675 h 381000"/>
                <a:gd name="T6" fmla="*/ 152400 w 333375"/>
                <a:gd name="T7" fmla="*/ 28575 h 381000"/>
                <a:gd name="T8" fmla="*/ 234950 w 333375"/>
                <a:gd name="T9" fmla="*/ 9525 h 381000"/>
                <a:gd name="T10" fmla="*/ 333375 w 333375"/>
                <a:gd name="T11" fmla="*/ 0 h 381000"/>
                <a:gd name="T12" fmla="*/ 304800 w 333375"/>
                <a:gd name="T13" fmla="*/ 381000 h 381000"/>
                <a:gd name="T14" fmla="*/ 0 60000 65536"/>
                <a:gd name="T15" fmla="*/ 0 60000 65536"/>
                <a:gd name="T16" fmla="*/ 0 60000 65536"/>
                <a:gd name="T17" fmla="*/ 0 60000 65536"/>
                <a:gd name="T18" fmla="*/ 0 60000 65536"/>
                <a:gd name="T19" fmla="*/ 0 60000 65536"/>
                <a:gd name="T20" fmla="*/ 0 60000 65536"/>
                <a:gd name="T21" fmla="*/ 0 w 333375"/>
                <a:gd name="T22" fmla="*/ 0 h 381000"/>
                <a:gd name="T23" fmla="*/ 333375 w 333375"/>
                <a:gd name="T24" fmla="*/ 381000 h 381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3375" h="381000">
                  <a:moveTo>
                    <a:pt x="304800" y="381000"/>
                  </a:moveTo>
                  <a:lnTo>
                    <a:pt x="0" y="136525"/>
                  </a:lnTo>
                  <a:lnTo>
                    <a:pt x="79375" y="66675"/>
                  </a:lnTo>
                  <a:lnTo>
                    <a:pt x="152400" y="28575"/>
                  </a:lnTo>
                  <a:lnTo>
                    <a:pt x="234950" y="9525"/>
                  </a:lnTo>
                  <a:lnTo>
                    <a:pt x="333375" y="0"/>
                  </a:lnTo>
                  <a:lnTo>
                    <a:pt x="304800" y="381000"/>
                  </a:ln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1" name="Freeform 31"/>
            <p:cNvSpPr>
              <a:spLocks noChangeArrowheads="1"/>
            </p:cNvSpPr>
            <p:nvPr/>
          </p:nvSpPr>
          <p:spPr bwMode="auto">
            <a:xfrm>
              <a:off x="4616450" y="2216150"/>
              <a:ext cx="311150" cy="374650"/>
            </a:xfrm>
            <a:custGeom>
              <a:avLst/>
              <a:gdLst>
                <a:gd name="T0" fmla="*/ 311150 w 311150"/>
                <a:gd name="T1" fmla="*/ 292100 h 374650"/>
                <a:gd name="T2" fmla="*/ 3175 w 311150"/>
                <a:gd name="T3" fmla="*/ 374650 h 374650"/>
                <a:gd name="T4" fmla="*/ 0 w 311150"/>
                <a:gd name="T5" fmla="*/ 263525 h 374650"/>
                <a:gd name="T6" fmla="*/ 25400 w 311150"/>
                <a:gd name="T7" fmla="*/ 146050 h 374650"/>
                <a:gd name="T8" fmla="*/ 66675 w 311150"/>
                <a:gd name="T9" fmla="*/ 82550 h 374650"/>
                <a:gd name="T10" fmla="*/ 127000 w 311150"/>
                <a:gd name="T11" fmla="*/ 25400 h 374650"/>
                <a:gd name="T12" fmla="*/ 184150 w 311150"/>
                <a:gd name="T13" fmla="*/ 0 h 374650"/>
                <a:gd name="T14" fmla="*/ 311150 w 311150"/>
                <a:gd name="T15" fmla="*/ 292100 h 374650"/>
                <a:gd name="T16" fmla="*/ 0 60000 65536"/>
                <a:gd name="T17" fmla="*/ 0 60000 65536"/>
                <a:gd name="T18" fmla="*/ 0 60000 65536"/>
                <a:gd name="T19" fmla="*/ 0 60000 65536"/>
                <a:gd name="T20" fmla="*/ 0 60000 65536"/>
                <a:gd name="T21" fmla="*/ 0 60000 65536"/>
                <a:gd name="T22" fmla="*/ 0 60000 65536"/>
                <a:gd name="T23" fmla="*/ 0 60000 65536"/>
                <a:gd name="T24" fmla="*/ 0 w 311150"/>
                <a:gd name="T25" fmla="*/ 0 h 374650"/>
                <a:gd name="T26" fmla="*/ 311150 w 311150"/>
                <a:gd name="T27" fmla="*/ 374650 h 3746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1150" h="374650">
                  <a:moveTo>
                    <a:pt x="311150" y="292100"/>
                  </a:moveTo>
                  <a:lnTo>
                    <a:pt x="3175" y="374650"/>
                  </a:lnTo>
                  <a:cubicBezTo>
                    <a:pt x="2117" y="337608"/>
                    <a:pt x="0" y="263525"/>
                    <a:pt x="0" y="263525"/>
                  </a:cubicBezTo>
                  <a:lnTo>
                    <a:pt x="25400" y="146050"/>
                  </a:lnTo>
                  <a:lnTo>
                    <a:pt x="66675" y="82550"/>
                  </a:lnTo>
                  <a:lnTo>
                    <a:pt x="127000" y="25400"/>
                  </a:lnTo>
                  <a:lnTo>
                    <a:pt x="184150" y="0"/>
                  </a:lnTo>
                  <a:lnTo>
                    <a:pt x="311150" y="29210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2" name="Freeform 32"/>
            <p:cNvSpPr>
              <a:spLocks noChangeArrowheads="1"/>
            </p:cNvSpPr>
            <p:nvPr/>
          </p:nvSpPr>
          <p:spPr bwMode="auto">
            <a:xfrm>
              <a:off x="4794250" y="2190750"/>
              <a:ext cx="130175" cy="314325"/>
            </a:xfrm>
            <a:custGeom>
              <a:avLst/>
              <a:gdLst>
                <a:gd name="T0" fmla="*/ 130175 w 130175"/>
                <a:gd name="T1" fmla="*/ 314325 h 314325"/>
                <a:gd name="T2" fmla="*/ 0 w 130175"/>
                <a:gd name="T3" fmla="*/ 15875 h 314325"/>
                <a:gd name="T4" fmla="*/ 130175 w 130175"/>
                <a:gd name="T5" fmla="*/ 0 h 314325"/>
                <a:gd name="T6" fmla="*/ 130175 w 130175"/>
                <a:gd name="T7" fmla="*/ 314325 h 314325"/>
                <a:gd name="T8" fmla="*/ 0 60000 65536"/>
                <a:gd name="T9" fmla="*/ 0 60000 65536"/>
                <a:gd name="T10" fmla="*/ 0 60000 65536"/>
                <a:gd name="T11" fmla="*/ 0 60000 65536"/>
                <a:gd name="T12" fmla="*/ 0 w 130175"/>
                <a:gd name="T13" fmla="*/ 0 h 314325"/>
                <a:gd name="T14" fmla="*/ 130175 w 130175"/>
                <a:gd name="T15" fmla="*/ 314325 h 314325"/>
              </a:gdLst>
              <a:ahLst/>
              <a:cxnLst>
                <a:cxn ang="T8">
                  <a:pos x="T0" y="T1"/>
                </a:cxn>
                <a:cxn ang="T9">
                  <a:pos x="T2" y="T3"/>
                </a:cxn>
                <a:cxn ang="T10">
                  <a:pos x="T4" y="T5"/>
                </a:cxn>
                <a:cxn ang="T11">
                  <a:pos x="T6" y="T7"/>
                </a:cxn>
              </a:cxnLst>
              <a:rect l="T12" t="T13" r="T14" b="T15"/>
              <a:pathLst>
                <a:path w="130175" h="314325">
                  <a:moveTo>
                    <a:pt x="130175" y="314325"/>
                  </a:moveTo>
                  <a:lnTo>
                    <a:pt x="0" y="15875"/>
                  </a:lnTo>
                  <a:lnTo>
                    <a:pt x="130175" y="0"/>
                  </a:lnTo>
                  <a:lnTo>
                    <a:pt x="130175" y="314325"/>
                  </a:ln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3" name="Freeform 33"/>
            <p:cNvSpPr>
              <a:spLocks noChangeArrowheads="1"/>
            </p:cNvSpPr>
            <p:nvPr/>
          </p:nvSpPr>
          <p:spPr bwMode="auto">
            <a:xfrm>
              <a:off x="4924425" y="2187575"/>
              <a:ext cx="301625" cy="317500"/>
            </a:xfrm>
            <a:custGeom>
              <a:avLst/>
              <a:gdLst>
                <a:gd name="T0" fmla="*/ 3175 w 301625"/>
                <a:gd name="T1" fmla="*/ 317500 h 317500"/>
                <a:gd name="T2" fmla="*/ 0 w 301625"/>
                <a:gd name="T3" fmla="*/ 0 h 317500"/>
                <a:gd name="T4" fmla="*/ 104775 w 301625"/>
                <a:gd name="T5" fmla="*/ 15875 h 317500"/>
                <a:gd name="T6" fmla="*/ 177800 w 301625"/>
                <a:gd name="T7" fmla="*/ 53975 h 317500"/>
                <a:gd name="T8" fmla="*/ 225425 w 301625"/>
                <a:gd name="T9" fmla="*/ 92075 h 317500"/>
                <a:gd name="T10" fmla="*/ 276225 w 301625"/>
                <a:gd name="T11" fmla="*/ 161925 h 317500"/>
                <a:gd name="T12" fmla="*/ 301625 w 301625"/>
                <a:gd name="T13" fmla="*/ 212725 h 317500"/>
                <a:gd name="T14" fmla="*/ 3175 w 301625"/>
                <a:gd name="T15" fmla="*/ 317500 h 317500"/>
                <a:gd name="T16" fmla="*/ 0 60000 65536"/>
                <a:gd name="T17" fmla="*/ 0 60000 65536"/>
                <a:gd name="T18" fmla="*/ 0 60000 65536"/>
                <a:gd name="T19" fmla="*/ 0 60000 65536"/>
                <a:gd name="T20" fmla="*/ 0 60000 65536"/>
                <a:gd name="T21" fmla="*/ 0 60000 65536"/>
                <a:gd name="T22" fmla="*/ 0 60000 65536"/>
                <a:gd name="T23" fmla="*/ 0 60000 65536"/>
                <a:gd name="T24" fmla="*/ 0 w 301625"/>
                <a:gd name="T25" fmla="*/ 0 h 317500"/>
                <a:gd name="T26" fmla="*/ 301625 w 301625"/>
                <a:gd name="T27" fmla="*/ 317500 h 3175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1625" h="317500">
                  <a:moveTo>
                    <a:pt x="3175" y="317500"/>
                  </a:moveTo>
                  <a:cubicBezTo>
                    <a:pt x="2117" y="211667"/>
                    <a:pt x="0" y="0"/>
                    <a:pt x="0" y="0"/>
                  </a:cubicBezTo>
                  <a:lnTo>
                    <a:pt x="104775" y="15875"/>
                  </a:lnTo>
                  <a:lnTo>
                    <a:pt x="177800" y="53975"/>
                  </a:lnTo>
                  <a:lnTo>
                    <a:pt x="225425" y="92075"/>
                  </a:lnTo>
                  <a:lnTo>
                    <a:pt x="276225" y="161925"/>
                  </a:lnTo>
                  <a:lnTo>
                    <a:pt x="301625" y="212725"/>
                  </a:lnTo>
                  <a:lnTo>
                    <a:pt x="3175" y="31750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4" name="Freeform 35"/>
            <p:cNvSpPr>
              <a:spLocks noChangeArrowheads="1"/>
            </p:cNvSpPr>
            <p:nvPr/>
          </p:nvSpPr>
          <p:spPr bwMode="auto">
            <a:xfrm>
              <a:off x="6794500" y="2166408"/>
              <a:ext cx="336550" cy="593725"/>
            </a:xfrm>
            <a:custGeom>
              <a:avLst/>
              <a:gdLst>
                <a:gd name="T0" fmla="*/ 0 w 336550"/>
                <a:gd name="T1" fmla="*/ 336550 h 593725"/>
                <a:gd name="T2" fmla="*/ 12700 w 336550"/>
                <a:gd name="T3" fmla="*/ 0 h 593725"/>
                <a:gd name="T4" fmla="*/ 120650 w 336550"/>
                <a:gd name="T5" fmla="*/ 15875 h 593725"/>
                <a:gd name="T6" fmla="*/ 228600 w 336550"/>
                <a:gd name="T7" fmla="*/ 82550 h 593725"/>
                <a:gd name="T8" fmla="*/ 285750 w 336550"/>
                <a:gd name="T9" fmla="*/ 146050 h 593725"/>
                <a:gd name="T10" fmla="*/ 323850 w 336550"/>
                <a:gd name="T11" fmla="*/ 219075 h 593725"/>
                <a:gd name="T12" fmla="*/ 336550 w 336550"/>
                <a:gd name="T13" fmla="*/ 377825 h 593725"/>
                <a:gd name="T14" fmla="*/ 314325 w 336550"/>
                <a:gd name="T15" fmla="*/ 479425 h 593725"/>
                <a:gd name="T16" fmla="*/ 273050 w 336550"/>
                <a:gd name="T17" fmla="*/ 542925 h 593725"/>
                <a:gd name="T18" fmla="*/ 225425 w 336550"/>
                <a:gd name="T19" fmla="*/ 593725 h 593725"/>
                <a:gd name="T20" fmla="*/ 0 w 336550"/>
                <a:gd name="T21" fmla="*/ 336550 h 5937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6550"/>
                <a:gd name="T34" fmla="*/ 0 h 593725"/>
                <a:gd name="T35" fmla="*/ 336550 w 336550"/>
                <a:gd name="T36" fmla="*/ 593725 h 5937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6550" h="593725">
                  <a:moveTo>
                    <a:pt x="0" y="336550"/>
                  </a:moveTo>
                  <a:lnTo>
                    <a:pt x="12700" y="0"/>
                  </a:lnTo>
                  <a:lnTo>
                    <a:pt x="120650" y="15875"/>
                  </a:lnTo>
                  <a:lnTo>
                    <a:pt x="228600" y="82550"/>
                  </a:lnTo>
                  <a:lnTo>
                    <a:pt x="285750" y="146050"/>
                  </a:lnTo>
                  <a:lnTo>
                    <a:pt x="323850" y="219075"/>
                  </a:lnTo>
                  <a:lnTo>
                    <a:pt x="336550" y="377825"/>
                  </a:lnTo>
                  <a:lnTo>
                    <a:pt x="314325" y="479425"/>
                  </a:lnTo>
                  <a:lnTo>
                    <a:pt x="273050" y="542925"/>
                  </a:lnTo>
                  <a:lnTo>
                    <a:pt x="225425" y="593725"/>
                  </a:lnTo>
                  <a:lnTo>
                    <a:pt x="0" y="33655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5" name="Freeform 40"/>
            <p:cNvSpPr>
              <a:spLocks noChangeArrowheads="1"/>
            </p:cNvSpPr>
            <p:nvPr/>
          </p:nvSpPr>
          <p:spPr bwMode="auto">
            <a:xfrm>
              <a:off x="2743200" y="4133850"/>
              <a:ext cx="228600" cy="228600"/>
            </a:xfrm>
            <a:custGeom>
              <a:avLst/>
              <a:gdLst>
                <a:gd name="T0" fmla="*/ 228600 w 228600"/>
                <a:gd name="T1" fmla="*/ 0 h 228600"/>
                <a:gd name="T2" fmla="*/ 107950 w 228600"/>
                <a:gd name="T3" fmla="*/ 228600 h 228600"/>
                <a:gd name="T4" fmla="*/ 47625 w 228600"/>
                <a:gd name="T5" fmla="*/ 174625 h 228600"/>
                <a:gd name="T6" fmla="*/ 0 w 228600"/>
                <a:gd name="T7" fmla="*/ 104775 h 228600"/>
                <a:gd name="T8" fmla="*/ 228600 w 228600"/>
                <a:gd name="T9" fmla="*/ 0 h 228600"/>
                <a:gd name="T10" fmla="*/ 0 60000 65536"/>
                <a:gd name="T11" fmla="*/ 0 60000 65536"/>
                <a:gd name="T12" fmla="*/ 0 60000 65536"/>
                <a:gd name="T13" fmla="*/ 0 60000 65536"/>
                <a:gd name="T14" fmla="*/ 0 60000 65536"/>
                <a:gd name="T15" fmla="*/ 0 w 228600"/>
                <a:gd name="T16" fmla="*/ 0 h 228600"/>
                <a:gd name="T17" fmla="*/ 228600 w 228600"/>
                <a:gd name="T18" fmla="*/ 228600 h 228600"/>
              </a:gdLst>
              <a:ahLst/>
              <a:cxnLst>
                <a:cxn ang="T10">
                  <a:pos x="T0" y="T1"/>
                </a:cxn>
                <a:cxn ang="T11">
                  <a:pos x="T2" y="T3"/>
                </a:cxn>
                <a:cxn ang="T12">
                  <a:pos x="T4" y="T5"/>
                </a:cxn>
                <a:cxn ang="T13">
                  <a:pos x="T6" y="T7"/>
                </a:cxn>
                <a:cxn ang="T14">
                  <a:pos x="T8" y="T9"/>
                </a:cxn>
              </a:cxnLst>
              <a:rect l="T15" t="T16" r="T17" b="T18"/>
              <a:pathLst>
                <a:path w="228600" h="228600">
                  <a:moveTo>
                    <a:pt x="228600" y="0"/>
                  </a:moveTo>
                  <a:lnTo>
                    <a:pt x="107950" y="228600"/>
                  </a:lnTo>
                  <a:lnTo>
                    <a:pt x="47625" y="174625"/>
                  </a:lnTo>
                  <a:lnTo>
                    <a:pt x="0" y="104775"/>
                  </a:lnTo>
                  <a:lnTo>
                    <a:pt x="22860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6" name="Freeform 41"/>
            <p:cNvSpPr>
              <a:spLocks noChangeArrowheads="1"/>
            </p:cNvSpPr>
            <p:nvPr/>
          </p:nvSpPr>
          <p:spPr bwMode="auto">
            <a:xfrm>
              <a:off x="2708275" y="3930650"/>
              <a:ext cx="266700" cy="311150"/>
            </a:xfrm>
            <a:custGeom>
              <a:avLst/>
              <a:gdLst>
                <a:gd name="T0" fmla="*/ 266700 w 266700"/>
                <a:gd name="T1" fmla="*/ 200025 h 311150"/>
                <a:gd name="T2" fmla="*/ 25400 w 266700"/>
                <a:gd name="T3" fmla="*/ 311150 h 311150"/>
                <a:gd name="T4" fmla="*/ 0 w 266700"/>
                <a:gd name="T5" fmla="*/ 196850 h 311150"/>
                <a:gd name="T6" fmla="*/ 22225 w 266700"/>
                <a:gd name="T7" fmla="*/ 98425 h 311150"/>
                <a:gd name="T8" fmla="*/ 66675 w 266700"/>
                <a:gd name="T9" fmla="*/ 34925 h 311150"/>
                <a:gd name="T10" fmla="*/ 98425 w 266700"/>
                <a:gd name="T11" fmla="*/ 0 h 311150"/>
                <a:gd name="T12" fmla="*/ 266700 w 266700"/>
                <a:gd name="T13" fmla="*/ 200025 h 311150"/>
                <a:gd name="T14" fmla="*/ 0 60000 65536"/>
                <a:gd name="T15" fmla="*/ 0 60000 65536"/>
                <a:gd name="T16" fmla="*/ 0 60000 65536"/>
                <a:gd name="T17" fmla="*/ 0 60000 65536"/>
                <a:gd name="T18" fmla="*/ 0 60000 65536"/>
                <a:gd name="T19" fmla="*/ 0 60000 65536"/>
                <a:gd name="T20" fmla="*/ 0 60000 65536"/>
                <a:gd name="T21" fmla="*/ 0 w 266700"/>
                <a:gd name="T22" fmla="*/ 0 h 311150"/>
                <a:gd name="T23" fmla="*/ 266700 w 266700"/>
                <a:gd name="T24" fmla="*/ 311150 h 311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700" h="311150">
                  <a:moveTo>
                    <a:pt x="266700" y="200025"/>
                  </a:moveTo>
                  <a:lnTo>
                    <a:pt x="25400" y="311150"/>
                  </a:lnTo>
                  <a:lnTo>
                    <a:pt x="0" y="196850"/>
                  </a:lnTo>
                  <a:lnTo>
                    <a:pt x="22225" y="98425"/>
                  </a:lnTo>
                  <a:lnTo>
                    <a:pt x="66675" y="34925"/>
                  </a:lnTo>
                  <a:lnTo>
                    <a:pt x="98425" y="0"/>
                  </a:lnTo>
                  <a:lnTo>
                    <a:pt x="266700" y="20002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Freeform 42"/>
            <p:cNvSpPr>
              <a:spLocks noChangeArrowheads="1"/>
            </p:cNvSpPr>
            <p:nvPr/>
          </p:nvSpPr>
          <p:spPr bwMode="auto">
            <a:xfrm>
              <a:off x="2803525" y="3876675"/>
              <a:ext cx="174625" cy="257175"/>
            </a:xfrm>
            <a:custGeom>
              <a:avLst/>
              <a:gdLst>
                <a:gd name="T0" fmla="*/ 174625 w 174625"/>
                <a:gd name="T1" fmla="*/ 257175 h 257175"/>
                <a:gd name="T2" fmla="*/ 0 w 174625"/>
                <a:gd name="T3" fmla="*/ 53975 h 257175"/>
                <a:gd name="T4" fmla="*/ 69850 w 174625"/>
                <a:gd name="T5" fmla="*/ 15875 h 257175"/>
                <a:gd name="T6" fmla="*/ 127000 w 174625"/>
                <a:gd name="T7" fmla="*/ 0 h 257175"/>
                <a:gd name="T8" fmla="*/ 174625 w 174625"/>
                <a:gd name="T9" fmla="*/ 0 h 257175"/>
                <a:gd name="T10" fmla="*/ 174625 w 174625"/>
                <a:gd name="T11" fmla="*/ 257175 h 257175"/>
                <a:gd name="T12" fmla="*/ 0 60000 65536"/>
                <a:gd name="T13" fmla="*/ 0 60000 65536"/>
                <a:gd name="T14" fmla="*/ 0 60000 65536"/>
                <a:gd name="T15" fmla="*/ 0 60000 65536"/>
                <a:gd name="T16" fmla="*/ 0 60000 65536"/>
                <a:gd name="T17" fmla="*/ 0 60000 65536"/>
                <a:gd name="T18" fmla="*/ 0 w 174625"/>
                <a:gd name="T19" fmla="*/ 0 h 257175"/>
                <a:gd name="T20" fmla="*/ 174625 w 174625"/>
                <a:gd name="T21" fmla="*/ 257175 h 257175"/>
              </a:gdLst>
              <a:ahLst/>
              <a:cxnLst>
                <a:cxn ang="T12">
                  <a:pos x="T0" y="T1"/>
                </a:cxn>
                <a:cxn ang="T13">
                  <a:pos x="T2" y="T3"/>
                </a:cxn>
                <a:cxn ang="T14">
                  <a:pos x="T4" y="T5"/>
                </a:cxn>
                <a:cxn ang="T15">
                  <a:pos x="T6" y="T7"/>
                </a:cxn>
                <a:cxn ang="T16">
                  <a:pos x="T8" y="T9"/>
                </a:cxn>
                <a:cxn ang="T17">
                  <a:pos x="T10" y="T11"/>
                </a:cxn>
              </a:cxnLst>
              <a:rect l="T18" t="T19" r="T20" b="T21"/>
              <a:pathLst>
                <a:path w="174625" h="257175">
                  <a:moveTo>
                    <a:pt x="174625" y="257175"/>
                  </a:moveTo>
                  <a:lnTo>
                    <a:pt x="0" y="53975"/>
                  </a:lnTo>
                  <a:lnTo>
                    <a:pt x="69850" y="15875"/>
                  </a:lnTo>
                  <a:lnTo>
                    <a:pt x="127000" y="0"/>
                  </a:lnTo>
                  <a:lnTo>
                    <a:pt x="174625" y="0"/>
                  </a:lnTo>
                  <a:cubicBezTo>
                    <a:pt x="173567" y="84667"/>
                    <a:pt x="171450" y="254000"/>
                    <a:pt x="174625" y="257175"/>
                  </a:cubicBez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8" name="Freeform 44"/>
            <p:cNvSpPr>
              <a:spLocks noChangeArrowheads="1"/>
            </p:cNvSpPr>
            <p:nvPr/>
          </p:nvSpPr>
          <p:spPr bwMode="auto">
            <a:xfrm>
              <a:off x="3651250" y="3962400"/>
              <a:ext cx="381000" cy="431800"/>
            </a:xfrm>
            <a:custGeom>
              <a:avLst/>
              <a:gdLst>
                <a:gd name="T0" fmla="*/ 381000 w 381000"/>
                <a:gd name="T1" fmla="*/ 171450 h 431800"/>
                <a:gd name="T2" fmla="*/ 104775 w 381000"/>
                <a:gd name="T3" fmla="*/ 431800 h 431800"/>
                <a:gd name="T4" fmla="*/ 38100 w 381000"/>
                <a:gd name="T5" fmla="*/ 342900 h 431800"/>
                <a:gd name="T6" fmla="*/ 6350 w 381000"/>
                <a:gd name="T7" fmla="*/ 244475 h 431800"/>
                <a:gd name="T8" fmla="*/ 0 w 381000"/>
                <a:gd name="T9" fmla="*/ 130175 h 431800"/>
                <a:gd name="T10" fmla="*/ 38100 w 381000"/>
                <a:gd name="T11" fmla="*/ 0 h 431800"/>
                <a:gd name="T12" fmla="*/ 381000 w 381000"/>
                <a:gd name="T13" fmla="*/ 171450 h 431800"/>
                <a:gd name="T14" fmla="*/ 0 60000 65536"/>
                <a:gd name="T15" fmla="*/ 0 60000 65536"/>
                <a:gd name="T16" fmla="*/ 0 60000 65536"/>
                <a:gd name="T17" fmla="*/ 0 60000 65536"/>
                <a:gd name="T18" fmla="*/ 0 60000 65536"/>
                <a:gd name="T19" fmla="*/ 0 60000 65536"/>
                <a:gd name="T20" fmla="*/ 0 60000 65536"/>
                <a:gd name="T21" fmla="*/ 0 w 381000"/>
                <a:gd name="T22" fmla="*/ 0 h 431800"/>
                <a:gd name="T23" fmla="*/ 381000 w 381000"/>
                <a:gd name="T24" fmla="*/ 431800 h 4318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000" h="431800">
                  <a:moveTo>
                    <a:pt x="381000" y="171450"/>
                  </a:moveTo>
                  <a:lnTo>
                    <a:pt x="104775" y="431800"/>
                  </a:lnTo>
                  <a:lnTo>
                    <a:pt x="38100" y="342900"/>
                  </a:lnTo>
                  <a:lnTo>
                    <a:pt x="6350" y="244475"/>
                  </a:lnTo>
                  <a:lnTo>
                    <a:pt x="0" y="130175"/>
                  </a:lnTo>
                  <a:lnTo>
                    <a:pt x="38100" y="0"/>
                  </a:lnTo>
                  <a:lnTo>
                    <a:pt x="381000" y="17145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9" name="Freeform 45"/>
            <p:cNvSpPr>
              <a:spLocks noChangeArrowheads="1"/>
            </p:cNvSpPr>
            <p:nvPr/>
          </p:nvSpPr>
          <p:spPr bwMode="auto">
            <a:xfrm>
              <a:off x="3689350" y="3752850"/>
              <a:ext cx="352425" cy="387350"/>
            </a:xfrm>
            <a:custGeom>
              <a:avLst/>
              <a:gdLst>
                <a:gd name="T0" fmla="*/ 349250 w 352425"/>
                <a:gd name="T1" fmla="*/ 387350 h 387350"/>
                <a:gd name="T2" fmla="*/ 0 w 352425"/>
                <a:gd name="T3" fmla="*/ 209550 h 387350"/>
                <a:gd name="T4" fmla="*/ 73025 w 352425"/>
                <a:gd name="T5" fmla="*/ 104775 h 387350"/>
                <a:gd name="T6" fmla="*/ 155575 w 352425"/>
                <a:gd name="T7" fmla="*/ 44450 h 387350"/>
                <a:gd name="T8" fmla="*/ 231775 w 352425"/>
                <a:gd name="T9" fmla="*/ 22225 h 387350"/>
                <a:gd name="T10" fmla="*/ 352425 w 352425"/>
                <a:gd name="T11" fmla="*/ 0 h 387350"/>
                <a:gd name="T12" fmla="*/ 349250 w 352425"/>
                <a:gd name="T13" fmla="*/ 387350 h 387350"/>
                <a:gd name="T14" fmla="*/ 0 60000 65536"/>
                <a:gd name="T15" fmla="*/ 0 60000 65536"/>
                <a:gd name="T16" fmla="*/ 0 60000 65536"/>
                <a:gd name="T17" fmla="*/ 0 60000 65536"/>
                <a:gd name="T18" fmla="*/ 0 60000 65536"/>
                <a:gd name="T19" fmla="*/ 0 60000 65536"/>
                <a:gd name="T20" fmla="*/ 0 60000 65536"/>
                <a:gd name="T21" fmla="*/ 0 w 352425"/>
                <a:gd name="T22" fmla="*/ 0 h 387350"/>
                <a:gd name="T23" fmla="*/ 352425 w 352425"/>
                <a:gd name="T24" fmla="*/ 387350 h 3873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2425" h="387350">
                  <a:moveTo>
                    <a:pt x="349250" y="387350"/>
                  </a:moveTo>
                  <a:lnTo>
                    <a:pt x="0" y="209550"/>
                  </a:lnTo>
                  <a:lnTo>
                    <a:pt x="73025" y="104775"/>
                  </a:lnTo>
                  <a:lnTo>
                    <a:pt x="155575" y="44450"/>
                  </a:lnTo>
                  <a:lnTo>
                    <a:pt x="231775" y="22225"/>
                  </a:lnTo>
                  <a:lnTo>
                    <a:pt x="352425" y="0"/>
                  </a:lnTo>
                  <a:cubicBezTo>
                    <a:pt x="351367" y="129117"/>
                    <a:pt x="349250" y="387350"/>
                    <a:pt x="349250" y="387350"/>
                  </a:cubicBez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0" name="Freeform 46"/>
            <p:cNvSpPr>
              <a:spLocks noChangeArrowheads="1"/>
            </p:cNvSpPr>
            <p:nvPr/>
          </p:nvSpPr>
          <p:spPr bwMode="auto">
            <a:xfrm>
              <a:off x="4041775" y="3749675"/>
              <a:ext cx="311150" cy="390525"/>
            </a:xfrm>
            <a:custGeom>
              <a:avLst/>
              <a:gdLst>
                <a:gd name="T0" fmla="*/ 0 w 311150"/>
                <a:gd name="T1" fmla="*/ 390525 h 390525"/>
                <a:gd name="T2" fmla="*/ 0 w 311150"/>
                <a:gd name="T3" fmla="*/ 0 h 390525"/>
                <a:gd name="T4" fmla="*/ 120650 w 311150"/>
                <a:gd name="T5" fmla="*/ 25400 h 390525"/>
                <a:gd name="T6" fmla="*/ 196850 w 311150"/>
                <a:gd name="T7" fmla="*/ 63500 h 390525"/>
                <a:gd name="T8" fmla="*/ 260350 w 311150"/>
                <a:gd name="T9" fmla="*/ 117475 h 390525"/>
                <a:gd name="T10" fmla="*/ 311150 w 311150"/>
                <a:gd name="T11" fmla="*/ 180975 h 390525"/>
                <a:gd name="T12" fmla="*/ 0 w 311150"/>
                <a:gd name="T13" fmla="*/ 390525 h 390525"/>
                <a:gd name="T14" fmla="*/ 0 60000 65536"/>
                <a:gd name="T15" fmla="*/ 0 60000 65536"/>
                <a:gd name="T16" fmla="*/ 0 60000 65536"/>
                <a:gd name="T17" fmla="*/ 0 60000 65536"/>
                <a:gd name="T18" fmla="*/ 0 60000 65536"/>
                <a:gd name="T19" fmla="*/ 0 60000 65536"/>
                <a:gd name="T20" fmla="*/ 0 60000 65536"/>
                <a:gd name="T21" fmla="*/ 0 w 311150"/>
                <a:gd name="T22" fmla="*/ 0 h 390525"/>
                <a:gd name="T23" fmla="*/ 311150 w 311150"/>
                <a:gd name="T24" fmla="*/ 390525 h 3905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1150" h="390525">
                  <a:moveTo>
                    <a:pt x="0" y="390525"/>
                  </a:moveTo>
                  <a:lnTo>
                    <a:pt x="0" y="0"/>
                  </a:lnTo>
                  <a:lnTo>
                    <a:pt x="120650" y="25400"/>
                  </a:lnTo>
                  <a:lnTo>
                    <a:pt x="196850" y="63500"/>
                  </a:lnTo>
                  <a:lnTo>
                    <a:pt x="260350" y="117475"/>
                  </a:lnTo>
                  <a:lnTo>
                    <a:pt x="311150" y="180975"/>
                  </a:lnTo>
                  <a:lnTo>
                    <a:pt x="0" y="39052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1" name="Freeform 49"/>
            <p:cNvSpPr>
              <a:spLocks noChangeArrowheads="1"/>
            </p:cNvSpPr>
            <p:nvPr/>
          </p:nvSpPr>
          <p:spPr bwMode="auto">
            <a:xfrm>
              <a:off x="2882900" y="4641850"/>
              <a:ext cx="327025" cy="495300"/>
            </a:xfrm>
            <a:custGeom>
              <a:avLst/>
              <a:gdLst>
                <a:gd name="T0" fmla="*/ 327025 w 327025"/>
                <a:gd name="T1" fmla="*/ 304800 h 495300"/>
                <a:gd name="T2" fmla="*/ 53975 w 327025"/>
                <a:gd name="T3" fmla="*/ 495300 h 495300"/>
                <a:gd name="T4" fmla="*/ 0 w 327025"/>
                <a:gd name="T5" fmla="*/ 374650 h 495300"/>
                <a:gd name="T6" fmla="*/ 0 w 327025"/>
                <a:gd name="T7" fmla="*/ 222250 h 495300"/>
                <a:gd name="T8" fmla="*/ 34925 w 327025"/>
                <a:gd name="T9" fmla="*/ 127000 h 495300"/>
                <a:gd name="T10" fmla="*/ 101600 w 327025"/>
                <a:gd name="T11" fmla="*/ 47625 h 495300"/>
                <a:gd name="T12" fmla="*/ 177800 w 327025"/>
                <a:gd name="T13" fmla="*/ 0 h 495300"/>
                <a:gd name="T14" fmla="*/ 327025 w 327025"/>
                <a:gd name="T15" fmla="*/ 304800 h 495300"/>
                <a:gd name="T16" fmla="*/ 0 60000 65536"/>
                <a:gd name="T17" fmla="*/ 0 60000 65536"/>
                <a:gd name="T18" fmla="*/ 0 60000 65536"/>
                <a:gd name="T19" fmla="*/ 0 60000 65536"/>
                <a:gd name="T20" fmla="*/ 0 60000 65536"/>
                <a:gd name="T21" fmla="*/ 0 60000 65536"/>
                <a:gd name="T22" fmla="*/ 0 60000 65536"/>
                <a:gd name="T23" fmla="*/ 0 60000 65536"/>
                <a:gd name="T24" fmla="*/ 0 w 327025"/>
                <a:gd name="T25" fmla="*/ 0 h 495300"/>
                <a:gd name="T26" fmla="*/ 327025 w 327025"/>
                <a:gd name="T27" fmla="*/ 495300 h 495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7025" h="495300">
                  <a:moveTo>
                    <a:pt x="327025" y="304800"/>
                  </a:moveTo>
                  <a:lnTo>
                    <a:pt x="53975" y="495300"/>
                  </a:lnTo>
                  <a:lnTo>
                    <a:pt x="0" y="374650"/>
                  </a:lnTo>
                  <a:lnTo>
                    <a:pt x="0" y="222250"/>
                  </a:lnTo>
                  <a:lnTo>
                    <a:pt x="34925" y="127000"/>
                  </a:lnTo>
                  <a:lnTo>
                    <a:pt x="101600" y="47625"/>
                  </a:lnTo>
                  <a:lnTo>
                    <a:pt x="177800" y="0"/>
                  </a:lnTo>
                  <a:lnTo>
                    <a:pt x="327025" y="30480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2" name="Freeform 50"/>
            <p:cNvSpPr>
              <a:spLocks noChangeArrowheads="1"/>
            </p:cNvSpPr>
            <p:nvPr/>
          </p:nvSpPr>
          <p:spPr bwMode="auto">
            <a:xfrm>
              <a:off x="3057525" y="4606925"/>
              <a:ext cx="158750" cy="342900"/>
            </a:xfrm>
            <a:custGeom>
              <a:avLst/>
              <a:gdLst>
                <a:gd name="T0" fmla="*/ 155575 w 158750"/>
                <a:gd name="T1" fmla="*/ 342900 h 342900"/>
                <a:gd name="T2" fmla="*/ 0 w 158750"/>
                <a:gd name="T3" fmla="*/ 31750 h 342900"/>
                <a:gd name="T4" fmla="*/ 63500 w 158750"/>
                <a:gd name="T5" fmla="*/ 9525 h 342900"/>
                <a:gd name="T6" fmla="*/ 158750 w 158750"/>
                <a:gd name="T7" fmla="*/ 0 h 342900"/>
                <a:gd name="T8" fmla="*/ 155575 w 158750"/>
                <a:gd name="T9" fmla="*/ 342900 h 342900"/>
                <a:gd name="T10" fmla="*/ 0 60000 65536"/>
                <a:gd name="T11" fmla="*/ 0 60000 65536"/>
                <a:gd name="T12" fmla="*/ 0 60000 65536"/>
                <a:gd name="T13" fmla="*/ 0 60000 65536"/>
                <a:gd name="T14" fmla="*/ 0 60000 65536"/>
                <a:gd name="T15" fmla="*/ 0 w 158750"/>
                <a:gd name="T16" fmla="*/ 0 h 342900"/>
                <a:gd name="T17" fmla="*/ 158750 w 158750"/>
                <a:gd name="T18" fmla="*/ 342900 h 342900"/>
              </a:gdLst>
              <a:ahLst/>
              <a:cxnLst>
                <a:cxn ang="T10">
                  <a:pos x="T0" y="T1"/>
                </a:cxn>
                <a:cxn ang="T11">
                  <a:pos x="T2" y="T3"/>
                </a:cxn>
                <a:cxn ang="T12">
                  <a:pos x="T4" y="T5"/>
                </a:cxn>
                <a:cxn ang="T13">
                  <a:pos x="T6" y="T7"/>
                </a:cxn>
                <a:cxn ang="T14">
                  <a:pos x="T8" y="T9"/>
                </a:cxn>
              </a:cxnLst>
              <a:rect l="T15" t="T16" r="T17" b="T18"/>
              <a:pathLst>
                <a:path w="158750" h="342900">
                  <a:moveTo>
                    <a:pt x="155575" y="342900"/>
                  </a:moveTo>
                  <a:lnTo>
                    <a:pt x="0" y="31750"/>
                  </a:lnTo>
                  <a:lnTo>
                    <a:pt x="63500" y="9525"/>
                  </a:lnTo>
                  <a:lnTo>
                    <a:pt x="158750" y="0"/>
                  </a:lnTo>
                  <a:cubicBezTo>
                    <a:pt x="157692" y="114300"/>
                    <a:pt x="155575" y="342900"/>
                    <a:pt x="155575" y="342900"/>
                  </a:cubicBez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3" name="Freeform 51"/>
            <p:cNvSpPr>
              <a:spLocks noChangeArrowheads="1"/>
            </p:cNvSpPr>
            <p:nvPr/>
          </p:nvSpPr>
          <p:spPr bwMode="auto">
            <a:xfrm>
              <a:off x="3216275" y="4610100"/>
              <a:ext cx="330200" cy="479425"/>
            </a:xfrm>
            <a:custGeom>
              <a:avLst/>
              <a:gdLst>
                <a:gd name="T0" fmla="*/ 0 w 330200"/>
                <a:gd name="T1" fmla="*/ 342900 h 479425"/>
                <a:gd name="T2" fmla="*/ 0 w 330200"/>
                <a:gd name="T3" fmla="*/ 0 h 479425"/>
                <a:gd name="T4" fmla="*/ 85725 w 330200"/>
                <a:gd name="T5" fmla="*/ 12700 h 479425"/>
                <a:gd name="T6" fmla="*/ 180975 w 330200"/>
                <a:gd name="T7" fmla="*/ 53975 h 479425"/>
                <a:gd name="T8" fmla="*/ 234950 w 330200"/>
                <a:gd name="T9" fmla="*/ 101600 h 479425"/>
                <a:gd name="T10" fmla="*/ 288925 w 330200"/>
                <a:gd name="T11" fmla="*/ 174625 h 479425"/>
                <a:gd name="T12" fmla="*/ 320675 w 330200"/>
                <a:gd name="T13" fmla="*/ 250825 h 479425"/>
                <a:gd name="T14" fmla="*/ 330200 w 330200"/>
                <a:gd name="T15" fmla="*/ 346075 h 479425"/>
                <a:gd name="T16" fmla="*/ 320675 w 330200"/>
                <a:gd name="T17" fmla="*/ 415925 h 479425"/>
                <a:gd name="T18" fmla="*/ 292100 w 330200"/>
                <a:gd name="T19" fmla="*/ 479425 h 479425"/>
                <a:gd name="T20" fmla="*/ 0 w 330200"/>
                <a:gd name="T21" fmla="*/ 342900 h 4794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200"/>
                <a:gd name="T34" fmla="*/ 0 h 479425"/>
                <a:gd name="T35" fmla="*/ 330200 w 330200"/>
                <a:gd name="T36" fmla="*/ 479425 h 4794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200" h="479425">
                  <a:moveTo>
                    <a:pt x="0" y="342900"/>
                  </a:moveTo>
                  <a:lnTo>
                    <a:pt x="0" y="0"/>
                  </a:lnTo>
                  <a:lnTo>
                    <a:pt x="85725" y="12700"/>
                  </a:lnTo>
                  <a:lnTo>
                    <a:pt x="180975" y="53975"/>
                  </a:lnTo>
                  <a:lnTo>
                    <a:pt x="234950" y="101600"/>
                  </a:lnTo>
                  <a:lnTo>
                    <a:pt x="288925" y="174625"/>
                  </a:lnTo>
                  <a:lnTo>
                    <a:pt x="320675" y="250825"/>
                  </a:lnTo>
                  <a:lnTo>
                    <a:pt x="330200" y="346075"/>
                  </a:lnTo>
                  <a:lnTo>
                    <a:pt x="320675" y="415925"/>
                  </a:lnTo>
                  <a:lnTo>
                    <a:pt x="292100" y="479425"/>
                  </a:lnTo>
                  <a:lnTo>
                    <a:pt x="0" y="34290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4" name="Freeform 53"/>
            <p:cNvSpPr>
              <a:spLocks noChangeArrowheads="1"/>
            </p:cNvSpPr>
            <p:nvPr/>
          </p:nvSpPr>
          <p:spPr bwMode="auto">
            <a:xfrm>
              <a:off x="5346700" y="4752975"/>
              <a:ext cx="384175" cy="558800"/>
            </a:xfrm>
            <a:custGeom>
              <a:avLst/>
              <a:gdLst>
                <a:gd name="T0" fmla="*/ 384175 w 384175"/>
                <a:gd name="T1" fmla="*/ 200025 h 558800"/>
                <a:gd name="T2" fmla="*/ 241300 w 384175"/>
                <a:gd name="T3" fmla="*/ 558800 h 558800"/>
                <a:gd name="T4" fmla="*/ 139700 w 384175"/>
                <a:gd name="T5" fmla="*/ 495300 h 558800"/>
                <a:gd name="T6" fmla="*/ 76200 w 384175"/>
                <a:gd name="T7" fmla="*/ 425450 h 558800"/>
                <a:gd name="T8" fmla="*/ 28575 w 384175"/>
                <a:gd name="T9" fmla="*/ 339725 h 558800"/>
                <a:gd name="T10" fmla="*/ 0 w 384175"/>
                <a:gd name="T11" fmla="*/ 209550 h 558800"/>
                <a:gd name="T12" fmla="*/ 3175 w 384175"/>
                <a:gd name="T13" fmla="*/ 111125 h 558800"/>
                <a:gd name="T14" fmla="*/ 44450 w 384175"/>
                <a:gd name="T15" fmla="*/ 0 h 558800"/>
                <a:gd name="T16" fmla="*/ 384175 w 384175"/>
                <a:gd name="T17" fmla="*/ 200025 h 5588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4175"/>
                <a:gd name="T28" fmla="*/ 0 h 558800"/>
                <a:gd name="T29" fmla="*/ 384175 w 384175"/>
                <a:gd name="T30" fmla="*/ 558800 h 5588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4175" h="558800">
                  <a:moveTo>
                    <a:pt x="384175" y="200025"/>
                  </a:moveTo>
                  <a:lnTo>
                    <a:pt x="241300" y="558800"/>
                  </a:lnTo>
                  <a:lnTo>
                    <a:pt x="139700" y="495300"/>
                  </a:lnTo>
                  <a:lnTo>
                    <a:pt x="76200" y="425450"/>
                  </a:lnTo>
                  <a:lnTo>
                    <a:pt x="28575" y="339725"/>
                  </a:lnTo>
                  <a:lnTo>
                    <a:pt x="0" y="209550"/>
                  </a:lnTo>
                  <a:lnTo>
                    <a:pt x="3175" y="111125"/>
                  </a:lnTo>
                  <a:lnTo>
                    <a:pt x="44450" y="0"/>
                  </a:lnTo>
                  <a:lnTo>
                    <a:pt x="384175" y="20002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5" name="Freeform 54"/>
            <p:cNvSpPr>
              <a:spLocks noChangeArrowheads="1"/>
            </p:cNvSpPr>
            <p:nvPr/>
          </p:nvSpPr>
          <p:spPr bwMode="auto">
            <a:xfrm>
              <a:off x="5391150" y="4559300"/>
              <a:ext cx="349250" cy="393700"/>
            </a:xfrm>
            <a:custGeom>
              <a:avLst/>
              <a:gdLst>
                <a:gd name="T0" fmla="*/ 342900 w 349250"/>
                <a:gd name="T1" fmla="*/ 393700 h 393700"/>
                <a:gd name="T2" fmla="*/ 0 w 349250"/>
                <a:gd name="T3" fmla="*/ 193675 h 393700"/>
                <a:gd name="T4" fmla="*/ 53975 w 349250"/>
                <a:gd name="T5" fmla="*/ 127000 h 393700"/>
                <a:gd name="T6" fmla="*/ 111125 w 349250"/>
                <a:gd name="T7" fmla="*/ 79375 h 393700"/>
                <a:gd name="T8" fmla="*/ 171450 w 349250"/>
                <a:gd name="T9" fmla="*/ 38100 h 393700"/>
                <a:gd name="T10" fmla="*/ 244475 w 349250"/>
                <a:gd name="T11" fmla="*/ 9525 h 393700"/>
                <a:gd name="T12" fmla="*/ 349250 w 349250"/>
                <a:gd name="T13" fmla="*/ 0 h 393700"/>
                <a:gd name="T14" fmla="*/ 342900 w 349250"/>
                <a:gd name="T15" fmla="*/ 393700 h 393700"/>
                <a:gd name="T16" fmla="*/ 0 60000 65536"/>
                <a:gd name="T17" fmla="*/ 0 60000 65536"/>
                <a:gd name="T18" fmla="*/ 0 60000 65536"/>
                <a:gd name="T19" fmla="*/ 0 60000 65536"/>
                <a:gd name="T20" fmla="*/ 0 60000 65536"/>
                <a:gd name="T21" fmla="*/ 0 60000 65536"/>
                <a:gd name="T22" fmla="*/ 0 60000 65536"/>
                <a:gd name="T23" fmla="*/ 0 60000 65536"/>
                <a:gd name="T24" fmla="*/ 0 w 349250"/>
                <a:gd name="T25" fmla="*/ 0 h 393700"/>
                <a:gd name="T26" fmla="*/ 349250 w 349250"/>
                <a:gd name="T27" fmla="*/ 393700 h 3937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9250" h="393700">
                  <a:moveTo>
                    <a:pt x="342900" y="393700"/>
                  </a:moveTo>
                  <a:lnTo>
                    <a:pt x="0" y="193675"/>
                  </a:lnTo>
                  <a:lnTo>
                    <a:pt x="53975" y="127000"/>
                  </a:lnTo>
                  <a:lnTo>
                    <a:pt x="111125" y="79375"/>
                  </a:lnTo>
                  <a:lnTo>
                    <a:pt x="171450" y="38100"/>
                  </a:lnTo>
                  <a:lnTo>
                    <a:pt x="244475" y="9525"/>
                  </a:lnTo>
                  <a:lnTo>
                    <a:pt x="349250" y="0"/>
                  </a:lnTo>
                  <a:cubicBezTo>
                    <a:pt x="348192" y="129117"/>
                    <a:pt x="346075" y="387350"/>
                    <a:pt x="342900" y="393700"/>
                  </a:cubicBez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6" name="Freeform 55"/>
            <p:cNvSpPr>
              <a:spLocks noChangeArrowheads="1"/>
            </p:cNvSpPr>
            <p:nvPr/>
          </p:nvSpPr>
          <p:spPr bwMode="auto">
            <a:xfrm>
              <a:off x="5734050" y="4559300"/>
              <a:ext cx="234950" cy="396875"/>
            </a:xfrm>
            <a:custGeom>
              <a:avLst/>
              <a:gdLst>
                <a:gd name="T0" fmla="*/ 0 w 234950"/>
                <a:gd name="T1" fmla="*/ 396875 h 396875"/>
                <a:gd name="T2" fmla="*/ 6350 w 234950"/>
                <a:gd name="T3" fmla="*/ 0 h 396875"/>
                <a:gd name="T4" fmla="*/ 111125 w 234950"/>
                <a:gd name="T5" fmla="*/ 6350 h 396875"/>
                <a:gd name="T6" fmla="*/ 177800 w 234950"/>
                <a:gd name="T7" fmla="*/ 38100 h 396875"/>
                <a:gd name="T8" fmla="*/ 234950 w 234950"/>
                <a:gd name="T9" fmla="*/ 79375 h 396875"/>
                <a:gd name="T10" fmla="*/ 0 w 234950"/>
                <a:gd name="T11" fmla="*/ 396875 h 396875"/>
                <a:gd name="T12" fmla="*/ 0 60000 65536"/>
                <a:gd name="T13" fmla="*/ 0 60000 65536"/>
                <a:gd name="T14" fmla="*/ 0 60000 65536"/>
                <a:gd name="T15" fmla="*/ 0 60000 65536"/>
                <a:gd name="T16" fmla="*/ 0 60000 65536"/>
                <a:gd name="T17" fmla="*/ 0 60000 65536"/>
                <a:gd name="T18" fmla="*/ 0 w 234950"/>
                <a:gd name="T19" fmla="*/ 0 h 396875"/>
                <a:gd name="T20" fmla="*/ 234950 w 234950"/>
                <a:gd name="T21" fmla="*/ 396875 h 396875"/>
              </a:gdLst>
              <a:ahLst/>
              <a:cxnLst>
                <a:cxn ang="T12">
                  <a:pos x="T0" y="T1"/>
                </a:cxn>
                <a:cxn ang="T13">
                  <a:pos x="T2" y="T3"/>
                </a:cxn>
                <a:cxn ang="T14">
                  <a:pos x="T4" y="T5"/>
                </a:cxn>
                <a:cxn ang="T15">
                  <a:pos x="T6" y="T7"/>
                </a:cxn>
                <a:cxn ang="T16">
                  <a:pos x="T8" y="T9"/>
                </a:cxn>
                <a:cxn ang="T17">
                  <a:pos x="T10" y="T11"/>
                </a:cxn>
              </a:cxnLst>
              <a:rect l="T18" t="T19" r="T20" b="T21"/>
              <a:pathLst>
                <a:path w="234950" h="396875">
                  <a:moveTo>
                    <a:pt x="0" y="396875"/>
                  </a:moveTo>
                  <a:lnTo>
                    <a:pt x="6350" y="0"/>
                  </a:lnTo>
                  <a:lnTo>
                    <a:pt x="111125" y="6350"/>
                  </a:lnTo>
                  <a:lnTo>
                    <a:pt x="177800" y="38100"/>
                  </a:lnTo>
                  <a:lnTo>
                    <a:pt x="234950" y="79375"/>
                  </a:lnTo>
                  <a:lnTo>
                    <a:pt x="0" y="39687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7" name="Freeform 57"/>
            <p:cNvSpPr>
              <a:spLocks noChangeArrowheads="1"/>
            </p:cNvSpPr>
            <p:nvPr/>
          </p:nvSpPr>
          <p:spPr bwMode="auto">
            <a:xfrm>
              <a:off x="6159500" y="3952875"/>
              <a:ext cx="330200" cy="492125"/>
            </a:xfrm>
            <a:custGeom>
              <a:avLst/>
              <a:gdLst>
                <a:gd name="T0" fmla="*/ 304800 w 330200"/>
                <a:gd name="T1" fmla="*/ 180975 h 492125"/>
                <a:gd name="T2" fmla="*/ 330200 w 330200"/>
                <a:gd name="T3" fmla="*/ 492125 h 492125"/>
                <a:gd name="T4" fmla="*/ 200025 w 330200"/>
                <a:gd name="T5" fmla="*/ 469900 h 492125"/>
                <a:gd name="T6" fmla="*/ 120650 w 330200"/>
                <a:gd name="T7" fmla="*/ 419100 h 492125"/>
                <a:gd name="T8" fmla="*/ 47625 w 330200"/>
                <a:gd name="T9" fmla="*/ 346075 h 492125"/>
                <a:gd name="T10" fmla="*/ 9525 w 330200"/>
                <a:gd name="T11" fmla="*/ 273050 h 492125"/>
                <a:gd name="T12" fmla="*/ 0 w 330200"/>
                <a:gd name="T13" fmla="*/ 193675 h 492125"/>
                <a:gd name="T14" fmla="*/ 0 w 330200"/>
                <a:gd name="T15" fmla="*/ 111125 h 492125"/>
                <a:gd name="T16" fmla="*/ 47625 w 330200"/>
                <a:gd name="T17" fmla="*/ 0 h 492125"/>
                <a:gd name="T18" fmla="*/ 304800 w 330200"/>
                <a:gd name="T19" fmla="*/ 180975 h 492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200"/>
                <a:gd name="T31" fmla="*/ 0 h 492125"/>
                <a:gd name="T32" fmla="*/ 330200 w 330200"/>
                <a:gd name="T33" fmla="*/ 492125 h 4921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200" h="492125">
                  <a:moveTo>
                    <a:pt x="304800" y="180975"/>
                  </a:moveTo>
                  <a:lnTo>
                    <a:pt x="330200" y="492125"/>
                  </a:lnTo>
                  <a:lnTo>
                    <a:pt x="200025" y="469900"/>
                  </a:lnTo>
                  <a:lnTo>
                    <a:pt x="120650" y="419100"/>
                  </a:lnTo>
                  <a:lnTo>
                    <a:pt x="47625" y="346075"/>
                  </a:lnTo>
                  <a:lnTo>
                    <a:pt x="9525" y="273050"/>
                  </a:lnTo>
                  <a:lnTo>
                    <a:pt x="0" y="193675"/>
                  </a:lnTo>
                  <a:lnTo>
                    <a:pt x="0" y="111125"/>
                  </a:lnTo>
                  <a:lnTo>
                    <a:pt x="47625" y="0"/>
                  </a:lnTo>
                  <a:lnTo>
                    <a:pt x="304800" y="18097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58"/>
            <p:cNvSpPr>
              <a:spLocks noChangeArrowheads="1"/>
            </p:cNvSpPr>
            <p:nvPr/>
          </p:nvSpPr>
          <p:spPr bwMode="auto">
            <a:xfrm>
              <a:off x="6203950" y="3825875"/>
              <a:ext cx="263525" cy="304800"/>
            </a:xfrm>
            <a:custGeom>
              <a:avLst/>
              <a:gdLst>
                <a:gd name="T0" fmla="*/ 263525 w 263525"/>
                <a:gd name="T1" fmla="*/ 304800 h 304800"/>
                <a:gd name="T2" fmla="*/ 0 w 263525"/>
                <a:gd name="T3" fmla="*/ 123825 h 304800"/>
                <a:gd name="T4" fmla="*/ 69850 w 263525"/>
                <a:gd name="T5" fmla="*/ 57150 h 304800"/>
                <a:gd name="T6" fmla="*/ 133350 w 263525"/>
                <a:gd name="T7" fmla="*/ 25400 h 304800"/>
                <a:gd name="T8" fmla="*/ 196850 w 263525"/>
                <a:gd name="T9" fmla="*/ 6350 h 304800"/>
                <a:gd name="T10" fmla="*/ 260350 w 263525"/>
                <a:gd name="T11" fmla="*/ 0 h 304800"/>
                <a:gd name="T12" fmla="*/ 263525 w 263525"/>
                <a:gd name="T13" fmla="*/ 304800 h 304800"/>
                <a:gd name="T14" fmla="*/ 0 60000 65536"/>
                <a:gd name="T15" fmla="*/ 0 60000 65536"/>
                <a:gd name="T16" fmla="*/ 0 60000 65536"/>
                <a:gd name="T17" fmla="*/ 0 60000 65536"/>
                <a:gd name="T18" fmla="*/ 0 60000 65536"/>
                <a:gd name="T19" fmla="*/ 0 60000 65536"/>
                <a:gd name="T20" fmla="*/ 0 60000 65536"/>
                <a:gd name="T21" fmla="*/ 0 w 263525"/>
                <a:gd name="T22" fmla="*/ 0 h 304800"/>
                <a:gd name="T23" fmla="*/ 263525 w 263525"/>
                <a:gd name="T24" fmla="*/ 304800 h 3048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525" h="304800">
                  <a:moveTo>
                    <a:pt x="263525" y="304800"/>
                  </a:moveTo>
                  <a:lnTo>
                    <a:pt x="0" y="123825"/>
                  </a:lnTo>
                  <a:lnTo>
                    <a:pt x="69850" y="57150"/>
                  </a:lnTo>
                  <a:lnTo>
                    <a:pt x="133350" y="25400"/>
                  </a:lnTo>
                  <a:lnTo>
                    <a:pt x="196850" y="6350"/>
                  </a:lnTo>
                  <a:lnTo>
                    <a:pt x="260350" y="0"/>
                  </a:lnTo>
                  <a:cubicBezTo>
                    <a:pt x="261408" y="101600"/>
                    <a:pt x="262467" y="203200"/>
                    <a:pt x="263525" y="304800"/>
                  </a:cubicBez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9" name="Freeform 59"/>
            <p:cNvSpPr>
              <a:spLocks noChangeArrowheads="1"/>
            </p:cNvSpPr>
            <p:nvPr/>
          </p:nvSpPr>
          <p:spPr bwMode="auto">
            <a:xfrm>
              <a:off x="6461125" y="3822700"/>
              <a:ext cx="69850" cy="307975"/>
            </a:xfrm>
            <a:custGeom>
              <a:avLst/>
              <a:gdLst>
                <a:gd name="T0" fmla="*/ 6350 w 69850"/>
                <a:gd name="T1" fmla="*/ 307975 h 307975"/>
                <a:gd name="T2" fmla="*/ 0 w 69850"/>
                <a:gd name="T3" fmla="*/ 0 h 307975"/>
                <a:gd name="T4" fmla="*/ 69850 w 69850"/>
                <a:gd name="T5" fmla="*/ 12700 h 307975"/>
                <a:gd name="T6" fmla="*/ 6350 w 69850"/>
                <a:gd name="T7" fmla="*/ 307975 h 307975"/>
                <a:gd name="T8" fmla="*/ 0 60000 65536"/>
                <a:gd name="T9" fmla="*/ 0 60000 65536"/>
                <a:gd name="T10" fmla="*/ 0 60000 65536"/>
                <a:gd name="T11" fmla="*/ 0 60000 65536"/>
                <a:gd name="T12" fmla="*/ 0 w 69850"/>
                <a:gd name="T13" fmla="*/ 0 h 307975"/>
                <a:gd name="T14" fmla="*/ 69850 w 69850"/>
                <a:gd name="T15" fmla="*/ 307975 h 307975"/>
              </a:gdLst>
              <a:ahLst/>
              <a:cxnLst>
                <a:cxn ang="T8">
                  <a:pos x="T0" y="T1"/>
                </a:cxn>
                <a:cxn ang="T9">
                  <a:pos x="T2" y="T3"/>
                </a:cxn>
                <a:cxn ang="T10">
                  <a:pos x="T4" y="T5"/>
                </a:cxn>
                <a:cxn ang="T11">
                  <a:pos x="T6" y="T7"/>
                </a:cxn>
              </a:cxnLst>
              <a:rect l="T12" t="T13" r="T14" b="T15"/>
              <a:pathLst>
                <a:path w="69850" h="307975">
                  <a:moveTo>
                    <a:pt x="6350" y="307975"/>
                  </a:moveTo>
                  <a:lnTo>
                    <a:pt x="0" y="0"/>
                  </a:lnTo>
                  <a:lnTo>
                    <a:pt x="69850" y="12700"/>
                  </a:lnTo>
                  <a:lnTo>
                    <a:pt x="6350" y="30797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0" name="Oval 60"/>
            <p:cNvSpPr>
              <a:spLocks noChangeArrowheads="1"/>
            </p:cNvSpPr>
            <p:nvPr/>
          </p:nvSpPr>
          <p:spPr bwMode="auto">
            <a:xfrm>
              <a:off x="7740649" y="4845050"/>
              <a:ext cx="206375" cy="200025"/>
            </a:xfrm>
            <a:prstGeom prst="ellipse">
              <a:avLst/>
            </a:prstGeom>
            <a:solidFill>
              <a:srgbClr val="000090"/>
            </a:solidFill>
            <a:ln w="9525">
              <a:solidFill>
                <a:schemeClr val="tx1"/>
              </a:solidFill>
              <a:round/>
              <a:headEnd/>
              <a:tailEnd/>
            </a:ln>
          </p:spPr>
          <p:txBody>
            <a:bodyPr/>
            <a:lstStyle/>
            <a:p>
              <a:endParaRPr lang="en-US"/>
            </a:p>
          </p:txBody>
        </p:sp>
        <p:sp>
          <p:nvSpPr>
            <p:cNvPr id="28731" name="Freeform 61"/>
            <p:cNvSpPr>
              <a:spLocks noChangeArrowheads="1"/>
            </p:cNvSpPr>
            <p:nvPr/>
          </p:nvSpPr>
          <p:spPr bwMode="auto">
            <a:xfrm>
              <a:off x="7150100" y="1452033"/>
              <a:ext cx="245533" cy="469900"/>
            </a:xfrm>
            <a:custGeom>
              <a:avLst/>
              <a:gdLst>
                <a:gd name="T0" fmla="*/ 245533 w 245533"/>
                <a:gd name="T1" fmla="*/ 249767 h 469900"/>
                <a:gd name="T2" fmla="*/ 118533 w 245533"/>
                <a:gd name="T3" fmla="*/ 469900 h 469900"/>
                <a:gd name="T4" fmla="*/ 46567 w 245533"/>
                <a:gd name="T5" fmla="*/ 402167 h 469900"/>
                <a:gd name="T6" fmla="*/ 0 w 245533"/>
                <a:gd name="T7" fmla="*/ 304800 h 469900"/>
                <a:gd name="T8" fmla="*/ 8467 w 245533"/>
                <a:gd name="T9" fmla="*/ 173567 h 469900"/>
                <a:gd name="T10" fmla="*/ 46567 w 245533"/>
                <a:gd name="T11" fmla="*/ 105834 h 469900"/>
                <a:gd name="T12" fmla="*/ 101600 w 245533"/>
                <a:gd name="T13" fmla="*/ 42334 h 469900"/>
                <a:gd name="T14" fmla="*/ 152400 w 245533"/>
                <a:gd name="T15" fmla="*/ 12700 h 469900"/>
                <a:gd name="T16" fmla="*/ 237067 w 245533"/>
                <a:gd name="T17" fmla="*/ 0 h 469900"/>
                <a:gd name="T18" fmla="*/ 245533 w 245533"/>
                <a:gd name="T19" fmla="*/ 249767 h 4699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5533"/>
                <a:gd name="T31" fmla="*/ 0 h 469900"/>
                <a:gd name="T32" fmla="*/ 245533 w 245533"/>
                <a:gd name="T33" fmla="*/ 469900 h 4699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5533" h="469900">
                  <a:moveTo>
                    <a:pt x="245533" y="249767"/>
                  </a:moveTo>
                  <a:lnTo>
                    <a:pt x="118533" y="469900"/>
                  </a:lnTo>
                  <a:lnTo>
                    <a:pt x="46567" y="402167"/>
                  </a:lnTo>
                  <a:lnTo>
                    <a:pt x="0" y="304800"/>
                  </a:lnTo>
                  <a:lnTo>
                    <a:pt x="8467" y="173567"/>
                  </a:lnTo>
                  <a:lnTo>
                    <a:pt x="46567" y="105834"/>
                  </a:lnTo>
                  <a:lnTo>
                    <a:pt x="101600" y="42334"/>
                  </a:lnTo>
                  <a:lnTo>
                    <a:pt x="152400" y="12700"/>
                  </a:lnTo>
                  <a:lnTo>
                    <a:pt x="237067" y="0"/>
                  </a:lnTo>
                  <a:lnTo>
                    <a:pt x="245533" y="249767"/>
                  </a:ln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74" name="TextBox 63"/>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a:solidFill>
                  <a:srgbClr val="FFFF00"/>
                </a:solidFill>
              </a:rPr>
              <a:t>Did the Planets Inherit Compositional Variations</a:t>
            </a:r>
          </a:p>
          <a:p>
            <a:pPr algn="ctr"/>
            <a:r>
              <a:rPr lang="en-US" sz="2800">
                <a:solidFill>
                  <a:srgbClr val="FFFF00"/>
                </a:solidFill>
              </a:rPr>
              <a:t>Present in the Nebula?</a:t>
            </a:r>
          </a:p>
        </p:txBody>
      </p:sp>
      <p:sp>
        <p:nvSpPr>
          <p:cNvPr id="28675" name="TextBox 64"/>
          <p:cNvSpPr txBox="1">
            <a:spLocks noChangeArrowheads="1"/>
          </p:cNvSpPr>
          <p:nvPr/>
        </p:nvSpPr>
        <p:spPr bwMode="auto">
          <a:xfrm>
            <a:off x="7200900" y="2133600"/>
            <a:ext cx="92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Run 1</a:t>
            </a:r>
          </a:p>
        </p:txBody>
      </p:sp>
      <p:sp>
        <p:nvSpPr>
          <p:cNvPr id="28676" name="TextBox 65"/>
          <p:cNvSpPr txBox="1">
            <a:spLocks noChangeArrowheads="1"/>
          </p:cNvSpPr>
          <p:nvPr/>
        </p:nvSpPr>
        <p:spPr bwMode="auto">
          <a:xfrm>
            <a:off x="7200900" y="2946400"/>
            <a:ext cx="92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Run 2</a:t>
            </a:r>
          </a:p>
        </p:txBody>
      </p:sp>
      <p:sp>
        <p:nvSpPr>
          <p:cNvPr id="28677" name="TextBox 66"/>
          <p:cNvSpPr txBox="1">
            <a:spLocks noChangeArrowheads="1"/>
          </p:cNvSpPr>
          <p:nvPr/>
        </p:nvSpPr>
        <p:spPr bwMode="auto">
          <a:xfrm>
            <a:off x="7200900" y="4457700"/>
            <a:ext cx="92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Run 3</a:t>
            </a:r>
          </a:p>
        </p:txBody>
      </p:sp>
      <p:sp>
        <p:nvSpPr>
          <p:cNvPr id="28678" name="TextBox 67"/>
          <p:cNvSpPr txBox="1">
            <a:spLocks noChangeArrowheads="1"/>
          </p:cNvSpPr>
          <p:nvPr/>
        </p:nvSpPr>
        <p:spPr bwMode="auto">
          <a:xfrm>
            <a:off x="7200900" y="5207000"/>
            <a:ext cx="92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Run 4</a:t>
            </a:r>
          </a:p>
        </p:txBody>
      </p:sp>
      <p:sp>
        <p:nvSpPr>
          <p:cNvPr id="28679" name="TextBox 69"/>
          <p:cNvSpPr txBox="1">
            <a:spLocks noChangeArrowheads="1"/>
          </p:cNvSpPr>
          <p:nvPr/>
        </p:nvSpPr>
        <p:spPr bwMode="auto">
          <a:xfrm>
            <a:off x="0" y="8890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a:solidFill>
                  <a:schemeClr val="bg1"/>
                </a:solidFill>
              </a:rPr>
              <a:t>Results of 4 planetary accumulation models that track the original heliocentric distance of the material that ends up being accreted into the planet (Chambers, EPSL 2004)</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546100" y="165100"/>
            <a:ext cx="8153400" cy="990600"/>
          </a:xfrm>
        </p:spPr>
        <p:txBody>
          <a:bodyPr/>
          <a:lstStyle/>
          <a:p>
            <a:pPr eaLnBrk="1" hangingPunct="1"/>
            <a:r>
              <a:rPr lang="en-US" sz="3200">
                <a:solidFill>
                  <a:srgbClr val="FFFF00"/>
                </a:solidFill>
                <a:latin typeface="Times" charset="0"/>
                <a:ea typeface="ＭＳ Ｐゴシック" charset="0"/>
                <a:cs typeface="ＭＳ Ｐゴシック" charset="0"/>
              </a:rPr>
              <a:t>Volatile Depletion is a Characteristic of Many Solar System Objects, Including Earth</a:t>
            </a:r>
          </a:p>
        </p:txBody>
      </p:sp>
      <p:sp>
        <p:nvSpPr>
          <p:cNvPr id="30722" name="Text Box 5"/>
          <p:cNvSpPr txBox="1">
            <a:spLocks noChangeArrowheads="1"/>
          </p:cNvSpPr>
          <p:nvPr/>
        </p:nvSpPr>
        <p:spPr bwMode="auto">
          <a:xfrm>
            <a:off x="7612063" y="5000625"/>
            <a:ext cx="1531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From McDonough</a:t>
            </a:r>
          </a:p>
          <a:p>
            <a:r>
              <a:rPr lang="en-US" sz="1400">
                <a:solidFill>
                  <a:srgbClr val="FFFFFF"/>
                </a:solidFill>
              </a:rPr>
              <a:t>TOG, 2003</a:t>
            </a:r>
            <a:endParaRPr lang="en-US">
              <a:solidFill>
                <a:srgbClr val="FFFFFF"/>
              </a:solidFill>
            </a:endParaRPr>
          </a:p>
        </p:txBody>
      </p:sp>
      <p:sp>
        <p:nvSpPr>
          <p:cNvPr id="30723" name="Text Box 6"/>
          <p:cNvSpPr txBox="1">
            <a:spLocks noChangeArrowheads="1"/>
          </p:cNvSpPr>
          <p:nvPr/>
        </p:nvSpPr>
        <p:spPr bwMode="auto">
          <a:xfrm>
            <a:off x="0" y="5759450"/>
            <a:ext cx="8470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800">
                <a:solidFill>
                  <a:srgbClr val="FFFFFF"/>
                </a:solidFill>
              </a:rPr>
              <a:t>CI-normalized terrestrial volatile element abundances decrease with decreasing condensation temperature.  Same pattern, though less extreme, is seen in </a:t>
            </a:r>
            <a:r>
              <a:rPr lang="ja-JP" altLang="en-US" sz="1800">
                <a:solidFill>
                  <a:srgbClr val="FFFFFF"/>
                </a:solidFill>
              </a:rPr>
              <a:t>“</a:t>
            </a:r>
            <a:r>
              <a:rPr lang="en-US" altLang="ja-JP" sz="1800">
                <a:solidFill>
                  <a:srgbClr val="FFFFFF"/>
                </a:solidFill>
              </a:rPr>
              <a:t>primitive</a:t>
            </a:r>
            <a:r>
              <a:rPr lang="ja-JP" altLang="en-US" sz="1800">
                <a:solidFill>
                  <a:srgbClr val="FFFFFF"/>
                </a:solidFill>
              </a:rPr>
              <a:t>”</a:t>
            </a:r>
            <a:r>
              <a:rPr lang="en-US" altLang="ja-JP" sz="1800">
                <a:solidFill>
                  <a:srgbClr val="FFFFFF"/>
                </a:solidFill>
              </a:rPr>
              <a:t> meteorites.  Volatile depletion of Earth may be a </a:t>
            </a:r>
            <a:r>
              <a:rPr lang="ja-JP" altLang="en-US" sz="1800">
                <a:solidFill>
                  <a:srgbClr val="FFFFFF"/>
                </a:solidFill>
              </a:rPr>
              <a:t>“</a:t>
            </a:r>
            <a:r>
              <a:rPr lang="en-US" altLang="ja-JP" sz="1800">
                <a:solidFill>
                  <a:srgbClr val="FFFFFF"/>
                </a:solidFill>
              </a:rPr>
              <a:t>pre-accretion</a:t>
            </a:r>
            <a:r>
              <a:rPr lang="ja-JP" altLang="en-US" sz="1800">
                <a:solidFill>
                  <a:srgbClr val="FFFFFF"/>
                </a:solidFill>
              </a:rPr>
              <a:t>”</a:t>
            </a:r>
            <a:r>
              <a:rPr lang="en-US" altLang="ja-JP" sz="1800">
                <a:solidFill>
                  <a:srgbClr val="FFFFFF"/>
                </a:solidFill>
              </a:rPr>
              <a:t> phenomena</a:t>
            </a:r>
            <a:endParaRPr lang="en-US">
              <a:solidFill>
                <a:srgbClr val="FFFFFF"/>
              </a:solidFill>
            </a:endParaRPr>
          </a:p>
        </p:txBody>
      </p:sp>
      <p:pic>
        <p:nvPicPr>
          <p:cNvPr id="3072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47775"/>
            <a:ext cx="74803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7175"/>
            <a:ext cx="73025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itle 1"/>
          <p:cNvSpPr>
            <a:spLocks noGrp="1"/>
          </p:cNvSpPr>
          <p:nvPr>
            <p:ph type="title"/>
          </p:nvPr>
        </p:nvSpPr>
        <p:spPr>
          <a:xfrm>
            <a:off x="0" y="0"/>
            <a:ext cx="9144000" cy="1422400"/>
          </a:xfrm>
        </p:spPr>
        <p:txBody>
          <a:bodyPr/>
          <a:lstStyle/>
          <a:p>
            <a:pPr eaLnBrk="1" hangingPunct="1"/>
            <a:r>
              <a:rPr lang="en-US" sz="2800">
                <a:solidFill>
                  <a:srgbClr val="FFFF00"/>
                </a:solidFill>
                <a:latin typeface="Times" charset="0"/>
                <a:ea typeface="ＭＳ Ｐゴシック" charset="0"/>
                <a:cs typeface="ＭＳ Ｐゴシック" charset="0"/>
              </a:rPr>
              <a:t>Earth Formed Volatile Depleted</a:t>
            </a:r>
            <a:br>
              <a:rPr lang="en-US" sz="2800">
                <a:solidFill>
                  <a:srgbClr val="FFFF00"/>
                </a:solidFill>
                <a:latin typeface="Times" charset="0"/>
                <a:ea typeface="ＭＳ Ｐゴシック" charset="0"/>
                <a:cs typeface="ＭＳ Ｐゴシック" charset="0"/>
              </a:rPr>
            </a:br>
            <a:r>
              <a:rPr lang="en-US" sz="2000">
                <a:solidFill>
                  <a:schemeClr val="bg1"/>
                </a:solidFill>
                <a:latin typeface="Times" charset="0"/>
                <a:ea typeface="ＭＳ Ｐゴシック" charset="0"/>
                <a:cs typeface="ＭＳ Ｐゴシック" charset="0"/>
              </a:rPr>
              <a:t>Chondrite Mn/Cr variation correlates with </a:t>
            </a:r>
            <a:r>
              <a:rPr lang="en-US" sz="2000" baseline="30000">
                <a:solidFill>
                  <a:schemeClr val="bg1"/>
                </a:solidFill>
                <a:latin typeface="Times" charset="0"/>
                <a:ea typeface="ＭＳ Ｐゴシック" charset="0"/>
                <a:cs typeface="ＭＳ Ｐゴシック" charset="0"/>
              </a:rPr>
              <a:t>53</a:t>
            </a:r>
            <a:r>
              <a:rPr lang="en-US" sz="2000">
                <a:solidFill>
                  <a:schemeClr val="bg1"/>
                </a:solidFill>
                <a:latin typeface="Times" charset="0"/>
                <a:ea typeface="ＭＳ Ｐゴシック" charset="0"/>
                <a:cs typeface="ＭＳ Ｐゴシック" charset="0"/>
              </a:rPr>
              <a:t>Cr/</a:t>
            </a:r>
            <a:r>
              <a:rPr lang="en-US" sz="2000" baseline="30000">
                <a:solidFill>
                  <a:schemeClr val="bg1"/>
                </a:solidFill>
                <a:latin typeface="Times" charset="0"/>
                <a:ea typeface="ＭＳ Ｐゴシック" charset="0"/>
                <a:cs typeface="ＭＳ Ｐゴシック" charset="0"/>
              </a:rPr>
              <a:t>52</a:t>
            </a:r>
            <a:r>
              <a:rPr lang="en-US" sz="2000">
                <a:solidFill>
                  <a:schemeClr val="bg1"/>
                </a:solidFill>
                <a:latin typeface="Times" charset="0"/>
                <a:ea typeface="ＭＳ Ｐゴシック" charset="0"/>
                <a:cs typeface="ＭＳ Ｐゴシック" charset="0"/>
              </a:rPr>
              <a:t>Cr.  </a:t>
            </a:r>
            <a:br>
              <a:rPr lang="en-US" sz="2000">
                <a:solidFill>
                  <a:schemeClr val="bg1"/>
                </a:solidFill>
                <a:latin typeface="Times" charset="0"/>
                <a:ea typeface="ＭＳ Ｐゴシック" charset="0"/>
                <a:cs typeface="ＭＳ Ｐゴシック" charset="0"/>
              </a:rPr>
            </a:br>
            <a:r>
              <a:rPr lang="en-US" sz="2000">
                <a:solidFill>
                  <a:schemeClr val="bg1"/>
                </a:solidFill>
                <a:latin typeface="Times" charset="0"/>
                <a:ea typeface="ＭＳ Ｐゴシック" charset="0"/>
                <a:cs typeface="ＭＳ Ｐゴシック" charset="0"/>
              </a:rPr>
              <a:t>Earth has a lower </a:t>
            </a:r>
            <a:r>
              <a:rPr lang="en-US" sz="2000" baseline="30000">
                <a:solidFill>
                  <a:schemeClr val="bg1"/>
                </a:solidFill>
                <a:latin typeface="Times" charset="0"/>
                <a:ea typeface="ＭＳ Ｐゴシック" charset="0"/>
                <a:cs typeface="ＭＳ Ｐゴシック" charset="0"/>
              </a:rPr>
              <a:t>53</a:t>
            </a:r>
            <a:r>
              <a:rPr lang="en-US" sz="2000">
                <a:solidFill>
                  <a:schemeClr val="bg1"/>
                </a:solidFill>
                <a:latin typeface="Times" charset="0"/>
                <a:ea typeface="ＭＳ Ｐゴシック" charset="0"/>
                <a:cs typeface="ＭＳ Ｐゴシック" charset="0"/>
              </a:rPr>
              <a:t>Cr/</a:t>
            </a:r>
            <a:r>
              <a:rPr lang="en-US" sz="2000" baseline="30000">
                <a:solidFill>
                  <a:schemeClr val="bg1"/>
                </a:solidFill>
                <a:latin typeface="Times" charset="0"/>
                <a:ea typeface="ＭＳ Ｐゴシック" charset="0"/>
                <a:cs typeface="ＭＳ Ｐゴシック" charset="0"/>
              </a:rPr>
              <a:t>52</a:t>
            </a:r>
            <a:r>
              <a:rPr lang="en-US" sz="2000">
                <a:solidFill>
                  <a:schemeClr val="bg1"/>
                </a:solidFill>
                <a:latin typeface="Times" charset="0"/>
                <a:ea typeface="ＭＳ Ｐゴシック" charset="0"/>
                <a:cs typeface="ＭＳ Ｐゴシック" charset="0"/>
              </a:rPr>
              <a:t>Cr than almost all chondrites.  Mn more volatile than Cr.</a:t>
            </a:r>
            <a:br>
              <a:rPr lang="en-US" sz="2000">
                <a:solidFill>
                  <a:schemeClr val="bg1"/>
                </a:solidFill>
                <a:latin typeface="Times" charset="0"/>
                <a:ea typeface="ＭＳ Ｐゴシック" charset="0"/>
                <a:cs typeface="ＭＳ Ｐゴシック" charset="0"/>
              </a:rPr>
            </a:br>
            <a:r>
              <a:rPr lang="en-US" sz="2000">
                <a:solidFill>
                  <a:schemeClr val="bg1"/>
                </a:solidFill>
                <a:latin typeface="Times" charset="0"/>
                <a:ea typeface="ＭＳ Ｐゴシック" charset="0"/>
                <a:cs typeface="ＭＳ Ｐゴシック" charset="0"/>
              </a:rPr>
              <a:t> Earth</a:t>
            </a:r>
            <a:r>
              <a:rPr lang="ja-JP" altLang="en-US" sz="2000">
                <a:solidFill>
                  <a:schemeClr val="bg1"/>
                </a:solidFill>
                <a:latin typeface="Times" charset="0"/>
                <a:ea typeface="ＭＳ Ｐゴシック" charset="0"/>
                <a:cs typeface="ＭＳ Ｐゴシック" charset="0"/>
              </a:rPr>
              <a:t>’</a:t>
            </a:r>
            <a:r>
              <a:rPr lang="en-US" altLang="ja-JP" sz="2000">
                <a:solidFill>
                  <a:schemeClr val="bg1"/>
                </a:solidFill>
                <a:latin typeface="Times" charset="0"/>
                <a:ea typeface="ＭＳ Ｐゴシック" charset="0"/>
                <a:cs typeface="ＭＳ Ｐゴシック" charset="0"/>
              </a:rPr>
              <a:t>s volatile depletion occurred while </a:t>
            </a:r>
            <a:r>
              <a:rPr lang="en-US" altLang="ja-JP" sz="2000" baseline="30000">
                <a:solidFill>
                  <a:schemeClr val="bg1"/>
                </a:solidFill>
                <a:latin typeface="Times" charset="0"/>
                <a:ea typeface="ＭＳ Ｐゴシック" charset="0"/>
                <a:cs typeface="ＭＳ Ｐゴシック" charset="0"/>
              </a:rPr>
              <a:t>53</a:t>
            </a:r>
            <a:r>
              <a:rPr lang="en-US" altLang="ja-JP" sz="2000">
                <a:solidFill>
                  <a:schemeClr val="bg1"/>
                </a:solidFill>
                <a:latin typeface="Times" charset="0"/>
                <a:ea typeface="ＭＳ Ｐゴシック" charset="0"/>
                <a:cs typeface="ＭＳ Ｐゴシック" charset="0"/>
              </a:rPr>
              <a:t>Mn was alive (t</a:t>
            </a:r>
            <a:r>
              <a:rPr lang="en-US" altLang="ja-JP" sz="2000" baseline="-25000">
                <a:solidFill>
                  <a:schemeClr val="bg1"/>
                </a:solidFill>
                <a:latin typeface="Times" charset="0"/>
                <a:ea typeface="ＭＳ Ｐゴシック" charset="0"/>
                <a:cs typeface="ＭＳ Ｐゴシック" charset="0"/>
              </a:rPr>
              <a:t>1/2 </a:t>
            </a:r>
            <a:r>
              <a:rPr lang="en-US" altLang="ja-JP" sz="2000">
                <a:solidFill>
                  <a:schemeClr val="bg1"/>
                </a:solidFill>
                <a:latin typeface="Times" charset="0"/>
                <a:ea typeface="ＭＳ Ｐゴシック" charset="0"/>
                <a:cs typeface="ＭＳ Ｐゴシック" charset="0"/>
              </a:rPr>
              <a:t>= 3.7 Myr)</a:t>
            </a:r>
            <a:endParaRPr lang="en-US" sz="2000">
              <a:solidFill>
                <a:schemeClr val="bg1"/>
              </a:solidFill>
              <a:latin typeface="Times" charset="0"/>
              <a:ea typeface="ＭＳ Ｐゴシック" charset="0"/>
              <a:cs typeface="ＭＳ Ｐゴシック" charset="0"/>
            </a:endParaRPr>
          </a:p>
        </p:txBody>
      </p:sp>
      <p:sp>
        <p:nvSpPr>
          <p:cNvPr id="32771" name="TextBox 5"/>
          <p:cNvSpPr txBox="1">
            <a:spLocks noChangeArrowheads="1"/>
          </p:cNvSpPr>
          <p:nvPr/>
        </p:nvSpPr>
        <p:spPr bwMode="auto">
          <a:xfrm>
            <a:off x="5867400" y="6550025"/>
            <a:ext cx="2144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From Qin et al., GCA 2010</a:t>
            </a:r>
          </a:p>
        </p:txBody>
      </p:sp>
      <p:sp>
        <p:nvSpPr>
          <p:cNvPr id="32772" name="TextBox 7"/>
          <p:cNvSpPr txBox="1">
            <a:spLocks noChangeArrowheads="1"/>
          </p:cNvSpPr>
          <p:nvPr/>
        </p:nvSpPr>
        <p:spPr bwMode="auto">
          <a:xfrm>
            <a:off x="3111500" y="4495800"/>
            <a:ext cx="85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Earth</a:t>
            </a:r>
          </a:p>
        </p:txBody>
      </p:sp>
      <p:sp>
        <p:nvSpPr>
          <p:cNvPr id="32773" name="Oval 6"/>
          <p:cNvSpPr>
            <a:spLocks noChangeArrowheads="1"/>
          </p:cNvSpPr>
          <p:nvPr/>
        </p:nvSpPr>
        <p:spPr bwMode="auto">
          <a:xfrm>
            <a:off x="3390900" y="4152900"/>
            <a:ext cx="279400" cy="355600"/>
          </a:xfrm>
          <a:prstGeom prst="ellipse">
            <a:avLst/>
          </a:prstGeom>
          <a:solidFill>
            <a:srgbClr val="FF6600"/>
          </a:solid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2"/>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rgbClr val="FFFF00"/>
                </a:solidFill>
                <a:ea typeface="MS PGothic" charset="0"/>
                <a:cs typeface="MS PGothic" charset="0"/>
              </a:rPr>
              <a:t>Iron – Silicate Separation</a:t>
            </a:r>
          </a:p>
        </p:txBody>
      </p:sp>
      <p:sp>
        <p:nvSpPr>
          <p:cNvPr id="34818" name="TextBox 3"/>
          <p:cNvSpPr txBox="1">
            <a:spLocks noChangeArrowheads="1"/>
          </p:cNvSpPr>
          <p:nvPr/>
        </p:nvSpPr>
        <p:spPr bwMode="auto">
          <a:xfrm>
            <a:off x="0" y="55197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solidFill>
                  <a:schemeClr val="bg1"/>
                </a:solidFill>
                <a:ea typeface="MS PGothic" charset="0"/>
                <a:cs typeface="MS PGothic" charset="0"/>
              </a:rPr>
              <a:t>Iron to (everything else) ratio variable among meteorites</a:t>
            </a:r>
          </a:p>
          <a:p>
            <a:pPr algn="ctr"/>
            <a:r>
              <a:rPr lang="en-US">
                <a:solidFill>
                  <a:schemeClr val="bg1"/>
                </a:solidFill>
                <a:ea typeface="MS PGothic" charset="0"/>
                <a:cs typeface="MS PGothic" charset="0"/>
              </a:rPr>
              <a:t>and different from Earth.  </a:t>
            </a:r>
          </a:p>
        </p:txBody>
      </p:sp>
      <p:sp>
        <p:nvSpPr>
          <p:cNvPr id="5" name="TextBox 4"/>
          <p:cNvSpPr txBox="1"/>
          <p:nvPr/>
        </p:nvSpPr>
        <p:spPr>
          <a:xfrm>
            <a:off x="7150100" y="5029200"/>
            <a:ext cx="1993900" cy="307975"/>
          </a:xfrm>
          <a:prstGeom prst="rect">
            <a:avLst/>
          </a:prstGeom>
          <a:noFill/>
        </p:spPr>
        <p:txBody>
          <a:bodyPr wrap="none">
            <a:spAutoFit/>
          </a:bodyPr>
          <a:lstStyle/>
          <a:p>
            <a:pPr>
              <a:defRPr/>
            </a:pPr>
            <a:r>
              <a:rPr lang="en-US" sz="1400" dirty="0">
                <a:solidFill>
                  <a:schemeClr val="accent3"/>
                </a:solidFill>
                <a:latin typeface="Times" pitchFamily="-106" charset="0"/>
                <a:ea typeface="+mn-ea"/>
                <a:cs typeface="+mn-cs"/>
              </a:rPr>
              <a:t>McDonough, TOG, 2004</a:t>
            </a:r>
          </a:p>
        </p:txBody>
      </p:sp>
      <p:pic>
        <p:nvPicPr>
          <p:cNvPr id="348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622300"/>
            <a:ext cx="70485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11825</TotalTime>
  <Words>2789</Words>
  <Application>Microsoft Macintosh PowerPoint</Application>
  <PresentationFormat>On-screen Show (4:3)</PresentationFormat>
  <Paragraphs>184</Paragraphs>
  <Slides>25</Slides>
  <Notes>25</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Times</vt:lpstr>
      <vt:lpstr>ＭＳ Ｐゴシック</vt:lpstr>
      <vt:lpstr>Arial</vt:lpstr>
      <vt:lpstr>Times New Roman</vt:lpstr>
      <vt:lpstr>MS PGothic</vt:lpstr>
      <vt:lpstr>Wingdings</vt:lpstr>
      <vt:lpstr>Symbol</vt:lpstr>
      <vt:lpstr>Blank Presentation</vt:lpstr>
      <vt:lpstr>Microsoft Excel 97 - 2004 Worksheet</vt:lpstr>
      <vt:lpstr>PowerPoint Presentation</vt:lpstr>
      <vt:lpstr>PowerPoint Presentation</vt:lpstr>
      <vt:lpstr>PowerPoint Presentation</vt:lpstr>
      <vt:lpstr>PowerPoint Presentation</vt:lpstr>
      <vt:lpstr>PowerPoint Presentation</vt:lpstr>
      <vt:lpstr>PowerPoint Presentation</vt:lpstr>
      <vt:lpstr>Volatile Depletion is a Characteristic of Many Solar System Objects, Including Earth</vt:lpstr>
      <vt:lpstr>Earth Formed Volatile Depleted Chondrite Mn/Cr variation correlates with 53Cr/52Cr.   Earth has a lower 53Cr/52Cr than almost all chondrites.  Mn more volatile than Cr.  Earth’s volatile depletion occurred while 53Mn was alive (t1/2 = 3.7 Myr)</vt:lpstr>
      <vt:lpstr>PowerPoint Presentation</vt:lpstr>
      <vt:lpstr>PowerPoint Presentation</vt:lpstr>
      <vt:lpstr>When Did Earth’s Core Form?  </vt:lpstr>
      <vt:lpstr>Accretion Post Core Formation</vt:lpstr>
      <vt:lpstr>PowerPoint Presentation</vt:lpstr>
      <vt:lpstr>Continental Crust and (at least) the Upper Mantle are Chemically Complimentary </vt:lpstr>
      <vt:lpstr>PowerPoint Presentation</vt:lpstr>
      <vt:lpstr>PowerPoint Presentation</vt:lpstr>
      <vt:lpstr>Predicted Parental Mantle Reservoir from 142Nd Overlaps with high 3He/4He Reservoir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DTM-CIW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maud boyet</dc:creator>
  <cp:lastModifiedBy>Richard Carlson</cp:lastModifiedBy>
  <cp:revision>611</cp:revision>
  <cp:lastPrinted>2005-09-15T22:48:48Z</cp:lastPrinted>
  <dcterms:created xsi:type="dcterms:W3CDTF">2011-02-18T02:19:24Z</dcterms:created>
  <dcterms:modified xsi:type="dcterms:W3CDTF">2012-07-17T21:17:20Z</dcterms:modified>
</cp:coreProperties>
</file>