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1" r:id="rId2"/>
    <p:sldId id="272" r:id="rId3"/>
    <p:sldId id="273" r:id="rId4"/>
    <p:sldId id="263" r:id="rId5"/>
    <p:sldId id="264" r:id="rId6"/>
    <p:sldId id="257" r:id="rId7"/>
    <p:sldId id="256" r:id="rId8"/>
    <p:sldId id="258" r:id="rId9"/>
    <p:sldId id="259" r:id="rId10"/>
    <p:sldId id="260" r:id="rId11"/>
    <p:sldId id="262" r:id="rId12"/>
    <p:sldId id="265" r:id="rId13"/>
    <p:sldId id="268" r:id="rId14"/>
    <p:sldId id="270" r:id="rId15"/>
    <p:sldId id="269" r:id="rId16"/>
    <p:sldId id="274" r:id="rId17"/>
    <p:sldId id="275" r:id="rId18"/>
    <p:sldId id="280" r:id="rId19"/>
    <p:sldId id="281" r:id="rId20"/>
    <p:sldId id="282" r:id="rId21"/>
    <p:sldId id="283" r:id="rId22"/>
    <p:sldId id="285" r:id="rId23"/>
    <p:sldId id="28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68" autoAdjust="0"/>
  </p:normalViewPr>
  <p:slideViewPr>
    <p:cSldViewPr>
      <p:cViewPr varScale="1">
        <p:scale>
          <a:sx n="63" d="100"/>
          <a:sy n="63" d="100"/>
        </p:scale>
        <p:origin x="-115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2FCF8F-531D-4259-B3FD-20981045FE24}" type="datetimeFigureOut">
              <a:rPr lang="en-US" smtClean="0"/>
              <a:pPr/>
              <a:t>7/28/2012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AC560-DD56-4B67-9E3C-7137EE08C544}" type="slidenum">
              <a:rPr lang="en-US" smtClean="0"/>
              <a:pPr/>
              <a:t>‹#›</a:t>
            </a:fld>
            <a:endParaRPr lang="en-US"/>
          </a:p>
        </p:txBody>
      </p:sp>
    </p:spTree>
    <p:extLst>
      <p:ext uri="{BB962C8B-B14F-4D97-AF65-F5344CB8AC3E}">
        <p14:creationId xmlns:p14="http://schemas.microsoft.com/office/powerpoint/2010/main" val="393582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AC560-DD56-4B67-9E3C-7137EE08C54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AC560-DD56-4B67-9E3C-7137EE08C54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Terrestrial</a:t>
            </a:r>
            <a:r>
              <a:rPr lang="en-US" baseline="0" dirty="0" smtClean="0"/>
              <a:t> chromium can be clearly distinguished from various meteorite classes using the 54Cr/52Cr ratio with a part in 10</a:t>
            </a:r>
            <a:r>
              <a:rPr lang="en-US" baseline="30000" dirty="0" smtClean="0"/>
              <a:t>5 </a:t>
            </a:r>
            <a:r>
              <a:rPr lang="en-US" baseline="0" dirty="0" smtClean="0"/>
              <a:t> (i.e. 1/10 epsilon) precision.  </a:t>
            </a:r>
            <a:r>
              <a:rPr lang="en-US" baseline="0" dirty="0" err="1" smtClean="0"/>
              <a:t>Enstatite</a:t>
            </a:r>
            <a:r>
              <a:rPr lang="en-US" baseline="0" dirty="0" smtClean="0"/>
              <a:t> </a:t>
            </a:r>
            <a:r>
              <a:rPr lang="en-US" baseline="0" dirty="0" err="1" smtClean="0"/>
              <a:t>chondrites</a:t>
            </a:r>
            <a:r>
              <a:rPr lang="en-US" baseline="0" dirty="0" smtClean="0"/>
              <a:t> have the same isotopic composition as Earth but do not contain </a:t>
            </a:r>
            <a:r>
              <a:rPr lang="en-US" baseline="0" dirty="0" err="1" smtClean="0"/>
              <a:t>chromites</a:t>
            </a:r>
            <a:r>
              <a:rPr lang="en-US" baseline="0" dirty="0" smtClean="0"/>
              <a:t>.  The KT </a:t>
            </a:r>
            <a:r>
              <a:rPr lang="en-US" baseline="0" dirty="0" err="1" smtClean="0"/>
              <a:t>impactor</a:t>
            </a:r>
            <a:r>
              <a:rPr lang="en-US" baseline="0" dirty="0" smtClean="0"/>
              <a:t> is currently thought to be a CM type carbonaceous </a:t>
            </a:r>
            <a:r>
              <a:rPr lang="en-US" baseline="0" dirty="0" err="1" smtClean="0"/>
              <a:t>chondrite</a:t>
            </a:r>
            <a:r>
              <a:rPr lang="en-US" baseline="0" dirty="0" smtClean="0"/>
              <a:t> in part based on Ann </a:t>
            </a:r>
            <a:r>
              <a:rPr lang="en-US" baseline="0" dirty="0" err="1" smtClean="0"/>
              <a:t>Trinquier’s</a:t>
            </a:r>
            <a:r>
              <a:rPr lang="en-US" baseline="0" dirty="0" smtClean="0"/>
              <a:t> work shown here.</a:t>
            </a:r>
            <a:endParaRPr lang="en-US" dirty="0"/>
          </a:p>
        </p:txBody>
      </p:sp>
      <p:sp>
        <p:nvSpPr>
          <p:cNvPr id="4" name="Slide Number Placeholder 3"/>
          <p:cNvSpPr>
            <a:spLocks noGrp="1"/>
          </p:cNvSpPr>
          <p:nvPr>
            <p:ph type="sldNum" sz="quarter" idx="10"/>
          </p:nvPr>
        </p:nvSpPr>
        <p:spPr/>
        <p:txBody>
          <a:bodyPr/>
          <a:lstStyle/>
          <a:p>
            <a:fld id="{F6E620B1-CA42-49E5-8459-39FC394D70C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Kevin Burke’s proposed</a:t>
            </a:r>
            <a:r>
              <a:rPr lang="en-US" baseline="0" dirty="0" smtClean="0"/>
              <a:t> hypothesis</a:t>
            </a:r>
            <a:r>
              <a:rPr lang="en-US" dirty="0" smtClean="0"/>
              <a:t> </a:t>
            </a:r>
            <a:r>
              <a:rPr lang="en-US" baseline="0" dirty="0" smtClean="0"/>
              <a:t>that </a:t>
            </a:r>
            <a:r>
              <a:rPr lang="en-US" baseline="0" dirty="0" err="1" smtClean="0"/>
              <a:t>Chicxulub</a:t>
            </a:r>
            <a:r>
              <a:rPr lang="en-US" baseline="0" dirty="0" smtClean="0"/>
              <a:t> crater might intersect a rotated segment of the Suwanee-Wiggins suture seems very unlikely since: </a:t>
            </a:r>
          </a:p>
          <a:p>
            <a:pPr marL="228600" indent="-228600">
              <a:buAutoNum type="arabicParenR"/>
            </a:pPr>
            <a:r>
              <a:rPr lang="en-US" baseline="0" dirty="0" smtClean="0"/>
              <a:t>No </a:t>
            </a:r>
            <a:r>
              <a:rPr lang="en-US" baseline="0" dirty="0" err="1" smtClean="0"/>
              <a:t>ophiolitic</a:t>
            </a:r>
            <a:r>
              <a:rPr lang="en-US" baseline="0" dirty="0" smtClean="0"/>
              <a:t> or ultramafic material has been found on or in exploration wells drilled on the Yucatan Peninsula.</a:t>
            </a:r>
          </a:p>
          <a:p>
            <a:pPr marL="228600" indent="-228600">
              <a:buAutoNum type="arabicParenR"/>
            </a:pPr>
            <a:r>
              <a:rPr lang="en-US" baseline="0" dirty="0" smtClean="0"/>
              <a:t>Sea-floor spreading in the Gulf of Mexico was not sufficient to achieve 90 degrees of rotation needed to place a N-S suture segment matching the linear magnetic anomaly feature on the Yucatan Peninsula.</a:t>
            </a:r>
          </a:p>
          <a:p>
            <a:pPr marL="228600" indent="-228600">
              <a:buAutoNum type="arabicParenR"/>
            </a:pPr>
            <a:r>
              <a:rPr lang="en-US" baseline="0" dirty="0" smtClean="0"/>
              <a:t>There is no missing segment of the Suwanee Wiggins suture in the southern US.</a:t>
            </a:r>
          </a:p>
          <a:p>
            <a:pPr marL="228600" indent="-228600">
              <a:buAutoNum type="arabicParenR"/>
            </a:pPr>
            <a:r>
              <a:rPr lang="en-US" baseline="0" dirty="0" smtClean="0"/>
              <a:t>KT boundary zircons sampling </a:t>
            </a:r>
            <a:r>
              <a:rPr lang="en-US" baseline="0" dirty="0" err="1" smtClean="0"/>
              <a:t>Chicxulub</a:t>
            </a:r>
            <a:r>
              <a:rPr lang="en-US" baseline="0" dirty="0" smtClean="0"/>
              <a:t> basement are all Pan-African in age.</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AC560-DD56-4B67-9E3C-7137EE08C54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Craters</a:t>
            </a:r>
            <a:r>
              <a:rPr lang="en-US" baseline="0" dirty="0" smtClean="0"/>
              <a:t> are circular.  Large craters are naturally occurring strain gauges and can be used to infer lithospheric deformation over plate tectonic timescales. An original 600 km diameter impact crater on (or resulting in?) the North-American Caribbean plate boundary resulted in a strain ellipse recording integrated plate boundary deformation since the impact and includes components of both continuous and dis-</a:t>
            </a:r>
            <a:r>
              <a:rPr lang="en-US" baseline="0" dirty="0" err="1" smtClean="0"/>
              <a:t>continous</a:t>
            </a:r>
            <a:r>
              <a:rPr lang="en-US" baseline="0" dirty="0" smtClean="0"/>
              <a:t> of left-lateral simple shear.  Present day left-lateral simple shear rate on the North-American Caribbean plate boundary is ~2 cm per year.  Left-lateral shear has been going on for ~50 ma (Rosencrantz et. al. 1988, Leroy et. al. 2000).</a:t>
            </a:r>
            <a:endParaRPr lang="en-US" dirty="0"/>
          </a:p>
        </p:txBody>
      </p:sp>
      <p:sp>
        <p:nvSpPr>
          <p:cNvPr id="4" name="Slide Number Placeholder 3"/>
          <p:cNvSpPr>
            <a:spLocks noGrp="1"/>
          </p:cNvSpPr>
          <p:nvPr>
            <p:ph type="sldNum" sz="quarter" idx="10"/>
          </p:nvPr>
        </p:nvSpPr>
        <p:spPr/>
        <p:txBody>
          <a:bodyPr/>
          <a:lstStyle/>
          <a:p>
            <a:fld id="{608334E8-5781-49B5-8CB4-527C13DF884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Simplified diagram of the North American – Caribbean</a:t>
            </a:r>
            <a:r>
              <a:rPr lang="en-US" baseline="0" dirty="0" smtClean="0"/>
              <a:t> plate boundary and hypothesized G</a:t>
            </a:r>
            <a:r>
              <a:rPr lang="en-US" dirty="0" smtClean="0"/>
              <a:t>reater</a:t>
            </a:r>
            <a:r>
              <a:rPr lang="en-US" baseline="0" dirty="0" smtClean="0"/>
              <a:t> Antilles l</a:t>
            </a:r>
            <a:r>
              <a:rPr lang="en-US" dirty="0" smtClean="0"/>
              <a:t>eft-lateral shear strain ellipse.</a:t>
            </a:r>
            <a:endParaRPr lang="en-US" dirty="0"/>
          </a:p>
        </p:txBody>
      </p:sp>
      <p:sp>
        <p:nvSpPr>
          <p:cNvPr id="4" name="Slide Number Placeholder 3"/>
          <p:cNvSpPr>
            <a:spLocks noGrp="1"/>
          </p:cNvSpPr>
          <p:nvPr>
            <p:ph type="sldNum" sz="quarter" idx="10"/>
          </p:nvPr>
        </p:nvSpPr>
        <p:spPr/>
        <p:txBody>
          <a:bodyPr/>
          <a:lstStyle/>
          <a:p>
            <a:fld id="{8A44368A-6AFB-4314-8A6E-FE3C207A3A7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Bruce </a:t>
            </a:r>
            <a:r>
              <a:rPr lang="en-US" dirty="0" err="1" smtClean="0"/>
              <a:t>Bohor</a:t>
            </a:r>
            <a:r>
              <a:rPr lang="en-US" dirty="0" smtClean="0"/>
              <a:t> collecting KT boundary </a:t>
            </a:r>
            <a:r>
              <a:rPr lang="en-US" dirty="0" err="1" smtClean="0"/>
              <a:t>claystones</a:t>
            </a:r>
            <a:r>
              <a:rPr lang="en-US" dirty="0" smtClean="0"/>
              <a:t>.</a:t>
            </a:r>
            <a:r>
              <a:rPr lang="en-US" baseline="0" dirty="0" smtClean="0"/>
              <a:t>  </a:t>
            </a:r>
            <a:r>
              <a:rPr lang="en-US" dirty="0" smtClean="0"/>
              <a:t>Clear Creek North outcrop.</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Weathered KT boundary </a:t>
            </a:r>
            <a:r>
              <a:rPr lang="en-US" dirty="0" err="1" smtClean="0"/>
              <a:t>claystone</a:t>
            </a:r>
            <a:r>
              <a:rPr lang="en-US" baseline="0" dirty="0" smtClean="0"/>
              <a:t> layer.  Clear Creek North outcrop near Trinidad, CO.</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KT</a:t>
            </a:r>
            <a:r>
              <a:rPr lang="en-US" baseline="0" dirty="0" smtClean="0"/>
              <a:t> boundary </a:t>
            </a:r>
            <a:r>
              <a:rPr lang="en-US" baseline="0" dirty="0" err="1" smtClean="0"/>
              <a:t>claystone</a:t>
            </a:r>
            <a:r>
              <a:rPr lang="en-US" baseline="0" dirty="0" smtClean="0"/>
              <a:t> layer. Madrid </a:t>
            </a:r>
            <a:r>
              <a:rPr lang="en-US" baseline="0" dirty="0" err="1" smtClean="0"/>
              <a:t>roadcut</a:t>
            </a:r>
            <a:r>
              <a:rPr lang="en-US" baseline="0" dirty="0" smtClean="0"/>
              <a:t> near Trinidad, CO.</a:t>
            </a:r>
            <a:endParaRPr lang="en-US" dirty="0" smtClean="0"/>
          </a:p>
          <a:p>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KT</a:t>
            </a:r>
            <a:r>
              <a:rPr lang="en-US" baseline="0" dirty="0" smtClean="0"/>
              <a:t> boundary layer, Madrid </a:t>
            </a:r>
            <a:r>
              <a:rPr lang="en-US" baseline="0" dirty="0" err="1" smtClean="0"/>
              <a:t>roadcut</a:t>
            </a:r>
            <a:r>
              <a:rPr lang="en-US" baseline="0" dirty="0" smtClean="0"/>
              <a:t> near Trinidad, CO.</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KT boundary </a:t>
            </a:r>
            <a:r>
              <a:rPr lang="en-US" dirty="0" err="1" smtClean="0"/>
              <a:t>claystones</a:t>
            </a:r>
            <a:r>
              <a:rPr lang="en-US" dirty="0" smtClean="0"/>
              <a:t> were collected from various sites in the vicinity of</a:t>
            </a:r>
            <a:r>
              <a:rPr lang="en-US" baseline="0" dirty="0" smtClean="0"/>
              <a:t> Trinidad, Colorado (blue oval).</a:t>
            </a:r>
            <a:endParaRPr lang="en-US" dirty="0"/>
          </a:p>
        </p:txBody>
      </p:sp>
      <p:sp>
        <p:nvSpPr>
          <p:cNvPr id="4" name="Slide Number Placeholder 3"/>
          <p:cNvSpPr>
            <a:spLocks noGrp="1"/>
          </p:cNvSpPr>
          <p:nvPr>
            <p:ph type="sldNum" sz="quarter" idx="10"/>
          </p:nvPr>
        </p:nvSpPr>
        <p:spPr/>
        <p:txBody>
          <a:bodyPr/>
          <a:lstStyle/>
          <a:p>
            <a:fld id="{DC82AB94-AF3B-4357-8EF7-DD3A2B22A7DB}"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Impact</a:t>
            </a:r>
            <a:r>
              <a:rPr lang="en-US" baseline="0" dirty="0" smtClean="0"/>
              <a:t> spherules in KT boundary </a:t>
            </a:r>
            <a:r>
              <a:rPr lang="en-US" baseline="0" dirty="0" err="1" smtClean="0"/>
              <a:t>claystone</a:t>
            </a:r>
            <a:r>
              <a:rPr lang="en-US" baseline="0" dirty="0" smtClean="0"/>
              <a:t> melt </a:t>
            </a:r>
            <a:r>
              <a:rPr lang="en-US" baseline="0" dirty="0" err="1" smtClean="0"/>
              <a:t>ejecta</a:t>
            </a:r>
            <a:r>
              <a:rPr lang="en-US" baseline="0" dirty="0" smtClean="0"/>
              <a:t> layer.  Madrid </a:t>
            </a:r>
            <a:r>
              <a:rPr lang="en-US" baseline="0" dirty="0" err="1" smtClean="0"/>
              <a:t>roadcut</a:t>
            </a:r>
            <a:r>
              <a:rPr lang="en-US" baseline="0" dirty="0" smtClean="0"/>
              <a:t> locality.</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KT boundary </a:t>
            </a:r>
            <a:r>
              <a:rPr lang="en-US" dirty="0" err="1" smtClean="0"/>
              <a:t>claystone</a:t>
            </a:r>
            <a:r>
              <a:rPr lang="en-US" baseline="0" dirty="0" smtClean="0"/>
              <a:t> melt </a:t>
            </a:r>
            <a:r>
              <a:rPr lang="en-US" baseline="0" dirty="0" err="1" smtClean="0"/>
              <a:t>ejecta</a:t>
            </a:r>
            <a:r>
              <a:rPr lang="en-US" baseline="0" dirty="0" smtClean="0"/>
              <a:t> layer with spherules.  Madrid </a:t>
            </a:r>
            <a:r>
              <a:rPr lang="en-US" baseline="0" dirty="0" err="1" smtClean="0"/>
              <a:t>roadcut</a:t>
            </a:r>
            <a:r>
              <a:rPr lang="en-US" baseline="0" dirty="0" smtClean="0"/>
              <a:t> locality.</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Obtaining</a:t>
            </a:r>
            <a:r>
              <a:rPr lang="en-US" baseline="0" dirty="0" smtClean="0"/>
              <a:t> KT boundary section for X-ray tomography.  </a:t>
            </a:r>
            <a:r>
              <a:rPr lang="en-US" baseline="0" dirty="0" err="1" smtClean="0"/>
              <a:t>Berwind</a:t>
            </a:r>
            <a:r>
              <a:rPr lang="en-US" baseline="0" dirty="0" smtClean="0"/>
              <a:t> Canyon outcrop.</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Max Rudolph preparing KT boundary sample</a:t>
            </a:r>
            <a:r>
              <a:rPr lang="en-US" baseline="0" dirty="0" smtClean="0"/>
              <a:t> for plaster casting for subsequent X-ray tomography at the Advanced Light Source at LBL. </a:t>
            </a:r>
            <a:r>
              <a:rPr lang="en-US" baseline="0" dirty="0" err="1" smtClean="0"/>
              <a:t>Berwind</a:t>
            </a:r>
            <a:r>
              <a:rPr lang="en-US" baseline="0" dirty="0" smtClean="0"/>
              <a:t> Canyon outcrop.</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82AB94-AF3B-4357-8EF7-DD3A2B22A7DB}"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F395AD-C82E-422D-BC2E-AA087E72521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Kaolinitic</a:t>
            </a:r>
            <a:r>
              <a:rPr lang="en-US" baseline="0" dirty="0" smtClean="0"/>
              <a:t> melt </a:t>
            </a:r>
            <a:r>
              <a:rPr lang="en-US" baseline="0" dirty="0" err="1" smtClean="0"/>
              <a:t>ejecta</a:t>
            </a:r>
            <a:r>
              <a:rPr lang="en-US" baseline="0" dirty="0" smtClean="0"/>
              <a:t> layer ~ 1cm thick below a </a:t>
            </a:r>
            <a:r>
              <a:rPr lang="en-US" baseline="0" dirty="0" err="1" smtClean="0"/>
              <a:t>smectitic</a:t>
            </a:r>
            <a:r>
              <a:rPr lang="en-US" baseline="0" dirty="0" smtClean="0"/>
              <a:t>  fireball layer ~ 1mm thick.</a:t>
            </a:r>
            <a:endParaRPr lang="en-US" dirty="0"/>
          </a:p>
        </p:txBody>
      </p:sp>
      <p:sp>
        <p:nvSpPr>
          <p:cNvPr id="4" name="Slide Number Placeholder 3"/>
          <p:cNvSpPr>
            <a:spLocks noGrp="1"/>
          </p:cNvSpPr>
          <p:nvPr>
            <p:ph type="sldNum" sz="quarter" idx="10"/>
          </p:nvPr>
        </p:nvSpPr>
        <p:spPr/>
        <p:txBody>
          <a:bodyPr/>
          <a:lstStyle/>
          <a:p>
            <a:fld id="{5EF395AD-C82E-422D-BC2E-AA087E72521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AC560-DD56-4B67-9E3C-7137EE08C54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Chromite</a:t>
            </a:r>
            <a:r>
              <a:rPr lang="en-US" baseline="0" dirty="0" smtClean="0"/>
              <a:t> grains are imaged with SEM and positively identified with EDAX.  Shock planar deformation features are visible in this grain.  Scale bar is 10 microns.</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AC560-DD56-4B67-9E3C-7137EE08C54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Large octahedral chromite grain showing</a:t>
            </a:r>
            <a:r>
              <a:rPr lang="en-US" baseline="0" dirty="0" smtClean="0"/>
              <a:t> acid etching from separation procedure.  Scale bar is 20 microns.</a:t>
            </a:r>
            <a:endParaRPr lang="en-US" dirty="0"/>
          </a:p>
        </p:txBody>
      </p:sp>
      <p:sp>
        <p:nvSpPr>
          <p:cNvPr id="4" name="Slide Number Placeholder 3"/>
          <p:cNvSpPr>
            <a:spLocks noGrp="1"/>
          </p:cNvSpPr>
          <p:nvPr>
            <p:ph type="sldNum" sz="quarter" idx="10"/>
          </p:nvPr>
        </p:nvSpPr>
        <p:spPr/>
        <p:txBody>
          <a:bodyPr/>
          <a:lstStyle/>
          <a:p>
            <a:fld id="{EF9AC560-DD56-4B67-9E3C-7137EE08C54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upload.wikimedia.org/wikipedia/en/f/f4/Raton-Map.jp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09600"/>
            <a:ext cx="7543800" cy="6740307"/>
          </a:xfrm>
          <a:prstGeom prst="rect">
            <a:avLst/>
          </a:prstGeom>
          <a:noFill/>
        </p:spPr>
        <p:txBody>
          <a:bodyPr wrap="square" rtlCol="0">
            <a:spAutoFit/>
          </a:bodyPr>
          <a:lstStyle/>
          <a:p>
            <a:r>
              <a:rPr lang="en-US" b="1" dirty="0" smtClean="0">
                <a:solidFill>
                  <a:schemeClr val="accent5">
                    <a:lumMod val="50000"/>
                  </a:schemeClr>
                </a:solidFill>
              </a:rPr>
              <a:t>Terrestrial isotopic signatures for Raton Basin KT boundary chrome </a:t>
            </a:r>
            <a:r>
              <a:rPr lang="en-US" b="1" dirty="0" err="1" smtClean="0">
                <a:solidFill>
                  <a:schemeClr val="accent5">
                    <a:lumMod val="50000"/>
                  </a:schemeClr>
                </a:solidFill>
              </a:rPr>
              <a:t>spinels</a:t>
            </a:r>
            <a:r>
              <a:rPr lang="en-US" b="1" dirty="0" smtClean="0">
                <a:solidFill>
                  <a:schemeClr val="accent5">
                    <a:lumMod val="50000"/>
                  </a:schemeClr>
                </a:solidFill>
              </a:rPr>
              <a:t> would also corroborate evidence for mantle or </a:t>
            </a:r>
            <a:r>
              <a:rPr lang="en-US" b="1" dirty="0" err="1" smtClean="0">
                <a:solidFill>
                  <a:schemeClr val="accent5">
                    <a:lumMod val="50000"/>
                  </a:schemeClr>
                </a:solidFill>
              </a:rPr>
              <a:t>ultramafic</a:t>
            </a:r>
            <a:r>
              <a:rPr lang="en-US" b="1" dirty="0" smtClean="0">
                <a:solidFill>
                  <a:schemeClr val="accent5">
                    <a:lumMod val="50000"/>
                  </a:schemeClr>
                </a:solidFill>
              </a:rPr>
              <a:t> material in KT boundary </a:t>
            </a:r>
            <a:r>
              <a:rPr lang="en-US" b="1" dirty="0" err="1" smtClean="0">
                <a:solidFill>
                  <a:schemeClr val="accent5">
                    <a:lumMod val="50000"/>
                  </a:schemeClr>
                </a:solidFill>
              </a:rPr>
              <a:t>ejecta</a:t>
            </a:r>
            <a:r>
              <a:rPr lang="en-US" b="1" dirty="0" smtClean="0">
                <a:solidFill>
                  <a:schemeClr val="accent5">
                    <a:lumMod val="50000"/>
                  </a:schemeClr>
                </a:solidFill>
              </a:rPr>
              <a:t> as proposed by:</a:t>
            </a:r>
          </a:p>
          <a:p>
            <a:endParaRPr lang="en-US" dirty="0" smtClean="0"/>
          </a:p>
          <a:p>
            <a:pPr>
              <a:buFont typeface="Wingdings" pitchFamily="2" charset="2"/>
              <a:buChar char="§"/>
            </a:pPr>
            <a:r>
              <a:rPr lang="en-US" dirty="0" smtClean="0"/>
              <a:t> </a:t>
            </a:r>
            <a:r>
              <a:rPr lang="en-US" dirty="0" err="1" smtClean="0">
                <a:cs typeface="Arial" pitchFamily="34" charset="0"/>
              </a:rPr>
              <a:t>DePaolo</a:t>
            </a:r>
            <a:r>
              <a:rPr lang="en-US" dirty="0" smtClean="0">
                <a:cs typeface="Arial" pitchFamily="34" charset="0"/>
              </a:rPr>
              <a:t>, </a:t>
            </a:r>
            <a:r>
              <a:rPr lang="en-US" dirty="0" err="1" smtClean="0">
                <a:cs typeface="Arial" pitchFamily="34" charset="0"/>
              </a:rPr>
              <a:t>Kyte</a:t>
            </a:r>
            <a:r>
              <a:rPr lang="en-US" dirty="0" smtClean="0">
                <a:cs typeface="Arial" pitchFamily="34" charset="0"/>
              </a:rPr>
              <a:t>, Marshall, O’Neil &amp; </a:t>
            </a:r>
            <a:r>
              <a:rPr lang="en-US" dirty="0" err="1" smtClean="0">
                <a:cs typeface="Arial" pitchFamily="34" charset="0"/>
              </a:rPr>
              <a:t>Smit</a:t>
            </a:r>
            <a:r>
              <a:rPr lang="en-US" dirty="0" smtClean="0">
                <a:cs typeface="Arial" pitchFamily="34" charset="0"/>
              </a:rPr>
              <a:t>; EPSL Vol. 64, Sept. 1983. </a:t>
            </a:r>
            <a:r>
              <a:rPr lang="en-US" b="1" i="1" dirty="0" err="1" smtClean="0">
                <a:solidFill>
                  <a:schemeClr val="accent5">
                    <a:lumMod val="50000"/>
                  </a:schemeClr>
                </a:solidFill>
              </a:rPr>
              <a:t>Rb-Sr</a:t>
            </a:r>
            <a:r>
              <a:rPr lang="en-US" b="1" i="1" dirty="0" smtClean="0">
                <a:solidFill>
                  <a:schemeClr val="accent5">
                    <a:lumMod val="50000"/>
                  </a:schemeClr>
                </a:solidFill>
              </a:rPr>
              <a:t>, </a:t>
            </a:r>
            <a:r>
              <a:rPr lang="en-US" b="1" i="1" dirty="0" err="1" smtClean="0">
                <a:solidFill>
                  <a:schemeClr val="accent5">
                    <a:lumMod val="50000"/>
                  </a:schemeClr>
                </a:solidFill>
              </a:rPr>
              <a:t>Sm-Nd</a:t>
            </a:r>
            <a:r>
              <a:rPr lang="en-US" b="1" i="1" dirty="0" smtClean="0">
                <a:solidFill>
                  <a:schemeClr val="accent5">
                    <a:lumMod val="50000"/>
                  </a:schemeClr>
                </a:solidFill>
              </a:rPr>
              <a:t>, K-Ca, O, and H isotopic study of Cretaceous-Tertiary boundary sediments, </a:t>
            </a:r>
            <a:r>
              <a:rPr lang="en-US" b="1" i="1" dirty="0" err="1" smtClean="0">
                <a:solidFill>
                  <a:schemeClr val="accent5">
                    <a:lumMod val="50000"/>
                  </a:schemeClr>
                </a:solidFill>
              </a:rPr>
              <a:t>Caravaca</a:t>
            </a:r>
            <a:r>
              <a:rPr lang="en-US" b="1" i="1" dirty="0" smtClean="0">
                <a:solidFill>
                  <a:schemeClr val="accent5">
                    <a:lumMod val="50000"/>
                  </a:schemeClr>
                </a:solidFill>
              </a:rPr>
              <a:t>, Spain: evidence for an oceanic impact site, </a:t>
            </a:r>
          </a:p>
          <a:p>
            <a:pPr>
              <a:buFont typeface="Wingdings" pitchFamily="2" charset="2"/>
              <a:buChar char="§"/>
            </a:pPr>
            <a:r>
              <a:rPr lang="en-US" dirty="0" err="1" smtClean="0">
                <a:cs typeface="Arial" pitchFamily="34" charset="0"/>
              </a:rPr>
              <a:t>Montanari</a:t>
            </a:r>
            <a:r>
              <a:rPr lang="en-US" dirty="0" smtClean="0">
                <a:cs typeface="Arial" pitchFamily="34" charset="0"/>
              </a:rPr>
              <a:t>, Hays, Alvarez, </a:t>
            </a:r>
            <a:r>
              <a:rPr lang="en-US" dirty="0" err="1" smtClean="0">
                <a:cs typeface="Arial" pitchFamily="34" charset="0"/>
              </a:rPr>
              <a:t>Asaro</a:t>
            </a:r>
            <a:r>
              <a:rPr lang="en-US" dirty="0" smtClean="0">
                <a:cs typeface="Arial" pitchFamily="34" charset="0"/>
              </a:rPr>
              <a:t>, Michel, Alvarez &amp; </a:t>
            </a:r>
            <a:r>
              <a:rPr lang="en-US" dirty="0" err="1" smtClean="0">
                <a:cs typeface="Arial" pitchFamily="34" charset="0"/>
              </a:rPr>
              <a:t>Smit</a:t>
            </a:r>
            <a:r>
              <a:rPr lang="en-US" dirty="0" smtClean="0">
                <a:cs typeface="Arial" pitchFamily="34" charset="0"/>
              </a:rPr>
              <a:t> ; Geology, Nov. 1983.</a:t>
            </a:r>
            <a:r>
              <a:rPr lang="en-US" b="1" dirty="0" smtClean="0"/>
              <a:t> </a:t>
            </a:r>
            <a:r>
              <a:rPr lang="en-US" b="1" i="1" dirty="0" smtClean="0">
                <a:solidFill>
                  <a:schemeClr val="accent5">
                    <a:lumMod val="50000"/>
                  </a:schemeClr>
                </a:solidFill>
              </a:rPr>
              <a:t>Spheroids at the Cretaceous-Tertiary boundary are altered impact droplets of basaltic composition,</a:t>
            </a:r>
          </a:p>
          <a:p>
            <a:pPr>
              <a:buFont typeface="Wingdings" pitchFamily="2" charset="2"/>
              <a:buChar char="§"/>
            </a:pPr>
            <a:r>
              <a:rPr lang="en-US" sz="2000" b="1" dirty="0" err="1" smtClean="0"/>
              <a:t>Bohor</a:t>
            </a:r>
            <a:r>
              <a:rPr lang="en-US" sz="2000" b="1" dirty="0" smtClean="0"/>
              <a:t>, B., W. Betterton, and E. </a:t>
            </a:r>
            <a:r>
              <a:rPr lang="en-US" sz="2000" b="1" dirty="0" err="1" smtClean="0"/>
              <a:t>Foord</a:t>
            </a:r>
            <a:r>
              <a:rPr lang="en-US" sz="2000" b="1" dirty="0" smtClean="0"/>
              <a:t>, </a:t>
            </a:r>
            <a:r>
              <a:rPr lang="en-US" sz="2000" b="1" dirty="0" err="1" smtClean="0"/>
              <a:t>Meteoritics</a:t>
            </a:r>
            <a:r>
              <a:rPr lang="en-US" sz="2000" b="1" dirty="0" smtClean="0"/>
              <a:t>, 25 1990.</a:t>
            </a:r>
            <a:r>
              <a:rPr lang="en-US" sz="2000" b="1" dirty="0" smtClean="0">
                <a:cs typeface="Arial" pitchFamily="34" charset="0"/>
              </a:rPr>
              <a:t>  </a:t>
            </a:r>
            <a:r>
              <a:rPr lang="en-US" sz="2000" b="1" i="1" dirty="0" smtClean="0">
                <a:solidFill>
                  <a:schemeClr val="accent5">
                    <a:lumMod val="50000"/>
                  </a:schemeClr>
                </a:solidFill>
                <a:cs typeface="Arial" pitchFamily="34" charset="0"/>
              </a:rPr>
              <a:t>Shocked zircon and </a:t>
            </a:r>
            <a:r>
              <a:rPr lang="en-US" sz="2000" b="1" i="1" dirty="0" err="1" smtClean="0">
                <a:solidFill>
                  <a:schemeClr val="accent5">
                    <a:lumMod val="50000"/>
                  </a:schemeClr>
                </a:solidFill>
                <a:cs typeface="Arial" pitchFamily="34" charset="0"/>
              </a:rPr>
              <a:t>chromite</a:t>
            </a:r>
            <a:r>
              <a:rPr lang="en-US" sz="2000" b="1" i="1" dirty="0" smtClean="0">
                <a:solidFill>
                  <a:schemeClr val="accent5">
                    <a:lumMod val="50000"/>
                  </a:schemeClr>
                </a:solidFill>
                <a:cs typeface="Arial" pitchFamily="34" charset="0"/>
              </a:rPr>
              <a:t> in K/T boundary </a:t>
            </a:r>
            <a:r>
              <a:rPr lang="en-US" sz="2000" b="1" i="1" dirty="0" err="1" smtClean="0">
                <a:solidFill>
                  <a:schemeClr val="accent5">
                    <a:lumMod val="50000"/>
                  </a:schemeClr>
                </a:solidFill>
                <a:cs typeface="Arial" pitchFamily="34" charset="0"/>
              </a:rPr>
              <a:t>claystones</a:t>
            </a:r>
            <a:r>
              <a:rPr lang="en-US" sz="2000" b="1" i="1" dirty="0" smtClean="0">
                <a:solidFill>
                  <a:schemeClr val="accent5">
                    <a:lumMod val="50000"/>
                  </a:schemeClr>
                </a:solidFill>
                <a:cs typeface="Arial" pitchFamily="34" charset="0"/>
              </a:rPr>
              <a:t>.</a:t>
            </a:r>
            <a:r>
              <a:rPr lang="en-US" sz="2000" b="1" dirty="0" smtClean="0">
                <a:solidFill>
                  <a:schemeClr val="accent5">
                    <a:lumMod val="50000"/>
                  </a:schemeClr>
                </a:solidFill>
                <a:cs typeface="Arial" pitchFamily="34" charset="0"/>
              </a:rPr>
              <a:t> </a:t>
            </a:r>
          </a:p>
          <a:p>
            <a:pPr>
              <a:buFont typeface="Wingdings" pitchFamily="2" charset="2"/>
              <a:buChar char="§"/>
            </a:pPr>
            <a:r>
              <a:rPr lang="en-US" dirty="0" smtClean="0">
                <a:cs typeface="Arial" pitchFamily="34" charset="0"/>
              </a:rPr>
              <a:t>Hildebrand &amp; Boynton, LPSC, 18 1987. </a:t>
            </a:r>
            <a:r>
              <a:rPr lang="en-US" b="1" i="1" dirty="0" smtClean="0">
                <a:solidFill>
                  <a:schemeClr val="accent5">
                    <a:lumMod val="50000"/>
                  </a:schemeClr>
                </a:solidFill>
                <a:cs typeface="Arial" pitchFamily="34" charset="0"/>
              </a:rPr>
              <a:t>The K/T Impact excavated Oceanic Mantle:  Evidence from REE Abundances.</a:t>
            </a:r>
            <a:endParaRPr lang="en-US" b="1" dirty="0" smtClean="0">
              <a:solidFill>
                <a:schemeClr val="accent5">
                  <a:lumMod val="50000"/>
                </a:schemeClr>
              </a:solidFill>
              <a:cs typeface="Arial" pitchFamily="34" charset="0"/>
            </a:endParaRPr>
          </a:p>
          <a:p>
            <a:pPr>
              <a:buFont typeface="Wingdings" pitchFamily="2" charset="2"/>
              <a:buChar char="§"/>
            </a:pPr>
            <a:r>
              <a:rPr lang="en-US" dirty="0" smtClean="0">
                <a:cs typeface="Arial" pitchFamily="34" charset="0"/>
              </a:rPr>
              <a:t>Hildebrand, </a:t>
            </a:r>
            <a:r>
              <a:rPr lang="en-US" dirty="0" err="1" smtClean="0">
                <a:cs typeface="Arial" pitchFamily="34" charset="0"/>
              </a:rPr>
              <a:t>Meteoritics</a:t>
            </a:r>
            <a:r>
              <a:rPr lang="en-US" dirty="0" smtClean="0">
                <a:cs typeface="Arial" pitchFamily="34" charset="0"/>
              </a:rPr>
              <a:t>, 23 1988.  </a:t>
            </a:r>
            <a:r>
              <a:rPr lang="en-US" b="1" i="1" dirty="0" smtClean="0">
                <a:solidFill>
                  <a:schemeClr val="accent5">
                    <a:lumMod val="50000"/>
                  </a:schemeClr>
                </a:solidFill>
                <a:cs typeface="Arial" pitchFamily="34" charset="0"/>
              </a:rPr>
              <a:t>Impact Wave Deposits at the Cretaceous/Tertiary Boundary Imply an Oceanic Impact Site Near North America.</a:t>
            </a:r>
            <a:endParaRPr lang="en-US" b="1" dirty="0" smtClean="0">
              <a:solidFill>
                <a:schemeClr val="accent5">
                  <a:lumMod val="50000"/>
                </a:schemeClr>
              </a:solidFill>
              <a:cs typeface="Arial" pitchFamily="34" charset="0"/>
            </a:endParaRPr>
          </a:p>
          <a:p>
            <a:pPr>
              <a:buFont typeface="Wingdings" pitchFamily="2" charset="2"/>
              <a:buChar char="§"/>
            </a:pPr>
            <a:r>
              <a:rPr lang="en-US" dirty="0" smtClean="0">
                <a:cs typeface="Arial" pitchFamily="34" charset="0"/>
              </a:rPr>
              <a:t>Hildebrand &amp; Boynton, Science </a:t>
            </a:r>
            <a:r>
              <a:rPr lang="en-US" dirty="0" err="1" smtClean="0">
                <a:cs typeface="Arial" pitchFamily="34" charset="0"/>
              </a:rPr>
              <a:t>Vol</a:t>
            </a:r>
            <a:r>
              <a:rPr lang="en-US" dirty="0" smtClean="0">
                <a:cs typeface="Arial" pitchFamily="34" charset="0"/>
              </a:rPr>
              <a:t> 248, May 1990. </a:t>
            </a:r>
            <a:r>
              <a:rPr lang="en-US" b="1" dirty="0" smtClean="0">
                <a:cs typeface="Arial" pitchFamily="34" charset="0"/>
              </a:rPr>
              <a:t> </a:t>
            </a:r>
            <a:r>
              <a:rPr lang="en-US" b="1" i="1" dirty="0" smtClean="0">
                <a:solidFill>
                  <a:schemeClr val="accent5">
                    <a:lumMod val="50000"/>
                  </a:schemeClr>
                </a:solidFill>
                <a:cs typeface="Arial" pitchFamily="34" charset="0"/>
              </a:rPr>
              <a:t>Proximal Cretaceous-Tertiary Boundary Impact Deposits in the Caribbean.</a:t>
            </a:r>
          </a:p>
          <a:p>
            <a:pPr>
              <a:buFont typeface="Wingdings" pitchFamily="2" charset="2"/>
              <a:buChar char="§"/>
            </a:pPr>
            <a:endParaRPr lang="en-US" i="1" dirty="0" smtClean="0">
              <a:cs typeface="Arial" pitchFamily="34" charset="0"/>
            </a:endParaRPr>
          </a:p>
          <a:p>
            <a:r>
              <a:rPr lang="en-US" dirty="0" smtClean="0">
                <a:cs typeface="Arial" pitchFamily="34" charset="0"/>
              </a:rPr>
              <a:t/>
            </a:r>
            <a:br>
              <a:rPr lang="en-US" dirty="0" smtClean="0">
                <a:cs typeface="Arial" pitchFamily="34" charset="0"/>
              </a:rPr>
            </a:br>
            <a:endParaRPr lang="en-US" dirty="0" smtClean="0"/>
          </a:p>
          <a:p>
            <a:endParaRPr lang="en-US" dirty="0" smtClean="0"/>
          </a:p>
          <a:p>
            <a:endParaRPr lang="en-US" dirty="0"/>
          </a:p>
        </p:txBody>
      </p:sp>
      <p:sp>
        <p:nvSpPr>
          <p:cNvPr id="3" name="TextBox 2"/>
          <p:cNvSpPr txBox="1"/>
          <p:nvPr/>
        </p:nvSpPr>
        <p:spPr>
          <a:xfrm>
            <a:off x="1447800" y="0"/>
            <a:ext cx="6477000" cy="400110"/>
          </a:xfrm>
          <a:prstGeom prst="rect">
            <a:avLst/>
          </a:prstGeom>
          <a:noFill/>
        </p:spPr>
        <p:txBody>
          <a:bodyPr wrap="square" rtlCol="0">
            <a:spAutoFit/>
          </a:bodyPr>
          <a:lstStyle/>
          <a:p>
            <a:r>
              <a:rPr lang="en-US" sz="2000" dirty="0" smtClean="0">
                <a:solidFill>
                  <a:schemeClr val="accent6">
                    <a:lumMod val="50000"/>
                  </a:schemeClr>
                </a:solidFill>
              </a:rPr>
              <a:t>Are KT boundary chromites terrestrial or extra-terrestrial?</a:t>
            </a:r>
            <a:endParaRPr lang="en-US" sz="2000" dirty="0">
              <a:solidFill>
                <a:schemeClr val="accent6">
                  <a:lumMod val="50000"/>
                </a:schemeClr>
              </a:solidFill>
            </a:endParaRPr>
          </a:p>
        </p:txBody>
      </p:sp>
      <p:sp>
        <p:nvSpPr>
          <p:cNvPr id="4" name="Rectangle 3"/>
          <p:cNvSpPr/>
          <p:nvPr/>
        </p:nvSpPr>
        <p:spPr>
          <a:xfrm>
            <a:off x="2286000" y="3105835"/>
            <a:ext cx="4572000" cy="646331"/>
          </a:xfrm>
          <a:prstGeom prst="rect">
            <a:avLst/>
          </a:prstGeom>
        </p:spPr>
        <p:txBody>
          <a:bodyPr>
            <a:spAutoFit/>
          </a:bodyPr>
          <a:lstStyle/>
          <a:p>
            <a:r>
              <a:rPr lang="en-US" dirty="0"/>
              <a:t>KT boundary layer, Madrid </a:t>
            </a:r>
            <a:r>
              <a:rPr lang="en-US" dirty="0" err="1"/>
              <a:t>roadcut</a:t>
            </a:r>
            <a:r>
              <a:rPr lang="en-US" dirty="0"/>
              <a:t> near Trinidad, CO.</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295400" y="1066800"/>
            <a:ext cx="6705600" cy="5651302"/>
          </a:xfrm>
          <a:prstGeom prst="rect">
            <a:avLst/>
          </a:prstGeom>
          <a:noFill/>
          <a:ln w="9525">
            <a:noFill/>
            <a:miter lim="800000"/>
            <a:headEnd/>
            <a:tailEnd/>
          </a:ln>
          <a:effectLst/>
        </p:spPr>
      </p:pic>
      <p:sp>
        <p:nvSpPr>
          <p:cNvPr id="3" name="TextBox 2"/>
          <p:cNvSpPr txBox="1"/>
          <p:nvPr/>
        </p:nvSpPr>
        <p:spPr>
          <a:xfrm>
            <a:off x="1143000" y="457200"/>
            <a:ext cx="7291548" cy="646331"/>
          </a:xfrm>
          <a:prstGeom prst="rect">
            <a:avLst/>
          </a:prstGeom>
          <a:noFill/>
        </p:spPr>
        <p:txBody>
          <a:bodyPr wrap="none" rtlCol="0">
            <a:spAutoFit/>
          </a:bodyPr>
          <a:lstStyle/>
          <a:p>
            <a:r>
              <a:rPr lang="en-US" dirty="0" smtClean="0"/>
              <a:t>EDAX analysis of Madrid road cut </a:t>
            </a:r>
            <a:r>
              <a:rPr lang="en-US" dirty="0" err="1" smtClean="0"/>
              <a:t>chromite</a:t>
            </a:r>
            <a:r>
              <a:rPr lang="en-US" dirty="0" smtClean="0"/>
              <a:t>.  (more Mg and Al rich than Clear</a:t>
            </a:r>
          </a:p>
          <a:p>
            <a:r>
              <a:rPr lang="en-US" dirty="0" smtClean="0"/>
              <a:t>Creek North </a:t>
            </a:r>
            <a:r>
              <a:rPr lang="en-US" dirty="0" err="1" smtClean="0"/>
              <a:t>chromite</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sz="2800" dirty="0" smtClean="0"/>
              <a:t>Figure 2 from </a:t>
            </a:r>
            <a:r>
              <a:rPr lang="en-US" sz="2800" dirty="0" err="1" smtClean="0"/>
              <a:t>Trinquier</a:t>
            </a:r>
            <a:r>
              <a:rPr lang="en-US" sz="2800" dirty="0" smtClean="0"/>
              <a:t> et al. 2006</a:t>
            </a:r>
            <a:br>
              <a:rPr lang="en-US" sz="2800" dirty="0" smtClean="0"/>
            </a:br>
            <a:r>
              <a:rPr lang="en-US" sz="2800" dirty="0" smtClean="0"/>
              <a:t>The nature of the KT </a:t>
            </a:r>
            <a:r>
              <a:rPr lang="en-US" sz="2800" dirty="0" err="1" smtClean="0"/>
              <a:t>impactor</a:t>
            </a:r>
            <a:r>
              <a:rPr lang="en-US" sz="2800" dirty="0" smtClean="0"/>
              <a:t>. A 54Cr reappraisal</a:t>
            </a:r>
            <a:r>
              <a:rPr lang="en-US" sz="3100" dirty="0" smtClean="0"/>
              <a:t/>
            </a:r>
            <a:br>
              <a:rPr lang="en-US" sz="3100" dirty="0" smtClean="0"/>
            </a:br>
            <a:r>
              <a:rPr lang="en-US" sz="2200" dirty="0" smtClean="0"/>
              <a:t>Earth and Planetary Science Letters 241 (2006) 780–788</a:t>
            </a:r>
            <a:endParaRPr lang="en-US" sz="2200" dirty="0"/>
          </a:p>
        </p:txBody>
      </p:sp>
      <p:pic>
        <p:nvPicPr>
          <p:cNvPr id="181250" name="Picture 2"/>
          <p:cNvPicPr>
            <a:picLocks noChangeAspect="1" noChangeArrowheads="1"/>
          </p:cNvPicPr>
          <p:nvPr/>
        </p:nvPicPr>
        <p:blipFill>
          <a:blip r:embed="rId3" cstate="print"/>
          <a:srcRect b="2936"/>
          <a:stretch>
            <a:fillRect/>
          </a:stretch>
        </p:blipFill>
        <p:spPr bwMode="auto">
          <a:xfrm>
            <a:off x="2346120" y="1219201"/>
            <a:ext cx="4740480" cy="3328332"/>
          </a:xfrm>
          <a:prstGeom prst="rect">
            <a:avLst/>
          </a:prstGeom>
          <a:noFill/>
          <a:ln w="9525">
            <a:noFill/>
            <a:miter lim="800000"/>
            <a:headEnd/>
            <a:tailEnd/>
          </a:ln>
        </p:spPr>
      </p:pic>
      <p:sp>
        <p:nvSpPr>
          <p:cNvPr id="4" name="TextBox 3"/>
          <p:cNvSpPr txBox="1"/>
          <p:nvPr/>
        </p:nvSpPr>
        <p:spPr>
          <a:xfrm>
            <a:off x="0" y="4572000"/>
            <a:ext cx="9144000" cy="2308324"/>
          </a:xfrm>
          <a:prstGeom prst="rect">
            <a:avLst/>
          </a:prstGeom>
          <a:noFill/>
        </p:spPr>
        <p:txBody>
          <a:bodyPr wrap="square" rtlCol="0">
            <a:spAutoFit/>
          </a:bodyPr>
          <a:lstStyle/>
          <a:p>
            <a:r>
              <a:rPr lang="en-US" dirty="0" smtClean="0"/>
              <a:t>Fig. 2. 54Cr/ 52Cr values for KT rocks compared to common classes of meteorites and terrestrial rocks. HED represent the </a:t>
            </a:r>
            <a:r>
              <a:rPr lang="en-US" dirty="0" err="1" smtClean="0"/>
              <a:t>eucrites</a:t>
            </a:r>
            <a:r>
              <a:rPr lang="en-US" dirty="0" smtClean="0"/>
              <a:t>, and </a:t>
            </a:r>
            <a:r>
              <a:rPr lang="en-US" dirty="0" err="1" smtClean="0"/>
              <a:t>diogenites</a:t>
            </a:r>
            <a:r>
              <a:rPr lang="en-US" dirty="0" smtClean="0"/>
              <a:t>. The </a:t>
            </a:r>
            <a:r>
              <a:rPr lang="en-US" dirty="0" err="1" smtClean="0"/>
              <a:t>mesosiderite</a:t>
            </a:r>
            <a:r>
              <a:rPr lang="en-US" dirty="0" smtClean="0"/>
              <a:t> and main group </a:t>
            </a:r>
            <a:r>
              <a:rPr lang="en-US" dirty="0" err="1" smtClean="0"/>
              <a:t>pallasite</a:t>
            </a:r>
            <a:r>
              <a:rPr lang="en-US" dirty="0" smtClean="0"/>
              <a:t> silicates plot at the same position as the HED group. OC are ordinary </a:t>
            </a:r>
            <a:r>
              <a:rPr lang="en-US" dirty="0" err="1" smtClean="0"/>
              <a:t>chondrites</a:t>
            </a:r>
            <a:r>
              <a:rPr lang="en-US" dirty="0" smtClean="0"/>
              <a:t> (H, L, LL) from various </a:t>
            </a:r>
            <a:r>
              <a:rPr lang="en-US" dirty="0" err="1" smtClean="0"/>
              <a:t>petrological</a:t>
            </a:r>
            <a:r>
              <a:rPr lang="en-US" dirty="0" smtClean="0"/>
              <a:t> types (4 to 6). CC are carbonaceous </a:t>
            </a:r>
            <a:r>
              <a:rPr lang="en-US" dirty="0" err="1" smtClean="0"/>
              <a:t>chondrites</a:t>
            </a:r>
            <a:r>
              <a:rPr lang="en-US" dirty="0" smtClean="0"/>
              <a:t> from distinct metamorphism grade (1 to 4), some samples of which are quoted in Table 2. All values are given after exponential correction [20] as relative deviations in 104 from the laboratory standards (e-unit). Cr data are normalized to NBS 52Cr/ 50Cr=19.28323 [54]. All uncertainties are 2r.  Data after [18].</a:t>
            </a:r>
            <a:endParaRPr lang="en-US" dirty="0"/>
          </a:p>
        </p:txBody>
      </p:sp>
      <p:cxnSp>
        <p:nvCxnSpPr>
          <p:cNvPr id="8" name="Straight Arrow Connector 7"/>
          <p:cNvCxnSpPr/>
          <p:nvPr/>
        </p:nvCxnSpPr>
        <p:spPr>
          <a:xfrm rot="10800000" flipV="1">
            <a:off x="4495800" y="2362200"/>
            <a:ext cx="2514600" cy="1066800"/>
          </a:xfrm>
          <a:prstGeom prst="straightConnector1">
            <a:avLst/>
          </a:prstGeom>
          <a:ln w="3492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10400" y="1600201"/>
            <a:ext cx="2133600" cy="2031325"/>
          </a:xfrm>
          <a:prstGeom prst="rect">
            <a:avLst/>
          </a:prstGeom>
          <a:noFill/>
        </p:spPr>
        <p:txBody>
          <a:bodyPr wrap="square" rtlCol="0">
            <a:spAutoFit/>
          </a:bodyPr>
          <a:lstStyle/>
          <a:p>
            <a:r>
              <a:rPr lang="en-US" b="1" dirty="0" smtClean="0">
                <a:solidFill>
                  <a:schemeClr val="accent2">
                    <a:lumMod val="75000"/>
                  </a:schemeClr>
                </a:solidFill>
              </a:rPr>
              <a:t>Whole rock 54Cr/52Cr</a:t>
            </a:r>
          </a:p>
          <a:p>
            <a:r>
              <a:rPr lang="en-US" b="1" dirty="0" smtClean="0">
                <a:solidFill>
                  <a:schemeClr val="accent2">
                    <a:lumMod val="75000"/>
                  </a:schemeClr>
                </a:solidFill>
              </a:rPr>
              <a:t>isotope analysis</a:t>
            </a:r>
            <a:r>
              <a:rPr lang="en-US" dirty="0" smtClean="0">
                <a:solidFill>
                  <a:schemeClr val="accent2">
                    <a:lumMod val="75000"/>
                  </a:schemeClr>
                </a:solidFill>
              </a:rPr>
              <a:t> on</a:t>
            </a:r>
          </a:p>
          <a:p>
            <a:r>
              <a:rPr lang="en-US" dirty="0" smtClean="0">
                <a:solidFill>
                  <a:schemeClr val="accent2">
                    <a:lumMod val="75000"/>
                  </a:schemeClr>
                </a:solidFill>
              </a:rPr>
              <a:t>Raton Basin KT</a:t>
            </a:r>
          </a:p>
          <a:p>
            <a:r>
              <a:rPr lang="en-US" dirty="0" smtClean="0">
                <a:solidFill>
                  <a:schemeClr val="accent2">
                    <a:lumMod val="75000"/>
                  </a:schemeClr>
                </a:solidFill>
              </a:rPr>
              <a:t>boundary </a:t>
            </a:r>
            <a:r>
              <a:rPr lang="en-US" dirty="0" err="1" smtClean="0">
                <a:solidFill>
                  <a:schemeClr val="accent2">
                    <a:lumMod val="75000"/>
                  </a:schemeClr>
                </a:solidFill>
              </a:rPr>
              <a:t>claystones</a:t>
            </a:r>
            <a:endParaRPr lang="en-US" dirty="0" smtClean="0">
              <a:solidFill>
                <a:schemeClr val="accent2">
                  <a:lumMod val="75000"/>
                </a:schemeClr>
              </a:solidFill>
            </a:endParaRPr>
          </a:p>
          <a:p>
            <a:r>
              <a:rPr lang="en-US" b="1" dirty="0" smtClean="0">
                <a:solidFill>
                  <a:schemeClr val="accent2">
                    <a:lumMod val="75000"/>
                  </a:schemeClr>
                </a:solidFill>
              </a:rPr>
              <a:t>is within uncertainty</a:t>
            </a:r>
          </a:p>
          <a:p>
            <a:r>
              <a:rPr lang="en-US" b="1" dirty="0" smtClean="0">
                <a:solidFill>
                  <a:schemeClr val="accent2">
                    <a:lumMod val="75000"/>
                  </a:schemeClr>
                </a:solidFill>
              </a:rPr>
              <a:t>of terrestrial.</a:t>
            </a:r>
            <a:endParaRPr lang="en-US"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1" y="228600"/>
            <a:ext cx="7010400" cy="646331"/>
          </a:xfrm>
          <a:prstGeom prst="rect">
            <a:avLst/>
          </a:prstGeom>
          <a:noFill/>
        </p:spPr>
        <p:txBody>
          <a:bodyPr wrap="square" rtlCol="0">
            <a:spAutoFit/>
          </a:bodyPr>
          <a:lstStyle/>
          <a:p>
            <a:pPr algn="ctr"/>
            <a:r>
              <a:rPr lang="en-US" b="1" dirty="0" smtClean="0">
                <a:solidFill>
                  <a:schemeClr val="accent5">
                    <a:lumMod val="75000"/>
                  </a:schemeClr>
                </a:solidFill>
              </a:rPr>
              <a:t>Exercise in simple logic:  The Raton Basin KT boundary chromites are either terrestrial or extra-terrestrial.</a:t>
            </a:r>
            <a:endParaRPr lang="en-US" b="1" dirty="0">
              <a:solidFill>
                <a:schemeClr val="accent5">
                  <a:lumMod val="75000"/>
                </a:schemeClr>
              </a:solidFill>
            </a:endParaRPr>
          </a:p>
        </p:txBody>
      </p:sp>
      <p:sp>
        <p:nvSpPr>
          <p:cNvPr id="3" name="TextBox 2"/>
          <p:cNvSpPr txBox="1"/>
          <p:nvPr/>
        </p:nvSpPr>
        <p:spPr>
          <a:xfrm>
            <a:off x="1219200" y="1066800"/>
            <a:ext cx="5943600" cy="5909310"/>
          </a:xfrm>
          <a:prstGeom prst="rect">
            <a:avLst/>
          </a:prstGeom>
          <a:noFill/>
        </p:spPr>
        <p:txBody>
          <a:bodyPr wrap="square" rtlCol="0">
            <a:spAutoFit/>
          </a:bodyPr>
          <a:lstStyle/>
          <a:p>
            <a:r>
              <a:rPr lang="en-US" b="1" dirty="0" err="1" smtClean="0"/>
              <a:t>Chromite</a:t>
            </a:r>
            <a:r>
              <a:rPr lang="en-US" b="1" dirty="0" smtClean="0"/>
              <a:t> is a minor mantle mineral, typically present in depleted oceanic </a:t>
            </a:r>
            <a:r>
              <a:rPr lang="en-US" b="1" dirty="0" err="1" smtClean="0"/>
              <a:t>harzburgites</a:t>
            </a:r>
            <a:r>
              <a:rPr lang="en-US" b="1" dirty="0" smtClean="0"/>
              <a:t> at the 2-3% level.  </a:t>
            </a:r>
          </a:p>
          <a:p>
            <a:endParaRPr lang="en-US" b="1" dirty="0" smtClean="0"/>
          </a:p>
          <a:p>
            <a:r>
              <a:rPr lang="en-US" b="1" dirty="0" smtClean="0">
                <a:solidFill>
                  <a:schemeClr val="tx2">
                    <a:lumMod val="60000"/>
                    <a:lumOff val="40000"/>
                  </a:schemeClr>
                </a:solidFill>
              </a:rPr>
              <a:t>If Colorado KT boundary chromites turn out to be terrestrial </a:t>
            </a:r>
            <a:r>
              <a:rPr lang="en-US" b="1" dirty="0" smtClean="0"/>
              <a:t>it is strongly implied that the </a:t>
            </a:r>
            <a:r>
              <a:rPr lang="en-US" b="1" dirty="0" err="1" smtClean="0"/>
              <a:t>Chicxulub</a:t>
            </a:r>
            <a:r>
              <a:rPr lang="en-US" b="1" dirty="0" smtClean="0"/>
              <a:t> crater is not the only large KT boundary crater.  </a:t>
            </a:r>
            <a:r>
              <a:rPr lang="en-US" b="1" dirty="0" err="1" smtClean="0"/>
              <a:t>Chicxulub</a:t>
            </a:r>
            <a:r>
              <a:rPr lang="en-US" b="1" dirty="0" smtClean="0"/>
              <a:t> crater is on continental crust away from any plate boundaries, and based on scaling considerations, the impact was not large (energetic) enough to have excavated mantle material from beneath the MOHO at ~35 km depth on the Yucatan platform.   (See </a:t>
            </a:r>
            <a:r>
              <a:rPr lang="en-US" b="1" dirty="0" err="1" smtClean="0"/>
              <a:t>Melosh</a:t>
            </a:r>
            <a:r>
              <a:rPr lang="en-US" b="1" dirty="0" smtClean="0"/>
              <a:t>, 2001.)</a:t>
            </a:r>
          </a:p>
          <a:p>
            <a:endParaRPr lang="en-US" b="1" dirty="0" smtClean="0"/>
          </a:p>
          <a:p>
            <a:r>
              <a:rPr lang="en-US" b="1" dirty="0" smtClean="0">
                <a:solidFill>
                  <a:schemeClr val="tx2">
                    <a:lumMod val="60000"/>
                    <a:lumOff val="40000"/>
                  </a:schemeClr>
                </a:solidFill>
              </a:rPr>
              <a:t>If the chromites turn out to be extra-terrestrial</a:t>
            </a:r>
            <a:r>
              <a:rPr lang="en-US" b="1" dirty="0" smtClean="0"/>
              <a:t>, we will learn something about the KT </a:t>
            </a:r>
            <a:r>
              <a:rPr lang="en-US" b="1" dirty="0" err="1" smtClean="0"/>
              <a:t>impactor</a:t>
            </a:r>
            <a:r>
              <a:rPr lang="en-US" b="1" dirty="0" smtClean="0"/>
              <a:t>.  Various meteorite types have unique chromium isotopic compositions different than the earth's mantle, which is essentially homogeneous with respect to Cr isotope composition.  </a:t>
            </a:r>
            <a:r>
              <a:rPr lang="en-US" b="1" dirty="0" smtClean="0"/>
              <a:t>(</a:t>
            </a:r>
            <a:r>
              <a:rPr lang="en-US" b="1" dirty="0" err="1" smtClean="0"/>
              <a:t>Trinquier</a:t>
            </a:r>
            <a:r>
              <a:rPr lang="en-US" b="1" dirty="0" smtClean="0"/>
              <a:t> et. al. 2006, Qin </a:t>
            </a:r>
            <a:r>
              <a:rPr lang="en-US" b="1" dirty="0" smtClean="0"/>
              <a:t>et al. 2010</a:t>
            </a:r>
            <a:r>
              <a:rPr lang="en-US" b="1" dirty="0" smtClean="0"/>
              <a:t>.)</a:t>
            </a:r>
          </a:p>
          <a:p>
            <a:endParaRPr lang="en-US" b="1" dirty="0"/>
          </a:p>
          <a:p>
            <a:r>
              <a:rPr lang="en-US" b="1" dirty="0" smtClean="0"/>
              <a:t>We are currently carrying out TIMS Cr isotope analysis in Justin Simon’s lab at Johnson Space Center, Houston.</a:t>
            </a:r>
            <a:endParaRPr lang="en-US" b="1"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What is the point?</a:t>
            </a:r>
            <a:endParaRPr lang="en-US" dirty="0"/>
          </a:p>
        </p:txBody>
      </p:sp>
      <p:sp>
        <p:nvSpPr>
          <p:cNvPr id="3" name="TextBox 2"/>
          <p:cNvSpPr txBox="1"/>
          <p:nvPr/>
        </p:nvSpPr>
        <p:spPr>
          <a:xfrm>
            <a:off x="1219201" y="762001"/>
            <a:ext cx="7162800" cy="6001643"/>
          </a:xfrm>
          <a:prstGeom prst="rect">
            <a:avLst/>
          </a:prstGeom>
          <a:noFill/>
        </p:spPr>
        <p:txBody>
          <a:bodyPr wrap="square" rtlCol="0">
            <a:spAutoFit/>
          </a:bodyPr>
          <a:lstStyle/>
          <a:p>
            <a:r>
              <a:rPr lang="en-US" sz="2400" b="1" dirty="0" smtClean="0">
                <a:solidFill>
                  <a:schemeClr val="accent5">
                    <a:lumMod val="50000"/>
                  </a:schemeClr>
                </a:solidFill>
              </a:rPr>
              <a:t>If the Colorado KT boundary chrome </a:t>
            </a:r>
            <a:r>
              <a:rPr lang="en-US" sz="2400" b="1" dirty="0" err="1" smtClean="0">
                <a:solidFill>
                  <a:schemeClr val="accent5">
                    <a:lumMod val="50000"/>
                  </a:schemeClr>
                </a:solidFill>
              </a:rPr>
              <a:t>spinels</a:t>
            </a:r>
            <a:r>
              <a:rPr lang="en-US" sz="2400" b="1" dirty="0" smtClean="0">
                <a:solidFill>
                  <a:schemeClr val="accent5">
                    <a:lumMod val="50000"/>
                  </a:schemeClr>
                </a:solidFill>
              </a:rPr>
              <a:t> are terrestrial</a:t>
            </a:r>
            <a:r>
              <a:rPr lang="en-US" sz="2400" dirty="0" smtClean="0"/>
              <a:t>, then either</a:t>
            </a:r>
          </a:p>
          <a:p>
            <a:endParaRPr lang="en-US" sz="2400" dirty="0" smtClean="0"/>
          </a:p>
          <a:p>
            <a:pPr marL="342900" indent="-342900">
              <a:buFont typeface="+mj-lt"/>
              <a:buAutoNum type="arabicPeriod"/>
            </a:pPr>
            <a:r>
              <a:rPr lang="en-US" sz="2400" b="1" dirty="0" smtClean="0">
                <a:solidFill>
                  <a:schemeClr val="accent5">
                    <a:lumMod val="50000"/>
                  </a:schemeClr>
                </a:solidFill>
              </a:rPr>
              <a:t>An additional piece of </a:t>
            </a:r>
            <a:r>
              <a:rPr lang="en-US" sz="2400" b="1" dirty="0" err="1" smtClean="0">
                <a:solidFill>
                  <a:schemeClr val="accent5">
                    <a:lumMod val="50000"/>
                  </a:schemeClr>
                </a:solidFill>
              </a:rPr>
              <a:t>bolide</a:t>
            </a:r>
            <a:r>
              <a:rPr lang="en-US" sz="2400" b="1" dirty="0" smtClean="0">
                <a:solidFill>
                  <a:schemeClr val="accent5">
                    <a:lumMod val="50000"/>
                  </a:schemeClr>
                </a:solidFill>
              </a:rPr>
              <a:t> hit on or near a plate boundary where </a:t>
            </a:r>
            <a:r>
              <a:rPr lang="en-US" sz="2400" b="1" dirty="0" err="1" smtClean="0">
                <a:solidFill>
                  <a:schemeClr val="accent5">
                    <a:lumMod val="50000"/>
                  </a:schemeClr>
                </a:solidFill>
              </a:rPr>
              <a:t>ultramafics</a:t>
            </a:r>
            <a:r>
              <a:rPr lang="en-US" sz="2400" b="1" dirty="0" smtClean="0">
                <a:solidFill>
                  <a:schemeClr val="accent5">
                    <a:lumMod val="50000"/>
                  </a:schemeClr>
                </a:solidFill>
              </a:rPr>
              <a:t> were already exposed at or near the surface</a:t>
            </a:r>
            <a:r>
              <a:rPr lang="en-US" sz="2400" dirty="0" smtClean="0"/>
              <a:t>; or</a:t>
            </a:r>
          </a:p>
          <a:p>
            <a:pPr marL="342900" indent="-342900">
              <a:buFont typeface="+mj-lt"/>
              <a:buAutoNum type="arabicPeriod"/>
            </a:pPr>
            <a:endParaRPr lang="en-US" sz="2400" dirty="0" smtClean="0"/>
          </a:p>
          <a:p>
            <a:pPr marL="342900" indent="-342900">
              <a:buFont typeface="+mj-lt"/>
              <a:buAutoNum type="arabicPeriod"/>
            </a:pPr>
            <a:r>
              <a:rPr lang="en-US" sz="2400" b="1" dirty="0" smtClean="0">
                <a:solidFill>
                  <a:schemeClr val="accent5">
                    <a:lumMod val="50000"/>
                  </a:schemeClr>
                </a:solidFill>
              </a:rPr>
              <a:t>An additional much larger </a:t>
            </a:r>
            <a:r>
              <a:rPr lang="en-US" sz="2400" dirty="0" smtClean="0">
                <a:solidFill>
                  <a:schemeClr val="accent5">
                    <a:lumMod val="50000"/>
                  </a:schemeClr>
                </a:solidFill>
              </a:rPr>
              <a:t>(than </a:t>
            </a:r>
            <a:r>
              <a:rPr lang="en-US" sz="2400" dirty="0" err="1" smtClean="0">
                <a:solidFill>
                  <a:schemeClr val="accent5">
                    <a:lumMod val="50000"/>
                  </a:schemeClr>
                </a:solidFill>
              </a:rPr>
              <a:t>Chicxulub</a:t>
            </a:r>
            <a:r>
              <a:rPr lang="en-US" sz="2400" dirty="0" smtClean="0">
                <a:solidFill>
                  <a:schemeClr val="accent5">
                    <a:lumMod val="50000"/>
                  </a:schemeClr>
                </a:solidFill>
              </a:rPr>
              <a:t>) </a:t>
            </a:r>
            <a:r>
              <a:rPr lang="en-US" sz="2400" b="1" dirty="0" smtClean="0">
                <a:solidFill>
                  <a:schemeClr val="accent5">
                    <a:lumMod val="50000"/>
                  </a:schemeClr>
                </a:solidFill>
              </a:rPr>
              <a:t>fragment penetrated to and excavated mantle material</a:t>
            </a:r>
            <a:r>
              <a:rPr lang="en-US" sz="2400" dirty="0" smtClean="0">
                <a:solidFill>
                  <a:schemeClr val="accent5">
                    <a:lumMod val="50000"/>
                  </a:schemeClr>
                </a:solidFill>
              </a:rPr>
              <a:t> from beneath the crust</a:t>
            </a:r>
            <a:r>
              <a:rPr lang="en-US" sz="2400" dirty="0" smtClean="0"/>
              <a:t>; or</a:t>
            </a:r>
          </a:p>
          <a:p>
            <a:pPr marL="342900" indent="-342900">
              <a:buFont typeface="+mj-lt"/>
              <a:buAutoNum type="arabicPeriod"/>
            </a:pPr>
            <a:endParaRPr lang="en-US" sz="2400" dirty="0" smtClean="0"/>
          </a:p>
          <a:p>
            <a:pPr marL="342900" indent="-342900">
              <a:buFont typeface="+mj-lt"/>
              <a:buAutoNum type="arabicPeriod"/>
            </a:pPr>
            <a:r>
              <a:rPr lang="en-US" sz="2400" dirty="0" smtClean="0">
                <a:solidFill>
                  <a:schemeClr val="accent5">
                    <a:lumMod val="50000"/>
                  </a:schemeClr>
                </a:solidFill>
              </a:rPr>
              <a:t>Possibly both of the above</a:t>
            </a:r>
            <a:r>
              <a:rPr lang="en-US" sz="2400" dirty="0" smtClean="0">
                <a:solidFill>
                  <a:schemeClr val="tx2">
                    <a:lumMod val="60000"/>
                    <a:lumOff val="40000"/>
                  </a:schemeClr>
                </a:solidFill>
              </a:rPr>
              <a:t>.</a:t>
            </a:r>
          </a:p>
          <a:p>
            <a:pPr marL="342900" indent="-342900">
              <a:buFont typeface="+mj-lt"/>
              <a:buAutoNum type="arabicPeriod"/>
            </a:pPr>
            <a:endParaRPr lang="en-US" sz="2400" dirty="0" smtClean="0">
              <a:solidFill>
                <a:schemeClr val="tx2">
                  <a:lumMod val="60000"/>
                  <a:lumOff val="40000"/>
                </a:schemeClr>
              </a:solidFill>
            </a:endParaRPr>
          </a:p>
          <a:p>
            <a:pPr marL="342900" indent="-342900">
              <a:buFont typeface="+mj-lt"/>
              <a:buAutoNum type="arabicPeriod"/>
            </a:pPr>
            <a:r>
              <a:rPr lang="en-US" sz="2400" dirty="0" smtClean="0">
                <a:solidFill>
                  <a:schemeClr val="tx2">
                    <a:lumMod val="60000"/>
                    <a:lumOff val="40000"/>
                  </a:schemeClr>
                </a:solidFill>
              </a:rPr>
              <a:t>If the lithosphere was breached then there may be implications for the origin and evolution of the Caribbean North-American plate boundary.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cstate="print"/>
          <a:srcRect l="20000" t="26666" r="17999" b="13333"/>
          <a:stretch>
            <a:fillRect/>
          </a:stretch>
        </p:blipFill>
        <p:spPr bwMode="auto">
          <a:xfrm>
            <a:off x="0" y="1981200"/>
            <a:ext cx="3733800" cy="2687638"/>
          </a:xfrm>
          <a:prstGeom prst="rect">
            <a:avLst/>
          </a:prstGeom>
          <a:noFill/>
          <a:ln w="9525">
            <a:noFill/>
            <a:miter lim="800000"/>
            <a:headEnd/>
            <a:tailEnd/>
          </a:ln>
        </p:spPr>
      </p:pic>
      <p:pic>
        <p:nvPicPr>
          <p:cNvPr id="2051" name="Picture 2"/>
          <p:cNvPicPr>
            <a:picLocks noChangeAspect="1" noChangeArrowheads="1"/>
          </p:cNvPicPr>
          <p:nvPr/>
        </p:nvPicPr>
        <p:blipFill>
          <a:blip r:embed="rId4" cstate="print"/>
          <a:srcRect l="2000" t="24001" r="2000" b="13333"/>
          <a:stretch>
            <a:fillRect/>
          </a:stretch>
        </p:blipFill>
        <p:spPr bwMode="auto">
          <a:xfrm>
            <a:off x="3581400" y="1981200"/>
            <a:ext cx="5562600" cy="2700338"/>
          </a:xfrm>
          <a:prstGeom prst="rect">
            <a:avLst/>
          </a:prstGeom>
          <a:noFill/>
          <a:ln w="9525">
            <a:noFill/>
            <a:miter lim="800000"/>
            <a:headEnd/>
            <a:tailEnd/>
          </a:ln>
        </p:spPr>
      </p:pic>
      <p:sp>
        <p:nvSpPr>
          <p:cNvPr id="2052" name="Rectangle 3"/>
          <p:cNvSpPr>
            <a:spLocks noChangeArrowheads="1"/>
          </p:cNvSpPr>
          <p:nvPr/>
        </p:nvSpPr>
        <p:spPr bwMode="auto">
          <a:xfrm>
            <a:off x="304800" y="5218099"/>
            <a:ext cx="8686800" cy="1200329"/>
          </a:xfrm>
          <a:prstGeom prst="rect">
            <a:avLst/>
          </a:prstGeom>
          <a:noFill/>
          <a:ln w="9525">
            <a:noFill/>
            <a:miter lim="800000"/>
            <a:headEnd/>
            <a:tailEnd/>
          </a:ln>
        </p:spPr>
        <p:txBody>
          <a:bodyPr wrap="square" anchor="ctr">
            <a:spAutoFit/>
          </a:bodyPr>
          <a:lstStyle/>
          <a:p>
            <a:pP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b="1" dirty="0" smtClean="0">
                <a:latin typeface="Calibri" pitchFamily="34" charset="0"/>
                <a:ea typeface="Calibri" pitchFamily="34" charset="0"/>
                <a:cs typeface="Times New Roman" pitchFamily="18" charset="0"/>
              </a:rPr>
              <a:t>S shape of Greater Antilles </a:t>
            </a:r>
            <a:r>
              <a:rPr lang="en-US" b="1" dirty="0" err="1" smtClean="0">
                <a:latin typeface="Calibri" pitchFamily="34" charset="0"/>
                <a:ea typeface="Calibri" pitchFamily="34" charset="0"/>
                <a:cs typeface="Times New Roman" pitchFamily="18" charset="0"/>
              </a:rPr>
              <a:t>ultramafic</a:t>
            </a:r>
            <a:r>
              <a:rPr lang="en-US" b="1" dirty="0" smtClean="0">
                <a:latin typeface="Calibri" pitchFamily="34" charset="0"/>
                <a:ea typeface="Calibri" pitchFamily="34" charset="0"/>
                <a:cs typeface="Times New Roman" pitchFamily="18" charset="0"/>
              </a:rPr>
              <a:t> belt can </a:t>
            </a:r>
            <a:r>
              <a:rPr lang="en-US" b="1" dirty="0">
                <a:latin typeface="Calibri" pitchFamily="34" charset="0"/>
                <a:ea typeface="Calibri" pitchFamily="34" charset="0"/>
                <a:cs typeface="Times New Roman" pitchFamily="18" charset="0"/>
              </a:rPr>
              <a:t>be </a:t>
            </a:r>
            <a:r>
              <a:rPr lang="en-US" b="1" dirty="0" smtClean="0">
                <a:latin typeface="Calibri" pitchFamily="34" charset="0"/>
                <a:ea typeface="Calibri" pitchFamily="34" charset="0"/>
                <a:cs typeface="Times New Roman" pitchFamily="18" charset="0"/>
              </a:rPr>
              <a:t>modeled as a </a:t>
            </a:r>
            <a:r>
              <a:rPr lang="en-US" b="1" dirty="0">
                <a:latin typeface="Calibri" pitchFamily="34" charset="0"/>
                <a:ea typeface="Calibri" pitchFamily="34" charset="0"/>
                <a:cs typeface="Times New Roman" pitchFamily="18" charset="0"/>
              </a:rPr>
              <a:t>combination of continuous and discontinuous left lateral simple shear on a hypothetical ~600 km diameter </a:t>
            </a:r>
            <a:r>
              <a:rPr lang="en-US" b="1" dirty="0" smtClean="0">
                <a:latin typeface="Calibri" pitchFamily="34" charset="0"/>
                <a:ea typeface="Calibri" pitchFamily="34" charset="0"/>
                <a:cs typeface="Times New Roman" pitchFamily="18" charset="0"/>
              </a:rPr>
              <a:t>circular impact crater.   </a:t>
            </a:r>
            <a:endParaRPr lang="en-US" b="1" dirty="0">
              <a:latin typeface="Calibri" pitchFamily="34" charset="0"/>
              <a:ea typeface="Calibri" pitchFamily="34" charset="0"/>
              <a:cs typeface="Times New Roman" pitchFamily="18" charset="0"/>
            </a:endParaRPr>
          </a:p>
          <a:p>
            <a:pPr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dirty="0">
              <a:ea typeface="Calibri" pitchFamily="34" charset="0"/>
              <a:cs typeface="Times New Roman" pitchFamily="18" charset="0"/>
            </a:endParaRPr>
          </a:p>
        </p:txBody>
      </p:sp>
      <p:cxnSp>
        <p:nvCxnSpPr>
          <p:cNvPr id="7" name="Straight Arrow Connector 6"/>
          <p:cNvCxnSpPr/>
          <p:nvPr/>
        </p:nvCxnSpPr>
        <p:spPr bwMode="auto">
          <a:xfrm rot="10800000">
            <a:off x="1524000" y="2133600"/>
            <a:ext cx="3810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1600200" y="4343400"/>
            <a:ext cx="3810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3" name="TextBox 2"/>
          <p:cNvSpPr txBox="1"/>
          <p:nvPr/>
        </p:nvSpPr>
        <p:spPr>
          <a:xfrm>
            <a:off x="304801" y="645438"/>
            <a:ext cx="7696199" cy="707886"/>
          </a:xfrm>
          <a:prstGeom prst="rect">
            <a:avLst/>
          </a:prstGeom>
          <a:noFill/>
        </p:spPr>
        <p:txBody>
          <a:bodyPr wrap="square" rtlCol="0">
            <a:spAutoFit/>
          </a:bodyPr>
          <a:lstStyle/>
          <a:p>
            <a:r>
              <a:rPr lang="en-US" sz="2000" dirty="0" smtClean="0"/>
              <a:t>Combined effect of both homogeneously distributed and discontinuous left-lateral shear on a circle.</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3" descr="GMNA.jpg"/>
          <p:cNvPicPr>
            <a:picLocks noChangeAspect="1"/>
          </p:cNvPicPr>
          <p:nvPr/>
        </p:nvPicPr>
        <p:blipFill>
          <a:blip r:embed="rId3" cstate="print"/>
          <a:srcRect b="21442"/>
          <a:stretch>
            <a:fillRect/>
          </a:stretch>
        </p:blipFill>
        <p:spPr bwMode="auto">
          <a:xfrm>
            <a:off x="139961" y="2092386"/>
            <a:ext cx="8926912" cy="4232214"/>
          </a:xfrm>
          <a:prstGeom prst="rect">
            <a:avLst/>
          </a:prstGeom>
          <a:noFill/>
          <a:ln w="9525">
            <a:noFill/>
            <a:miter lim="800000"/>
            <a:headEnd/>
            <a:tailEnd/>
          </a:ln>
        </p:spPr>
      </p:pic>
      <p:cxnSp>
        <p:nvCxnSpPr>
          <p:cNvPr id="5" name="Straight Connector 4"/>
          <p:cNvCxnSpPr/>
          <p:nvPr/>
        </p:nvCxnSpPr>
        <p:spPr>
          <a:xfrm flipV="1">
            <a:off x="3352800" y="3048000"/>
            <a:ext cx="3733800" cy="990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3238500" y="4152900"/>
            <a:ext cx="304800" cy="76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057400" y="4343400"/>
            <a:ext cx="137160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5867400" y="2971800"/>
            <a:ext cx="6096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2590800" y="4114800"/>
            <a:ext cx="6096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096000" y="3352800"/>
            <a:ext cx="5334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895600" y="4572000"/>
            <a:ext cx="5334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52600" y="2438400"/>
            <a:ext cx="2479590" cy="400110"/>
          </a:xfrm>
          <a:prstGeom prst="rect">
            <a:avLst/>
          </a:prstGeom>
          <a:noFill/>
        </p:spPr>
        <p:txBody>
          <a:bodyPr wrap="none" rtlCol="0">
            <a:spAutoFit/>
          </a:bodyPr>
          <a:lstStyle/>
          <a:p>
            <a:r>
              <a:rPr lang="en-US" sz="2000" b="1" dirty="0" smtClean="0"/>
              <a:t>North American Plate</a:t>
            </a:r>
            <a:endParaRPr lang="en-US" sz="2000" b="1" dirty="0"/>
          </a:p>
        </p:txBody>
      </p:sp>
      <p:sp>
        <p:nvSpPr>
          <p:cNvPr id="25" name="TextBox 24"/>
          <p:cNvSpPr txBox="1"/>
          <p:nvPr/>
        </p:nvSpPr>
        <p:spPr>
          <a:xfrm>
            <a:off x="5486400" y="4495800"/>
            <a:ext cx="2057400" cy="400110"/>
          </a:xfrm>
          <a:prstGeom prst="rect">
            <a:avLst/>
          </a:prstGeom>
          <a:noFill/>
        </p:spPr>
        <p:txBody>
          <a:bodyPr wrap="square" rtlCol="0">
            <a:spAutoFit/>
          </a:bodyPr>
          <a:lstStyle/>
          <a:p>
            <a:r>
              <a:rPr lang="en-US" sz="2000" b="1" dirty="0" smtClean="0"/>
              <a:t>Caribbean Plate</a:t>
            </a:r>
            <a:endParaRPr lang="en-US" sz="2000" b="1" dirty="0"/>
          </a:p>
        </p:txBody>
      </p:sp>
      <p:sp>
        <p:nvSpPr>
          <p:cNvPr id="26" name="TextBox 25"/>
          <p:cNvSpPr txBox="1"/>
          <p:nvPr/>
        </p:nvSpPr>
        <p:spPr>
          <a:xfrm>
            <a:off x="381000" y="0"/>
            <a:ext cx="8305800" cy="1938992"/>
          </a:xfrm>
          <a:prstGeom prst="rect">
            <a:avLst/>
          </a:prstGeom>
          <a:noFill/>
        </p:spPr>
        <p:txBody>
          <a:bodyPr wrap="square" rtlCol="0">
            <a:spAutoFit/>
          </a:bodyPr>
          <a:lstStyle/>
          <a:p>
            <a:pPr lvl="0" algn="ctr" eaLnBrk="0" fontAlgn="base" hangingPunct="0">
              <a:spcBef>
                <a:spcPct val="0"/>
              </a:spcBef>
              <a:spcAft>
                <a:spcPct val="0"/>
              </a:spcAft>
            </a:pPr>
            <a:r>
              <a:rPr lang="en-US" sz="2400" dirty="0" smtClean="0">
                <a:latin typeface="Calibri" pitchFamily="34" charset="0"/>
              </a:rPr>
              <a:t>To first order, the </a:t>
            </a:r>
            <a:r>
              <a:rPr lang="en-US" sz="2400" b="1" dirty="0" smtClean="0">
                <a:latin typeface="Calibri" pitchFamily="34" charset="0"/>
              </a:rPr>
              <a:t>Greater </a:t>
            </a:r>
            <a:r>
              <a:rPr lang="en-US" sz="2400" b="1" dirty="0" smtClean="0">
                <a:latin typeface="Calibri" pitchFamily="34" charset="0"/>
              </a:rPr>
              <a:t>Antilles </a:t>
            </a:r>
            <a:r>
              <a:rPr lang="en-US" sz="2400" dirty="0" smtClean="0">
                <a:latin typeface="Calibri" pitchFamily="34" charset="0"/>
              </a:rPr>
              <a:t>island chain and ultramafic belt </a:t>
            </a:r>
            <a:r>
              <a:rPr lang="en-US" sz="2400" dirty="0" smtClean="0">
                <a:latin typeface="Calibri" pitchFamily="34" charset="0"/>
              </a:rPr>
              <a:t>appear to define a left-lateral shear strain ellipse.  So is this the remnant </a:t>
            </a:r>
            <a:r>
              <a:rPr lang="en-US" sz="2400" dirty="0" smtClean="0">
                <a:latin typeface="Calibri" pitchFamily="34" charset="0"/>
              </a:rPr>
              <a:t>of a lithosphere penetrating impact </a:t>
            </a:r>
            <a:r>
              <a:rPr lang="en-US" sz="2400" dirty="0" smtClean="0">
                <a:latin typeface="Calibri" pitchFamily="34" charset="0"/>
              </a:rPr>
              <a:t>crater </a:t>
            </a:r>
            <a:r>
              <a:rPr lang="en-US" sz="2400" dirty="0" smtClean="0">
                <a:latin typeface="Calibri" pitchFamily="34" charset="0"/>
              </a:rPr>
              <a:t>after 45-50 </a:t>
            </a:r>
            <a:r>
              <a:rPr lang="en-US" sz="2400" dirty="0" smtClean="0">
                <a:latin typeface="Calibri" pitchFamily="34" charset="0"/>
              </a:rPr>
              <a:t>ma </a:t>
            </a:r>
            <a:r>
              <a:rPr lang="en-US" sz="2400" dirty="0" smtClean="0">
                <a:latin typeface="Calibri" pitchFamily="34" charset="0"/>
              </a:rPr>
              <a:t>of left lateral shear across the North American – Caribbean plate boundary?</a:t>
            </a:r>
            <a:endParaRPr lang="en-US" sz="4000" dirty="0" smtClean="0">
              <a:solidFill>
                <a:schemeClr val="tx2"/>
              </a:solidFill>
              <a:latin typeface="Arial" pitchFamily="34" charset="0"/>
            </a:endParaRPr>
          </a:p>
        </p:txBody>
      </p:sp>
      <p:sp>
        <p:nvSpPr>
          <p:cNvPr id="33" name="TextBox 32"/>
          <p:cNvSpPr txBox="1"/>
          <p:nvPr/>
        </p:nvSpPr>
        <p:spPr>
          <a:xfrm rot="20717768">
            <a:off x="2531039" y="3942420"/>
            <a:ext cx="2551588" cy="369332"/>
          </a:xfrm>
          <a:prstGeom prst="rect">
            <a:avLst/>
          </a:prstGeom>
          <a:noFill/>
        </p:spPr>
        <p:txBody>
          <a:bodyPr wrap="square" rtlCol="0">
            <a:spAutoFit/>
          </a:bodyPr>
          <a:lstStyle/>
          <a:p>
            <a:r>
              <a:rPr lang="en-US" b="1" dirty="0" smtClean="0"/>
              <a:t>Cayman  Trough</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8600" y="170999"/>
            <a:ext cx="8686800" cy="65155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33400" y="342878"/>
            <a:ext cx="8178276" cy="61341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t="16406" r="26953"/>
          <a:stretch>
            <a:fillRect/>
          </a:stretch>
        </p:blipFill>
        <p:spPr bwMode="auto">
          <a:xfrm>
            <a:off x="695942" y="1"/>
            <a:ext cx="7838458"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621" y="0"/>
            <a:ext cx="914337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le:Raton-Map.jpg">
            <a:hlinkClick r:id="rId3"/>
          </p:cNvPr>
          <p:cNvPicPr>
            <a:picLocks noChangeAspect="1" noChangeArrowheads="1"/>
          </p:cNvPicPr>
          <p:nvPr/>
        </p:nvPicPr>
        <p:blipFill>
          <a:blip r:embed="rId4" cstate="print"/>
          <a:srcRect/>
          <a:stretch>
            <a:fillRect/>
          </a:stretch>
        </p:blipFill>
        <p:spPr bwMode="auto">
          <a:xfrm>
            <a:off x="1066800" y="1246043"/>
            <a:ext cx="7162800" cy="5476752"/>
          </a:xfrm>
          <a:prstGeom prst="rect">
            <a:avLst/>
          </a:prstGeom>
          <a:noFill/>
        </p:spPr>
      </p:pic>
      <p:sp>
        <p:nvSpPr>
          <p:cNvPr id="7" name="TextBox 6"/>
          <p:cNvSpPr txBox="1"/>
          <p:nvPr/>
        </p:nvSpPr>
        <p:spPr>
          <a:xfrm>
            <a:off x="914400" y="228600"/>
            <a:ext cx="4735784" cy="923330"/>
          </a:xfrm>
          <a:prstGeom prst="rect">
            <a:avLst/>
          </a:prstGeom>
          <a:noFill/>
        </p:spPr>
        <p:txBody>
          <a:bodyPr wrap="none" rtlCol="0">
            <a:spAutoFit/>
          </a:bodyPr>
          <a:lstStyle/>
          <a:p>
            <a:r>
              <a:rPr lang="en-US" dirty="0" smtClean="0"/>
              <a:t>Raton Basin, Colorado ( Wikipedia geologic map)</a:t>
            </a:r>
          </a:p>
          <a:p>
            <a:endParaRPr lang="en-US" dirty="0" smtClean="0"/>
          </a:p>
          <a:p>
            <a:endParaRPr lang="en-US" dirty="0"/>
          </a:p>
        </p:txBody>
      </p:sp>
      <p:sp>
        <p:nvSpPr>
          <p:cNvPr id="8" name="Oval 7"/>
          <p:cNvSpPr/>
          <p:nvPr/>
        </p:nvSpPr>
        <p:spPr>
          <a:xfrm>
            <a:off x="3810000" y="35052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0" y="0"/>
            <a:ext cx="9144000" cy="68584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0" y="0"/>
            <a:ext cx="9143999" cy="6858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 y="-1"/>
            <a:ext cx="9143999" cy="68584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2209800" y="152400"/>
            <a:ext cx="5029200"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livinginsoutherncolorado.com/towns/trinidad/images/simpsons.jpg"/>
          <p:cNvPicPr>
            <a:picLocks noChangeAspect="1" noChangeArrowheads="1"/>
          </p:cNvPicPr>
          <p:nvPr/>
        </p:nvPicPr>
        <p:blipFill>
          <a:blip r:embed="rId3" cstate="print"/>
          <a:srcRect b="9057"/>
          <a:stretch>
            <a:fillRect/>
          </a:stretch>
        </p:blipFill>
        <p:spPr bwMode="auto">
          <a:xfrm>
            <a:off x="228599" y="1066800"/>
            <a:ext cx="8626415" cy="498954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rcRect l="10500" t="9600" r="24750" b="13200"/>
          <a:stretch>
            <a:fillRect/>
          </a:stretch>
        </p:blipFill>
        <p:spPr bwMode="auto">
          <a:xfrm>
            <a:off x="914400" y="838200"/>
            <a:ext cx="7657490" cy="5706161"/>
          </a:xfrm>
          <a:prstGeom prst="rect">
            <a:avLst/>
          </a:prstGeom>
          <a:noFill/>
          <a:ln w="9525">
            <a:noFill/>
            <a:miter lim="800000"/>
            <a:headEnd/>
            <a:tailEnd/>
          </a:ln>
        </p:spPr>
      </p:pic>
      <p:sp>
        <p:nvSpPr>
          <p:cNvPr id="3" name="TextBox 2"/>
          <p:cNvSpPr txBox="1"/>
          <p:nvPr/>
        </p:nvSpPr>
        <p:spPr>
          <a:xfrm>
            <a:off x="762000" y="228600"/>
            <a:ext cx="6860596" cy="646331"/>
          </a:xfrm>
          <a:prstGeom prst="rect">
            <a:avLst/>
          </a:prstGeom>
          <a:noFill/>
        </p:spPr>
        <p:txBody>
          <a:bodyPr wrap="none" rtlCol="0">
            <a:spAutoFit/>
          </a:bodyPr>
          <a:lstStyle/>
          <a:p>
            <a:r>
              <a:rPr lang="en-US" dirty="0" smtClean="0"/>
              <a:t>Bruce </a:t>
            </a:r>
            <a:r>
              <a:rPr lang="en-US" dirty="0" err="1" smtClean="0"/>
              <a:t>Bohor</a:t>
            </a:r>
            <a:r>
              <a:rPr lang="en-US" dirty="0" smtClean="0"/>
              <a:t> collecting Raton Basin KT boundary </a:t>
            </a:r>
            <a:r>
              <a:rPr lang="en-US" dirty="0" smtClean="0"/>
              <a:t> </a:t>
            </a:r>
            <a:r>
              <a:rPr lang="en-US" dirty="0" err="1" smtClean="0"/>
              <a:t>ejecta</a:t>
            </a:r>
            <a:r>
              <a:rPr lang="en-US" dirty="0" smtClean="0"/>
              <a:t> </a:t>
            </a:r>
            <a:r>
              <a:rPr lang="en-US" dirty="0" smtClean="0"/>
              <a:t>at </a:t>
            </a:r>
            <a:r>
              <a:rPr lang="en-US" dirty="0" smtClean="0"/>
              <a:t>an outcrop </a:t>
            </a:r>
            <a:r>
              <a:rPr lang="en-US" dirty="0" smtClean="0"/>
              <a:t>in</a:t>
            </a:r>
          </a:p>
          <a:p>
            <a:r>
              <a:rPr lang="en-US" dirty="0" smtClean="0"/>
              <a:t>June 2010.  </a:t>
            </a:r>
            <a:r>
              <a:rPr lang="en-US" dirty="0" smtClean="0"/>
              <a:t>Location:  Clear </a:t>
            </a:r>
            <a:r>
              <a:rPr lang="en-US" dirty="0" smtClean="0"/>
              <a:t>Creek North </a:t>
            </a:r>
            <a:r>
              <a:rPr lang="en-US" dirty="0" err="1" smtClean="0"/>
              <a:t>roadcut</a:t>
            </a:r>
            <a:r>
              <a:rPr lang="en-US" dirty="0" smtClean="0"/>
              <a:t> on Hwy 25.</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polds\My Documents\My Pictures\Raton Basin\IMG_0332.JPG"/>
          <p:cNvPicPr>
            <a:picLocks noChangeAspect="1" noChangeArrowheads="1"/>
          </p:cNvPicPr>
          <p:nvPr/>
        </p:nvPicPr>
        <p:blipFill>
          <a:blip r:embed="rId3" cstate="print"/>
          <a:srcRect/>
          <a:stretch>
            <a:fillRect/>
          </a:stretch>
        </p:blipFill>
        <p:spPr bwMode="auto">
          <a:xfrm>
            <a:off x="635000" y="609600"/>
            <a:ext cx="8110118" cy="6082589"/>
          </a:xfrm>
          <a:prstGeom prst="rect">
            <a:avLst/>
          </a:prstGeom>
          <a:noFill/>
        </p:spPr>
      </p:pic>
      <p:sp>
        <p:nvSpPr>
          <p:cNvPr id="3" name="TextBox 2"/>
          <p:cNvSpPr txBox="1"/>
          <p:nvPr/>
        </p:nvSpPr>
        <p:spPr>
          <a:xfrm>
            <a:off x="838200" y="152400"/>
            <a:ext cx="7924799" cy="369332"/>
          </a:xfrm>
          <a:prstGeom prst="rect">
            <a:avLst/>
          </a:prstGeom>
          <a:noFill/>
        </p:spPr>
        <p:txBody>
          <a:bodyPr wrap="square" rtlCol="0">
            <a:spAutoFit/>
          </a:bodyPr>
          <a:lstStyle/>
          <a:p>
            <a:r>
              <a:rPr lang="en-US" dirty="0" smtClean="0"/>
              <a:t>Raton Basin KT boundary </a:t>
            </a:r>
            <a:r>
              <a:rPr lang="en-US" dirty="0" err="1" smtClean="0"/>
              <a:t>claystone</a:t>
            </a:r>
            <a:r>
              <a:rPr lang="en-US" dirty="0" smtClean="0"/>
              <a:t> “melt </a:t>
            </a:r>
            <a:r>
              <a:rPr lang="en-US" dirty="0" err="1" smtClean="0"/>
              <a:t>ejecta</a:t>
            </a:r>
            <a:r>
              <a:rPr lang="en-US" dirty="0" smtClean="0"/>
              <a:t>” layer visible below a coal seam.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t="11313" b="12929"/>
          <a:stretch>
            <a:fillRect/>
          </a:stretch>
        </p:blipFill>
        <p:spPr bwMode="auto">
          <a:xfrm>
            <a:off x="838200" y="1066800"/>
            <a:ext cx="7400918" cy="5587833"/>
          </a:xfrm>
          <a:prstGeom prst="rect">
            <a:avLst/>
          </a:prstGeom>
          <a:noFill/>
          <a:ln w="9525">
            <a:noFill/>
            <a:miter lim="800000"/>
            <a:headEnd/>
            <a:tailEnd/>
          </a:ln>
        </p:spPr>
      </p:pic>
      <p:sp>
        <p:nvSpPr>
          <p:cNvPr id="3" name="TextBox 2"/>
          <p:cNvSpPr txBox="1"/>
          <p:nvPr/>
        </p:nvSpPr>
        <p:spPr>
          <a:xfrm>
            <a:off x="838200" y="304800"/>
            <a:ext cx="7964553" cy="646331"/>
          </a:xfrm>
          <a:prstGeom prst="rect">
            <a:avLst/>
          </a:prstGeom>
          <a:noFill/>
        </p:spPr>
        <p:txBody>
          <a:bodyPr wrap="none" rtlCol="0">
            <a:spAutoFit/>
          </a:bodyPr>
          <a:lstStyle/>
          <a:p>
            <a:r>
              <a:rPr lang="en-US" dirty="0" smtClean="0"/>
              <a:t>Acid resistant mineral grains from Raton Basin KT boundary </a:t>
            </a:r>
            <a:r>
              <a:rPr lang="en-US" dirty="0" err="1" smtClean="0"/>
              <a:t>claystones</a:t>
            </a:r>
            <a:r>
              <a:rPr lang="en-US" dirty="0" smtClean="0"/>
              <a:t> mounted on</a:t>
            </a:r>
          </a:p>
          <a:p>
            <a:r>
              <a:rPr lang="en-US" dirty="0" smtClean="0"/>
              <a:t>SEM stub.</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219200" y="1143000"/>
            <a:ext cx="6983491" cy="5240743"/>
          </a:xfrm>
          <a:prstGeom prst="rect">
            <a:avLst/>
          </a:prstGeom>
          <a:noFill/>
          <a:ln w="9525">
            <a:noFill/>
            <a:miter lim="800000"/>
            <a:headEnd/>
            <a:tailEnd/>
          </a:ln>
        </p:spPr>
      </p:pic>
      <p:sp>
        <p:nvSpPr>
          <p:cNvPr id="3" name="TextBox 2"/>
          <p:cNvSpPr txBox="1"/>
          <p:nvPr/>
        </p:nvSpPr>
        <p:spPr>
          <a:xfrm>
            <a:off x="609601" y="228600"/>
            <a:ext cx="8382000" cy="646331"/>
          </a:xfrm>
          <a:prstGeom prst="rect">
            <a:avLst/>
          </a:prstGeom>
          <a:noFill/>
        </p:spPr>
        <p:txBody>
          <a:bodyPr wrap="square" rtlCol="0">
            <a:spAutoFit/>
          </a:bodyPr>
          <a:lstStyle/>
          <a:p>
            <a:r>
              <a:rPr lang="en-US" dirty="0" err="1" smtClean="0"/>
              <a:t>Chromite</a:t>
            </a:r>
            <a:r>
              <a:rPr lang="en-US" dirty="0" smtClean="0"/>
              <a:t> from Raton Basin KT boundary </a:t>
            </a:r>
            <a:r>
              <a:rPr lang="en-US" dirty="0" err="1" smtClean="0"/>
              <a:t>claystones</a:t>
            </a:r>
            <a:r>
              <a:rPr lang="en-US" dirty="0" smtClean="0"/>
              <a:t>, Clear Creek North outcrop</a:t>
            </a:r>
          </a:p>
          <a:p>
            <a:r>
              <a:rPr lang="en-US" dirty="0" smtClean="0"/>
              <a:t>showing possible shock induced planar deformation features (</a:t>
            </a:r>
            <a:r>
              <a:rPr lang="en-US" dirty="0" err="1" smtClean="0"/>
              <a:t>pdf</a:t>
            </a:r>
            <a:r>
              <a:rPr lang="en-US" dirty="0" smtClean="0"/>
              <a:t>).  Thanks Tim Teague!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t="4450" b="5562"/>
          <a:stretch>
            <a:fillRect/>
          </a:stretch>
        </p:blipFill>
        <p:spPr bwMode="auto">
          <a:xfrm>
            <a:off x="1447800" y="1447800"/>
            <a:ext cx="6705600" cy="5085441"/>
          </a:xfrm>
          <a:prstGeom prst="rect">
            <a:avLst/>
          </a:prstGeom>
          <a:noFill/>
          <a:ln w="9525">
            <a:noFill/>
            <a:miter lim="800000"/>
            <a:headEnd/>
            <a:tailEnd/>
          </a:ln>
          <a:effectLst/>
        </p:spPr>
      </p:pic>
      <p:sp>
        <p:nvSpPr>
          <p:cNvPr id="3" name="TextBox 2"/>
          <p:cNvSpPr txBox="1"/>
          <p:nvPr/>
        </p:nvSpPr>
        <p:spPr>
          <a:xfrm>
            <a:off x="914400" y="381000"/>
            <a:ext cx="6408934" cy="369332"/>
          </a:xfrm>
          <a:prstGeom prst="rect">
            <a:avLst/>
          </a:prstGeom>
          <a:noFill/>
        </p:spPr>
        <p:txBody>
          <a:bodyPr wrap="none" rtlCol="0">
            <a:spAutoFit/>
          </a:bodyPr>
          <a:lstStyle/>
          <a:p>
            <a:r>
              <a:rPr lang="en-US" dirty="0" smtClean="0"/>
              <a:t>EDAX analysis of Clear Creek North KT boundary </a:t>
            </a:r>
            <a:r>
              <a:rPr lang="en-US" dirty="0" smtClean="0"/>
              <a:t>shocked chromite</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t="11313" b="12929"/>
          <a:stretch>
            <a:fillRect/>
          </a:stretch>
        </p:blipFill>
        <p:spPr bwMode="auto">
          <a:xfrm>
            <a:off x="1219200" y="1240216"/>
            <a:ext cx="7010400" cy="5292860"/>
          </a:xfrm>
          <a:prstGeom prst="rect">
            <a:avLst/>
          </a:prstGeom>
          <a:noFill/>
          <a:ln w="9525">
            <a:noFill/>
            <a:miter lim="800000"/>
            <a:headEnd/>
            <a:tailEnd/>
          </a:ln>
        </p:spPr>
      </p:pic>
      <p:sp>
        <p:nvSpPr>
          <p:cNvPr id="3" name="TextBox 2"/>
          <p:cNvSpPr txBox="1"/>
          <p:nvPr/>
        </p:nvSpPr>
        <p:spPr>
          <a:xfrm>
            <a:off x="990600" y="228600"/>
            <a:ext cx="7676653" cy="923330"/>
          </a:xfrm>
          <a:prstGeom prst="rect">
            <a:avLst/>
          </a:prstGeom>
          <a:noFill/>
        </p:spPr>
        <p:txBody>
          <a:bodyPr wrap="none" rtlCol="0">
            <a:spAutoFit/>
          </a:bodyPr>
          <a:lstStyle/>
          <a:p>
            <a:r>
              <a:rPr lang="en-US" dirty="0" err="1" smtClean="0"/>
              <a:t>Chromite</a:t>
            </a:r>
            <a:r>
              <a:rPr lang="en-US" dirty="0" smtClean="0"/>
              <a:t> from Raton Basin KT boundary </a:t>
            </a:r>
            <a:r>
              <a:rPr lang="en-US" dirty="0" err="1" smtClean="0"/>
              <a:t>claystones</a:t>
            </a:r>
            <a:r>
              <a:rPr lang="en-US" dirty="0" smtClean="0"/>
              <a:t>, Madrid outcrop.  </a:t>
            </a:r>
          </a:p>
          <a:p>
            <a:r>
              <a:rPr lang="en-US" dirty="0" smtClean="0"/>
              <a:t>140 microns wide, 160 microns corner to corner diagonal.  Probably acid etched</a:t>
            </a:r>
          </a:p>
          <a:p>
            <a:r>
              <a:rPr lang="en-US" dirty="0" smtClean="0"/>
              <a:t>crystal faces.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TotalTime>
  <Words>1423</Words>
  <Application>Microsoft Office PowerPoint</Application>
  <PresentationFormat>On-screen Show (4:3)</PresentationFormat>
  <Paragraphs>101</Paragraphs>
  <Slides>23</Slides>
  <Notes>23</Notes>
  <HiddenSlides>2</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2 from Trinquier et al. 2006 The nature of the KT impactor. A 54Cr reappraisal Earth and Planetary Science Letters 241 (2006) 780–788</vt:lpstr>
      <vt:lpstr>PowerPoint Presentation</vt:lpstr>
      <vt:lpstr>What is the 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dc:creator>
  <cp:lastModifiedBy>Peter</cp:lastModifiedBy>
  <cp:revision>38</cp:revision>
  <dcterms:created xsi:type="dcterms:W3CDTF">2006-08-16T00:00:00Z</dcterms:created>
  <dcterms:modified xsi:type="dcterms:W3CDTF">2012-07-29T13:58:44Z</dcterms:modified>
</cp:coreProperties>
</file>