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86" r:id="rId2"/>
    <p:sldId id="303" r:id="rId3"/>
    <p:sldId id="345" r:id="rId4"/>
    <p:sldId id="293" r:id="rId5"/>
    <p:sldId id="349" r:id="rId6"/>
    <p:sldId id="294" r:id="rId7"/>
    <p:sldId id="348" r:id="rId8"/>
    <p:sldId id="299" r:id="rId9"/>
    <p:sldId id="298" r:id="rId10"/>
    <p:sldId id="320" r:id="rId11"/>
    <p:sldId id="322" r:id="rId12"/>
    <p:sldId id="323" r:id="rId13"/>
    <p:sldId id="342" r:id="rId14"/>
    <p:sldId id="329" r:id="rId15"/>
    <p:sldId id="317" r:id="rId16"/>
    <p:sldId id="325" r:id="rId17"/>
    <p:sldId id="304" r:id="rId18"/>
    <p:sldId id="306" r:id="rId19"/>
    <p:sldId id="318" r:id="rId20"/>
    <p:sldId id="314" r:id="rId21"/>
    <p:sldId id="301" r:id="rId22"/>
    <p:sldId id="296" r:id="rId23"/>
    <p:sldId id="327" r:id="rId24"/>
    <p:sldId id="310" r:id="rId25"/>
    <p:sldId id="315" r:id="rId26"/>
    <p:sldId id="346" r:id="rId27"/>
    <p:sldId id="341" r:id="rId28"/>
    <p:sldId id="343" r:id="rId29"/>
    <p:sldId id="344" r:id="rId3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92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5009BE1D-FCBE-4254-AF24-867AF839F0E6}" type="datetime1">
              <a:rPr lang="en-US" altLang="en-US"/>
              <a:pPr/>
              <a:t>6/30/2016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C9015846-B6D9-4775-BF4D-0D8AA8B41B7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ＭＳ Ｐゴシック" pitchFamily="-111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31C2EDD-1124-4F2E-869A-24FFB6CF9D23}" type="slidenum">
              <a:rPr lang="en-US" altLang="en-US" sz="1200"/>
              <a:pPr eaLnBrk="1" hangingPunct="1"/>
              <a:t>4</a:t>
            </a:fld>
            <a:endParaRPr lang="en-US" altLang="en-US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Intro.  “First, a little backgroung”.  The earth is divided into a number of  rigid plates that are moving around at about the rate your fingernails grow. 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2A77EE-E680-4351-BF45-B6E3F60C9F49}" type="datetime1">
              <a:rPr lang="en-US" altLang="en-US"/>
              <a:pPr/>
              <a:t>6/30/2016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DB7F60-E95C-4EB8-A842-3F46F45139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8385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D00E5A-8938-49CA-BBB1-8CDD3BD4F732}" type="datetime1">
              <a:rPr lang="en-US" altLang="en-US"/>
              <a:pPr/>
              <a:t>6/30/2016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1749B7-4654-4887-BF89-4E7B05DF38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734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EC00A0-99F4-4906-ACAA-02C1E1E9C91E}" type="datetime1">
              <a:rPr lang="en-US" altLang="en-US"/>
              <a:pPr/>
              <a:t>6/30/2016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BC4CA-CFDA-4558-A8B8-732B74A02C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5674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D6CDA2-0610-469C-A199-355C005E7179}" type="datetime1">
              <a:rPr lang="en-US" altLang="en-US"/>
              <a:pPr/>
              <a:t>6/30/2016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D0F19-E932-4E8D-9DCF-80C1F80865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2959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CF90BF-15D0-411F-845B-EBC825361A29}" type="datetime1">
              <a:rPr lang="en-US" altLang="en-US"/>
              <a:pPr/>
              <a:t>6/30/2016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172655-25F2-4EB7-8183-DB6BBEC72F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9486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B94507-DC4C-4C95-A3B4-121525EC68BE}" type="datetime1">
              <a:rPr lang="en-US" altLang="en-US"/>
              <a:pPr/>
              <a:t>6/30/2016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1F54CC-4C00-4DD0-8BD0-F050B7628D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278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C2C239-5DBF-49C8-8B34-1564B8632B7F}" type="datetime1">
              <a:rPr lang="en-US" altLang="en-US"/>
              <a:pPr/>
              <a:t>6/30/2016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C70536-2268-4360-AE8D-8B1E61D353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270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8B9298-0327-4702-BB7D-A67C73CCF27E}" type="datetime1">
              <a:rPr lang="en-US" altLang="en-US"/>
              <a:pPr/>
              <a:t>6/30/2016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728F8-79ED-4024-8143-4851EAEF86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1857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3A57AD-1363-4524-A4E7-7F3C8DB7CDBA}" type="datetime1">
              <a:rPr lang="en-US" altLang="en-US"/>
              <a:pPr/>
              <a:t>6/30/2016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EDAA37-4EA9-454F-88CD-EA0355B178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6060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3F178D-75DF-45BD-8871-FD030333829E}" type="datetime1">
              <a:rPr lang="en-US" altLang="en-US"/>
              <a:pPr/>
              <a:t>6/30/2016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11907B-0D6E-4200-A852-660B4E1406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778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58CC62-D847-4FF6-891B-9FFA5B0E79D7}" type="datetime1">
              <a:rPr lang="en-US" altLang="en-US"/>
              <a:pPr/>
              <a:t>6/30/2016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AC7F8C-EA2B-49E3-B3F4-98DB4D4C12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6397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5B1A097-0E44-4914-8A97-FA5BB550CB3D}" type="datetime1">
              <a:rPr lang="en-US" altLang="en-US"/>
              <a:pPr/>
              <a:t>6/30/2016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78E2FF2-3C0C-4559-A7F6-68359B080E7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11" charset="-128"/>
          <a:cs typeface="ＭＳ Ｐゴシック" pitchFamily="-11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11" charset="-128"/>
          <a:cs typeface="ＭＳ Ｐゴシック" pitchFamily="-11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11" charset="-128"/>
          <a:cs typeface="ＭＳ Ｐゴシック" pitchFamily="-11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11" charset="-128"/>
          <a:cs typeface="ＭＳ Ｐゴシック" pitchFamily="-11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058863"/>
            <a:ext cx="8229600" cy="11430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CIDER 2016 Summer Program “Flow in the deep Earth”</a:t>
            </a:r>
            <a:br>
              <a:rPr lang="en-US" altLang="en-US" b="1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Overview of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questions and challenges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27025" y="5562600"/>
            <a:ext cx="8458200" cy="1371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b="1">
                <a:solidFill>
                  <a:srgbClr val="000000"/>
                </a:solidFill>
                <a:ea typeface="ＭＳ Ｐゴシック" panose="020B0600070205080204" pitchFamily="34" charset="-128"/>
              </a:rPr>
              <a:t>Matt Jackson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b="1" i="1">
                <a:solidFill>
                  <a:srgbClr val="000000"/>
                </a:solidFill>
                <a:ea typeface="ＭＳ Ｐゴシック" panose="020B0600070205080204" pitchFamily="34" charset="-128"/>
              </a:rPr>
              <a:t>UC Santa Barbara</a:t>
            </a:r>
          </a:p>
          <a:p>
            <a:pPr algn="ctr" eaLnBrk="1" hangingPunct="1">
              <a:spcBef>
                <a:spcPct val="20000"/>
              </a:spcBef>
            </a:pPr>
            <a:endParaRPr lang="en-US" altLang="en-US" b="1" i="1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20000"/>
              </a:spcBef>
            </a:pPr>
            <a:endParaRPr lang="en-US" altLang="en-US" i="1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20000"/>
              </a:spcBef>
            </a:pPr>
            <a:endParaRPr lang="en-US" altLang="en-US" i="1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20000"/>
              </a:spcBef>
            </a:pPr>
            <a:endParaRPr lang="en-US" altLang="en-US" i="1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20000"/>
              </a:spcBef>
            </a:pPr>
            <a:endParaRPr lang="en-US" altLang="en-US" i="1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20000"/>
              </a:spcBef>
            </a:pPr>
            <a:endParaRPr lang="en-US" altLang="en-US" sz="180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20000"/>
              </a:spcBef>
            </a:pPr>
            <a:endParaRPr lang="en-US" altLang="en-US" sz="1800" i="1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LLSVP’s:  “Primitive reservoirs” or </a:t>
            </a:r>
            <a:br>
              <a:rPr lang="en-US" altLang="en-US" sz="4000">
                <a:ea typeface="ＭＳ Ｐゴシック" panose="020B0600070205080204" pitchFamily="34" charset="-128"/>
              </a:rPr>
            </a:br>
            <a:r>
              <a:rPr lang="en-US" altLang="en-US" sz="4000">
                <a:ea typeface="ＭＳ Ｐゴシック" panose="020B0600070205080204" pitchFamily="34" charset="-128"/>
              </a:rPr>
              <a:t>“slab graveyards”?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8" y="4618038"/>
            <a:ext cx="2762250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4365625"/>
            <a:ext cx="2360613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 rot="10800000" flipV="1">
            <a:off x="4117975" y="4640263"/>
            <a:ext cx="1116013" cy="78263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 rot="10800000">
            <a:off x="4117975" y="5575300"/>
            <a:ext cx="1116013" cy="10556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3" name="TextBox 11"/>
          <p:cNvSpPr txBox="1">
            <a:spLocks noChangeArrowheads="1"/>
          </p:cNvSpPr>
          <p:nvPr/>
        </p:nvSpPr>
        <p:spPr bwMode="auto">
          <a:xfrm>
            <a:off x="6999288" y="6500813"/>
            <a:ext cx="1419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/>
              <a:t>Tackley</a:t>
            </a:r>
          </a:p>
        </p:txBody>
      </p:sp>
      <p:sp>
        <p:nvSpPr>
          <p:cNvPr id="24584" name="TextBox 12"/>
          <p:cNvSpPr txBox="1">
            <a:spLocks noChangeArrowheads="1"/>
          </p:cNvSpPr>
          <p:nvPr/>
        </p:nvSpPr>
        <p:spPr bwMode="auto">
          <a:xfrm>
            <a:off x="2705100" y="3500438"/>
            <a:ext cx="2524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/>
              <a:t>Labrosse et al., 2007</a:t>
            </a:r>
          </a:p>
        </p:txBody>
      </p:sp>
      <p:sp>
        <p:nvSpPr>
          <p:cNvPr id="24585" name="TextBox 10"/>
          <p:cNvSpPr txBox="1">
            <a:spLocks noChangeArrowheads="1"/>
          </p:cNvSpPr>
          <p:nvPr/>
        </p:nvSpPr>
        <p:spPr bwMode="auto">
          <a:xfrm>
            <a:off x="0" y="4986338"/>
            <a:ext cx="27051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/>
              <a:t>Slab Graveyards?</a:t>
            </a:r>
          </a:p>
        </p:txBody>
      </p:sp>
      <p:pic>
        <p:nvPicPr>
          <p:cNvPr id="24586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13" y="1546225"/>
            <a:ext cx="2898775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TextBox 14"/>
          <p:cNvSpPr txBox="1">
            <a:spLocks noChangeArrowheads="1"/>
          </p:cNvSpPr>
          <p:nvPr/>
        </p:nvSpPr>
        <p:spPr bwMode="auto">
          <a:xfrm>
            <a:off x="12700" y="1873250"/>
            <a:ext cx="2692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/>
              <a:t>Primitive Reservoirs?</a:t>
            </a:r>
          </a:p>
        </p:txBody>
      </p:sp>
      <p:pic>
        <p:nvPicPr>
          <p:cNvPr id="24588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13" y="1546225"/>
            <a:ext cx="3784600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9" name="TextBox 16"/>
          <p:cNvSpPr txBox="1">
            <a:spLocks noChangeArrowheads="1"/>
          </p:cNvSpPr>
          <p:nvPr/>
        </p:nvSpPr>
        <p:spPr bwMode="auto">
          <a:xfrm>
            <a:off x="6162675" y="3476625"/>
            <a:ext cx="2524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/>
              <a:t>Lee et al., 2010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07150" y="6235700"/>
            <a:ext cx="811213" cy="254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Or both primitive and recycled?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560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2951163"/>
            <a:ext cx="8075613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1123950"/>
            <a:ext cx="7961313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3" y="2243138"/>
            <a:ext cx="33956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-274638"/>
            <a:ext cx="8229600" cy="1143001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LLSVPs:  the continuing saga.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180975" y="1187450"/>
            <a:ext cx="8574088" cy="4525963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Are they hotter?  Or chemically anomalous?  Or both?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Are they stationary?  Or mobile?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Are they primordial?  Or are they slab graveyards?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Are they growing?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Do they host pockets of melt (ULVZs)? </a:t>
            </a:r>
          </a:p>
        </p:txBody>
      </p:sp>
      <p:pic>
        <p:nvPicPr>
          <p:cNvPr id="26628" name="Picture 3" descr="Garnero_etal_2007_fig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3997325"/>
            <a:ext cx="4254500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4"/>
          <p:cNvSpPr txBox="1">
            <a:spLocks noChangeArrowheads="1"/>
          </p:cNvSpPr>
          <p:nvPr/>
        </p:nvSpPr>
        <p:spPr bwMode="auto">
          <a:xfrm>
            <a:off x="1500188" y="6557963"/>
            <a:ext cx="2136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/>
              <a:t>Garnero et al. (2007)</a:t>
            </a:r>
          </a:p>
        </p:txBody>
      </p:sp>
      <p:pic>
        <p:nvPicPr>
          <p:cNvPr id="26630" name="Picture 5" descr="Garnero_etal_2007_fig3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3" y="3997325"/>
            <a:ext cx="4611687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6"/>
          <p:cNvSpPr>
            <a:spLocks noChangeArrowheads="1"/>
          </p:cNvSpPr>
          <p:nvPr/>
        </p:nvSpPr>
        <p:spPr bwMode="auto">
          <a:xfrm>
            <a:off x="436563" y="236538"/>
            <a:ext cx="55816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800"/>
          </a:p>
          <a:p>
            <a:pPr eaLnBrk="1" hangingPunct="1"/>
            <a:r>
              <a:rPr lang="en-US" altLang="en-US" sz="2800" b="1"/>
              <a:t>More questions than answers: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765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23813"/>
            <a:ext cx="7285037" cy="746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4"/>
          <p:cNvSpPr txBox="1">
            <a:spLocks noChangeArrowheads="1"/>
          </p:cNvSpPr>
          <p:nvPr/>
        </p:nvSpPr>
        <p:spPr bwMode="auto">
          <a:xfrm rot="-5400000">
            <a:off x="6173788" y="3443288"/>
            <a:ext cx="4421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/>
              <a:t>Garnero et al. (2016, Nat. Geosci.)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6038" y="104775"/>
            <a:ext cx="9898062" cy="657225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500">
                <a:ea typeface="ＭＳ Ｐゴシック" panose="020B0600070205080204" pitchFamily="34" charset="-128"/>
              </a:rPr>
              <a:t>Do LLSVPs cause bilateral geochemical asymmetry in mantle plumes?</a:t>
            </a:r>
          </a:p>
        </p:txBody>
      </p:sp>
      <p:pic>
        <p:nvPicPr>
          <p:cNvPr id="2867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965575"/>
            <a:ext cx="3662363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701675"/>
            <a:ext cx="6681788" cy="442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5" descr="Garnero_etal_2007_fig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5126038"/>
            <a:ext cx="2670175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flipV="1">
            <a:off x="4660900" y="5727700"/>
            <a:ext cx="673100" cy="114300"/>
          </a:xfrm>
          <a:prstGeom prst="straightConnector1">
            <a:avLst/>
          </a:prstGeom>
          <a:noFill/>
          <a:ln w="635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0" name="TextBox 8"/>
          <p:cNvSpPr txBox="1">
            <a:spLocks noChangeArrowheads="1"/>
          </p:cNvSpPr>
          <p:nvPr/>
        </p:nvSpPr>
        <p:spPr bwMode="auto">
          <a:xfrm>
            <a:off x="3898900" y="5676900"/>
            <a:ext cx="1074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Hawaii</a:t>
            </a:r>
          </a:p>
        </p:txBody>
      </p:sp>
      <p:pic>
        <p:nvPicPr>
          <p:cNvPr id="28681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126038"/>
            <a:ext cx="3657600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750300" y="5126038"/>
            <a:ext cx="1104900" cy="19097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683" name="TextBox 8"/>
          <p:cNvSpPr txBox="1">
            <a:spLocks noChangeArrowheads="1"/>
          </p:cNvSpPr>
          <p:nvPr/>
        </p:nvSpPr>
        <p:spPr bwMode="auto">
          <a:xfrm>
            <a:off x="7315200" y="5029200"/>
            <a:ext cx="243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/>
              <a:t>Weis et al., 2013</a:t>
            </a:r>
          </a:p>
        </p:txBody>
      </p:sp>
      <p:pic>
        <p:nvPicPr>
          <p:cNvPr id="2868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19875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5" name="TextBox 9"/>
          <p:cNvSpPr txBox="1">
            <a:spLocks noChangeArrowheads="1"/>
          </p:cNvSpPr>
          <p:nvPr/>
        </p:nvSpPr>
        <p:spPr bwMode="auto">
          <a:xfrm rot="-5400000">
            <a:off x="-1146175" y="2365375"/>
            <a:ext cx="2568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Kerr and Mériaux (G-cubed, 2004)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0" y="265113"/>
            <a:ext cx="9144000" cy="1143000"/>
          </a:xfrm>
        </p:spPr>
        <p:txBody>
          <a:bodyPr/>
          <a:lstStyle/>
          <a:p>
            <a:r>
              <a:rPr lang="en-US" altLang="en-US" sz="3500">
                <a:ea typeface="ＭＳ Ｐゴシック" panose="020B0600070205080204" pitchFamily="34" charset="-128"/>
              </a:rPr>
              <a:t>Volcanic hotspots tend to overlie LLSVPs? </a:t>
            </a:r>
            <a:br>
              <a:rPr lang="en-US" altLang="en-US" sz="3500">
                <a:ea typeface="ＭＳ Ｐゴシック" panose="020B0600070205080204" pitchFamily="34" charset="-128"/>
              </a:rPr>
            </a:br>
            <a:r>
              <a:rPr lang="en-US" altLang="en-US" sz="3500">
                <a:ea typeface="ＭＳ Ｐゴシック" panose="020B0600070205080204" pitchFamily="34" charset="-128"/>
              </a:rPr>
              <a:t>Can we use plume-fed hotspots to probe compositions of LLSVPs?</a:t>
            </a:r>
          </a:p>
        </p:txBody>
      </p:sp>
      <p:pic>
        <p:nvPicPr>
          <p:cNvPr id="2969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5397500"/>
            <a:ext cx="5411788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8" y="1685925"/>
            <a:ext cx="3673475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88" y="2878138"/>
            <a:ext cx="26209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963" y="4946650"/>
            <a:ext cx="3644900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3152775"/>
            <a:ext cx="321627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4752975"/>
            <a:ext cx="2693987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6384925"/>
            <a:ext cx="5305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0"/>
            <a:ext cx="5029200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86200"/>
            <a:ext cx="4953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Line 8"/>
          <p:cNvSpPr>
            <a:spLocks noChangeShapeType="1"/>
          </p:cNvSpPr>
          <p:nvPr/>
        </p:nvSpPr>
        <p:spPr bwMode="auto">
          <a:xfrm flipV="1">
            <a:off x="5029200" y="4267200"/>
            <a:ext cx="3276600" cy="20574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5" name="Text Box 9"/>
          <p:cNvSpPr txBox="1">
            <a:spLocks noChangeArrowheads="1"/>
          </p:cNvSpPr>
          <p:nvPr/>
        </p:nvSpPr>
        <p:spPr bwMode="auto">
          <a:xfrm rot="-2129806">
            <a:off x="6888163" y="4552950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/>
              <a:t>Shield</a:t>
            </a:r>
          </a:p>
        </p:txBody>
      </p:sp>
      <p:sp>
        <p:nvSpPr>
          <p:cNvPr id="30726" name="Text Box 10"/>
          <p:cNvSpPr txBox="1">
            <a:spLocks noChangeArrowheads="1"/>
          </p:cNvSpPr>
          <p:nvPr/>
        </p:nvSpPr>
        <p:spPr bwMode="auto">
          <a:xfrm rot="-2079489">
            <a:off x="6508750" y="4821238"/>
            <a:ext cx="1690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/>
              <a:t>Rejuvenated</a:t>
            </a:r>
          </a:p>
        </p:txBody>
      </p:sp>
      <p:sp>
        <p:nvSpPr>
          <p:cNvPr id="3072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400">
                <a:ea typeface="ＭＳ Ｐゴシック" panose="020B0600070205080204" pitchFamily="34" charset="-128"/>
              </a:rPr>
              <a:t>How do volcanic hotspots sample the mantle?</a:t>
            </a:r>
            <a:br>
              <a:rPr lang="en-US" altLang="en-US" sz="3400">
                <a:ea typeface="ＭＳ Ｐゴシック" panose="020B0600070205080204" pitchFamily="34" charset="-128"/>
              </a:rPr>
            </a:br>
            <a:endParaRPr lang="en-US" altLang="en-US" sz="3400">
              <a:ea typeface="ＭＳ Ｐゴシック" panose="020B0600070205080204" pitchFamily="34" charset="-128"/>
            </a:endParaRPr>
          </a:p>
        </p:txBody>
      </p:sp>
      <p:pic>
        <p:nvPicPr>
          <p:cNvPr id="30728" name="Picture 5" descr="1121HotSpo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048000"/>
            <a:ext cx="2843212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7391400"/>
            <a:ext cx="6426200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Content Placeholder 2"/>
          <p:cNvSpPr>
            <a:spLocks noGrp="1"/>
          </p:cNvSpPr>
          <p:nvPr>
            <p:ph idx="1"/>
          </p:nvPr>
        </p:nvSpPr>
        <p:spPr>
          <a:xfrm>
            <a:off x="452438" y="1906588"/>
            <a:ext cx="8915400" cy="914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600">
                <a:solidFill>
                  <a:srgbClr val="FF0000"/>
                </a:solidFill>
                <a:ea typeface="ＭＳ Ｐゴシック" panose="020B0600070205080204" pitchFamily="34" charset="-128"/>
              </a:rPr>
              <a:t>45</a:t>
            </a:r>
            <a:r>
              <a:rPr lang="en-US" altLang="en-US" sz="2600" baseline="30000">
                <a:solidFill>
                  <a:srgbClr val="FF0000"/>
                </a:solidFill>
                <a:ea typeface="ＭＳ Ｐゴシック" panose="020B0600070205080204" pitchFamily="34" charset="-128"/>
              </a:rPr>
              <a:t>th</a:t>
            </a:r>
            <a:r>
              <a:rPr lang="en-US" altLang="en-US" sz="2600">
                <a:solidFill>
                  <a:srgbClr val="FF0000"/>
                </a:solidFill>
                <a:ea typeface="ＭＳ Ｐゴシック" panose="020B0600070205080204" pitchFamily="34" charset="-128"/>
              </a:rPr>
              <a:t> anniversary of an important hypothesis:  Hotspots are formed by upwelling mantle plumes (Morgan, 1971).</a:t>
            </a:r>
          </a:p>
        </p:txBody>
      </p:sp>
      <p:grpSp>
        <p:nvGrpSpPr>
          <p:cNvPr id="30731" name="Group 20"/>
          <p:cNvGrpSpPr>
            <a:grpSpLocks/>
          </p:cNvGrpSpPr>
          <p:nvPr/>
        </p:nvGrpSpPr>
        <p:grpSpPr bwMode="auto">
          <a:xfrm>
            <a:off x="9456738" y="1981200"/>
            <a:ext cx="8983662" cy="1143000"/>
            <a:chOff x="9457151" y="1981200"/>
            <a:chExt cx="8983249" cy="1143000"/>
          </a:xfrm>
        </p:grpSpPr>
        <p:pic>
          <p:nvPicPr>
            <p:cNvPr id="30752" name="Picture 1026" descr="Morgan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5544">
              <a:off x="9457151" y="2255838"/>
              <a:ext cx="4221162" cy="806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3" name="Picture 1027" descr="Morga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5301">
              <a:off x="13733876" y="2259013"/>
              <a:ext cx="4489450" cy="806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13640021" y="2971800"/>
              <a:ext cx="3962218" cy="1524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601606" y="2270125"/>
              <a:ext cx="3962218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7792730" y="1981200"/>
              <a:ext cx="647670" cy="4572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3352800" y="6477000"/>
            <a:ext cx="54102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2362200" y="6781800"/>
            <a:ext cx="11506200" cy="35814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734" name="TextBox 19"/>
          <p:cNvSpPr txBox="1">
            <a:spLocks noChangeArrowheads="1"/>
          </p:cNvSpPr>
          <p:nvPr/>
        </p:nvSpPr>
        <p:spPr bwMode="auto">
          <a:xfrm>
            <a:off x="5181600" y="6411913"/>
            <a:ext cx="2514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/>
              <a:t>Distance (km)</a:t>
            </a:r>
          </a:p>
        </p:txBody>
      </p:sp>
      <p:sp>
        <p:nvSpPr>
          <p:cNvPr id="30735" name="TextBox 20"/>
          <p:cNvSpPr txBox="1">
            <a:spLocks noChangeArrowheads="1"/>
          </p:cNvSpPr>
          <p:nvPr/>
        </p:nvSpPr>
        <p:spPr bwMode="auto">
          <a:xfrm rot="-5400000">
            <a:off x="2318544" y="4387056"/>
            <a:ext cx="24384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/>
              <a:t>Age (million years)</a:t>
            </a:r>
          </a:p>
        </p:txBody>
      </p:sp>
      <p:sp>
        <p:nvSpPr>
          <p:cNvPr id="30736" name="TextBox 21"/>
          <p:cNvSpPr txBox="1">
            <a:spLocks noChangeArrowheads="1"/>
          </p:cNvSpPr>
          <p:nvPr/>
        </p:nvSpPr>
        <p:spPr bwMode="auto">
          <a:xfrm rot="-5400000">
            <a:off x="7427913" y="4684712"/>
            <a:ext cx="2514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/>
              <a:t>Clague and Dalrymple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276600" y="2820988"/>
            <a:ext cx="228600" cy="4494212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534400" y="6400800"/>
            <a:ext cx="228600" cy="48768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739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971800"/>
            <a:ext cx="62769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1371600" y="3048000"/>
            <a:ext cx="1371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600200" y="3657600"/>
            <a:ext cx="12192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6200" y="3657600"/>
            <a:ext cx="12192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52400" y="3124200"/>
            <a:ext cx="8382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600200" y="5029200"/>
            <a:ext cx="11430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524000" y="6172200"/>
            <a:ext cx="1295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6200" y="5105400"/>
            <a:ext cx="11430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-76200" y="2819400"/>
            <a:ext cx="9372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748" name="TextBox 32"/>
          <p:cNvSpPr txBox="1">
            <a:spLocks noChangeArrowheads="1"/>
          </p:cNvSpPr>
          <p:nvPr/>
        </p:nvSpPr>
        <p:spPr bwMode="auto">
          <a:xfrm>
            <a:off x="5486400" y="2819400"/>
            <a:ext cx="449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/>
              <a:t>Staudigel and Koppers, 2015</a:t>
            </a:r>
          </a:p>
        </p:txBody>
      </p:sp>
      <p:pic>
        <p:nvPicPr>
          <p:cNvPr id="30749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0" y="558800"/>
            <a:ext cx="50927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0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1549400"/>
            <a:ext cx="45339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1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1066800"/>
            <a:ext cx="2006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61913" y="6232525"/>
            <a:ext cx="9113837" cy="2598738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Plumes predicted, but hard to image seismically. 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174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900113"/>
            <a:ext cx="23749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8"/>
          <p:cNvSpPr>
            <a:spLocks noChangeArrowheads="1"/>
          </p:cNvSpPr>
          <p:nvPr/>
        </p:nvSpPr>
        <p:spPr bwMode="auto">
          <a:xfrm>
            <a:off x="-19050" y="3773488"/>
            <a:ext cx="2671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/>
              <a:t>Campbell &amp; O’Neill (2003)</a:t>
            </a:r>
            <a:endParaRPr lang="en-US" altLang="en-US" sz="1600"/>
          </a:p>
        </p:txBody>
      </p:sp>
      <p:pic>
        <p:nvPicPr>
          <p:cNvPr id="3174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63" y="935038"/>
            <a:ext cx="29368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10"/>
          <p:cNvSpPr>
            <a:spLocks noChangeArrowheads="1"/>
          </p:cNvSpPr>
          <p:nvPr/>
        </p:nvSpPr>
        <p:spPr bwMode="auto">
          <a:xfrm>
            <a:off x="6462713" y="3808413"/>
            <a:ext cx="2701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/>
              <a:t>Holden &amp; Vogt, EOS, 1977</a:t>
            </a:r>
          </a:p>
        </p:txBody>
      </p:sp>
      <p:sp>
        <p:nvSpPr>
          <p:cNvPr id="31751" name="Title 13"/>
          <p:cNvSpPr>
            <a:spLocks noGrp="1"/>
          </p:cNvSpPr>
          <p:nvPr>
            <p:ph type="title"/>
          </p:nvPr>
        </p:nvSpPr>
        <p:spPr>
          <a:xfrm>
            <a:off x="457200" y="-58738"/>
            <a:ext cx="8229600" cy="1143001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Vertical flow in the deep Earth</a:t>
            </a:r>
          </a:p>
        </p:txBody>
      </p:sp>
      <p:pic>
        <p:nvPicPr>
          <p:cNvPr id="31752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5" y="917575"/>
            <a:ext cx="3186113" cy="543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Rectangle 16"/>
          <p:cNvSpPr>
            <a:spLocks noChangeArrowheads="1"/>
          </p:cNvSpPr>
          <p:nvPr/>
        </p:nvSpPr>
        <p:spPr bwMode="auto">
          <a:xfrm rot="-5400000">
            <a:off x="5101432" y="5215731"/>
            <a:ext cx="20558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/>
              <a:t>Montelli et al., 2006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840038" y="1084263"/>
            <a:ext cx="182562" cy="714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755" name="TextBox 18"/>
          <p:cNvSpPr txBox="1">
            <a:spLocks noChangeArrowheads="1"/>
          </p:cNvSpPr>
          <p:nvPr/>
        </p:nvSpPr>
        <p:spPr bwMode="auto">
          <a:xfrm>
            <a:off x="3546475" y="1049338"/>
            <a:ext cx="1830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/>
              <a:t>(Hawaii)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811838" y="2276475"/>
            <a:ext cx="203200" cy="318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3282950" y="584200"/>
            <a:ext cx="5868988" cy="1143000"/>
          </a:xfrm>
        </p:spPr>
        <p:txBody>
          <a:bodyPr/>
          <a:lstStyle/>
          <a:p>
            <a:r>
              <a:rPr lang="en-US" altLang="en-US" sz="3500">
                <a:ea typeface="ＭＳ Ｐゴシック" panose="020B0600070205080204" pitchFamily="34" charset="-128"/>
              </a:rPr>
              <a:t>Mantle plumes beneath 28 volcanic hotspots! </a:t>
            </a:r>
            <a:br>
              <a:rPr lang="en-US" altLang="en-US" sz="3500">
                <a:ea typeface="ＭＳ Ｐゴシック" panose="020B0600070205080204" pitchFamily="34" charset="-128"/>
              </a:rPr>
            </a:br>
            <a:r>
              <a:rPr lang="en-US" altLang="en-US" sz="3500">
                <a:ea typeface="ＭＳ Ｐゴシック" panose="020B0600070205080204" pitchFamily="34" charset="-128"/>
              </a:rPr>
              <a:t>(French &amp; Romanowicz, 2015)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3175" y="1870075"/>
            <a:ext cx="10099675" cy="631825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2400" b="1">
                <a:ea typeface="ＭＳ Ｐゴシック" panose="020B0600070205080204" pitchFamily="34" charset="-128"/>
              </a:rPr>
              <a:t>Plumes anchored to LLSVP’s?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400" b="1">
                <a:ea typeface="ＭＳ Ｐゴシック" panose="020B0600070205080204" pitchFamily="34" charset="-128"/>
              </a:rPr>
              <a:t>Thermochemical (lot of recycled crust?)?  And purely thermal plumes?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400" b="1">
                <a:ea typeface="ＭＳ Ｐゴシック" panose="020B0600070205080204" pitchFamily="34" charset="-128"/>
              </a:rPr>
              <a:t>Are plume-fed hotspots chemically different than non-plume hotspots? </a:t>
            </a:r>
          </a:p>
        </p:txBody>
      </p:sp>
      <p:pic>
        <p:nvPicPr>
          <p:cNvPr id="3277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3167063"/>
            <a:ext cx="7502525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0"/>
            <a:ext cx="3173412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Lateral flow of plumes in the “mantle wind”? 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98901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Not all plumes rise vertically. Some “tilt” in the upper 1000 km of the mantle as they rise.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03238" y="3879850"/>
            <a:ext cx="82296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-111" charset="0"/>
              <a:buChar char="•"/>
              <a:defRPr/>
            </a:pPr>
            <a:r>
              <a:rPr lang="en-US" sz="3200" dirty="0">
                <a:latin typeface="+mn-lt"/>
                <a:ea typeface="ＭＳ Ｐゴシック" pitchFamily="-111" charset="-128"/>
                <a:cs typeface="ＭＳ Ｐゴシック" pitchFamily="-111" charset="-128"/>
              </a:rPr>
              <a:t>Some plumes seem to drift over time.</a:t>
            </a:r>
          </a:p>
        </p:txBody>
      </p:sp>
      <p:pic>
        <p:nvPicPr>
          <p:cNvPr id="3379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2635250"/>
            <a:ext cx="271780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flipV="1">
            <a:off x="2951163" y="2974975"/>
            <a:ext cx="423862" cy="3889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799" name="Rectangle 12"/>
          <p:cNvSpPr>
            <a:spLocks noChangeArrowheads="1"/>
          </p:cNvSpPr>
          <p:nvPr/>
        </p:nvSpPr>
        <p:spPr bwMode="auto">
          <a:xfrm>
            <a:off x="4114800" y="2855913"/>
            <a:ext cx="2644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/>
              <a:t>(French &amp; Romanowicz, </a:t>
            </a:r>
          </a:p>
          <a:p>
            <a:pPr eaLnBrk="1" hangingPunct="1"/>
            <a:r>
              <a:rPr lang="en-US" altLang="en-US" sz="1800"/>
              <a:t>2015)</a:t>
            </a:r>
          </a:p>
        </p:txBody>
      </p:sp>
      <p:pic>
        <p:nvPicPr>
          <p:cNvPr id="33800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4986338"/>
            <a:ext cx="3662362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13" y="4886325"/>
            <a:ext cx="212407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0" y="4886325"/>
            <a:ext cx="192722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4365625"/>
            <a:ext cx="3717925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5119688"/>
            <a:ext cx="2159000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5710238"/>
            <a:ext cx="40417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5" y="2817813"/>
            <a:ext cx="23844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First, welcome to paradise….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182563" y="1600200"/>
            <a:ext cx="8686800" cy="45259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 great place to ponder the Earth’s deep interior</a:t>
            </a:r>
          </a:p>
        </p:txBody>
      </p:sp>
      <p:pic>
        <p:nvPicPr>
          <p:cNvPr id="1536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2466975"/>
            <a:ext cx="8324850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CIDER’s task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3432175" y="5937250"/>
            <a:ext cx="8229600" cy="452596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Romanowicz (Nature, 2008)</a:t>
            </a:r>
          </a:p>
        </p:txBody>
      </p:sp>
      <p:pic>
        <p:nvPicPr>
          <p:cNvPr id="3482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922463"/>
            <a:ext cx="8867775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457200" y="2333625"/>
            <a:ext cx="8582025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171450" y="2670175"/>
            <a:ext cx="8872538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198438" y="3027363"/>
            <a:ext cx="8870950" cy="15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220663" y="3405188"/>
            <a:ext cx="8872537" cy="15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>
            <a:off x="231775" y="3748088"/>
            <a:ext cx="8872538" cy="15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291263" y="3028950"/>
            <a:ext cx="2163762" cy="377825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625" y="7086600"/>
            <a:ext cx="405765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6250" y="690563"/>
            <a:ext cx="2381250" cy="17938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3000">
                <a:ea typeface="ＭＳ Ｐゴシック" panose="020B0600070205080204" pitchFamily="34" charset="-128"/>
              </a:rPr>
              <a:t>The mantle “zoo”: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3000">
                <a:ea typeface="ＭＳ Ｐゴシック" panose="020B0600070205080204" pitchFamily="34" charset="-128"/>
              </a:rPr>
              <a:t>Origin of the species?</a:t>
            </a:r>
          </a:p>
        </p:txBody>
      </p:sp>
      <p:pic>
        <p:nvPicPr>
          <p:cNvPr id="3584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50" y="3419475"/>
            <a:ext cx="5448300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6629400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4"/>
          <p:cNvSpPr txBox="1">
            <a:spLocks noChangeArrowheads="1"/>
          </p:cNvSpPr>
          <p:nvPr/>
        </p:nvSpPr>
        <p:spPr bwMode="auto">
          <a:xfrm rot="-5400000">
            <a:off x="4528344" y="1783556"/>
            <a:ext cx="411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/>
              <a:t>Willbold and Stracke, 2002</a:t>
            </a:r>
          </a:p>
        </p:txBody>
      </p:sp>
      <p:pic>
        <p:nvPicPr>
          <p:cNvPr id="3584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66788"/>
            <a:ext cx="12192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95400" y="1130300"/>
            <a:ext cx="533400" cy="381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590800" y="368300"/>
            <a:ext cx="533400" cy="2952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114800" y="2730500"/>
            <a:ext cx="533400" cy="304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66800" y="3187700"/>
            <a:ext cx="533400" cy="304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5852" name="TextBox 12"/>
          <p:cNvSpPr txBox="1">
            <a:spLocks noChangeArrowheads="1"/>
          </p:cNvSpPr>
          <p:nvPr/>
        </p:nvSpPr>
        <p:spPr bwMode="auto">
          <a:xfrm>
            <a:off x="6819900" y="3378200"/>
            <a:ext cx="238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/>
              <a:t>Workman et al., 2004</a:t>
            </a:r>
          </a:p>
        </p:txBody>
      </p:sp>
      <p:sp>
        <p:nvSpPr>
          <p:cNvPr id="35853" name="TextBox 12"/>
          <p:cNvSpPr txBox="1">
            <a:spLocks noChangeArrowheads="1"/>
          </p:cNvSpPr>
          <p:nvPr/>
        </p:nvSpPr>
        <p:spPr bwMode="auto">
          <a:xfrm>
            <a:off x="76200" y="4038600"/>
            <a:ext cx="37338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/>
              <a:t>Where</a:t>
            </a:r>
            <a:r>
              <a:rPr lang="en-US" altLang="en-US" sz="1800"/>
              <a:t> are the various “species” located in the mantle?</a:t>
            </a:r>
          </a:p>
          <a:p>
            <a:pPr eaLnBrk="1" hangingPunct="1"/>
            <a:endParaRPr lang="en-US" altLang="en-US" sz="1800"/>
          </a:p>
          <a:p>
            <a:pPr eaLnBrk="1" hangingPunct="1"/>
            <a:r>
              <a:rPr lang="en-US" altLang="en-US" sz="1800" b="1"/>
              <a:t>Long-standing problem:</a:t>
            </a:r>
          </a:p>
          <a:p>
            <a:pPr eaLnBrk="1" hangingPunct="1"/>
            <a:r>
              <a:rPr lang="en-US" altLang="en-US" sz="1800"/>
              <a:t>1. Geochemists know which animals are in the zoo, but don’t know where the “cages” are.</a:t>
            </a:r>
          </a:p>
          <a:p>
            <a:pPr eaLnBrk="1" hangingPunct="1"/>
            <a:r>
              <a:rPr lang="en-US" altLang="en-US" sz="1800"/>
              <a:t>2. Seismologists know where the “cages” are.</a:t>
            </a:r>
          </a:p>
        </p:txBody>
      </p:sp>
      <p:pic>
        <p:nvPicPr>
          <p:cNvPr id="35854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72000"/>
            <a:ext cx="69056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5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8919" flipH="1">
            <a:off x="6462713" y="5802313"/>
            <a:ext cx="685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US" altLang="en-US" sz="3000">
                <a:ea typeface="ＭＳ Ｐゴシック" panose="020B0600070205080204" pitchFamily="34" charset="-128"/>
              </a:rPr>
              <a:t>Distribution of mantle heterogeneities:  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Connecting surface volcanism with the deep mantle </a:t>
            </a:r>
          </a:p>
        </p:txBody>
      </p:sp>
      <p:pic>
        <p:nvPicPr>
          <p:cNvPr id="36867" name="Picture 2" descr="DUPAL - Castillo.pdf                                           003018DA Stan's HD                      BBA7981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316163"/>
            <a:ext cx="4676775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1026" descr="DUPAL Delta Sr.pdf                                             00031A7E Stan's HD                      BBA7981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2316163"/>
            <a:ext cx="439420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1027"/>
          <p:cNvSpPr txBox="1">
            <a:spLocks noChangeArrowheads="1"/>
          </p:cNvSpPr>
          <p:nvPr/>
        </p:nvSpPr>
        <p:spPr bwMode="auto">
          <a:xfrm>
            <a:off x="1403350" y="1325563"/>
            <a:ext cx="17494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b="1">
                <a:solidFill>
                  <a:srgbClr val="FF0000"/>
                </a:solidFill>
              </a:rPr>
              <a:t>DUPAL </a:t>
            </a:r>
          </a:p>
          <a:p>
            <a:pPr algn="ctr" eaLnBrk="1" hangingPunct="1"/>
            <a:r>
              <a:rPr lang="en-US" altLang="en-US" sz="3000" b="1">
                <a:solidFill>
                  <a:srgbClr val="FF0000"/>
                </a:solidFill>
              </a:rPr>
              <a:t>anomaly</a:t>
            </a:r>
          </a:p>
        </p:txBody>
      </p:sp>
      <p:sp>
        <p:nvSpPr>
          <p:cNvPr id="36870" name="Text Box 3"/>
          <p:cNvSpPr txBox="1">
            <a:spLocks noChangeArrowheads="1"/>
          </p:cNvSpPr>
          <p:nvPr/>
        </p:nvSpPr>
        <p:spPr bwMode="auto">
          <a:xfrm>
            <a:off x="395288" y="2438400"/>
            <a:ext cx="1662112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/>
              <a:t>Hart, Nature, 1984</a:t>
            </a:r>
          </a:p>
        </p:txBody>
      </p:sp>
      <p:sp>
        <p:nvSpPr>
          <p:cNvPr id="36871" name="Text Box 1027"/>
          <p:cNvSpPr txBox="1">
            <a:spLocks noChangeArrowheads="1"/>
          </p:cNvSpPr>
          <p:nvPr/>
        </p:nvSpPr>
        <p:spPr bwMode="auto">
          <a:xfrm>
            <a:off x="4827588" y="1325563"/>
            <a:ext cx="40338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b="1">
                <a:solidFill>
                  <a:srgbClr val="FF0000"/>
                </a:solidFill>
              </a:rPr>
              <a:t>DUPAL vs. seismic </a:t>
            </a:r>
          </a:p>
          <a:p>
            <a:pPr algn="ctr" eaLnBrk="1" hangingPunct="1"/>
            <a:r>
              <a:rPr lang="en-US" altLang="en-US" sz="3000" b="1">
                <a:solidFill>
                  <a:srgbClr val="FF0000"/>
                </a:solidFill>
              </a:rPr>
              <a:t>low velocity anomaly</a:t>
            </a:r>
          </a:p>
        </p:txBody>
      </p:sp>
      <p:sp>
        <p:nvSpPr>
          <p:cNvPr id="36872" name="Text Box 3"/>
          <p:cNvSpPr txBox="1">
            <a:spLocks noChangeArrowheads="1"/>
          </p:cNvSpPr>
          <p:nvPr/>
        </p:nvSpPr>
        <p:spPr bwMode="auto">
          <a:xfrm>
            <a:off x="7086600" y="4568825"/>
            <a:ext cx="19113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/>
              <a:t>Castillo, Nature, 1988</a:t>
            </a:r>
          </a:p>
        </p:txBody>
      </p:sp>
      <p:sp>
        <p:nvSpPr>
          <p:cNvPr id="36873" name="TextBox 9"/>
          <p:cNvSpPr txBox="1">
            <a:spLocks noChangeArrowheads="1"/>
          </p:cNvSpPr>
          <p:nvPr/>
        </p:nvSpPr>
        <p:spPr bwMode="auto">
          <a:xfrm>
            <a:off x="101600" y="5029200"/>
            <a:ext cx="89947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/>
              <a:t>--The DUPAL anomaly… globe encircling feature of isotopic enrichment OIBs.  </a:t>
            </a:r>
          </a:p>
          <a:p>
            <a:pPr eaLnBrk="1" hangingPunct="1"/>
            <a:r>
              <a:rPr lang="en-US" altLang="en-US" sz="2000"/>
              <a:t>--</a:t>
            </a:r>
            <a:r>
              <a:rPr lang="en-US" altLang="en-US" sz="2000" b="1"/>
              <a:t>Key observation:  Geochemistry of hotspot lavas at surface associated with seismic low velocity anomalies (LLSVP’s) at depth. </a:t>
            </a:r>
          </a:p>
        </p:txBody>
      </p:sp>
      <p:sp>
        <p:nvSpPr>
          <p:cNvPr id="36874" name="TextBox 10"/>
          <p:cNvSpPr txBox="1">
            <a:spLocks noChangeArrowheads="1"/>
          </p:cNvSpPr>
          <p:nvPr/>
        </p:nvSpPr>
        <p:spPr bwMode="auto">
          <a:xfrm>
            <a:off x="-2514600" y="3076575"/>
            <a:ext cx="213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0000"/>
                </a:solidFill>
              </a:rPr>
              <a:t>Low </a:t>
            </a:r>
            <a:r>
              <a:rPr lang="en-US" altLang="en-US" sz="1400" baseline="30000">
                <a:solidFill>
                  <a:srgbClr val="FF0000"/>
                </a:solidFill>
              </a:rPr>
              <a:t>87</a:t>
            </a:r>
            <a:r>
              <a:rPr lang="en-US" altLang="en-US" sz="1400">
                <a:solidFill>
                  <a:srgbClr val="FF0000"/>
                </a:solidFill>
              </a:rPr>
              <a:t>Sr/</a:t>
            </a:r>
            <a:r>
              <a:rPr lang="en-US" altLang="en-US" sz="1400" baseline="30000">
                <a:solidFill>
                  <a:srgbClr val="FF0000"/>
                </a:solidFill>
              </a:rPr>
              <a:t>86</a:t>
            </a:r>
            <a:r>
              <a:rPr lang="en-US" altLang="en-US" sz="1400">
                <a:solidFill>
                  <a:srgbClr val="FF0000"/>
                </a:solidFill>
              </a:rPr>
              <a:t>Sr</a:t>
            </a:r>
          </a:p>
        </p:txBody>
      </p:sp>
      <p:sp>
        <p:nvSpPr>
          <p:cNvPr id="36875" name="TextBox 11"/>
          <p:cNvSpPr txBox="1">
            <a:spLocks noChangeArrowheads="1"/>
          </p:cNvSpPr>
          <p:nvPr/>
        </p:nvSpPr>
        <p:spPr bwMode="auto">
          <a:xfrm>
            <a:off x="-2133600" y="4405313"/>
            <a:ext cx="213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0000"/>
                </a:solidFill>
              </a:rPr>
              <a:t>Low </a:t>
            </a:r>
            <a:r>
              <a:rPr lang="en-US" altLang="en-US" sz="1400" baseline="30000">
                <a:solidFill>
                  <a:srgbClr val="FF0000"/>
                </a:solidFill>
              </a:rPr>
              <a:t>87</a:t>
            </a:r>
            <a:r>
              <a:rPr lang="en-US" altLang="en-US" sz="1400">
                <a:solidFill>
                  <a:srgbClr val="FF0000"/>
                </a:solidFill>
              </a:rPr>
              <a:t>Sr/</a:t>
            </a:r>
            <a:r>
              <a:rPr lang="en-US" altLang="en-US" sz="1400" baseline="30000">
                <a:solidFill>
                  <a:srgbClr val="FF0000"/>
                </a:solidFill>
              </a:rPr>
              <a:t>86</a:t>
            </a:r>
            <a:r>
              <a:rPr lang="en-US" altLang="en-US" sz="1400">
                <a:solidFill>
                  <a:srgbClr val="FF0000"/>
                </a:solidFill>
              </a:rPr>
              <a:t>Sr</a:t>
            </a:r>
          </a:p>
        </p:txBody>
      </p:sp>
      <p:sp>
        <p:nvSpPr>
          <p:cNvPr id="36876" name="TextBox 12"/>
          <p:cNvSpPr txBox="1">
            <a:spLocks noChangeArrowheads="1"/>
          </p:cNvSpPr>
          <p:nvPr/>
        </p:nvSpPr>
        <p:spPr bwMode="auto">
          <a:xfrm>
            <a:off x="-2032000" y="3736975"/>
            <a:ext cx="213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0000"/>
                </a:solidFill>
              </a:rPr>
              <a:t>High </a:t>
            </a:r>
            <a:r>
              <a:rPr lang="en-US" altLang="en-US" sz="1400" baseline="30000">
                <a:solidFill>
                  <a:srgbClr val="FF0000"/>
                </a:solidFill>
              </a:rPr>
              <a:t>87</a:t>
            </a:r>
            <a:r>
              <a:rPr lang="en-US" altLang="en-US" sz="1400">
                <a:solidFill>
                  <a:srgbClr val="FF0000"/>
                </a:solidFill>
              </a:rPr>
              <a:t>Sr/</a:t>
            </a:r>
            <a:r>
              <a:rPr lang="en-US" altLang="en-US" sz="1400" baseline="30000">
                <a:solidFill>
                  <a:srgbClr val="FF0000"/>
                </a:solidFill>
              </a:rPr>
              <a:t>86</a:t>
            </a:r>
            <a:r>
              <a:rPr lang="en-US" altLang="en-US" sz="1400">
                <a:solidFill>
                  <a:srgbClr val="FF0000"/>
                </a:solidFill>
              </a:rPr>
              <a:t>Sr</a:t>
            </a:r>
          </a:p>
        </p:txBody>
      </p:sp>
      <p:sp>
        <p:nvSpPr>
          <p:cNvPr id="36877" name="TextBox 13"/>
          <p:cNvSpPr txBox="1">
            <a:spLocks noChangeArrowheads="1"/>
          </p:cNvSpPr>
          <p:nvPr/>
        </p:nvSpPr>
        <p:spPr bwMode="auto">
          <a:xfrm>
            <a:off x="-2133600" y="3616325"/>
            <a:ext cx="213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0000"/>
                </a:solidFill>
              </a:rPr>
              <a:t>High </a:t>
            </a:r>
            <a:r>
              <a:rPr lang="en-US" altLang="en-US" sz="1400" baseline="30000">
                <a:solidFill>
                  <a:srgbClr val="FF0000"/>
                </a:solidFill>
              </a:rPr>
              <a:t>87</a:t>
            </a:r>
            <a:r>
              <a:rPr lang="en-US" altLang="en-US" sz="1400">
                <a:solidFill>
                  <a:srgbClr val="FF0000"/>
                </a:solidFill>
              </a:rPr>
              <a:t>Sr/</a:t>
            </a:r>
            <a:r>
              <a:rPr lang="en-US" altLang="en-US" sz="1400" baseline="30000">
                <a:solidFill>
                  <a:srgbClr val="FF0000"/>
                </a:solidFill>
              </a:rPr>
              <a:t>86</a:t>
            </a:r>
            <a:r>
              <a:rPr lang="en-US" altLang="en-US" sz="1400">
                <a:solidFill>
                  <a:srgbClr val="FF0000"/>
                </a:solidFill>
              </a:rPr>
              <a:t>Sr</a:t>
            </a:r>
          </a:p>
        </p:txBody>
      </p:sp>
      <p:sp>
        <p:nvSpPr>
          <p:cNvPr id="36878" name="TextBox 12"/>
          <p:cNvSpPr txBox="1">
            <a:spLocks noChangeArrowheads="1"/>
          </p:cNvSpPr>
          <p:nvPr/>
        </p:nvSpPr>
        <p:spPr bwMode="auto">
          <a:xfrm>
            <a:off x="4953000" y="3730625"/>
            <a:ext cx="1714500" cy="354013"/>
          </a:xfrm>
          <a:prstGeom prst="rect">
            <a:avLst/>
          </a:prstGeom>
          <a:solidFill>
            <a:schemeClr val="bg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700">
                <a:solidFill>
                  <a:srgbClr val="FF0000"/>
                </a:solidFill>
              </a:rPr>
              <a:t>LOW seismic V</a:t>
            </a:r>
          </a:p>
        </p:txBody>
      </p:sp>
      <p:sp>
        <p:nvSpPr>
          <p:cNvPr id="36879" name="TextBox 16"/>
          <p:cNvSpPr txBox="1">
            <a:spLocks noChangeArrowheads="1"/>
          </p:cNvSpPr>
          <p:nvPr/>
        </p:nvSpPr>
        <p:spPr bwMode="auto">
          <a:xfrm>
            <a:off x="0" y="6324600"/>
            <a:ext cx="9144000" cy="3698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/>
              <a:t>           DUPAL</a:t>
            </a:r>
            <a:r>
              <a:rPr lang="en-US" altLang="en-US" sz="1800"/>
              <a:t> = </a:t>
            </a:r>
            <a:r>
              <a:rPr lang="en-US" altLang="en-US" sz="1800" b="1" u="sng"/>
              <a:t>Dup</a:t>
            </a:r>
            <a:r>
              <a:rPr lang="en-US" altLang="en-US" sz="1800"/>
              <a:t>ré+</a:t>
            </a:r>
            <a:r>
              <a:rPr lang="en-US" altLang="en-US" sz="1800" b="1" u="sng"/>
              <a:t>Al</a:t>
            </a:r>
            <a:r>
              <a:rPr lang="en-US" altLang="en-US" sz="1800"/>
              <a:t>lègre       </a:t>
            </a:r>
            <a:r>
              <a:rPr lang="en-US" altLang="en-US" sz="1800" b="1"/>
              <a:t>LLSVP </a:t>
            </a:r>
            <a:r>
              <a:rPr lang="en-US" altLang="en-US" sz="1800"/>
              <a:t>= </a:t>
            </a:r>
            <a:r>
              <a:rPr lang="en-US" altLang="en-US" sz="1800" b="1" u="sng"/>
              <a:t>L</a:t>
            </a:r>
            <a:r>
              <a:rPr lang="en-US" altLang="en-US" sz="1800"/>
              <a:t>arge </a:t>
            </a:r>
            <a:r>
              <a:rPr lang="en-US" altLang="en-US" sz="1800" b="1" u="sng"/>
              <a:t>L</a:t>
            </a:r>
            <a:r>
              <a:rPr lang="en-US" altLang="en-US" sz="1800"/>
              <a:t>ow </a:t>
            </a:r>
            <a:r>
              <a:rPr lang="en-US" altLang="en-US" sz="1800" b="1" u="sng"/>
              <a:t>S</a:t>
            </a:r>
            <a:r>
              <a:rPr lang="en-US" altLang="en-US" sz="1800"/>
              <a:t>hear-wave </a:t>
            </a:r>
            <a:r>
              <a:rPr lang="en-US" altLang="en-US" sz="1800" b="1" u="sng"/>
              <a:t>V</a:t>
            </a:r>
            <a:r>
              <a:rPr lang="en-US" altLang="en-US" sz="1800"/>
              <a:t>elocity </a:t>
            </a:r>
            <a:r>
              <a:rPr lang="en-US" altLang="en-US" sz="1800" b="1" u="sng"/>
              <a:t>P</a:t>
            </a:r>
            <a:r>
              <a:rPr lang="en-US" altLang="en-US" sz="1800"/>
              <a:t>rovince</a:t>
            </a:r>
          </a:p>
        </p:txBody>
      </p:sp>
      <p:sp>
        <p:nvSpPr>
          <p:cNvPr id="36880" name="TextBox 17"/>
          <p:cNvSpPr txBox="1">
            <a:spLocks noChangeArrowheads="1"/>
          </p:cNvSpPr>
          <p:nvPr/>
        </p:nvSpPr>
        <p:spPr bwMode="auto">
          <a:xfrm>
            <a:off x="1524000" y="3670300"/>
            <a:ext cx="1749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ENRICHED</a:t>
            </a:r>
          </a:p>
        </p:txBody>
      </p:sp>
      <p:sp>
        <p:nvSpPr>
          <p:cNvPr id="36881" name="TextBox 18"/>
          <p:cNvSpPr txBox="1">
            <a:spLocks noChangeArrowheads="1"/>
          </p:cNvSpPr>
          <p:nvPr/>
        </p:nvSpPr>
        <p:spPr bwMode="auto">
          <a:xfrm>
            <a:off x="1603375" y="4114800"/>
            <a:ext cx="174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DEPLETED</a:t>
            </a:r>
          </a:p>
        </p:txBody>
      </p:sp>
      <p:sp>
        <p:nvSpPr>
          <p:cNvPr id="36882" name="TextBox 19"/>
          <p:cNvSpPr txBox="1">
            <a:spLocks noChangeArrowheads="1"/>
          </p:cNvSpPr>
          <p:nvPr/>
        </p:nvSpPr>
        <p:spPr bwMode="auto">
          <a:xfrm>
            <a:off x="1587500" y="3059113"/>
            <a:ext cx="174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DEPLETED</a:t>
            </a:r>
          </a:p>
        </p:txBody>
      </p:sp>
      <p:sp>
        <p:nvSpPr>
          <p:cNvPr id="36883" name="TextBox 12"/>
          <p:cNvSpPr txBox="1">
            <a:spLocks noChangeArrowheads="1"/>
          </p:cNvSpPr>
          <p:nvPr/>
        </p:nvSpPr>
        <p:spPr bwMode="auto">
          <a:xfrm>
            <a:off x="7086600" y="3616325"/>
            <a:ext cx="1793875" cy="354013"/>
          </a:xfrm>
          <a:prstGeom prst="rect">
            <a:avLst/>
          </a:prstGeom>
          <a:solidFill>
            <a:schemeClr val="bg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700">
                <a:solidFill>
                  <a:srgbClr val="FF0000"/>
                </a:solidFill>
              </a:rPr>
              <a:t>LOW seismic V</a:t>
            </a:r>
          </a:p>
        </p:txBody>
      </p:sp>
      <p:pic>
        <p:nvPicPr>
          <p:cNvPr id="36884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57200"/>
            <a:ext cx="10718800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334963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 classic example of the power of CIDER collaboration: Linking geochemistry and geophysics</a:t>
            </a:r>
          </a:p>
        </p:txBody>
      </p:sp>
      <p:pic>
        <p:nvPicPr>
          <p:cNvPr id="3789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352800"/>
            <a:ext cx="53117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13" y="1958975"/>
            <a:ext cx="5051425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4267200"/>
            <a:ext cx="2814637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6507163"/>
            <a:ext cx="241458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63575" y="6564313"/>
            <a:ext cx="285750" cy="552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7896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2608263"/>
            <a:ext cx="4008438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TextBox 11"/>
          <p:cNvSpPr txBox="1">
            <a:spLocks noChangeArrowheads="1"/>
          </p:cNvSpPr>
          <p:nvPr/>
        </p:nvSpPr>
        <p:spPr bwMode="auto">
          <a:xfrm>
            <a:off x="3175" y="1958975"/>
            <a:ext cx="4008438" cy="646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FF0000"/>
                </a:solidFill>
              </a:rPr>
              <a:t>Thinking ahead about CIDER projects in weeks 3 and 4.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-138113" y="-34925"/>
            <a:ext cx="9369426" cy="1143000"/>
          </a:xfrm>
        </p:spPr>
        <p:txBody>
          <a:bodyPr/>
          <a:lstStyle/>
          <a:p>
            <a:r>
              <a:rPr lang="en-US" altLang="en-US" sz="3500">
                <a:ea typeface="ＭＳ Ｐゴシック" panose="020B0600070205080204" pitchFamily="34" charset="-128"/>
              </a:rPr>
              <a:t>But there are heterogeneous, Hadean </a:t>
            </a:r>
            <a:br>
              <a:rPr lang="en-US" altLang="en-US" sz="3500">
                <a:ea typeface="ＭＳ Ｐゴシック" panose="020B0600070205080204" pitchFamily="34" charset="-128"/>
              </a:rPr>
            </a:br>
            <a:r>
              <a:rPr lang="en-US" altLang="en-US" sz="3500" baseline="30000">
                <a:ea typeface="ＭＳ Ｐゴシック" panose="020B0600070205080204" pitchFamily="34" charset="-128"/>
              </a:rPr>
              <a:t>129</a:t>
            </a:r>
            <a:r>
              <a:rPr lang="en-US" altLang="en-US" sz="3500">
                <a:ea typeface="ＭＳ Ｐゴシック" panose="020B0600070205080204" pitchFamily="34" charset="-128"/>
              </a:rPr>
              <a:t>Xe and </a:t>
            </a:r>
            <a:r>
              <a:rPr lang="en-US" altLang="en-US" sz="3500" baseline="30000">
                <a:ea typeface="ＭＳ Ｐゴシック" panose="020B0600070205080204" pitchFamily="34" charset="-128"/>
              </a:rPr>
              <a:t>182</a:t>
            </a:r>
            <a:r>
              <a:rPr lang="en-US" altLang="en-US" sz="3500">
                <a:ea typeface="ＭＳ Ｐゴシック" panose="020B0600070205080204" pitchFamily="34" charset="-128"/>
              </a:rPr>
              <a:t>W signatures in the modern mantle!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5197475"/>
            <a:ext cx="9058275" cy="14732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2500" baseline="30000">
                <a:solidFill>
                  <a:srgbClr val="FF0000"/>
                </a:solidFill>
                <a:ea typeface="ＭＳ Ｐゴシック" panose="020B0600070205080204" pitchFamily="34" charset="-128"/>
              </a:rPr>
              <a:t>129</a:t>
            </a:r>
            <a:r>
              <a:rPr lang="en-US" altLang="en-US" sz="2500">
                <a:solidFill>
                  <a:srgbClr val="FF0000"/>
                </a:solidFill>
                <a:ea typeface="ＭＳ Ｐゴシック" panose="020B0600070205080204" pitchFamily="34" charset="-128"/>
              </a:rPr>
              <a:t>Xe variability generated in first ~90 Ma of Earth’s history.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2500" baseline="30000">
                <a:solidFill>
                  <a:srgbClr val="FF0000"/>
                </a:solidFill>
                <a:ea typeface="ＭＳ Ｐゴシック" panose="020B0600070205080204" pitchFamily="34" charset="-128"/>
              </a:rPr>
              <a:t>182</a:t>
            </a:r>
            <a:r>
              <a:rPr lang="en-US" altLang="en-US" sz="2500">
                <a:solidFill>
                  <a:srgbClr val="FF0000"/>
                </a:solidFill>
                <a:ea typeface="ＭＳ Ｐゴシック" panose="020B0600070205080204" pitchFamily="34" charset="-128"/>
              </a:rPr>
              <a:t>W variability generated in first ~50 Ma.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2500">
                <a:solidFill>
                  <a:srgbClr val="FF0000"/>
                </a:solidFill>
                <a:ea typeface="ＭＳ Ｐゴシック" panose="020B0600070205080204" pitchFamily="34" charset="-128"/>
              </a:rPr>
              <a:t>Thus, both the </a:t>
            </a:r>
            <a:r>
              <a:rPr lang="en-US" altLang="en-US" sz="2500" baseline="30000">
                <a:solidFill>
                  <a:srgbClr val="FF0000"/>
                </a:solidFill>
                <a:ea typeface="ＭＳ Ｐゴシック" panose="020B0600070205080204" pitchFamily="34" charset="-128"/>
              </a:rPr>
              <a:t>129</a:t>
            </a:r>
            <a:r>
              <a:rPr lang="en-US" altLang="en-US" sz="2500">
                <a:solidFill>
                  <a:srgbClr val="FF0000"/>
                </a:solidFill>
                <a:ea typeface="ＭＳ Ｐゴシック" panose="020B0600070205080204" pitchFamily="34" charset="-128"/>
              </a:rPr>
              <a:t>Xe and </a:t>
            </a:r>
            <a:r>
              <a:rPr lang="en-US" altLang="en-US" sz="2500" baseline="30000">
                <a:solidFill>
                  <a:srgbClr val="FF0000"/>
                </a:solidFill>
                <a:ea typeface="ＭＳ Ｐゴシック" panose="020B0600070205080204" pitchFamily="34" charset="-128"/>
              </a:rPr>
              <a:t>182</a:t>
            </a:r>
            <a:r>
              <a:rPr lang="en-US" altLang="en-US" sz="2500">
                <a:solidFill>
                  <a:srgbClr val="FF0000"/>
                </a:solidFill>
                <a:ea typeface="ＭＳ Ｐゴシック" panose="020B0600070205080204" pitchFamily="34" charset="-128"/>
              </a:rPr>
              <a:t>W signatures preserved in the convecting mantle since the Hadean.</a:t>
            </a:r>
          </a:p>
        </p:txBody>
      </p:sp>
      <p:pic>
        <p:nvPicPr>
          <p:cNvPr id="3891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765300"/>
            <a:ext cx="4672013" cy="32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809625" y="1365250"/>
            <a:ext cx="33956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aseline="30000">
                <a:solidFill>
                  <a:srgbClr val="FF0000"/>
                </a:solidFill>
              </a:rPr>
              <a:t>129</a:t>
            </a:r>
            <a:r>
              <a:rPr lang="en-US" altLang="en-US">
                <a:solidFill>
                  <a:srgbClr val="FF0000"/>
                </a:solidFill>
              </a:rPr>
              <a:t>I </a:t>
            </a:r>
            <a:r>
              <a:rPr lang="en-US" altLang="en-US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altLang="en-US" baseline="30000">
                <a:solidFill>
                  <a:srgbClr val="FF0000"/>
                </a:solidFill>
                <a:sym typeface="Wingdings" panose="05000000000000000000" pitchFamily="2" charset="2"/>
              </a:rPr>
              <a:t>129</a:t>
            </a:r>
            <a:r>
              <a:rPr lang="en-US" altLang="en-US">
                <a:solidFill>
                  <a:srgbClr val="FF0000"/>
                </a:solidFill>
                <a:sym typeface="Wingdings" panose="05000000000000000000" pitchFamily="2" charset="2"/>
              </a:rPr>
              <a:t>Xe (t</a:t>
            </a:r>
            <a:r>
              <a:rPr lang="en-US" altLang="en-US" baseline="-25000">
                <a:solidFill>
                  <a:srgbClr val="FF0000"/>
                </a:solidFill>
                <a:sym typeface="Wingdings" panose="05000000000000000000" pitchFamily="2" charset="2"/>
              </a:rPr>
              <a:t>1/2</a:t>
            </a:r>
            <a:r>
              <a:rPr lang="en-US" altLang="en-US">
                <a:solidFill>
                  <a:srgbClr val="FF0000"/>
                </a:solidFill>
                <a:sym typeface="Wingdings" panose="05000000000000000000" pitchFamily="2" charset="2"/>
              </a:rPr>
              <a:t>=15.7 Ma)</a:t>
            </a:r>
          </a:p>
        </p:txBody>
      </p:sp>
      <p:sp>
        <p:nvSpPr>
          <p:cNvPr id="38918" name="TextBox 6"/>
          <p:cNvSpPr txBox="1">
            <a:spLocks noChangeArrowheads="1"/>
          </p:cNvSpPr>
          <p:nvPr/>
        </p:nvSpPr>
        <p:spPr bwMode="auto">
          <a:xfrm rot="-5400000">
            <a:off x="3692525" y="2713038"/>
            <a:ext cx="20986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500"/>
              <a:t>Mukhopadhyay, 2012</a:t>
            </a:r>
          </a:p>
        </p:txBody>
      </p:sp>
      <p:pic>
        <p:nvPicPr>
          <p:cNvPr id="3891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8" y="1814513"/>
            <a:ext cx="3036887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5045075" y="1365250"/>
            <a:ext cx="43418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aseline="30000">
                <a:solidFill>
                  <a:srgbClr val="FF0000"/>
                </a:solidFill>
              </a:rPr>
              <a:t>182</a:t>
            </a:r>
            <a:r>
              <a:rPr lang="en-US" altLang="en-US">
                <a:solidFill>
                  <a:srgbClr val="FF0000"/>
                </a:solidFill>
              </a:rPr>
              <a:t>Hf </a:t>
            </a:r>
            <a:r>
              <a:rPr lang="en-US" altLang="en-US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altLang="en-US" baseline="30000">
                <a:solidFill>
                  <a:srgbClr val="FF0000"/>
                </a:solidFill>
                <a:sym typeface="Wingdings" panose="05000000000000000000" pitchFamily="2" charset="2"/>
              </a:rPr>
              <a:t>182</a:t>
            </a:r>
            <a:r>
              <a:rPr lang="en-US" altLang="en-US">
                <a:solidFill>
                  <a:srgbClr val="FF0000"/>
                </a:solidFill>
                <a:sym typeface="Wingdings" panose="05000000000000000000" pitchFamily="2" charset="2"/>
              </a:rPr>
              <a:t>W (t</a:t>
            </a:r>
            <a:r>
              <a:rPr lang="en-US" altLang="en-US" baseline="-25000">
                <a:solidFill>
                  <a:srgbClr val="FF0000"/>
                </a:solidFill>
                <a:sym typeface="Wingdings" panose="05000000000000000000" pitchFamily="2" charset="2"/>
              </a:rPr>
              <a:t>1/2</a:t>
            </a:r>
            <a:r>
              <a:rPr lang="en-US" altLang="en-US">
                <a:solidFill>
                  <a:srgbClr val="FF0000"/>
                </a:solidFill>
                <a:sym typeface="Wingdings" panose="05000000000000000000" pitchFamily="2" charset="2"/>
              </a:rPr>
              <a:t>=8.9 Ma)</a:t>
            </a:r>
          </a:p>
        </p:txBody>
      </p: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rot="10800000">
            <a:off x="5818188" y="2532063"/>
            <a:ext cx="2439987" cy="638175"/>
          </a:xfrm>
          <a:prstGeom prst="straightConnector1">
            <a:avLst/>
          </a:prstGeom>
          <a:noFill/>
          <a:ln w="25400">
            <a:solidFill>
              <a:srgbClr val="AE3003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22" name="TextBox 10"/>
          <p:cNvSpPr txBox="1">
            <a:spLocks noChangeArrowheads="1"/>
          </p:cNvSpPr>
          <p:nvPr/>
        </p:nvSpPr>
        <p:spPr bwMode="auto">
          <a:xfrm>
            <a:off x="8237538" y="3016250"/>
            <a:ext cx="1050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/>
              <a:t>MORB</a:t>
            </a:r>
          </a:p>
        </p:txBody>
      </p:sp>
      <p:cxnSp>
        <p:nvCxnSpPr>
          <p:cNvPr id="12" name="Straight Arrow Connector 11"/>
          <p:cNvCxnSpPr>
            <a:cxnSpLocks noChangeShapeType="1"/>
            <a:stCxn id="38924" idx="1"/>
          </p:cNvCxnSpPr>
          <p:nvPr/>
        </p:nvCxnSpPr>
        <p:spPr bwMode="auto">
          <a:xfrm rot="10800000">
            <a:off x="5713413" y="2760663"/>
            <a:ext cx="2593975" cy="873125"/>
          </a:xfrm>
          <a:prstGeom prst="straightConnector1">
            <a:avLst/>
          </a:prstGeom>
          <a:noFill/>
          <a:ln w="25400">
            <a:solidFill>
              <a:srgbClr val="558ED5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24" name="TextBox 12"/>
          <p:cNvSpPr txBox="1">
            <a:spLocks noChangeArrowheads="1"/>
          </p:cNvSpPr>
          <p:nvPr/>
        </p:nvSpPr>
        <p:spPr bwMode="auto">
          <a:xfrm>
            <a:off x="8307388" y="3373438"/>
            <a:ext cx="13890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/>
              <a:t>Hawaii (Kilauea)</a:t>
            </a:r>
          </a:p>
        </p:txBody>
      </p: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rot="10800000">
            <a:off x="7843838" y="2241550"/>
            <a:ext cx="531812" cy="336550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26" name="TextBox 16"/>
          <p:cNvSpPr txBox="1">
            <a:spLocks noChangeArrowheads="1"/>
          </p:cNvSpPr>
          <p:nvPr/>
        </p:nvSpPr>
        <p:spPr bwMode="auto">
          <a:xfrm>
            <a:off x="8258175" y="2462213"/>
            <a:ext cx="1006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/>
              <a:t>Baffin Is. </a:t>
            </a:r>
          </a:p>
        </p:txBody>
      </p:sp>
      <p:sp>
        <p:nvSpPr>
          <p:cNvPr id="38927" name="TextBox 17"/>
          <p:cNvSpPr txBox="1">
            <a:spLocks noChangeArrowheads="1"/>
          </p:cNvSpPr>
          <p:nvPr/>
        </p:nvSpPr>
        <p:spPr bwMode="auto">
          <a:xfrm>
            <a:off x="8223250" y="1739900"/>
            <a:ext cx="11557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/>
              <a:t>Ontong Java Plateau</a:t>
            </a:r>
          </a:p>
        </p:txBody>
      </p: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rot="10800000">
            <a:off x="7302500" y="1944688"/>
            <a:ext cx="955675" cy="1587"/>
          </a:xfrm>
          <a:prstGeom prst="straightConnector1">
            <a:avLst/>
          </a:prstGeom>
          <a:noFill/>
          <a:ln w="25400">
            <a:solidFill>
              <a:srgbClr val="640FDE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29" name="TextBox 32"/>
          <p:cNvSpPr txBox="1">
            <a:spLocks noChangeArrowheads="1"/>
          </p:cNvSpPr>
          <p:nvPr/>
        </p:nvSpPr>
        <p:spPr bwMode="auto">
          <a:xfrm>
            <a:off x="6607175" y="4256088"/>
            <a:ext cx="20986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500"/>
              <a:t>Rizo et al., 2016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250825"/>
            <a:ext cx="9448800" cy="1143000"/>
          </a:xfrm>
        </p:spPr>
        <p:txBody>
          <a:bodyPr/>
          <a:lstStyle/>
          <a:p>
            <a:r>
              <a:rPr lang="en-US" altLang="en-US" sz="3400" b="1">
                <a:ea typeface="ＭＳ Ｐゴシック" panose="020B0600070205080204" pitchFamily="34" charset="-128"/>
              </a:rPr>
              <a:t>Big Problem: </a:t>
            </a:r>
            <a:r>
              <a:rPr lang="en-US" altLang="en-US" sz="3400">
                <a:ea typeface="ＭＳ Ｐゴシック" panose="020B0600070205080204" pitchFamily="34" charset="-128"/>
              </a:rPr>
              <a:t>Survival of early-Earth </a:t>
            </a:r>
            <a:br>
              <a:rPr lang="en-US" altLang="en-US" sz="3400">
                <a:ea typeface="ＭＳ Ｐゴシック" panose="020B0600070205080204" pitchFamily="34" charset="-128"/>
              </a:rPr>
            </a:br>
            <a:r>
              <a:rPr lang="en-US" altLang="en-US" sz="3400">
                <a:ea typeface="ＭＳ Ｐゴシック" panose="020B0600070205080204" pitchFamily="34" charset="-128"/>
              </a:rPr>
              <a:t>reservoirs in a chaotic mantle?</a:t>
            </a:r>
          </a:p>
        </p:txBody>
      </p:sp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228600" y="1295400"/>
            <a:ext cx="89916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/>
              <a:t> </a:t>
            </a:r>
          </a:p>
        </p:txBody>
      </p:sp>
      <p:pic>
        <p:nvPicPr>
          <p:cNvPr id="3994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393825"/>
            <a:ext cx="5394325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1962150"/>
            <a:ext cx="3132137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Box 6"/>
          <p:cNvSpPr txBox="1">
            <a:spLocks noChangeArrowheads="1"/>
          </p:cNvSpPr>
          <p:nvPr/>
        </p:nvSpPr>
        <p:spPr bwMode="auto">
          <a:xfrm>
            <a:off x="625475" y="5111750"/>
            <a:ext cx="3429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Brandenburg et al. (EPSL 2008)</a:t>
            </a:r>
          </a:p>
        </p:txBody>
      </p:sp>
      <p:sp>
        <p:nvSpPr>
          <p:cNvPr id="39943" name="TextBox 13"/>
          <p:cNvSpPr txBox="1">
            <a:spLocks noChangeArrowheads="1"/>
          </p:cNvSpPr>
          <p:nvPr/>
        </p:nvSpPr>
        <p:spPr bwMode="auto">
          <a:xfrm>
            <a:off x="3222625" y="5856288"/>
            <a:ext cx="35147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/>
              <a:t>Where? How?</a:t>
            </a:r>
          </a:p>
        </p:txBody>
      </p:sp>
      <p:pic>
        <p:nvPicPr>
          <p:cNvPr id="3994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50" y="2125663"/>
            <a:ext cx="4330700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TextBox 15"/>
          <p:cNvSpPr txBox="1">
            <a:spLocks noChangeArrowheads="1"/>
          </p:cNvSpPr>
          <p:nvPr/>
        </p:nvSpPr>
        <p:spPr bwMode="auto">
          <a:xfrm>
            <a:off x="4749800" y="1773238"/>
            <a:ext cx="3894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/>
              <a:t>Preserved in LLSVP’s/ULVZ’s?</a:t>
            </a:r>
          </a:p>
        </p:txBody>
      </p:sp>
      <p:sp>
        <p:nvSpPr>
          <p:cNvPr id="39946" name="TextBox 16"/>
          <p:cNvSpPr txBox="1">
            <a:spLocks noChangeArrowheads="1"/>
          </p:cNvSpPr>
          <p:nvPr/>
        </p:nvSpPr>
        <p:spPr bwMode="auto">
          <a:xfrm>
            <a:off x="577850" y="1624013"/>
            <a:ext cx="3894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/>
              <a:t>Preserved throughout mantle?</a:t>
            </a:r>
          </a:p>
        </p:txBody>
      </p:sp>
      <p:sp>
        <p:nvSpPr>
          <p:cNvPr id="39947" name="TextBox 6"/>
          <p:cNvSpPr txBox="1">
            <a:spLocks noChangeArrowheads="1"/>
          </p:cNvSpPr>
          <p:nvPr/>
        </p:nvSpPr>
        <p:spPr bwMode="auto">
          <a:xfrm>
            <a:off x="4953000" y="5041900"/>
            <a:ext cx="3429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McNamara et al. (EPSL 2010)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Mantle mixing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(mantle convection)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57200" y="1797050"/>
            <a:ext cx="8229600" cy="117951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Stretching and thinning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Diffusion</a:t>
            </a:r>
          </a:p>
        </p:txBody>
      </p:sp>
      <p:pic>
        <p:nvPicPr>
          <p:cNvPr id="4096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3595688"/>
            <a:ext cx="3260725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688" y="3351213"/>
            <a:ext cx="2463800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Box 6"/>
          <p:cNvSpPr txBox="1">
            <a:spLocks noChangeArrowheads="1"/>
          </p:cNvSpPr>
          <p:nvPr/>
        </p:nvSpPr>
        <p:spPr bwMode="auto">
          <a:xfrm rot="-5400000">
            <a:off x="6358732" y="3802856"/>
            <a:ext cx="36528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Stixrude &amp; Lithgow-Bertollini (2012)</a:t>
            </a:r>
          </a:p>
        </p:txBody>
      </p:sp>
      <p:sp>
        <p:nvSpPr>
          <p:cNvPr id="8" name="Rectangle 7"/>
          <p:cNvSpPr/>
          <p:nvPr/>
        </p:nvSpPr>
        <p:spPr>
          <a:xfrm>
            <a:off x="742950" y="5556250"/>
            <a:ext cx="4233863" cy="18129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68" name="TextBox 8"/>
          <p:cNvSpPr txBox="1">
            <a:spLocks noChangeArrowheads="1"/>
          </p:cNvSpPr>
          <p:nvPr/>
        </p:nvSpPr>
        <p:spPr bwMode="auto">
          <a:xfrm rot="-5400000">
            <a:off x="3435351" y="4437062"/>
            <a:ext cx="19605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van Keken et al. (2004)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 descr="Bill_n_Bi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29544" y="4317206"/>
            <a:ext cx="6470650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377825" y="125413"/>
            <a:ext cx="865028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/>
              <a:t>There is an ongoing debate about the bulk composition of the silicate Earth</a:t>
            </a:r>
          </a:p>
          <a:p>
            <a:pPr eaLnBrk="1" hangingPunct="1"/>
            <a:endParaRPr lang="en-US" altLang="en-US" sz="1800" b="1"/>
          </a:p>
          <a:p>
            <a:pPr eaLnBrk="1" hangingPunct="1"/>
            <a:r>
              <a:rPr lang="en-US" altLang="en-US" sz="1800" b="1"/>
              <a:t>Debate triggered by observation that </a:t>
            </a:r>
            <a:r>
              <a:rPr lang="en-US" altLang="en-US" sz="1800" b="1" baseline="30000"/>
              <a:t>142</a:t>
            </a:r>
            <a:r>
              <a:rPr lang="en-US" altLang="en-US" sz="1800" b="1"/>
              <a:t>Nd/</a:t>
            </a:r>
            <a:r>
              <a:rPr lang="en-US" altLang="en-US" sz="1800" b="1" baseline="30000"/>
              <a:t>144</a:t>
            </a:r>
            <a:r>
              <a:rPr lang="en-US" altLang="en-US" sz="1800" b="1"/>
              <a:t>Nd of Earth’s mantle and chondrites are different. Breaks the long-held assumption that refractory-lithophile element ratios in bulk silicate Earth are chondritic.</a:t>
            </a:r>
          </a:p>
          <a:p>
            <a:pPr eaLnBrk="1" hangingPunct="1"/>
            <a:endParaRPr lang="en-US" altLang="en-US" sz="1800" b="1"/>
          </a:p>
          <a:p>
            <a:pPr eaLnBrk="1" hangingPunct="1"/>
            <a:r>
              <a:rPr lang="en-US" altLang="en-US" sz="1800" b="1"/>
              <a:t>But the </a:t>
            </a:r>
            <a:r>
              <a:rPr lang="en-US" altLang="en-US" sz="1800" b="1" baseline="30000"/>
              <a:t>142</a:t>
            </a:r>
            <a:r>
              <a:rPr lang="en-US" altLang="en-US" sz="1800" b="1"/>
              <a:t>Nd/</a:t>
            </a:r>
            <a:r>
              <a:rPr lang="en-US" altLang="en-US" sz="1800" b="1" baseline="30000"/>
              <a:t>144</a:t>
            </a:r>
            <a:r>
              <a:rPr lang="en-US" altLang="en-US" sz="1800" b="1"/>
              <a:t>Nd difference may be nucleosynthetic, not radiogenic. Initial rationale for exploring non-chondritic Earth may have been wrong. But a non-chondritic BSE works better in many ways….</a:t>
            </a:r>
          </a:p>
          <a:p>
            <a:pPr eaLnBrk="1" hangingPunct="1"/>
            <a:endParaRPr lang="en-US" altLang="en-US" sz="1800" b="1"/>
          </a:p>
          <a:p>
            <a:pPr eaLnBrk="1" hangingPunct="1"/>
            <a:r>
              <a:rPr lang="en-US" altLang="en-US" sz="1800" b="1"/>
              <a:t>Why is this important?  Well, geochemical mass balance models:</a:t>
            </a:r>
          </a:p>
          <a:p>
            <a:pPr eaLnBrk="1" hangingPunct="1"/>
            <a:r>
              <a:rPr lang="en-US" altLang="en-US" sz="1800"/>
              <a:t>Bulk silicate Earth – (upper mantle + continental crust) = lower mantle </a:t>
            </a:r>
            <a:endParaRPr lang="en-US" altLang="en-US" sz="1800" b="1"/>
          </a:p>
          <a:p>
            <a:pPr eaLnBrk="1" hangingPunct="1"/>
            <a:endParaRPr lang="en-US" altLang="en-US" sz="1800" b="1"/>
          </a:p>
          <a:p>
            <a:pPr eaLnBrk="1" hangingPunct="1"/>
            <a:endParaRPr lang="en-US" altLang="en-US" sz="1800" b="1"/>
          </a:p>
          <a:p>
            <a:pPr eaLnBrk="1" hangingPunct="1"/>
            <a:endParaRPr lang="en-US" altLang="en-US" sz="1800" b="1"/>
          </a:p>
        </p:txBody>
      </p:sp>
      <p:sp>
        <p:nvSpPr>
          <p:cNvPr id="41988" name="TextBox 4"/>
          <p:cNvSpPr txBox="1">
            <a:spLocks noChangeArrowheads="1"/>
          </p:cNvSpPr>
          <p:nvPr/>
        </p:nvSpPr>
        <p:spPr bwMode="auto">
          <a:xfrm>
            <a:off x="3021013" y="3524250"/>
            <a:ext cx="3375025" cy="5540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>
                <a:solidFill>
                  <a:srgbClr val="FF0000"/>
                </a:solidFill>
              </a:rPr>
              <a:t>Battle of the Bills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57200" y="-46038"/>
            <a:ext cx="8229600" cy="1143001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Geodynamo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3500">
                <a:ea typeface="ＭＳ Ｐゴシック" panose="020B0600070205080204" pitchFamily="34" charset="-128"/>
              </a:rPr>
              <a:t>(See review by Peter Olson, </a:t>
            </a:r>
            <a:r>
              <a:rPr lang="en-US" altLang="en-US" sz="3500" i="1">
                <a:ea typeface="ＭＳ Ｐゴシック" panose="020B0600070205080204" pitchFamily="34" charset="-128"/>
              </a:rPr>
              <a:t>G-cubed</a:t>
            </a:r>
            <a:r>
              <a:rPr lang="en-US" altLang="en-US" sz="3500">
                <a:ea typeface="ＭＳ Ｐゴシック" panose="020B0600070205080204" pitchFamily="34" charset="-128"/>
              </a:rPr>
              <a:t>, 2016)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301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1600200"/>
            <a:ext cx="5559425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41400" y="1417638"/>
            <a:ext cx="7356475" cy="4937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41400" y="5880100"/>
            <a:ext cx="7356475" cy="977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160338" y="274638"/>
            <a:ext cx="8926512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 final “quiz” (suggested by Quentin)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-111" charset="0"/>
              <a:buChar char="•"/>
              <a:defRPr/>
            </a:pPr>
            <a:r>
              <a:rPr lang="en-US" dirty="0"/>
              <a:t>Which of these is </a:t>
            </a:r>
            <a:r>
              <a:rPr lang="en-US" i="1" dirty="0"/>
              <a:t>not</a:t>
            </a:r>
            <a:r>
              <a:rPr lang="en-US" dirty="0"/>
              <a:t> a Mantle Geochemical end member?</a:t>
            </a:r>
          </a:p>
          <a:p>
            <a:pPr>
              <a:buFont typeface="Arial" pitchFamily="-111" charset="0"/>
              <a:buNone/>
              <a:defRPr/>
            </a:pPr>
            <a:endParaRPr lang="en-US" dirty="0"/>
          </a:p>
          <a:p>
            <a:pPr marL="514350" indent="-514350">
              <a:buFont typeface="Arial" pitchFamily="-111" charset="0"/>
              <a:buAutoNum type="alphaUcPeriod"/>
              <a:defRPr/>
            </a:pPr>
            <a:r>
              <a:rPr lang="en-US" dirty="0"/>
              <a:t>HIMU</a:t>
            </a:r>
          </a:p>
          <a:p>
            <a:pPr marL="514350" indent="-514350">
              <a:buFont typeface="Arial" pitchFamily="-111" charset="0"/>
              <a:buAutoNum type="alphaUcPeriod"/>
              <a:defRPr/>
            </a:pPr>
            <a:r>
              <a:rPr lang="en-US" dirty="0"/>
              <a:t>EMO</a:t>
            </a:r>
          </a:p>
          <a:p>
            <a:pPr>
              <a:buFont typeface="Arial" pitchFamily="-111" charset="0"/>
              <a:buNone/>
              <a:defRPr/>
            </a:pPr>
            <a:r>
              <a:rPr lang="en-US" dirty="0"/>
              <a:t>C.  EMI</a:t>
            </a:r>
          </a:p>
          <a:p>
            <a:pPr>
              <a:buFont typeface="Arial" pitchFamily="-111" charset="0"/>
              <a:buNone/>
              <a:defRPr/>
            </a:pPr>
            <a:r>
              <a:rPr lang="en-US" dirty="0"/>
              <a:t>D.  EMII</a:t>
            </a:r>
          </a:p>
          <a:p>
            <a:pPr>
              <a:buFont typeface="Arial" pitchFamily="-111" charset="0"/>
              <a:buNone/>
              <a:defRPr/>
            </a:pPr>
            <a:r>
              <a:rPr lang="en-US" dirty="0"/>
              <a:t>E.  FOZO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Building community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Use the next two weeks to identify important issues.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Discuss, question, engage.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Weeks 3 and 4 are reserved for something unique to CIDER.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Students…. 10 years ago…</a:t>
            </a:r>
          </a:p>
        </p:txBody>
      </p:sp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3122613" y="6126163"/>
            <a:ext cx="280352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/>
              <a:t>Quiz…</a:t>
            </a:r>
            <a:endParaRPr lang="en-US" altLang="en-US" sz="2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map of global pla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85800"/>
            <a:ext cx="49291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platetecton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-533400"/>
            <a:ext cx="4230688" cy="463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ＭＳ Ｐゴシック" pitchFamily="-112" charset="-128"/>
                <a:cs typeface="ＭＳ Ｐゴシック" pitchFamily="-112" charset="-128"/>
              </a:rPr>
              <a:t>A Dynamic Earth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0" y="838200"/>
            <a:ext cx="51816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29000"/>
            <a:ext cx="6400800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r>
              <a:rPr lang="en-US" altLang="en-US" sz="3500">
                <a:ea typeface="ＭＳ Ｐゴシック" panose="020B0600070205080204" pitchFamily="34" charset="-128"/>
              </a:rPr>
              <a:t>Francis Birch’s translation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946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8629650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625" y="990600"/>
            <a:ext cx="9296400" cy="3505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>
                <a:ea typeface="ＭＳ Ｐゴシック" panose="020B0600070205080204" pitchFamily="34" charset="-128"/>
              </a:rPr>
              <a:t>On the outside, looking in.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>
                <a:ea typeface="ＭＳ Ｐゴシック" panose="020B0600070205080204" pitchFamily="34" charset="-128"/>
              </a:rPr>
              <a:t>A challenging inverse problem with constraints from: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2800">
                <a:ea typeface="ＭＳ Ｐゴシック" panose="020B0600070205080204" pitchFamily="34" charset="-128"/>
              </a:rPr>
              <a:t>-Seismology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2800">
                <a:ea typeface="ＭＳ Ｐゴシック" panose="020B0600070205080204" pitchFamily="34" charset="-128"/>
              </a:rPr>
              <a:t>-Geochemistry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2800">
                <a:ea typeface="ＭＳ Ｐゴシック" panose="020B0600070205080204" pitchFamily="34" charset="-128"/>
              </a:rPr>
              <a:t>-Mineral Physics/Petrology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2800">
                <a:ea typeface="ＭＳ Ｐゴシック" panose="020B0600070205080204" pitchFamily="34" charset="-128"/>
              </a:rPr>
              <a:t>-Geodynamics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en-US" sz="2800">
              <a:ea typeface="ＭＳ Ｐゴシック" panose="020B0600070205080204" pitchFamily="34" charset="-128"/>
            </a:endParaRPr>
          </a:p>
        </p:txBody>
      </p:sp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990600"/>
            <a:ext cx="3851275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The drill-rig enclosure, over 200 feet t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2895600"/>
            <a:ext cx="3914775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6"/>
          <p:cNvSpPr>
            <a:spLocks noChangeArrowheads="1"/>
          </p:cNvSpPr>
          <p:nvPr/>
        </p:nvSpPr>
        <p:spPr bwMode="auto">
          <a:xfrm>
            <a:off x="9344025" y="5354638"/>
            <a:ext cx="4752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/>
              <a:t>Soviet “Kola” drill hole, 12.3 km (1970-1992)</a:t>
            </a:r>
          </a:p>
        </p:txBody>
      </p:sp>
      <p:pic>
        <p:nvPicPr>
          <p:cNvPr id="20486" name="Picture 4" descr="The drill-rig enclosure, over 200 feet t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990975"/>
            <a:ext cx="44481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itle 1"/>
          <p:cNvSpPr txBox="1">
            <a:spLocks/>
          </p:cNvSpPr>
          <p:nvPr/>
        </p:nvSpPr>
        <p:spPr bwMode="auto">
          <a:xfrm>
            <a:off x="609600" y="-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400">
                <a:solidFill>
                  <a:schemeClr val="tx2"/>
                </a:solidFill>
              </a:rPr>
              <a:t>A virtually inaccessible interior</a:t>
            </a:r>
          </a:p>
        </p:txBody>
      </p:sp>
      <p:sp>
        <p:nvSpPr>
          <p:cNvPr id="20488" name="Rectangle 7"/>
          <p:cNvSpPr>
            <a:spLocks noChangeArrowheads="1"/>
          </p:cNvSpPr>
          <p:nvPr/>
        </p:nvSpPr>
        <p:spPr bwMode="auto">
          <a:xfrm>
            <a:off x="2062163" y="3663950"/>
            <a:ext cx="5251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ea typeface="ＭＳ Ｐゴシック" panose="020B0600070205080204" pitchFamily="34" charset="-128"/>
              </a:rPr>
              <a:t>The Soviet “Kola” drill hole (1970-1992), 12.3km</a:t>
            </a:r>
            <a:endParaRPr lang="en-US" altLang="en-US" sz="1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4762500" y="1135063"/>
            <a:ext cx="4338638" cy="5046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/>
              <a:t>the light element in the core (H, C, O, Si, S, …)</a:t>
            </a:r>
          </a:p>
          <a:p>
            <a:pPr lvl="1" eaLnBrk="1" hangingPunct="1"/>
            <a:r>
              <a:rPr lang="en-US" altLang="en-US" sz="1400"/>
              <a:t>f</a:t>
            </a:r>
            <a:r>
              <a:rPr lang="en-US" altLang="en-US" sz="1400" baseline="-25000"/>
              <a:t>O2</a:t>
            </a:r>
            <a:r>
              <a:rPr lang="en-US" altLang="en-US" sz="1400"/>
              <a:t> dependence</a:t>
            </a:r>
          </a:p>
          <a:p>
            <a:pPr lvl="1" eaLnBrk="1" hangingPunct="1"/>
            <a:r>
              <a:rPr lang="en-US" altLang="en-US" sz="1400"/>
              <a:t>volatility depletion trend for the Earth</a:t>
            </a:r>
          </a:p>
          <a:p>
            <a:pPr lvl="1" eaLnBrk="1" hangingPunct="1"/>
            <a:r>
              <a:rPr lang="en-US" altLang="en-US" sz="1400"/>
              <a:t>integrated T &amp; P of metal-silicate equilibrium</a:t>
            </a:r>
          </a:p>
          <a:p>
            <a:pPr lvl="1" eaLnBrk="1" hangingPunct="1"/>
            <a:r>
              <a:rPr lang="en-US" altLang="en-US" sz="1400"/>
              <a:t>density deficit - wt% element – Temperature at </a:t>
            </a:r>
          </a:p>
          <a:p>
            <a:pPr lvl="1" eaLnBrk="1" hangingPunct="1"/>
            <a:r>
              <a:rPr lang="en-US" altLang="en-US" sz="1400"/>
              <a:t>CMB-&amp;-ICB</a:t>
            </a:r>
          </a:p>
          <a:p>
            <a:pPr eaLnBrk="1" hangingPunct="1"/>
            <a:r>
              <a:rPr lang="en-US" altLang="en-US" sz="1400"/>
              <a:t>age of core formation</a:t>
            </a:r>
          </a:p>
          <a:p>
            <a:pPr lvl="1" eaLnBrk="1" hangingPunct="1"/>
            <a:r>
              <a:rPr lang="en-US" altLang="en-US" sz="1400"/>
              <a:t>Hf-W isotopes</a:t>
            </a:r>
          </a:p>
          <a:p>
            <a:pPr lvl="1" eaLnBrk="1" hangingPunct="1"/>
            <a:r>
              <a:rPr lang="en-US" altLang="en-US" sz="1400"/>
              <a:t>U-Pb isotopes</a:t>
            </a:r>
          </a:p>
          <a:p>
            <a:pPr lvl="1" eaLnBrk="1" hangingPunct="1"/>
            <a:r>
              <a:rPr lang="en-US" altLang="en-US" sz="1400"/>
              <a:t>Moon forming event</a:t>
            </a:r>
          </a:p>
          <a:p>
            <a:pPr eaLnBrk="1" hangingPunct="1"/>
            <a:r>
              <a:rPr lang="en-US" altLang="en-US" sz="1400"/>
              <a:t>age and introduction of the “late veneer”</a:t>
            </a:r>
          </a:p>
          <a:p>
            <a:pPr lvl="1" eaLnBrk="1" hangingPunct="1"/>
            <a:r>
              <a:rPr lang="en-US" altLang="en-US" sz="1400"/>
              <a:t>HSE abundances, absolute and relative</a:t>
            </a:r>
          </a:p>
          <a:p>
            <a:pPr lvl="1" eaLnBrk="1" hangingPunct="1"/>
            <a:r>
              <a:rPr lang="en-US" altLang="en-US" sz="1400"/>
              <a:t>W isotopic composition</a:t>
            </a:r>
          </a:p>
          <a:p>
            <a:pPr lvl="1" eaLnBrk="1" hangingPunct="1"/>
            <a:r>
              <a:rPr lang="en-US" altLang="en-US" sz="1400"/>
              <a:t>Nature of the added component</a:t>
            </a:r>
          </a:p>
          <a:p>
            <a:pPr eaLnBrk="1" hangingPunct="1"/>
            <a:r>
              <a:rPr lang="en-US" altLang="en-US" sz="1400"/>
              <a:t>Secular evolution of the mantle</a:t>
            </a:r>
          </a:p>
          <a:p>
            <a:pPr lvl="1" eaLnBrk="1" hangingPunct="1"/>
            <a:r>
              <a:rPr lang="en-US" altLang="en-US" sz="1400"/>
              <a:t>Crystallization of a magma ocean</a:t>
            </a:r>
          </a:p>
          <a:p>
            <a:pPr lvl="1" eaLnBrk="1" hangingPunct="1"/>
            <a:r>
              <a:rPr lang="en-US" altLang="en-US" sz="1400"/>
              <a:t>Extraction of the continental crust </a:t>
            </a:r>
          </a:p>
          <a:p>
            <a:pPr lvl="2" eaLnBrk="1" hangingPunct="1"/>
            <a:r>
              <a:rPr lang="en-US" altLang="en-US" sz="1400"/>
              <a:t>Implications for mantle Urey number</a:t>
            </a:r>
          </a:p>
          <a:p>
            <a:pPr lvl="2" eaLnBrk="1" hangingPunct="1"/>
            <a:r>
              <a:rPr lang="en-US" altLang="en-US" sz="1400"/>
              <a:t>Inventory and distribution of elements </a:t>
            </a:r>
          </a:p>
          <a:p>
            <a:pPr lvl="1" eaLnBrk="1" hangingPunct="1"/>
            <a:r>
              <a:rPr lang="en-US" altLang="en-US" sz="1400"/>
              <a:t>role of the top &amp; bottom conductive layers </a:t>
            </a:r>
          </a:p>
          <a:p>
            <a:pPr lvl="1" eaLnBrk="1" hangingPunct="1"/>
            <a:r>
              <a:rPr lang="en-US" altLang="en-US" sz="1400"/>
              <a:t>in the mantle</a:t>
            </a:r>
          </a:p>
          <a:p>
            <a:pPr lvl="1" eaLnBrk="1" hangingPunct="1"/>
            <a:r>
              <a:rPr lang="en-US" altLang="en-US" sz="1400"/>
              <a:t>Slabs penetrating the 660 km discontinuity</a:t>
            </a:r>
          </a:p>
          <a:p>
            <a:pPr lvl="1" eaLnBrk="1" hangingPunct="1"/>
            <a:r>
              <a:rPr lang="en-US" altLang="en-US" sz="1400"/>
              <a:t>Nature of LLSVP, ULVZ</a:t>
            </a:r>
          </a:p>
        </p:txBody>
      </p:sp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34925" y="1133475"/>
            <a:ext cx="4727575" cy="5046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/>
              <a:t>Outstanding issues</a:t>
            </a:r>
            <a:r>
              <a:rPr lang="en-US" altLang="en-US" sz="1400"/>
              <a:t>			</a:t>
            </a:r>
          </a:p>
          <a:p>
            <a:pPr eaLnBrk="1" hangingPunct="1"/>
            <a:r>
              <a:rPr lang="en-US" altLang="en-US" sz="1400"/>
              <a:t> </a:t>
            </a:r>
          </a:p>
          <a:p>
            <a:pPr eaLnBrk="1" hangingPunct="1"/>
            <a:r>
              <a:rPr lang="en-US" altLang="en-US" sz="1400"/>
              <a:t>the composition of the lower mantle (major elements)</a:t>
            </a:r>
          </a:p>
          <a:p>
            <a:pPr lvl="1" eaLnBrk="1" hangingPunct="1"/>
            <a:r>
              <a:rPr lang="en-US" altLang="en-US" sz="1400"/>
              <a:t>proportion of ferro-periclase (0% to 20%)</a:t>
            </a:r>
          </a:p>
          <a:p>
            <a:pPr lvl="1" eaLnBrk="1" hangingPunct="1"/>
            <a:r>
              <a:rPr lang="en-US" altLang="en-US" sz="1400"/>
              <a:t>role played by H phase in lower mantle? </a:t>
            </a:r>
          </a:p>
          <a:p>
            <a:pPr lvl="1" eaLnBrk="1" hangingPunct="1"/>
            <a:r>
              <a:rPr lang="en-US" altLang="en-US" sz="1400"/>
              <a:t>Mass transfer between upper and lower mantle</a:t>
            </a:r>
          </a:p>
          <a:p>
            <a:pPr lvl="1" eaLnBrk="1" hangingPunct="1"/>
            <a:r>
              <a:rPr lang="en-US" altLang="en-US" sz="1400"/>
              <a:t>Need for uncertainty analyses in our science</a:t>
            </a:r>
          </a:p>
          <a:p>
            <a:pPr lvl="2" eaLnBrk="1" hangingPunct="1"/>
            <a:r>
              <a:rPr lang="en-US" altLang="en-US" sz="1400"/>
              <a:t>Advances in PREM and its uncertainties</a:t>
            </a:r>
          </a:p>
          <a:p>
            <a:pPr lvl="2" eaLnBrk="1" hangingPunct="1"/>
            <a:r>
              <a:rPr lang="en-US" altLang="en-US" sz="1400"/>
              <a:t>Full uncertainty treatments in mineral physics</a:t>
            </a:r>
          </a:p>
          <a:p>
            <a:pPr lvl="2" eaLnBrk="1" hangingPunct="1"/>
            <a:r>
              <a:rPr lang="en-US" altLang="en-US" sz="1400"/>
              <a:t>Are the geochemical/cosmochemical models </a:t>
            </a:r>
          </a:p>
          <a:p>
            <a:pPr lvl="2" eaLnBrk="1" hangingPunct="1"/>
            <a:r>
              <a:rPr lang="en-US" altLang="en-US" sz="1400"/>
              <a:t>comprehensive</a:t>
            </a:r>
          </a:p>
          <a:p>
            <a:pPr eaLnBrk="1" hangingPunct="1"/>
            <a:endParaRPr lang="en-US" altLang="en-US" sz="1400"/>
          </a:p>
          <a:p>
            <a:pPr eaLnBrk="1" hangingPunct="1"/>
            <a:r>
              <a:rPr lang="en-US" altLang="en-US" sz="1400"/>
              <a:t>radiogenic power in the Earth</a:t>
            </a:r>
          </a:p>
          <a:p>
            <a:pPr lvl="1" eaLnBrk="1" hangingPunct="1"/>
            <a:r>
              <a:rPr lang="en-US" altLang="en-US" sz="1400"/>
              <a:t>radioactive elements in the Earth’s core</a:t>
            </a:r>
          </a:p>
          <a:p>
            <a:pPr lvl="1" eaLnBrk="1" hangingPunct="1"/>
            <a:r>
              <a:rPr lang="en-US" altLang="en-US" sz="1400" baseline="30000"/>
              <a:t>142</a:t>
            </a:r>
            <a:r>
              <a:rPr lang="en-US" altLang="en-US" sz="1400"/>
              <a:t>Nd signature of the Earth – what are the</a:t>
            </a:r>
          </a:p>
          <a:p>
            <a:pPr lvl="1" eaLnBrk="1" hangingPunct="1"/>
            <a:r>
              <a:rPr lang="en-US" altLang="en-US" sz="1400"/>
              <a:t> building blocks? </a:t>
            </a:r>
          </a:p>
          <a:p>
            <a:pPr lvl="1" eaLnBrk="1" hangingPunct="1"/>
            <a:r>
              <a:rPr lang="en-US" altLang="en-US" sz="1400"/>
              <a:t>timing of inner core crystallization</a:t>
            </a:r>
          </a:p>
          <a:p>
            <a:pPr lvl="1" eaLnBrk="1" hangingPunct="1"/>
            <a:r>
              <a:rPr lang="en-US" altLang="en-US" sz="1400"/>
              <a:t>measuring the Earth’s geoneutrino flux  </a:t>
            </a:r>
            <a:r>
              <a:rPr lang="en-US" altLang="en-US" sz="1400">
                <a:sym typeface="Wingdings" panose="05000000000000000000" pitchFamily="2" charset="2"/>
              </a:rPr>
              <a:t></a:t>
            </a:r>
            <a:endParaRPr lang="en-US" altLang="en-US" sz="1400"/>
          </a:p>
          <a:p>
            <a:pPr eaLnBrk="1" hangingPunct="1"/>
            <a:endParaRPr lang="en-US" altLang="en-US" sz="1400"/>
          </a:p>
          <a:p>
            <a:pPr eaLnBrk="1" hangingPunct="1"/>
            <a:r>
              <a:rPr lang="en-US" altLang="en-US" sz="1400"/>
              <a:t>age and formation of the Moon </a:t>
            </a:r>
          </a:p>
          <a:p>
            <a:pPr lvl="1" eaLnBrk="1" hangingPunct="1"/>
            <a:r>
              <a:rPr lang="en-US" altLang="en-US" sz="1400"/>
              <a:t>post-core formation, before oldest lunar rocks</a:t>
            </a:r>
          </a:p>
          <a:p>
            <a:pPr lvl="1" eaLnBrk="1" hangingPunct="1"/>
            <a:r>
              <a:rPr lang="en-US" altLang="en-US" sz="1400"/>
              <a:t>during a super-rotational stage of the early Earth?</a:t>
            </a:r>
          </a:p>
          <a:p>
            <a:pPr lvl="1" eaLnBrk="1" hangingPunct="1"/>
            <a:r>
              <a:rPr lang="en-US" altLang="en-US" sz="1400"/>
              <a:t>compositional difference with the Earth</a:t>
            </a:r>
          </a:p>
        </p:txBody>
      </p:sp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1498600" y="309563"/>
            <a:ext cx="7150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/>
              <a:t>A previous approach…..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-160338"/>
            <a:ext cx="8229600" cy="1143001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The deep Earth: What do we really know?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331788" y="708025"/>
            <a:ext cx="8534400" cy="4525963"/>
          </a:xfrm>
        </p:spPr>
        <p:txBody>
          <a:bodyPr/>
          <a:lstStyle/>
          <a:p>
            <a:r>
              <a:rPr lang="en-US" altLang="en-US" sz="2300" b="1">
                <a:ea typeface="ＭＳ Ｐゴシック" panose="020B0600070205080204" pitchFamily="34" charset="-128"/>
              </a:rPr>
              <a:t>Earth’s bulk composition</a:t>
            </a:r>
            <a:r>
              <a:rPr lang="en-US" altLang="en-US" sz="2300">
                <a:ea typeface="ＭＳ Ｐゴシック" panose="020B0600070205080204" pitchFamily="34" charset="-128"/>
              </a:rPr>
              <a:t>: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300">
                <a:ea typeface="ＭＳ Ｐゴシック" panose="020B0600070205080204" pitchFamily="34" charset="-128"/>
              </a:rPr>
              <a:t>    --</a:t>
            </a:r>
            <a:r>
              <a:rPr lang="en-US" altLang="en-US" sz="2300" i="1">
                <a:ea typeface="ＭＳ Ｐゴシック" panose="020B0600070205080204" pitchFamily="34" charset="-128"/>
              </a:rPr>
              <a:t>Radiogenic heat production</a:t>
            </a:r>
            <a:r>
              <a:rPr lang="en-US" altLang="en-US" sz="2300">
                <a:ea typeface="ＭＳ Ｐゴシック" panose="020B0600070205080204" pitchFamily="34" charset="-128"/>
              </a:rPr>
              <a:t>: via U, Th, K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300">
                <a:ea typeface="ＭＳ Ｐゴシック" panose="020B0600070205080204" pitchFamily="34" charset="-128"/>
              </a:rPr>
              <a:t>    --</a:t>
            </a:r>
            <a:r>
              <a:rPr lang="en-US" altLang="en-US" sz="2300" i="1">
                <a:ea typeface="ＭＳ Ｐゴシック" panose="020B0600070205080204" pitchFamily="34" charset="-128"/>
              </a:rPr>
              <a:t>Viscosity</a:t>
            </a:r>
            <a:r>
              <a:rPr lang="en-US" altLang="en-US" sz="2300">
                <a:ea typeface="ＭＳ Ｐゴシック" panose="020B0600070205080204" pitchFamily="34" charset="-128"/>
              </a:rPr>
              <a:t>: water content, melt, etc.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300">
                <a:ea typeface="ＭＳ Ｐゴシック" panose="020B0600070205080204" pitchFamily="34" charset="-128"/>
              </a:rPr>
              <a:t>    --</a:t>
            </a:r>
            <a:r>
              <a:rPr lang="en-US" altLang="en-US" sz="2300" i="1">
                <a:ea typeface="ＭＳ Ｐゴシック" panose="020B0600070205080204" pitchFamily="34" charset="-128"/>
              </a:rPr>
              <a:t>Distribution of compositional heterogeneities</a:t>
            </a:r>
            <a:r>
              <a:rPr lang="en-US" altLang="en-US" sz="2300">
                <a:ea typeface="ＭＳ Ｐゴシック" panose="020B0600070205080204" pitchFamily="34" charset="-128"/>
              </a:rPr>
              <a:t>: geochemistry and seismology tell us that the Earth’s interior is highly heterogeneous. What length scales?  </a:t>
            </a:r>
          </a:p>
          <a:p>
            <a:r>
              <a:rPr lang="en-US" altLang="en-US" sz="2300" b="1">
                <a:ea typeface="ＭＳ Ｐゴシック" panose="020B0600070205080204" pitchFamily="34" charset="-128"/>
              </a:rPr>
              <a:t>Variation in key parameters with depth</a:t>
            </a:r>
            <a:r>
              <a:rPr lang="en-US" altLang="en-US" sz="2300">
                <a:ea typeface="ＭＳ Ｐゴシック" panose="020B0600070205080204" pitchFamily="34" charset="-128"/>
              </a:rPr>
              <a:t>: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300">
                <a:ea typeface="ＭＳ Ｐゴシック" panose="020B0600070205080204" pitchFamily="34" charset="-128"/>
              </a:rPr>
              <a:t>    --</a:t>
            </a:r>
            <a:r>
              <a:rPr lang="en-US" altLang="en-US" sz="2300" i="1">
                <a:ea typeface="ＭＳ Ｐゴシック" panose="020B0600070205080204" pitchFamily="34" charset="-128"/>
              </a:rPr>
              <a:t>Compositional</a:t>
            </a:r>
            <a:r>
              <a:rPr lang="en-US" altLang="en-US" sz="2300">
                <a:ea typeface="ＭＳ Ｐゴシック" panose="020B0600070205080204" pitchFamily="34" charset="-128"/>
              </a:rPr>
              <a:t>: upper versus lower mantle composition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300">
                <a:ea typeface="ＭＳ Ｐゴシック" panose="020B0600070205080204" pitchFamily="34" charset="-128"/>
              </a:rPr>
              <a:t>    --</a:t>
            </a:r>
            <a:r>
              <a:rPr lang="en-US" altLang="en-US" sz="2300" i="1">
                <a:ea typeface="ＭＳ Ｐゴシック" panose="020B0600070205080204" pitchFamily="34" charset="-128"/>
              </a:rPr>
              <a:t>Thermal</a:t>
            </a:r>
            <a:r>
              <a:rPr lang="en-US" altLang="en-US" sz="2300">
                <a:ea typeface="ＭＳ Ｐゴシック" panose="020B0600070205080204" pitchFamily="34" charset="-128"/>
              </a:rPr>
              <a:t>: CMB gradient, lower mantle temperature profile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300">
                <a:ea typeface="ＭＳ Ｐゴシック" panose="020B0600070205080204" pitchFamily="34" charset="-128"/>
              </a:rPr>
              <a:t>    --</a:t>
            </a:r>
            <a:r>
              <a:rPr lang="en-US" altLang="en-US" sz="2300" i="1">
                <a:ea typeface="ＭＳ Ｐゴシック" panose="020B0600070205080204" pitchFamily="34" charset="-128"/>
              </a:rPr>
              <a:t>Rheological</a:t>
            </a:r>
            <a:r>
              <a:rPr lang="en-US" altLang="en-US" sz="2300">
                <a:ea typeface="ＭＳ Ｐゴシック" panose="020B0600070205080204" pitchFamily="34" charset="-128"/>
              </a:rPr>
              <a:t>: viscosity of lower mantle?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300">
                <a:ea typeface="ＭＳ Ｐゴシック" panose="020B0600070205080204" pitchFamily="34" charset="-128"/>
              </a:rPr>
              <a:t>    --Melts at the top </a:t>
            </a:r>
            <a:r>
              <a:rPr lang="en-US" altLang="en-US" sz="2300" i="1">
                <a:ea typeface="ＭＳ Ｐゴシック" panose="020B0600070205080204" pitchFamily="34" charset="-128"/>
              </a:rPr>
              <a:t>and</a:t>
            </a:r>
            <a:r>
              <a:rPr lang="en-US" altLang="en-US" sz="2300">
                <a:ea typeface="ＭＳ Ｐゴシック" panose="020B0600070205080204" pitchFamily="34" charset="-128"/>
              </a:rPr>
              <a:t> bottom of the mantle? </a:t>
            </a:r>
          </a:p>
          <a:p>
            <a:r>
              <a:rPr lang="en-US" altLang="en-US" sz="2300" b="1">
                <a:ea typeface="ＭＳ Ｐゴシック" panose="020B0600070205080204" pitchFamily="34" charset="-128"/>
              </a:rPr>
              <a:t>Age and Evolution of mantle domains</a:t>
            </a:r>
            <a:r>
              <a:rPr lang="en-US" altLang="en-US" sz="2300">
                <a:ea typeface="ＭＳ Ｐゴシック" panose="020B0600070205080204" pitchFamily="34" charset="-128"/>
              </a:rPr>
              <a:t>: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300">
                <a:ea typeface="ＭＳ Ｐゴシック" panose="020B0600070205080204" pitchFamily="34" charset="-128"/>
              </a:rPr>
              <a:t>    --Some mantle domains have fingerprints of the early Hadean. Where are these domains preserved?  How?</a:t>
            </a:r>
          </a:p>
          <a:p>
            <a:r>
              <a:rPr lang="en-US" altLang="en-US" sz="2300" b="1">
                <a:ea typeface="ＭＳ Ｐゴシック" panose="020B0600070205080204" pitchFamily="34" charset="-128"/>
              </a:rPr>
              <a:t>Description of mantle (core) convection.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300">
                <a:ea typeface="ＭＳ Ｐゴシック" panose="020B0600070205080204" pitchFamily="34" charset="-128"/>
              </a:rPr>
              <a:t>    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3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233363"/>
            <a:ext cx="9144000" cy="1143000"/>
          </a:xfrm>
        </p:spPr>
        <p:txBody>
          <a:bodyPr/>
          <a:lstStyle/>
          <a:p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 b="1">
                <a:ea typeface="ＭＳ Ｐゴシック" panose="020B0600070205080204" pitchFamily="34" charset="-128"/>
              </a:rPr>
              <a:t>Peering into the Earth.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Most salient feature of the </a:t>
            </a:r>
            <a:r>
              <a:rPr lang="en-US" altLang="en-US" sz="3000" i="1">
                <a:ea typeface="ＭＳ Ｐゴシック" panose="020B0600070205080204" pitchFamily="34" charset="-128"/>
              </a:rPr>
              <a:t>deep</a:t>
            </a:r>
            <a:r>
              <a:rPr lang="en-US" altLang="en-US" sz="3000">
                <a:ea typeface="ＭＳ Ｐゴシック" panose="020B0600070205080204" pitchFamily="34" charset="-128"/>
              </a:rPr>
              <a:t> mantle: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Large Low Shear Wave Velocity Provinces (LLSVP’s)</a:t>
            </a:r>
            <a:br>
              <a:rPr lang="en-US" altLang="en-US" sz="3000" b="1">
                <a:ea typeface="ＭＳ Ｐゴシック" panose="020B0600070205080204" pitchFamily="34" charset="-128"/>
              </a:rPr>
            </a:br>
            <a:endParaRPr lang="en-US" altLang="en-US" sz="3000">
              <a:ea typeface="ＭＳ Ｐゴシック" panose="020B0600070205080204" pitchFamily="34" charset="-128"/>
            </a:endParaRPr>
          </a:p>
        </p:txBody>
      </p:sp>
      <p:sp>
        <p:nvSpPr>
          <p:cNvPr id="23555" name="TextBox 6"/>
          <p:cNvSpPr txBox="1">
            <a:spLocks noChangeArrowheads="1"/>
          </p:cNvSpPr>
          <p:nvPr/>
        </p:nvSpPr>
        <p:spPr bwMode="auto">
          <a:xfrm>
            <a:off x="1843088" y="6327775"/>
            <a:ext cx="883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FF0000"/>
                </a:solidFill>
              </a:rPr>
              <a:t>LLSVPs for 32 years,  since Dziewonski (1984, JGR)</a:t>
            </a:r>
          </a:p>
        </p:txBody>
      </p:sp>
      <p:pic>
        <p:nvPicPr>
          <p:cNvPr id="2355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1608138"/>
            <a:ext cx="6156325" cy="464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5607050" y="4645025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/>
              <a:t>Lekic et al., 2012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273675"/>
            <a:ext cx="8901113" cy="10541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559" name="Content Placeholder 2"/>
          <p:cNvSpPr>
            <a:spLocks noGrp="1"/>
          </p:cNvSpPr>
          <p:nvPr>
            <p:ph idx="1"/>
          </p:nvPr>
        </p:nvSpPr>
        <p:spPr>
          <a:xfrm>
            <a:off x="468313" y="5202238"/>
            <a:ext cx="8229600" cy="5249862"/>
          </a:xfrm>
        </p:spPr>
        <p:txBody>
          <a:bodyPr/>
          <a:lstStyle/>
          <a:p>
            <a:pPr marL="0" indent="12700" algn="ctr">
              <a:buFont typeface="Arial" panose="020B0604020202020204" pitchFamily="34" charset="0"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Seismic tomography reveals two large, low velocity regions in the lowermost mantle, centered on the Pacific and Africa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10459</TotalTime>
  <Words>1222</Words>
  <Application>Microsoft Office PowerPoint</Application>
  <PresentationFormat>On-screen Show (4:3)</PresentationFormat>
  <Paragraphs>215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ＭＳ Ｐゴシック</vt:lpstr>
      <vt:lpstr>Wingdings</vt:lpstr>
      <vt:lpstr>Office Theme</vt:lpstr>
      <vt:lpstr>CIDER 2016 Summer Program “Flow in the deep Earth”  Overview of  questions and challenges</vt:lpstr>
      <vt:lpstr>First, welcome to paradise….</vt:lpstr>
      <vt:lpstr>Building community</vt:lpstr>
      <vt:lpstr>A Dynamic Earth</vt:lpstr>
      <vt:lpstr>Francis Birch’s translation</vt:lpstr>
      <vt:lpstr>PowerPoint Presentation</vt:lpstr>
      <vt:lpstr>PowerPoint Presentation</vt:lpstr>
      <vt:lpstr>The deep Earth: What do we really know?</vt:lpstr>
      <vt:lpstr> Peering into the Earth. Most salient feature of the deep mantle: Large Low Shear Wave Velocity Provinces (LLSVP’s) </vt:lpstr>
      <vt:lpstr>LLSVP’s:  “Primitive reservoirs” or  “slab graveyards”?</vt:lpstr>
      <vt:lpstr>Or both primitive and recycled?</vt:lpstr>
      <vt:lpstr>LLSVPs:  the continuing saga.</vt:lpstr>
      <vt:lpstr>PowerPoint Presentation</vt:lpstr>
      <vt:lpstr>PowerPoint Presentation</vt:lpstr>
      <vt:lpstr>Volcanic hotspots tend to overlie LLSVPs?  Can we use plume-fed hotspots to probe compositions of LLSVPs?</vt:lpstr>
      <vt:lpstr>How do volcanic hotspots sample the mantle? </vt:lpstr>
      <vt:lpstr>Vertical flow in the deep Earth</vt:lpstr>
      <vt:lpstr>Mantle plumes beneath 28 volcanic hotspots!  (French &amp; Romanowicz, 2015)</vt:lpstr>
      <vt:lpstr>Lateral flow of plumes in the “mantle wind”? </vt:lpstr>
      <vt:lpstr>CIDER’s task</vt:lpstr>
      <vt:lpstr>PowerPoint Presentation</vt:lpstr>
      <vt:lpstr>Distribution of mantle heterogeneities:   Connecting surface volcanism with the deep mantle </vt:lpstr>
      <vt:lpstr>A classic example of the power of CIDER collaboration: Linking geochemistry and geophysics</vt:lpstr>
      <vt:lpstr>But there are heterogeneous, Hadean  129Xe and 182W signatures in the modern mantle!</vt:lpstr>
      <vt:lpstr>Big Problem: Survival of early-Earth  reservoirs in a chaotic mantle?</vt:lpstr>
      <vt:lpstr>Mantle mixing (mantle convection)</vt:lpstr>
      <vt:lpstr>PowerPoint Presentation</vt:lpstr>
      <vt:lpstr>The Geodynamo (See review by Peter Olson, G-cubed, 2016)</vt:lpstr>
      <vt:lpstr>A final “quiz” (suggested by Quentin)</vt:lpstr>
    </vt:vector>
  </TitlesOfParts>
  <Company>University of Minnesota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Hirschmann</dc:creator>
  <cp:lastModifiedBy>Kaiqing Yuan</cp:lastModifiedBy>
  <cp:revision>79</cp:revision>
  <dcterms:created xsi:type="dcterms:W3CDTF">2016-06-27T01:34:19Z</dcterms:created>
  <dcterms:modified xsi:type="dcterms:W3CDTF">2016-06-30T21:29:46Z</dcterms:modified>
</cp:coreProperties>
</file>