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74"/>
  </p:notesMasterIdLst>
  <p:handoutMasterIdLst>
    <p:handoutMasterId r:id="rId75"/>
  </p:handoutMasterIdLst>
  <p:sldIdLst>
    <p:sldId id="443" r:id="rId2"/>
    <p:sldId id="544" r:id="rId3"/>
    <p:sldId id="465" r:id="rId4"/>
    <p:sldId id="476" r:id="rId5"/>
    <p:sldId id="676" r:id="rId6"/>
    <p:sldId id="693" r:id="rId7"/>
    <p:sldId id="692" r:id="rId8"/>
    <p:sldId id="643" r:id="rId9"/>
    <p:sldId id="663" r:id="rId10"/>
    <p:sldId id="586" r:id="rId11"/>
    <p:sldId id="640" r:id="rId12"/>
    <p:sldId id="641" r:id="rId13"/>
    <p:sldId id="585" r:id="rId14"/>
    <p:sldId id="507" r:id="rId15"/>
    <p:sldId id="725" r:id="rId16"/>
    <p:sldId id="631" r:id="rId17"/>
    <p:sldId id="637" r:id="rId18"/>
    <p:sldId id="669" r:id="rId19"/>
    <p:sldId id="668" r:id="rId20"/>
    <p:sldId id="713" r:id="rId21"/>
    <p:sldId id="751" r:id="rId22"/>
    <p:sldId id="677" r:id="rId23"/>
    <p:sldId id="659" r:id="rId24"/>
    <p:sldId id="629" r:id="rId25"/>
    <p:sldId id="664" r:id="rId26"/>
    <p:sldId id="660" r:id="rId27"/>
    <p:sldId id="661" r:id="rId28"/>
    <p:sldId id="662" r:id="rId29"/>
    <p:sldId id="710" r:id="rId30"/>
    <p:sldId id="577" r:id="rId31"/>
    <p:sldId id="584" r:id="rId32"/>
    <p:sldId id="592" r:id="rId33"/>
    <p:sldId id="685" r:id="rId34"/>
    <p:sldId id="679" r:id="rId35"/>
    <p:sldId id="752" r:id="rId36"/>
    <p:sldId id="684" r:id="rId37"/>
    <p:sldId id="738" r:id="rId38"/>
    <p:sldId id="749" r:id="rId39"/>
    <p:sldId id="680" r:id="rId40"/>
    <p:sldId id="673" r:id="rId41"/>
    <p:sldId id="578" r:id="rId42"/>
    <p:sldId id="675" r:id="rId43"/>
    <p:sldId id="667" r:id="rId44"/>
    <p:sldId id="690" r:id="rId45"/>
    <p:sldId id="691" r:id="rId46"/>
    <p:sldId id="689" r:id="rId47"/>
    <p:sldId id="721" r:id="rId48"/>
    <p:sldId id="648" r:id="rId49"/>
    <p:sldId id="621" r:id="rId50"/>
    <p:sldId id="625" r:id="rId51"/>
    <p:sldId id="623" r:id="rId52"/>
    <p:sldId id="687" r:id="rId53"/>
    <p:sldId id="612" r:id="rId54"/>
    <p:sldId id="583" r:id="rId55"/>
    <p:sldId id="700" r:id="rId56"/>
    <p:sldId id="741" r:id="rId57"/>
    <p:sldId id="742" r:id="rId58"/>
    <p:sldId id="743" r:id="rId59"/>
    <p:sldId id="744" r:id="rId60"/>
    <p:sldId id="745" r:id="rId61"/>
    <p:sldId id="746" r:id="rId62"/>
    <p:sldId id="747" r:id="rId63"/>
    <p:sldId id="726" r:id="rId64"/>
    <p:sldId id="728" r:id="rId65"/>
    <p:sldId id="729" r:id="rId66"/>
    <p:sldId id="730" r:id="rId67"/>
    <p:sldId id="731" r:id="rId68"/>
    <p:sldId id="733" r:id="rId69"/>
    <p:sldId id="732" r:id="rId70"/>
    <p:sldId id="740" r:id="rId71"/>
    <p:sldId id="598" r:id="rId72"/>
    <p:sldId id="699" r:id="rId73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CFE8FF"/>
    <a:srgbClr val="CFE7FF"/>
    <a:srgbClr val="A9D4FF"/>
    <a:srgbClr val="C0C0C0"/>
    <a:srgbClr val="009900"/>
    <a:srgbClr val="FF000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6" autoAdjust="0"/>
    <p:restoredTop sz="81981" autoAdjust="0"/>
  </p:normalViewPr>
  <p:slideViewPr>
    <p:cSldViewPr>
      <p:cViewPr>
        <p:scale>
          <a:sx n="75" d="100"/>
          <a:sy n="75" d="100"/>
        </p:scale>
        <p:origin x="-468" y="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18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3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3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E7E03887-C6C5-4857-B915-273F724F52B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6958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0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 smtClean="0"/>
              <a:t>Click to edit Master text styles</a:t>
            </a:r>
          </a:p>
          <a:p>
            <a:pPr lvl="1"/>
            <a:r>
              <a:rPr lang="en-US" altLang="zh-CN" noProof="0" smtClean="0"/>
              <a:t>Second level</a:t>
            </a:r>
          </a:p>
          <a:p>
            <a:pPr lvl="2"/>
            <a:r>
              <a:rPr lang="en-US" altLang="zh-CN" noProof="0" smtClean="0"/>
              <a:t>Third level</a:t>
            </a:r>
          </a:p>
          <a:p>
            <a:pPr lvl="3"/>
            <a:r>
              <a:rPr lang="en-US" altLang="zh-CN" noProof="0" smtClean="0"/>
              <a:t>Fourth level</a:t>
            </a:r>
          </a:p>
          <a:p>
            <a:pPr lvl="4"/>
            <a:r>
              <a:rPr lang="en-US" altLang="zh-CN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C44D2CBC-1AD2-46C5-81D0-7E2FC7A8C7F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83450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44FC0-61A1-493C-9C9D-6DDEACE46254}" type="slidenum">
              <a:rPr lang="en-GB"/>
              <a:pPr/>
              <a:t>5</a:t>
            </a:fld>
            <a:endParaRPr lang="en-GB"/>
          </a:p>
        </p:txBody>
      </p:sp>
      <p:sp>
        <p:nvSpPr>
          <p:cNvPr id="426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26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813AEE-DFEA-4292-BF9F-E37A072399C2}" type="slidenum">
              <a:rPr lang="zh-CN" altLang="en-US" smtClean="0"/>
              <a:pPr eaLnBrk="1" hangingPunct="1"/>
              <a:t>22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813AEE-DFEA-4292-BF9F-E37A072399C2}" type="slidenum">
              <a:rPr lang="zh-CN" altLang="en-US" smtClean="0"/>
              <a:pPr eaLnBrk="1" hangingPunct="1"/>
              <a:t>23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8888" y="720725"/>
            <a:ext cx="47974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4D2CBC-1AD2-46C5-81D0-7E2FC7A8C7F5}" type="slidenum">
              <a:rPr lang="zh-CN" altLang="en-US" smtClean="0"/>
              <a:pPr>
                <a:defRPr/>
              </a:pPr>
              <a:t>25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6314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F885F0-233A-414E-AB9C-3AAE3BA9DF33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CC50AF-EF1C-4BD1-B20C-7408D5933556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C5C422-05A7-4D3D-A279-F85EEFDED076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FBC31A-608C-4681-8601-9D4CB3A55867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44FC0-61A1-493C-9C9D-6DDEACE46254}" type="slidenum">
              <a:rPr lang="en-GB"/>
              <a:pPr/>
              <a:t>39</a:t>
            </a:fld>
            <a:endParaRPr lang="en-GB"/>
          </a:p>
        </p:txBody>
      </p:sp>
      <p:sp>
        <p:nvSpPr>
          <p:cNvPr id="426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26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B15778-B682-4EB9-8B1E-FC6714AAA484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1E28AA-6E12-4BDE-A49A-B96A828958ED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zh-CN" sz="13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DEB7DA6-D748-4EC3-A90C-C76B972BB728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60C140-756E-4BE1-9A09-811E16A8230A}" type="slidenum">
              <a:rPr lang="zh-CN" altLang="en-US" smtClean="0"/>
              <a:pPr eaLnBrk="1" hangingPunct="1"/>
              <a:t>43</a:t>
            </a:fld>
            <a:endParaRPr lang="en-US" altLang="zh-CN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962BF4-3D69-4121-A7CB-E1BCCC8F8EC2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5912BC-95BD-44DB-B644-68455F688DD6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7C8025-AA50-48CE-A5E8-A6A73E0827AE}" type="slidenum">
              <a:rPr lang="zh-CN" altLang="en-US" smtClean="0"/>
              <a:pPr eaLnBrk="1" hangingPunct="1"/>
              <a:t>56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>
              <a:latin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F8DBC3-7684-42AD-8120-DFF080FB7282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57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>
              <a:latin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44BACB7-14B6-4228-8C84-F9AB9032680F}" type="slidenum">
              <a:rPr lang="zh-CN" altLang="en-US" smtClean="0"/>
              <a:pPr eaLnBrk="1" hangingPunct="1"/>
              <a:t>60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F5914-E2A6-4165-967E-BE3BE37C8C76}" type="slidenum">
              <a:rPr lang="en-CA" altLang="en-US"/>
              <a:pPr/>
              <a:t>61</a:t>
            </a:fld>
            <a:endParaRPr lang="en-CA" alt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hape 6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89091" name="Shape 62"/>
          <p:cNvSpPr>
            <a:spLocks noGrp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endParaRPr lang="en-US" altLang="en-US" sz="230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hape 6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90115" name="Shape 62"/>
          <p:cNvSpPr>
            <a:spLocks noGrp="1"/>
          </p:cNvSpPr>
          <p:nvPr>
            <p:ph type="body" sz="quarter" idx="1"/>
          </p:nvPr>
        </p:nvSpPr>
        <p:spPr>
          <a:noFill/>
        </p:spPr>
        <p:txBody>
          <a:bodyPr/>
          <a:lstStyle/>
          <a:p>
            <a:endParaRPr lang="en-US" altLang="en-US" sz="23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E2D584-4842-4B69-8AE3-8E5E5F6471ED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69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113D3E-3DBF-4D45-954F-689900C00038}" type="slidenum">
              <a:rPr lang="zh-CN" altLang="en-US" smtClean="0"/>
              <a:pPr eaLnBrk="1" hangingPunct="1"/>
              <a:t>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3EDB89-3DC2-480D-B555-E0613E3555DA}" type="slidenum">
              <a:rPr lang="zh-CN" altLang="en-US" smtClean="0"/>
              <a:pPr eaLnBrk="1" hangingPunct="1"/>
              <a:t>10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0A3BAA8-389E-47FE-86C6-B166A0B8DEAB}" type="slidenum">
              <a:rPr lang="zh-CN" altLang="en-US" smtClean="0"/>
              <a:pPr eaLnBrk="1" hangingPunct="1"/>
              <a:t>11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EC4602-8713-4150-8AF2-8C5315BD3665}" type="slidenum">
              <a:rPr lang="nl-NL" altLang="en-US" smtClean="0"/>
              <a:pPr eaLnBrk="1" hangingPunct="1"/>
              <a:t>12</a:t>
            </a:fld>
            <a:endParaRPr lang="nl-NL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635A5A-F822-47C4-B2C9-9EA26C458DE1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zh-CN" sz="1300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51FDAA4-5302-4453-8CC5-3244D5D5C8B3}" type="slidenum">
              <a:rPr lang="zh-CN" altLang="en-US" sz="1300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zh-CN" sz="13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55191-8156-4021-8E3A-C4FF57010B1F}" type="slidenum">
              <a:rPr lang="nl-NL" altLang="en-US" smtClean="0"/>
              <a:pPr eaLnBrk="1" hangingPunct="1"/>
              <a:t>19</a:t>
            </a:fld>
            <a:endParaRPr lang="nl-NL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r">
              <a:defRPr sz="3600">
                <a:solidFill>
                  <a:srgbClr val="FF3300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8862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a typeface="SimSun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5650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B72EF-6B59-485F-82D1-D4D342DE0265}" type="slidenum">
              <a:rPr lang="zh-CN" altLang="en-US"/>
              <a:pPr>
                <a:defRPr/>
              </a:pPr>
              <a:t>‹#›</a:t>
            </a:fld>
            <a:endParaRPr lang="en-US" altLang="zh-CN" sz="1200"/>
          </a:p>
        </p:txBody>
      </p:sp>
      <p:sp>
        <p:nvSpPr>
          <p:cNvPr id="6" name="Rectangle 3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11896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FED7B-9671-4995-96FC-E553DE58CEE7}" type="slidenum">
              <a:rPr lang="zh-CN" altLang="en-US"/>
              <a:pPr>
                <a:defRPr/>
              </a:pPr>
              <a:t>‹#›</a:t>
            </a:fld>
            <a:endParaRPr lang="en-US" altLang="zh-CN" sz="1200"/>
          </a:p>
        </p:txBody>
      </p:sp>
      <p:sp>
        <p:nvSpPr>
          <p:cNvPr id="7" name="Rectangle 3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6524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76262" indent="-190500">
              <a:buFont typeface="Times Roman"/>
              <a:defRPr sz="1800"/>
            </a:lvl2pPr>
            <a:lvl3pPr marL="957262" indent="-190500">
              <a:buFont typeface="Times Roman"/>
              <a:defRPr sz="1600"/>
            </a:lvl3pPr>
            <a:lvl4pPr marL="1338262" indent="-190500">
              <a:buClr>
                <a:srgbClr val="009EE1"/>
              </a:buClr>
              <a:buFont typeface="Times Roman"/>
              <a:defRPr sz="1400"/>
            </a:lvl4pPr>
            <a:lvl5pPr marL="1719262" indent="-190500">
              <a:buClr>
                <a:srgbClr val="009EE1"/>
              </a:buClr>
              <a:buFont typeface="Times Roman"/>
              <a:defRPr sz="1200"/>
            </a:lvl5pPr>
          </a:lstStyle>
          <a:p>
            <a:pPr lvl="0"/>
            <a:r>
              <a:rPr/>
              <a:t>Body Level One</a:t>
            </a:r>
          </a:p>
          <a:p>
            <a:pPr lvl="1"/>
            <a:r>
              <a:rPr/>
              <a:t>Body Level Two</a:t>
            </a:r>
          </a:p>
          <a:p>
            <a:pPr lvl="2"/>
            <a:r>
              <a:rPr/>
              <a:t>Body Level Three</a:t>
            </a:r>
          </a:p>
          <a:p>
            <a:pPr lvl="3"/>
            <a:r>
              <a:rPr/>
              <a:t>Body Level Four</a:t>
            </a:r>
          </a:p>
          <a:p>
            <a:pPr lvl="4"/>
            <a:r>
              <a:rPr/>
              <a:t>Body Level Five</a:t>
            </a:r>
          </a:p>
        </p:txBody>
      </p:sp>
      <p:sp>
        <p:nvSpPr>
          <p:cNvPr id="4" name="Shape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1C365-9D21-4EC2-95CD-29CADB058910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48032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76200"/>
            <a:ext cx="685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3075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" y="6565900"/>
            <a:ext cx="24384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307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537325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defRPr>
            </a:lvl1pPr>
          </a:lstStyle>
          <a:p>
            <a:pPr>
              <a:defRPr/>
            </a:pPr>
            <a:fld id="{DA169C70-126D-44AC-836F-E8F7B099A1E2}" type="slidenum">
              <a:rPr lang="zh-CN" altLang="en-US"/>
              <a:pPr>
                <a:defRPr/>
              </a:pPr>
              <a:t>‹#›</a:t>
            </a:fld>
            <a:endParaRPr lang="en-US" altLang="zh-CN" sz="1200"/>
          </a:p>
        </p:txBody>
      </p:sp>
      <p:sp>
        <p:nvSpPr>
          <p:cNvPr id="1029" name="Rectangle 30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1400" smtClean="0"/>
          </a:p>
        </p:txBody>
      </p:sp>
      <p:sp>
        <p:nvSpPr>
          <p:cNvPr id="330783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1" name="Rectangle 32"/>
          <p:cNvSpPr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9382AE5B-73C0-4088-A937-8BCD0E98BD4E}" type="slidenum">
              <a:rPr lang="en-US" altLang="en-US" sz="1400" smtClean="0"/>
              <a:pPr algn="r" eaLnBrk="1" hangingPunct="1">
                <a:defRPr/>
              </a:pPr>
              <a:t>‹#›</a:t>
            </a:fld>
            <a:endParaRPr lang="en-US" altLang="en-US" sz="1400" smtClean="0"/>
          </a:p>
        </p:txBody>
      </p:sp>
      <p:sp>
        <p:nvSpPr>
          <p:cNvPr id="1032" name="Rectangle 33"/>
          <p:cNvSpPr>
            <a:spLocks/>
          </p:cNvSpPr>
          <p:nvPr/>
        </p:nvSpPr>
        <p:spPr bwMode="auto">
          <a:xfrm>
            <a:off x="0" y="5867400"/>
            <a:ext cx="9144000" cy="990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GB" altLang="en-US" smtClean="0"/>
          </a:p>
        </p:txBody>
      </p:sp>
      <p:sp>
        <p:nvSpPr>
          <p:cNvPr id="1033" name="Rectangle 3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41425"/>
            <a:ext cx="8382000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0" r:id="rId2"/>
    <p:sldLayoutId id="2147483801" r:id="rId3"/>
    <p:sldLayoutId id="2147483803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6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7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8"/>
        </a:buBlip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Blip>
          <a:blip r:embed="rId9"/>
        </a:buBlip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8.emf"/><Relationship Id="rId4" Type="http://schemas.openxmlformats.org/officeDocument/2006/relationships/image" Target="../media/image1.png"/><Relationship Id="rId9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hyperlink" Target="http://www.kvarken.fi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w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3.w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6.w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11" Type="http://schemas.openxmlformats.org/officeDocument/2006/relationships/image" Target="../media/image35.png"/><Relationship Id="rId5" Type="http://schemas.openxmlformats.org/officeDocument/2006/relationships/image" Target="../media/image2.png"/><Relationship Id="rId10" Type="http://schemas.openxmlformats.org/officeDocument/2006/relationships/image" Target="../media/image38.wmf"/><Relationship Id="rId4" Type="http://schemas.openxmlformats.org/officeDocument/2006/relationships/image" Target="../media/image1.png"/><Relationship Id="rId9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67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png"/><Relationship Id="rId12" Type="http://schemas.openxmlformats.org/officeDocument/2006/relationships/image" Target="../media/image66.jpeg"/><Relationship Id="rId1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11" Type="http://schemas.openxmlformats.org/officeDocument/2006/relationships/image" Target="../media/image64.wmf"/><Relationship Id="rId5" Type="http://schemas.openxmlformats.org/officeDocument/2006/relationships/image" Target="../media/image2.png"/><Relationship Id="rId15" Type="http://schemas.openxmlformats.org/officeDocument/2006/relationships/image" Target="../media/image69.jpe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1.png"/><Relationship Id="rId9" Type="http://schemas.openxmlformats.org/officeDocument/2006/relationships/image" Target="../media/image63.wmf"/><Relationship Id="rId1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emf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.pn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11" Type="http://schemas.openxmlformats.org/officeDocument/2006/relationships/image" Target="../media/image78.w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1.png"/><Relationship Id="rId9" Type="http://schemas.openxmlformats.org/officeDocument/2006/relationships/image" Target="../media/image8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image" Target="../media/image88.emf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7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00.wmf"/><Relationship Id="rId4" Type="http://schemas.openxmlformats.org/officeDocument/2006/relationships/oleObject" Target="../embeddings/oleObject1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Kv7p1xjnd8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AFE72F7-862F-4AC7-916A-48A8DF8973DC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4876800"/>
            <a:ext cx="7010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0" y="2057400"/>
            <a:ext cx="7381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altLang="zh-CN" sz="1800" b="1">
                <a:solidFill>
                  <a:schemeClr val="bg1"/>
                </a:solidFill>
                <a:ea typeface="SimSun" pitchFamily="2" charset="-122"/>
              </a:rPr>
              <a:t>Wouter van der Wal</a:t>
            </a:r>
            <a:endParaRPr lang="en-CA" altLang="en-US" sz="1800"/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0" y="533400"/>
            <a:ext cx="7467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 smtClean="0">
                <a:solidFill>
                  <a:schemeClr val="bg1"/>
                </a:solidFill>
              </a:rPr>
              <a:t>Postglacial rebound model, viscosity, gravity</a:t>
            </a:r>
            <a:endParaRPr lang="en-GB" altLang="en-US" sz="3200" dirty="0">
              <a:solidFill>
                <a:schemeClr val="bg1"/>
              </a:solidFill>
            </a:endParaRPr>
          </a:p>
        </p:txBody>
      </p:sp>
      <p:pic>
        <p:nvPicPr>
          <p:cNvPr id="4103" name="Picture 11" descr="TU_P1_col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594350"/>
            <a:ext cx="20574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ctangle 14"/>
          <p:cNvSpPr>
            <a:spLocks noChangeArrowheads="1"/>
          </p:cNvSpPr>
          <p:nvPr/>
        </p:nvSpPr>
        <p:spPr bwMode="auto">
          <a:xfrm>
            <a:off x="76200" y="6388100"/>
            <a:ext cx="7381875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None/>
            </a:pPr>
            <a:endParaRPr lang="en-CA" altLang="en-US" sz="2000" b="1">
              <a:solidFill>
                <a:schemeClr val="bg1"/>
              </a:solidFill>
            </a:endParaRPr>
          </a:p>
        </p:txBody>
      </p:sp>
      <p:sp>
        <p:nvSpPr>
          <p:cNvPr id="4105" name="TextBox 1"/>
          <p:cNvSpPr txBox="1">
            <a:spLocks noChangeArrowheads="1"/>
          </p:cNvSpPr>
          <p:nvPr/>
        </p:nvSpPr>
        <p:spPr bwMode="auto">
          <a:xfrm>
            <a:off x="0" y="2438400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chemeClr val="bg1"/>
                </a:solidFill>
              </a:rPr>
              <a:t>CIDER, 13 July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Load on an elastic plate</a:t>
            </a:r>
            <a:endParaRPr lang="en-GB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A05E5C3-C9CE-4634-8A4A-5CE78803C91C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493713" y="3560763"/>
            <a:ext cx="35052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Young’s </a:t>
            </a:r>
            <a:r>
              <a:rPr lang="en-GB" altLang="en-US" sz="1800" dirty="0" smtClean="0"/>
              <a:t>modulus = </a:t>
            </a:r>
            <a:r>
              <a:rPr lang="en-GB" altLang="en-US" sz="1800" dirty="0"/>
              <a:t>70 x 10</a:t>
            </a:r>
            <a:r>
              <a:rPr lang="en-GB" altLang="en-US" sz="1800" baseline="30000" dirty="0"/>
              <a:t>10</a:t>
            </a:r>
            <a:r>
              <a:rPr lang="en-GB" altLang="en-US" sz="1800" dirty="0"/>
              <a:t> Pa;                Poisson’s </a:t>
            </a:r>
            <a:r>
              <a:rPr lang="en-GB" altLang="en-US" sz="1800" dirty="0" smtClean="0"/>
              <a:t>ratio = </a:t>
            </a:r>
            <a:r>
              <a:rPr lang="en-GB" altLang="en-US" sz="1800" dirty="0"/>
              <a:t>0.25;                  </a:t>
            </a:r>
          </a:p>
        </p:txBody>
      </p:sp>
      <p:cxnSp>
        <p:nvCxnSpPr>
          <p:cNvPr id="13317" name="Straight Arrow Connector 8"/>
          <p:cNvCxnSpPr>
            <a:cxnSpLocks noChangeShapeType="1"/>
          </p:cNvCxnSpPr>
          <p:nvPr/>
        </p:nvCxnSpPr>
        <p:spPr bwMode="auto">
          <a:xfrm>
            <a:off x="693738" y="2084388"/>
            <a:ext cx="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18" name="Straight Arrow Connector 11"/>
          <p:cNvCxnSpPr>
            <a:cxnSpLocks noChangeShapeType="1"/>
          </p:cNvCxnSpPr>
          <p:nvPr/>
        </p:nvCxnSpPr>
        <p:spPr bwMode="auto">
          <a:xfrm>
            <a:off x="950913" y="1779588"/>
            <a:ext cx="0" cy="3810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19" name="Straight Arrow Connector 12"/>
          <p:cNvCxnSpPr>
            <a:cxnSpLocks noChangeShapeType="1"/>
          </p:cNvCxnSpPr>
          <p:nvPr/>
        </p:nvCxnSpPr>
        <p:spPr bwMode="auto">
          <a:xfrm>
            <a:off x="1217613" y="1550988"/>
            <a:ext cx="0" cy="6096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0" name="Straight Arrow Connector 13"/>
          <p:cNvCxnSpPr>
            <a:cxnSpLocks noChangeShapeType="1"/>
          </p:cNvCxnSpPr>
          <p:nvPr/>
        </p:nvCxnSpPr>
        <p:spPr bwMode="auto">
          <a:xfrm>
            <a:off x="1484313" y="1474788"/>
            <a:ext cx="0" cy="6858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1" name="Straight Arrow Connector 14"/>
          <p:cNvCxnSpPr>
            <a:cxnSpLocks noChangeShapeType="1"/>
          </p:cNvCxnSpPr>
          <p:nvPr/>
        </p:nvCxnSpPr>
        <p:spPr bwMode="auto">
          <a:xfrm>
            <a:off x="1712913" y="1398588"/>
            <a:ext cx="0" cy="7620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2" name="Straight Arrow Connector 15"/>
          <p:cNvCxnSpPr>
            <a:cxnSpLocks noChangeShapeType="1"/>
          </p:cNvCxnSpPr>
          <p:nvPr/>
        </p:nvCxnSpPr>
        <p:spPr bwMode="auto">
          <a:xfrm>
            <a:off x="1941513" y="1474788"/>
            <a:ext cx="0" cy="6858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3" name="Straight Arrow Connector 16"/>
          <p:cNvCxnSpPr>
            <a:cxnSpLocks noChangeShapeType="1"/>
          </p:cNvCxnSpPr>
          <p:nvPr/>
        </p:nvCxnSpPr>
        <p:spPr bwMode="auto">
          <a:xfrm>
            <a:off x="2170113" y="1550988"/>
            <a:ext cx="0" cy="6096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4" name="Straight Arrow Connector 17"/>
          <p:cNvCxnSpPr>
            <a:cxnSpLocks noChangeShapeType="1"/>
          </p:cNvCxnSpPr>
          <p:nvPr/>
        </p:nvCxnSpPr>
        <p:spPr bwMode="auto">
          <a:xfrm>
            <a:off x="2398713" y="1779588"/>
            <a:ext cx="0" cy="3810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5" name="Straight Arrow Connector 18"/>
          <p:cNvCxnSpPr>
            <a:cxnSpLocks noChangeShapeType="1"/>
          </p:cNvCxnSpPr>
          <p:nvPr/>
        </p:nvCxnSpPr>
        <p:spPr bwMode="auto">
          <a:xfrm>
            <a:off x="2627313" y="2084388"/>
            <a:ext cx="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6" name="Straight Arrow Connector 57343"/>
          <p:cNvCxnSpPr>
            <a:cxnSpLocks noChangeShapeType="1"/>
          </p:cNvCxnSpPr>
          <p:nvPr/>
        </p:nvCxnSpPr>
        <p:spPr bwMode="auto">
          <a:xfrm>
            <a:off x="693738" y="3074988"/>
            <a:ext cx="1933575" cy="0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27" name="Rectangle 57348"/>
          <p:cNvSpPr>
            <a:spLocks noChangeArrowheads="1"/>
          </p:cNvSpPr>
          <p:nvPr/>
        </p:nvSpPr>
        <p:spPr bwMode="auto">
          <a:xfrm>
            <a:off x="1014413" y="3074988"/>
            <a:ext cx="1052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1100 km</a:t>
            </a:r>
          </a:p>
        </p:txBody>
      </p:sp>
      <p:sp>
        <p:nvSpPr>
          <p:cNvPr id="13328" name="Rectangle 37"/>
          <p:cNvSpPr>
            <a:spLocks noChangeArrowheads="1"/>
          </p:cNvSpPr>
          <p:nvPr/>
        </p:nvSpPr>
        <p:spPr bwMode="auto">
          <a:xfrm>
            <a:off x="1255713" y="1017588"/>
            <a:ext cx="95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3000 m</a:t>
            </a:r>
          </a:p>
        </p:txBody>
      </p:sp>
      <p:cxnSp>
        <p:nvCxnSpPr>
          <p:cNvPr id="13329" name="Straight Arrow Connector 38"/>
          <p:cNvCxnSpPr>
            <a:cxnSpLocks noChangeShapeType="1"/>
          </p:cNvCxnSpPr>
          <p:nvPr/>
        </p:nvCxnSpPr>
        <p:spPr bwMode="auto">
          <a:xfrm>
            <a:off x="2932113" y="2160588"/>
            <a:ext cx="0" cy="341312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30" name="Rectangle 41"/>
          <p:cNvSpPr>
            <a:spLocks noChangeArrowheads="1"/>
          </p:cNvSpPr>
          <p:nvPr/>
        </p:nvSpPr>
        <p:spPr bwMode="auto">
          <a:xfrm>
            <a:off x="3081338" y="2122488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80 km</a:t>
            </a:r>
          </a:p>
        </p:txBody>
      </p:sp>
      <p:sp>
        <p:nvSpPr>
          <p:cNvPr id="13331" name="Rectangle 46"/>
          <p:cNvSpPr>
            <a:spLocks noChangeArrowheads="1"/>
          </p:cNvSpPr>
          <p:nvPr/>
        </p:nvSpPr>
        <p:spPr bwMode="auto">
          <a:xfrm>
            <a:off x="693738" y="2144713"/>
            <a:ext cx="1933575" cy="3476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3332" name="Rectangle 2"/>
          <p:cNvSpPr>
            <a:spLocks noChangeArrowheads="1"/>
          </p:cNvSpPr>
          <p:nvPr/>
        </p:nvSpPr>
        <p:spPr bwMode="auto">
          <a:xfrm>
            <a:off x="6096000" y="830263"/>
            <a:ext cx="1905000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graphicFrame>
        <p:nvGraphicFramePr>
          <p:cNvPr id="13333" name="Object 4"/>
          <p:cNvGraphicFramePr>
            <a:graphicFrameLocks noChangeAspect="1"/>
          </p:cNvGraphicFramePr>
          <p:nvPr/>
        </p:nvGraphicFramePr>
        <p:xfrm>
          <a:off x="468313" y="5226050"/>
          <a:ext cx="3152775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6" name="Equation" r:id="rId8" imgW="1244520" imgH="444240" progId="Equation.DSMT4">
                  <p:embed/>
                </p:oleObj>
              </mc:Choice>
              <mc:Fallback>
                <p:oleObj name="Equation" r:id="rId8" imgW="1244520" imgH="4442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226050"/>
                        <a:ext cx="3152775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4" name="Rectangle 5"/>
          <p:cNvSpPr>
            <a:spLocks noChangeArrowheads="1"/>
          </p:cNvSpPr>
          <p:nvPr/>
        </p:nvSpPr>
        <p:spPr bwMode="auto">
          <a:xfrm>
            <a:off x="3810000" y="5653088"/>
            <a:ext cx="3505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(</a:t>
            </a:r>
            <a:r>
              <a:rPr lang="en-GB" altLang="en-US" sz="1800" dirty="0" err="1" smtClean="0"/>
              <a:t>Turcotte</a:t>
            </a:r>
            <a:r>
              <a:rPr lang="en-GB" altLang="en-US" sz="1800" dirty="0" smtClean="0"/>
              <a:t> </a:t>
            </a:r>
            <a:r>
              <a:rPr lang="en-GB" altLang="en-US" sz="1800" dirty="0"/>
              <a:t>and Schubert </a:t>
            </a:r>
            <a:r>
              <a:rPr lang="en-GB" altLang="en-US" sz="1800" dirty="0" smtClean="0"/>
              <a:t>2002</a:t>
            </a:r>
            <a:r>
              <a:rPr lang="en-GB" altLang="en-US" sz="1800" dirty="0"/>
              <a:t>)</a:t>
            </a:r>
          </a:p>
        </p:txBody>
      </p:sp>
      <p:pic>
        <p:nvPicPr>
          <p:cNvPr id="13335" name="Picture 2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79" b="32799"/>
          <a:stretch/>
        </p:blipFill>
        <p:spPr bwMode="auto">
          <a:xfrm>
            <a:off x="3998913" y="842963"/>
            <a:ext cx="5145087" cy="402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5867400" y="842963"/>
            <a:ext cx="1828800" cy="359568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4147917-D2F5-4BA8-8B7F-859DAB44232C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493713" y="3560763"/>
            <a:ext cx="350520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Young’s = 70 x </a:t>
            </a:r>
            <a:r>
              <a:rPr lang="en-GB" altLang="en-US" sz="1800" dirty="0" smtClean="0"/>
              <a:t>10</a:t>
            </a:r>
            <a:r>
              <a:rPr lang="en-GB" altLang="en-US" sz="1800" baseline="30000" dirty="0"/>
              <a:t>9</a:t>
            </a:r>
            <a:r>
              <a:rPr lang="en-GB" altLang="en-US" sz="1800" dirty="0" smtClean="0"/>
              <a:t> </a:t>
            </a:r>
            <a:r>
              <a:rPr lang="en-GB" altLang="en-US" sz="1800" dirty="0"/>
              <a:t>Pa;                Poisson’s = 0.25;                  </a:t>
            </a:r>
          </a:p>
        </p:txBody>
      </p:sp>
      <p:cxnSp>
        <p:nvCxnSpPr>
          <p:cNvPr id="14341" name="Straight Arrow Connector 8"/>
          <p:cNvCxnSpPr>
            <a:cxnSpLocks noChangeShapeType="1"/>
          </p:cNvCxnSpPr>
          <p:nvPr/>
        </p:nvCxnSpPr>
        <p:spPr bwMode="auto">
          <a:xfrm>
            <a:off x="693738" y="2084388"/>
            <a:ext cx="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2" name="Straight Arrow Connector 11"/>
          <p:cNvCxnSpPr>
            <a:cxnSpLocks noChangeShapeType="1"/>
          </p:cNvCxnSpPr>
          <p:nvPr/>
        </p:nvCxnSpPr>
        <p:spPr bwMode="auto">
          <a:xfrm>
            <a:off x="950913" y="1779588"/>
            <a:ext cx="0" cy="3810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3" name="Straight Arrow Connector 12"/>
          <p:cNvCxnSpPr>
            <a:cxnSpLocks noChangeShapeType="1"/>
          </p:cNvCxnSpPr>
          <p:nvPr/>
        </p:nvCxnSpPr>
        <p:spPr bwMode="auto">
          <a:xfrm>
            <a:off x="1217613" y="1550988"/>
            <a:ext cx="0" cy="6096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4" name="Straight Arrow Connector 13"/>
          <p:cNvCxnSpPr>
            <a:cxnSpLocks noChangeShapeType="1"/>
          </p:cNvCxnSpPr>
          <p:nvPr/>
        </p:nvCxnSpPr>
        <p:spPr bwMode="auto">
          <a:xfrm>
            <a:off x="1484313" y="1474788"/>
            <a:ext cx="0" cy="6858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5" name="Straight Arrow Connector 14"/>
          <p:cNvCxnSpPr>
            <a:cxnSpLocks noChangeShapeType="1"/>
          </p:cNvCxnSpPr>
          <p:nvPr/>
        </p:nvCxnSpPr>
        <p:spPr bwMode="auto">
          <a:xfrm>
            <a:off x="1712913" y="1398588"/>
            <a:ext cx="0" cy="7620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6" name="Straight Arrow Connector 15"/>
          <p:cNvCxnSpPr>
            <a:cxnSpLocks noChangeShapeType="1"/>
          </p:cNvCxnSpPr>
          <p:nvPr/>
        </p:nvCxnSpPr>
        <p:spPr bwMode="auto">
          <a:xfrm>
            <a:off x="1941513" y="1474788"/>
            <a:ext cx="0" cy="6858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7" name="Straight Arrow Connector 16"/>
          <p:cNvCxnSpPr>
            <a:cxnSpLocks noChangeShapeType="1"/>
          </p:cNvCxnSpPr>
          <p:nvPr/>
        </p:nvCxnSpPr>
        <p:spPr bwMode="auto">
          <a:xfrm>
            <a:off x="2170113" y="1550988"/>
            <a:ext cx="0" cy="6096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8" name="Straight Arrow Connector 17"/>
          <p:cNvCxnSpPr>
            <a:cxnSpLocks noChangeShapeType="1"/>
          </p:cNvCxnSpPr>
          <p:nvPr/>
        </p:nvCxnSpPr>
        <p:spPr bwMode="auto">
          <a:xfrm>
            <a:off x="2398713" y="1779588"/>
            <a:ext cx="0" cy="3810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49" name="Straight Arrow Connector 18"/>
          <p:cNvCxnSpPr>
            <a:cxnSpLocks noChangeShapeType="1"/>
          </p:cNvCxnSpPr>
          <p:nvPr/>
        </p:nvCxnSpPr>
        <p:spPr bwMode="auto">
          <a:xfrm>
            <a:off x="2627313" y="2084388"/>
            <a:ext cx="0" cy="76200"/>
          </a:xfrm>
          <a:prstGeom prst="straightConnector1">
            <a:avLst/>
          </a:prstGeom>
          <a:noFill/>
          <a:ln w="381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350" name="Straight Arrow Connector 57343"/>
          <p:cNvCxnSpPr>
            <a:cxnSpLocks noChangeShapeType="1"/>
          </p:cNvCxnSpPr>
          <p:nvPr/>
        </p:nvCxnSpPr>
        <p:spPr bwMode="auto">
          <a:xfrm>
            <a:off x="693738" y="3074988"/>
            <a:ext cx="1933575" cy="0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1" name="Rectangle 57348"/>
          <p:cNvSpPr>
            <a:spLocks noChangeArrowheads="1"/>
          </p:cNvSpPr>
          <p:nvPr/>
        </p:nvSpPr>
        <p:spPr bwMode="auto">
          <a:xfrm>
            <a:off x="1014413" y="3074988"/>
            <a:ext cx="1052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1100 km</a:t>
            </a:r>
          </a:p>
        </p:txBody>
      </p:sp>
      <p:sp>
        <p:nvSpPr>
          <p:cNvPr id="14352" name="Rectangle 37"/>
          <p:cNvSpPr>
            <a:spLocks noChangeArrowheads="1"/>
          </p:cNvSpPr>
          <p:nvPr/>
        </p:nvSpPr>
        <p:spPr bwMode="auto">
          <a:xfrm>
            <a:off x="1255713" y="1017588"/>
            <a:ext cx="95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3000 m</a:t>
            </a:r>
          </a:p>
        </p:txBody>
      </p:sp>
      <p:cxnSp>
        <p:nvCxnSpPr>
          <p:cNvPr id="14353" name="Straight Arrow Connector 38"/>
          <p:cNvCxnSpPr>
            <a:cxnSpLocks noChangeShapeType="1"/>
          </p:cNvCxnSpPr>
          <p:nvPr/>
        </p:nvCxnSpPr>
        <p:spPr bwMode="auto">
          <a:xfrm>
            <a:off x="2932113" y="2160588"/>
            <a:ext cx="0" cy="341312"/>
          </a:xfrm>
          <a:prstGeom prst="straightConnector1">
            <a:avLst/>
          </a:prstGeom>
          <a:noFill/>
          <a:ln w="25400" cap="sq" algn="ctr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354" name="Rectangle 41"/>
          <p:cNvSpPr>
            <a:spLocks noChangeArrowheads="1"/>
          </p:cNvSpPr>
          <p:nvPr/>
        </p:nvSpPr>
        <p:spPr bwMode="auto">
          <a:xfrm>
            <a:off x="3081338" y="2122488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80 km</a:t>
            </a:r>
          </a:p>
        </p:txBody>
      </p:sp>
      <p:sp>
        <p:nvSpPr>
          <p:cNvPr id="14355" name="Rectangle 46"/>
          <p:cNvSpPr>
            <a:spLocks noChangeArrowheads="1"/>
          </p:cNvSpPr>
          <p:nvPr/>
        </p:nvSpPr>
        <p:spPr bwMode="auto">
          <a:xfrm>
            <a:off x="693738" y="2144713"/>
            <a:ext cx="1933575" cy="3476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4356" name="Rectangle 2"/>
          <p:cNvSpPr>
            <a:spLocks noChangeArrowheads="1"/>
          </p:cNvSpPr>
          <p:nvPr/>
        </p:nvSpPr>
        <p:spPr bwMode="auto">
          <a:xfrm>
            <a:off x="6096000" y="830263"/>
            <a:ext cx="1905000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graphicFrame>
        <p:nvGraphicFramePr>
          <p:cNvPr id="1435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176081"/>
              </p:ext>
            </p:extLst>
          </p:nvPr>
        </p:nvGraphicFramePr>
        <p:xfrm>
          <a:off x="347663" y="4989513"/>
          <a:ext cx="3797300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92" name="Equation" r:id="rId8" imgW="1498320" imgH="660240" progId="Equation.DSMT4">
                  <p:embed/>
                </p:oleObj>
              </mc:Choice>
              <mc:Fallback>
                <p:oleObj name="Equation" r:id="rId8" imgW="1498320" imgH="6602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4989513"/>
                        <a:ext cx="3797300" cy="169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8" name="Rectangle 5"/>
          <p:cNvSpPr>
            <a:spLocks noChangeArrowheads="1"/>
          </p:cNvSpPr>
          <p:nvPr/>
        </p:nvSpPr>
        <p:spPr bwMode="auto">
          <a:xfrm>
            <a:off x="4343400" y="5468938"/>
            <a:ext cx="35052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 err="1"/>
              <a:t>Turcotte</a:t>
            </a:r>
            <a:r>
              <a:rPr lang="en-GB" altLang="en-US" sz="1800" dirty="0"/>
              <a:t> and Schubert (2002)</a:t>
            </a:r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93738" y="2492375"/>
            <a:ext cx="1933575" cy="4778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4360" name="Rectangle 5"/>
          <p:cNvSpPr>
            <a:spLocks noChangeArrowheads="1"/>
          </p:cNvSpPr>
          <p:nvPr/>
        </p:nvSpPr>
        <p:spPr bwMode="auto">
          <a:xfrm>
            <a:off x="533400" y="4344988"/>
            <a:ext cx="35052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Mantle density =</a:t>
            </a:r>
            <a:r>
              <a:rPr lang="en-GB" altLang="en-US" sz="1800" dirty="0" smtClean="0"/>
              <a:t> </a:t>
            </a:r>
            <a:r>
              <a:rPr lang="en-GB" altLang="en-US" sz="1800" dirty="0"/>
              <a:t>3300 kg/m</a:t>
            </a:r>
            <a:r>
              <a:rPr lang="en-GB" altLang="en-US" sz="1800" baseline="30000" dirty="0"/>
              <a:t>3</a:t>
            </a:r>
            <a:endParaRPr lang="en-GB" altLang="en-US" sz="1800" dirty="0"/>
          </a:p>
        </p:txBody>
      </p:sp>
      <p:sp>
        <p:nvSpPr>
          <p:cNvPr id="14361" name="Rectangle 5"/>
          <p:cNvSpPr>
            <a:spLocks noChangeArrowheads="1"/>
          </p:cNvSpPr>
          <p:nvPr/>
        </p:nvSpPr>
        <p:spPr bwMode="auto">
          <a:xfrm>
            <a:off x="4073524" y="2989263"/>
            <a:ext cx="47656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dirty="0"/>
              <a:t>Maximum deflection ~ 500 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360" grpId="0" animBg="1"/>
      <p:bldP spid="143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3750"/>
            <a:ext cx="5278438" cy="685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5688012" y="6488113"/>
            <a:ext cx="345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 err="1"/>
              <a:t>Bamber</a:t>
            </a:r>
            <a:r>
              <a:rPr lang="en-GB" altLang="en-US" dirty="0"/>
              <a:t> et al. (2013)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47663" y="3200400"/>
            <a:ext cx="8382000" cy="3124200"/>
          </a:xfrm>
        </p:spPr>
        <p:txBody>
          <a:bodyPr/>
          <a:lstStyle/>
          <a:p>
            <a:pPr marL="0" indent="0">
              <a:buFontTx/>
              <a:buNone/>
            </a:pPr>
            <a:endParaRPr lang="en-GB" altLang="en-US" sz="2400" dirty="0" smtClean="0"/>
          </a:p>
          <a:p>
            <a:pPr marL="0" indent="0">
              <a:buFontTx/>
              <a:buNone/>
            </a:pPr>
            <a:r>
              <a:rPr lang="en-GB" altLang="en-US" sz="2400" dirty="0" smtClean="0"/>
              <a:t>Kinematic viscosity of the order of 3 x 10</a:t>
            </a:r>
            <a:r>
              <a:rPr lang="en-GB" altLang="en-US" sz="2400" baseline="30000" dirty="0" smtClean="0"/>
              <a:t>21</a:t>
            </a:r>
            <a:r>
              <a:rPr lang="en-GB" altLang="en-US" sz="2400" dirty="0" smtClean="0"/>
              <a:t> </a:t>
            </a:r>
            <a:r>
              <a:rPr lang="en-GB" altLang="en-US" sz="2400" dirty="0" err="1" smtClean="0"/>
              <a:t>c.g.s</a:t>
            </a:r>
            <a:r>
              <a:rPr lang="en-GB" altLang="en-US" sz="2400" dirty="0" smtClean="0"/>
              <a:t> units </a:t>
            </a:r>
          </a:p>
          <a:p>
            <a:pPr marL="0" indent="0">
              <a:buFontTx/>
              <a:buNone/>
            </a:pPr>
            <a:r>
              <a:rPr lang="en-GB" altLang="en-US" sz="2400" dirty="0" smtClean="0"/>
              <a:t>~ 10</a:t>
            </a:r>
            <a:r>
              <a:rPr lang="en-GB" altLang="en-US" sz="2400" baseline="30000" dirty="0" smtClean="0"/>
              <a:t>21</a:t>
            </a:r>
            <a:r>
              <a:rPr lang="en-GB" altLang="en-US" sz="2400" dirty="0" smtClean="0"/>
              <a:t> Pascal-second dynamic viscosity (multiplied with density)</a:t>
            </a:r>
          </a:p>
          <a:p>
            <a:pPr marL="0" indent="0">
              <a:buFontTx/>
              <a:buNone/>
            </a:pPr>
            <a:endParaRPr lang="en-GB" altLang="en-US" sz="2400" dirty="0" smtClean="0"/>
          </a:p>
          <a:p>
            <a:pPr marL="0" indent="0">
              <a:buFontTx/>
              <a:buNone/>
            </a:pPr>
            <a:r>
              <a:rPr lang="en-GB" altLang="en-US" sz="2400" dirty="0" smtClean="0">
                <a:sym typeface="Wingdings" pitchFamily="2" charset="2"/>
              </a:rPr>
              <a:t> </a:t>
            </a:r>
            <a:r>
              <a:rPr lang="en-GB" altLang="en-US" sz="2400" dirty="0" smtClean="0"/>
              <a:t>characteristic relaxation time of several thousand years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325284C-D17F-498A-A935-E227A571171C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638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0"/>
          <a:stretch/>
        </p:blipFill>
        <p:spPr bwMode="auto">
          <a:xfrm>
            <a:off x="-18473" y="0"/>
            <a:ext cx="900552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48C65F9-6F97-49BC-847A-3BE26210FDCA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843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t="41588" r="601" b="14709"/>
          <a:stretch>
            <a:fillRect/>
          </a:stretch>
        </p:blipFill>
        <p:spPr bwMode="auto">
          <a:xfrm>
            <a:off x="0" y="1993900"/>
            <a:ext cx="91440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6" name="Text Box 14"/>
          <p:cNvSpPr txBox="1">
            <a:spLocks noChangeArrowheads="1"/>
          </p:cNvSpPr>
          <p:nvPr/>
        </p:nvSpPr>
        <p:spPr bwMode="auto">
          <a:xfrm>
            <a:off x="0" y="6491288"/>
            <a:ext cx="3886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smtClean="0"/>
              <a:t>Paolo </a:t>
            </a:r>
            <a:r>
              <a:rPr lang="en-US" altLang="en-US" sz="1800" dirty="0"/>
              <a:t>Stocchi, NIOZ</a:t>
            </a:r>
          </a:p>
        </p:txBody>
      </p:sp>
      <p:sp>
        <p:nvSpPr>
          <p:cNvPr id="907308" name="Rectangle 4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GIA model</a:t>
            </a:r>
          </a:p>
        </p:txBody>
      </p:sp>
      <p:sp>
        <p:nvSpPr>
          <p:cNvPr id="18438" name="Text Box 45"/>
          <p:cNvSpPr txBox="1">
            <a:spLocks noChangeArrowheads="1"/>
          </p:cNvSpPr>
          <p:nvPr/>
        </p:nvSpPr>
        <p:spPr bwMode="auto">
          <a:xfrm>
            <a:off x="2971800" y="19050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/>
              <a:t>Free parameter</a:t>
            </a:r>
          </a:p>
        </p:txBody>
      </p:sp>
      <p:sp>
        <p:nvSpPr>
          <p:cNvPr id="18439" name="Line 46"/>
          <p:cNvSpPr>
            <a:spLocks noChangeShapeType="1"/>
          </p:cNvSpPr>
          <p:nvPr/>
        </p:nvSpPr>
        <p:spPr bwMode="auto">
          <a:xfrm flipH="1">
            <a:off x="3886200" y="2438400"/>
            <a:ext cx="76200" cy="609600"/>
          </a:xfrm>
          <a:prstGeom prst="line">
            <a:avLst/>
          </a:prstGeom>
          <a:noFill/>
          <a:ln w="63500" cap="sq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3" name="NoAmDeglaciation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52400"/>
            <a:ext cx="8747466" cy="6147955"/>
          </a:xfrm>
        </p:spPr>
      </p:pic>
      <p:sp>
        <p:nvSpPr>
          <p:cNvPr id="51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8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9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6A26D0-1D6F-4B60-8018-72782BB60E9B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417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533400"/>
            <a:ext cx="8382000" cy="48545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b="1" dirty="0" smtClean="0"/>
              <a:t>Surface loading</a:t>
            </a:r>
          </a:p>
          <a:p>
            <a:pPr marL="0" indent="0">
              <a:buFontTx/>
              <a:buNone/>
              <a:defRPr/>
            </a:pPr>
            <a:r>
              <a:rPr lang="en-GB" dirty="0" smtClean="0"/>
              <a:t>…</a:t>
            </a:r>
          </a:p>
          <a:p>
            <a:pPr marL="0" indent="0">
              <a:buFontTx/>
              <a:buNone/>
              <a:defRPr/>
            </a:pPr>
            <a:r>
              <a:rPr lang="en-GB" dirty="0" smtClean="0"/>
              <a:t>Farrell (1972)</a:t>
            </a:r>
          </a:p>
          <a:p>
            <a:pPr marL="0" indent="0">
              <a:buFontTx/>
              <a:buNone/>
              <a:defRPr/>
            </a:pPr>
            <a:r>
              <a:rPr lang="en-GB" dirty="0" smtClean="0"/>
              <a:t>Peltier (1974)</a:t>
            </a:r>
          </a:p>
          <a:p>
            <a:pPr marL="0" indent="0">
              <a:buFontTx/>
              <a:buNone/>
              <a:defRPr/>
            </a:pPr>
            <a:r>
              <a:rPr lang="en-GB" dirty="0" smtClean="0"/>
              <a:t>Wu and Peltier (1982)</a:t>
            </a:r>
          </a:p>
          <a:p>
            <a:pPr marL="0" indent="0">
              <a:buFontTx/>
              <a:buNone/>
              <a:defRPr/>
            </a:pPr>
            <a:r>
              <a:rPr lang="en-GB" dirty="0" smtClean="0"/>
              <a:t>…</a:t>
            </a:r>
          </a:p>
          <a:p>
            <a:pPr>
              <a:defRPr/>
            </a:pPr>
            <a:endParaRPr lang="en-GB" dirty="0" smtClean="0"/>
          </a:p>
          <a:p>
            <a:pPr marL="0" indent="0">
              <a:buFontTx/>
              <a:buNone/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3C7F3A-64A7-4EBE-8BED-83040FB4F2C4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16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4572000" y="1676400"/>
            <a:ext cx="4419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b="1" dirty="0"/>
              <a:t>Sea-level equation</a:t>
            </a:r>
          </a:p>
          <a:p>
            <a:pPr eaLnBrk="1" hangingPunct="1"/>
            <a:r>
              <a:rPr lang="en-GB" altLang="en-US" sz="2800" dirty="0"/>
              <a:t>Farrell and Clark (1976)</a:t>
            </a:r>
          </a:p>
          <a:p>
            <a:pPr eaLnBrk="1" hangingPunct="1"/>
            <a:endParaRPr lang="en-GB" altLang="en-US" sz="2800" dirty="0"/>
          </a:p>
          <a:p>
            <a:pPr eaLnBrk="1" hangingPunct="1"/>
            <a:r>
              <a:rPr lang="en-GB" altLang="en-US" sz="2800" dirty="0" err="1"/>
              <a:t>Mitrovica</a:t>
            </a:r>
            <a:r>
              <a:rPr lang="en-GB" altLang="en-US" sz="2800" dirty="0"/>
              <a:t> and Peltier (1991, 1993</a:t>
            </a:r>
            <a:r>
              <a:rPr lang="en-GB" altLang="en-US" sz="2800" dirty="0" smtClean="0"/>
              <a:t>)</a:t>
            </a:r>
            <a:endParaRPr lang="en-GB" altLang="en-US" sz="2800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4038600" y="32004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eigenfunctions</a:t>
            </a:r>
            <a:endParaRPr lang="en-GB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altLang="en-US" dirty="0" smtClean="0"/>
              <a:t>“It is found that a jump in density will introduce a buoyancy mode, whereas a discontinuity in the value of Maxwell time will introduce two viscoelastic (or ‘transition’) modes simultaneously”</a:t>
            </a:r>
          </a:p>
          <a:p>
            <a:pPr marL="0" indent="0">
              <a:buFontTx/>
              <a:buNone/>
            </a:pPr>
            <a:r>
              <a:rPr lang="en-GB" altLang="en-US" dirty="0" smtClean="0"/>
              <a:t>(Wu &amp; Ni 1996)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FD0923C-32A7-47A1-B1A9-B9C4366A5535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17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33800" y="4191000"/>
            <a:ext cx="4648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754967" y="4876800"/>
            <a:ext cx="4648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754967" y="5562600"/>
            <a:ext cx="4648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4648200" y="42672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/>
              <a:t>ρ</a:t>
            </a:r>
            <a:r>
              <a:rPr lang="en-GB" sz="2400" i="1" baseline="-25000" dirty="0" smtClean="0"/>
              <a:t>1</a:t>
            </a:r>
            <a:r>
              <a:rPr lang="en-GB" sz="2400" i="1" dirty="0" smtClean="0"/>
              <a:t>, </a:t>
            </a:r>
            <a:r>
              <a:rPr lang="el-GR" sz="2400" i="1" dirty="0" smtClean="0"/>
              <a:t>τ</a:t>
            </a:r>
            <a:r>
              <a:rPr lang="en-GB" sz="2400" i="1" baseline="-25000" dirty="0" smtClean="0"/>
              <a:t>1</a:t>
            </a:r>
            <a:endParaRPr lang="en-GB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49530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i="1" dirty="0" smtClean="0"/>
              <a:t>ρ</a:t>
            </a:r>
            <a:r>
              <a:rPr lang="el-GR" sz="2400" i="1" baseline="-25000" dirty="0" smtClean="0"/>
              <a:t>2</a:t>
            </a:r>
            <a:r>
              <a:rPr lang="en-GB" sz="2400" i="1" baseline="-25000" dirty="0" smtClean="0"/>
              <a:t>, </a:t>
            </a:r>
            <a:r>
              <a:rPr lang="el-GR" sz="2400" i="1" dirty="0" smtClean="0"/>
              <a:t>τ</a:t>
            </a:r>
            <a:r>
              <a:rPr lang="en-GB" sz="2400" i="1" baseline="-25000" dirty="0" smtClean="0"/>
              <a:t>2</a:t>
            </a:r>
            <a:endParaRPr lang="en-GB" sz="24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Normal modes</a:t>
            </a:r>
            <a:endParaRPr lang="en-GB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688D15-CC31-4AA5-AC94-1E6579C9A136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18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199"/>
            <a:ext cx="9067800" cy="432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7938" y="6478588"/>
            <a:ext cx="9136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From: http://stereomoons.blogspot.nl/2010/04/return-to-dione.html</a:t>
            </a:r>
          </a:p>
        </p:txBody>
      </p:sp>
      <p:pic>
        <p:nvPicPr>
          <p:cNvPr id="20483" name="Picture 2" descr="http://3.bp.blogspot.com/__iArZbqJn9Y/S7tDfIfFvhI/AAAAAAAAANU/5lqzdAh12cA/s1600/dsmap-fly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82677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5467350"/>
            <a:ext cx="8382000" cy="1181966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sz="1600" i="1" dirty="0" smtClean="0"/>
              <a:t>“The </a:t>
            </a:r>
            <a:r>
              <a:rPr lang="en-GB" sz="1600" i="1" dirty="0"/>
              <a:t>largest crater is 105 km across.  Its large central peak towers 3 km above the </a:t>
            </a:r>
            <a:r>
              <a:rPr lang="en-GB" sz="1600" i="1" dirty="0" smtClean="0"/>
              <a:t>plains”</a:t>
            </a:r>
            <a:endParaRPr lang="en-GB" altLang="en-US" sz="1600" dirty="0" smtClean="0"/>
          </a:p>
          <a:p>
            <a:pPr marL="0" indent="0">
              <a:buFontTx/>
              <a:buNone/>
            </a:pPr>
            <a:r>
              <a:rPr lang="en-GB" altLang="en-US" sz="2000" dirty="0" smtClean="0"/>
              <a:t>Larger loads are sensitive to deeper structure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F754F64-B771-4EED-9F4F-6BEBA0AB7A18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7171" name="Picture 4" descr="vertailu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"/>
          <a:stretch>
            <a:fillRect/>
          </a:stretch>
        </p:blipFill>
        <p:spPr bwMode="auto">
          <a:xfrm>
            <a:off x="0" y="0"/>
            <a:ext cx="91440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2739520"/>
            <a:ext cx="8991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/>
              <a:t>between </a:t>
            </a:r>
            <a:r>
              <a:rPr lang="en-US" altLang="en-US" sz="1800" b="1" dirty="0"/>
              <a:t>Sweden and </a:t>
            </a:r>
            <a:r>
              <a:rPr lang="en-US" altLang="en-US" sz="1800" b="1" dirty="0" smtClean="0"/>
              <a:t>Finland				</a:t>
            </a:r>
            <a:r>
              <a:rPr lang="en-US" altLang="en-US" sz="1800" b="1" dirty="0" smtClean="0">
                <a:hlinkClick r:id="rId7"/>
              </a:rPr>
              <a:t>www.kvarken.fi</a:t>
            </a:r>
            <a:r>
              <a:rPr lang="en-US" altLang="en-US" sz="1800" b="1" dirty="0" smtClean="0"/>
              <a:t> 	</a:t>
            </a:r>
            <a:endParaRPr lang="en-US" altLang="en-US" sz="1800" b="1" dirty="0"/>
          </a:p>
        </p:txBody>
      </p:sp>
      <p:pic>
        <p:nvPicPr>
          <p:cNvPr id="7173" name="Picture 6" descr="kvarken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25" name="Rectangle 9"/>
          <p:cNvSpPr>
            <a:spLocks/>
          </p:cNvSpPr>
          <p:nvPr/>
        </p:nvSpPr>
        <p:spPr bwMode="auto">
          <a:xfrm>
            <a:off x="874713" y="76200"/>
            <a:ext cx="73945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  <a:sym typeface="Arial" pitchFamily="34" charset="0"/>
              </a:rPr>
              <a:t>Sensitivity kernels</a:t>
            </a:r>
          </a:p>
        </p:txBody>
      </p:sp>
      <p:sp>
        <p:nvSpPr>
          <p:cNvPr id="905228" name="Text Box 12"/>
          <p:cNvSpPr txBox="1">
            <a:spLocks noChangeArrowheads="1"/>
          </p:cNvSpPr>
          <p:nvPr/>
        </p:nvSpPr>
        <p:spPr bwMode="auto">
          <a:xfrm>
            <a:off x="1676400" y="6248400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/>
              <a:t>Depth [km]</a:t>
            </a:r>
          </a:p>
        </p:txBody>
      </p:sp>
      <p:pic>
        <p:nvPicPr>
          <p:cNvPr id="905230" name="Picture 14" descr="kerne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r="59862" b="64935"/>
          <a:stretch/>
        </p:blipFill>
        <p:spPr bwMode="auto">
          <a:xfrm>
            <a:off x="0" y="2955925"/>
            <a:ext cx="46482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5229" name="Text Box 13"/>
          <p:cNvSpPr txBox="1">
            <a:spLocks noChangeArrowheads="1"/>
          </p:cNvSpPr>
          <p:nvPr/>
        </p:nvSpPr>
        <p:spPr bwMode="auto">
          <a:xfrm>
            <a:off x="0" y="2422525"/>
            <a:ext cx="2057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Gravity rate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cs typeface="Arial" pitchFamily="34" charset="0"/>
              </a:rPr>
              <a:t>[</a:t>
            </a:r>
            <a:r>
              <a:rPr lang="el-GR" altLang="en-US" sz="2000">
                <a:cs typeface="Arial" pitchFamily="34" charset="0"/>
              </a:rPr>
              <a:t>μ</a:t>
            </a:r>
            <a:r>
              <a:rPr lang="en-US" altLang="en-US" sz="2000">
                <a:cs typeface="Arial" pitchFamily="34" charset="0"/>
              </a:rPr>
              <a:t>Gal/year]</a:t>
            </a:r>
            <a:endParaRPr lang="el-GR" altLang="en-US" sz="2000"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382000" cy="1719984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400" dirty="0" smtClean="0"/>
              <a:t>Assume you have a model that is ‘close’ to reality</a:t>
            </a:r>
          </a:p>
          <a:p>
            <a:pPr marL="0" indent="0">
              <a:buFontTx/>
              <a:buNone/>
            </a:pPr>
            <a:r>
              <a:rPr lang="en-GB" altLang="en-US" sz="2400" dirty="0" smtClean="0"/>
              <a:t>Perturb one of the input parameters by a small amount, and calculate the change in observable. </a:t>
            </a:r>
          </a:p>
        </p:txBody>
      </p:sp>
      <p:pic>
        <p:nvPicPr>
          <p:cNvPr id="74754" name="Picture 2" descr="http://www.yourchildlearns.com/online-atlas/images/map-of-norwa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24075"/>
            <a:ext cx="3800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7124700" y="3566583"/>
            <a:ext cx="152400" cy="152400"/>
          </a:xfrm>
          <a:prstGeom prst="ellipse">
            <a:avLst/>
          </a:prstGeom>
          <a:solidFill>
            <a:srgbClr val="FF00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77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25" name="Rectangle 9"/>
          <p:cNvSpPr>
            <a:spLocks/>
          </p:cNvSpPr>
          <p:nvPr/>
        </p:nvSpPr>
        <p:spPr bwMode="auto">
          <a:xfrm>
            <a:off x="874713" y="76200"/>
            <a:ext cx="73945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  <a:sym typeface="Arial" pitchFamily="34" charset="0"/>
              </a:rPr>
              <a:t>Sensitivity kernels</a:t>
            </a:r>
          </a:p>
        </p:txBody>
      </p:sp>
      <p:sp>
        <p:nvSpPr>
          <p:cNvPr id="905228" name="Text Box 12"/>
          <p:cNvSpPr txBox="1">
            <a:spLocks noChangeArrowheads="1"/>
          </p:cNvSpPr>
          <p:nvPr/>
        </p:nvSpPr>
        <p:spPr bwMode="auto">
          <a:xfrm>
            <a:off x="1676400" y="6308725"/>
            <a:ext cx="2057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/>
              <a:t>Depth [km]</a:t>
            </a:r>
          </a:p>
        </p:txBody>
      </p:sp>
      <p:pic>
        <p:nvPicPr>
          <p:cNvPr id="905230" name="Picture 14" descr="kerne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8" r="28618" b="64935"/>
          <a:stretch/>
        </p:blipFill>
        <p:spPr bwMode="auto">
          <a:xfrm>
            <a:off x="0" y="3048000"/>
            <a:ext cx="472440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5229" name="Text Box 13"/>
          <p:cNvSpPr txBox="1">
            <a:spLocks noChangeArrowheads="1"/>
          </p:cNvSpPr>
          <p:nvPr/>
        </p:nvSpPr>
        <p:spPr bwMode="auto">
          <a:xfrm>
            <a:off x="0" y="2422525"/>
            <a:ext cx="2057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/>
              <a:t>Gravity rate</a:t>
            </a:r>
          </a:p>
          <a:p>
            <a:pPr>
              <a:spcBef>
                <a:spcPct val="50000"/>
              </a:spcBef>
            </a:pPr>
            <a:r>
              <a:rPr lang="en-US" altLang="en-US" sz="2000">
                <a:cs typeface="Arial" pitchFamily="34" charset="0"/>
              </a:rPr>
              <a:t>[</a:t>
            </a:r>
            <a:r>
              <a:rPr lang="el-GR" altLang="en-US" sz="2000">
                <a:cs typeface="Arial" pitchFamily="34" charset="0"/>
              </a:rPr>
              <a:t>μ</a:t>
            </a:r>
            <a:r>
              <a:rPr lang="en-US" altLang="en-US" sz="2000">
                <a:cs typeface="Arial" pitchFamily="34" charset="0"/>
              </a:rPr>
              <a:t>Gal/year]</a:t>
            </a:r>
            <a:endParaRPr lang="el-GR" altLang="en-US" sz="2000">
              <a:cs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382000" cy="1719984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2400" dirty="0" smtClean="0"/>
              <a:t>Assume you have a model that is ‘close’ to reality</a:t>
            </a:r>
          </a:p>
          <a:p>
            <a:pPr marL="0" indent="0">
              <a:buFontTx/>
              <a:buNone/>
            </a:pPr>
            <a:r>
              <a:rPr lang="en-GB" altLang="en-US" sz="2400" dirty="0" smtClean="0"/>
              <a:t>Perturb one of the input parameters by a small amount, and calculate the change in observable. 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0439" r="39306" b="25733"/>
          <a:stretch/>
        </p:blipFill>
        <p:spPr bwMode="auto">
          <a:xfrm>
            <a:off x="4495800" y="3505200"/>
            <a:ext cx="4343400" cy="244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28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CB83D7-2AA5-4284-9FCB-963DBFDA7465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22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1365" r="57774" b="33765"/>
          <a:stretch>
            <a:fillRect/>
          </a:stretch>
        </p:blipFill>
        <p:spPr bwMode="auto">
          <a:xfrm>
            <a:off x="5528397" y="4003675"/>
            <a:ext cx="36433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77" b="32341"/>
          <a:stretch/>
        </p:blipFill>
        <p:spPr bwMode="auto">
          <a:xfrm>
            <a:off x="21771" y="76200"/>
            <a:ext cx="7522029" cy="469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400" y="6400800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8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v</a:t>
            </a:r>
            <a:r>
              <a:rPr lang="en-GB" altLang="en-US" sz="1800" dirty="0" smtClean="0"/>
              <a:t>an der Wal et al. (2011)</a:t>
            </a:r>
            <a:endParaRPr lang="en-GB" altLang="en-US" sz="18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962400" y="76200"/>
            <a:ext cx="304800" cy="30480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41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8CB83D7-2AA5-4284-9FCB-963DBFDA7465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23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1365" r="57774" b="33765"/>
          <a:stretch>
            <a:fillRect/>
          </a:stretch>
        </p:blipFill>
        <p:spPr bwMode="auto">
          <a:xfrm>
            <a:off x="5528397" y="4003675"/>
            <a:ext cx="364331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1" b="32161"/>
          <a:stretch/>
        </p:blipFill>
        <p:spPr bwMode="auto">
          <a:xfrm>
            <a:off x="76200" y="76200"/>
            <a:ext cx="7467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5400" y="6400800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8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v</a:t>
            </a:r>
            <a:r>
              <a:rPr lang="en-GB" altLang="en-US" sz="1800" dirty="0" smtClean="0"/>
              <a:t>an der Wal et al. (2011)</a:t>
            </a:r>
            <a:endParaRPr lang="en-GB" altLang="en-US" sz="18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3962400" y="76200"/>
            <a:ext cx="304800" cy="30480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ICE-6G/VM5a model</a:t>
            </a:r>
            <a:endParaRPr lang="en-GB" dirty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548B1C4-0A3D-403D-8DBD-88413EFAB263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24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6628" name="Picture 2" descr="FigureS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11368" r="14246"/>
          <a:stretch>
            <a:fillRect/>
          </a:stretch>
        </p:blipFill>
        <p:spPr bwMode="auto">
          <a:xfrm>
            <a:off x="0" y="754063"/>
            <a:ext cx="5181600" cy="61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25400" y="6400800"/>
            <a:ext cx="370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Argus et al. (2014)</a:t>
            </a:r>
          </a:p>
        </p:txBody>
      </p:sp>
      <p:sp>
        <p:nvSpPr>
          <p:cNvPr id="26630" name="TextBox 2"/>
          <p:cNvSpPr txBox="1">
            <a:spLocks noChangeArrowheads="1"/>
          </p:cNvSpPr>
          <p:nvPr/>
        </p:nvSpPr>
        <p:spPr bwMode="auto">
          <a:xfrm>
            <a:off x="4267200" y="3744913"/>
            <a:ext cx="16621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/>
              <a:t>(1996)</a:t>
            </a: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4267200" y="3048000"/>
            <a:ext cx="16621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/>
              <a:t>(2004)</a:t>
            </a:r>
          </a:p>
        </p:txBody>
      </p:sp>
      <p:cxnSp>
        <p:nvCxnSpPr>
          <p:cNvPr id="26632" name="Straight Arrow Connector 4"/>
          <p:cNvCxnSpPr>
            <a:cxnSpLocks noChangeShapeType="1"/>
          </p:cNvCxnSpPr>
          <p:nvPr/>
        </p:nvCxnSpPr>
        <p:spPr bwMode="auto">
          <a:xfrm flipV="1">
            <a:off x="3657600" y="4114800"/>
            <a:ext cx="2438400" cy="53340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33" name="TextBox 5"/>
          <p:cNvSpPr txBox="1">
            <a:spLocks noChangeArrowheads="1"/>
          </p:cNvSpPr>
          <p:nvPr/>
        </p:nvSpPr>
        <p:spPr bwMode="auto">
          <a:xfrm>
            <a:off x="6096000" y="3805238"/>
            <a:ext cx="28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Change in </a:t>
            </a:r>
            <a:r>
              <a:rPr lang="en-GB" altLang="en-US" dirty="0" smtClean="0"/>
              <a:t>length of day and polar wander</a:t>
            </a:r>
            <a:endParaRPr lang="en-GB" altLang="en-US" dirty="0"/>
          </a:p>
        </p:txBody>
      </p:sp>
      <p:sp>
        <p:nvSpPr>
          <p:cNvPr id="26634" name="TextBox 11"/>
          <p:cNvSpPr txBox="1">
            <a:spLocks noChangeArrowheads="1"/>
          </p:cNvSpPr>
          <p:nvPr/>
        </p:nvSpPr>
        <p:spPr bwMode="auto">
          <a:xfrm>
            <a:off x="5791200" y="2133600"/>
            <a:ext cx="312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Ice sheet </a:t>
            </a:r>
            <a:r>
              <a:rPr lang="en-GB" altLang="en-US" dirty="0" smtClean="0"/>
              <a:t>in </a:t>
            </a:r>
            <a:r>
              <a:rPr lang="en-GB" altLang="en-US" dirty="0"/>
              <a:t>North America</a:t>
            </a:r>
          </a:p>
        </p:txBody>
      </p:sp>
      <p:cxnSp>
        <p:nvCxnSpPr>
          <p:cNvPr id="26635" name="Straight Arrow Connector 12"/>
          <p:cNvCxnSpPr>
            <a:cxnSpLocks noChangeShapeType="1"/>
          </p:cNvCxnSpPr>
          <p:nvPr/>
        </p:nvCxnSpPr>
        <p:spPr bwMode="auto">
          <a:xfrm flipV="1">
            <a:off x="2971800" y="2457450"/>
            <a:ext cx="2590800" cy="5715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636" name="Straight Arrow Connector 14"/>
          <p:cNvCxnSpPr>
            <a:cxnSpLocks noChangeShapeType="1"/>
          </p:cNvCxnSpPr>
          <p:nvPr/>
        </p:nvCxnSpPr>
        <p:spPr bwMode="auto">
          <a:xfrm flipV="1">
            <a:off x="2133600" y="1524000"/>
            <a:ext cx="3657600" cy="5715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37" name="TextBox 16"/>
          <p:cNvSpPr txBox="1">
            <a:spLocks noChangeArrowheads="1"/>
          </p:cNvSpPr>
          <p:nvPr/>
        </p:nvSpPr>
        <p:spPr bwMode="auto">
          <a:xfrm>
            <a:off x="5915025" y="1371600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Ice sheet </a:t>
            </a:r>
            <a:r>
              <a:rPr lang="en-GB" altLang="en-US" dirty="0" smtClean="0"/>
              <a:t>in </a:t>
            </a:r>
            <a:r>
              <a:rPr lang="en-GB" altLang="en-US" dirty="0"/>
              <a:t>Scandinavia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5943600" y="935182"/>
            <a:ext cx="281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dirty="0"/>
              <a:t>Ice sheet </a:t>
            </a:r>
            <a:r>
              <a:rPr lang="en-GB" altLang="en-US" dirty="0" smtClean="0"/>
              <a:t>in Scotland</a:t>
            </a:r>
            <a:endParaRPr lang="en-GB" altLang="en-US" dirty="0"/>
          </a:p>
        </p:txBody>
      </p:sp>
      <p:cxnSp>
        <p:nvCxnSpPr>
          <p:cNvPr id="15" name="Straight Arrow Connector 14"/>
          <p:cNvCxnSpPr>
            <a:cxnSpLocks noChangeShapeType="1"/>
            <a:endCxn id="14" idx="1"/>
          </p:cNvCxnSpPr>
          <p:nvPr/>
        </p:nvCxnSpPr>
        <p:spPr bwMode="auto">
          <a:xfrm flipV="1">
            <a:off x="4876800" y="1120126"/>
            <a:ext cx="1066800" cy="57149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altLang="en-US" dirty="0" smtClean="0"/>
          </a:p>
          <a:p>
            <a:pPr marL="0" indent="0">
              <a:buFontTx/>
              <a:buNone/>
            </a:pPr>
            <a:r>
              <a:rPr lang="en-GB" altLang="en-US" dirty="0" smtClean="0"/>
              <a:t>Increase in viscosity from upper to lower mantle: </a:t>
            </a:r>
          </a:p>
          <a:p>
            <a:pPr marL="0" indent="0">
              <a:buFontTx/>
              <a:buNone/>
            </a:pPr>
            <a:endParaRPr lang="en-GB" altLang="en-US" dirty="0" smtClean="0"/>
          </a:p>
          <a:p>
            <a:pPr marL="0" indent="0">
              <a:buFontTx/>
              <a:buNone/>
            </a:pPr>
            <a:r>
              <a:rPr lang="en-GB" altLang="en-US" dirty="0" smtClean="0"/>
              <a:t>3x (Peltier 2004)</a:t>
            </a:r>
          </a:p>
          <a:p>
            <a:pPr marL="0" indent="0">
              <a:buFontTx/>
              <a:buNone/>
            </a:pPr>
            <a:endParaRPr lang="en-GB" altLang="en-US" dirty="0" smtClean="0"/>
          </a:p>
          <a:p>
            <a:pPr marL="0" indent="0">
              <a:buFontTx/>
              <a:buNone/>
            </a:pPr>
            <a:r>
              <a:rPr lang="en-GB" altLang="en-US" dirty="0" smtClean="0"/>
              <a:t>&gt; 10x (</a:t>
            </a:r>
            <a:r>
              <a:rPr lang="en-GB" altLang="en-US" dirty="0" err="1" smtClean="0"/>
              <a:t>Lambeck</a:t>
            </a:r>
            <a:r>
              <a:rPr lang="en-GB" altLang="en-US" dirty="0" smtClean="0"/>
              <a:t> et al. 1998) </a:t>
            </a:r>
          </a:p>
          <a:p>
            <a:pPr marL="0" indent="0">
              <a:buFontTx/>
              <a:buNone/>
            </a:pPr>
            <a:endParaRPr lang="en-GB" altLang="en-US" dirty="0" smtClean="0"/>
          </a:p>
          <a:p>
            <a:pPr marL="0" indent="0">
              <a:buFontTx/>
              <a:buNone/>
            </a:pPr>
            <a:endParaRPr lang="en-GB" altLang="en-US" dirty="0" smtClean="0"/>
          </a:p>
          <a:p>
            <a:pPr marL="0" indent="0">
              <a:buFontTx/>
              <a:buNone/>
            </a:pPr>
            <a:endParaRPr lang="en-GB" altLang="en-US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BBE220-D166-46AC-9BEE-1594A8FCBA6E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Relaxation time</a:t>
            </a:r>
            <a:endParaRPr lang="en-GB" b="1" dirty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28DD0A5-0C54-4B03-9EE2-7A2675A448B6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26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8676" name="Rectangle 8"/>
          <p:cNvSpPr>
            <a:spLocks noChangeArrowheads="1"/>
          </p:cNvSpPr>
          <p:nvPr/>
        </p:nvSpPr>
        <p:spPr bwMode="auto">
          <a:xfrm>
            <a:off x="4419600" y="3048000"/>
            <a:ext cx="381000" cy="9906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28698" name="Picture 2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29" b="30547"/>
          <a:stretch/>
        </p:blipFill>
        <p:spPr bwMode="auto">
          <a:xfrm>
            <a:off x="3962400" y="2667000"/>
            <a:ext cx="5189105" cy="415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358760"/>
              </p:ext>
            </p:extLst>
          </p:nvPr>
        </p:nvGraphicFramePr>
        <p:xfrm>
          <a:off x="139700" y="1612900"/>
          <a:ext cx="4405313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18" name="Equation" r:id="rId9" imgW="1739880" imgH="355320" progId="Equation.DSMT4">
                  <p:embed/>
                </p:oleObj>
              </mc:Choice>
              <mc:Fallback>
                <p:oleObj name="Equation" r:id="rId9" imgW="1739880" imgH="355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612900"/>
                        <a:ext cx="4405313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806" name="Picture 13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1399" r="35521" b="24729"/>
          <a:stretch/>
        </p:blipFill>
        <p:spPr bwMode="auto">
          <a:xfrm>
            <a:off x="76200" y="2895600"/>
            <a:ext cx="3860588" cy="253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Relaxation time</a:t>
            </a:r>
            <a:endParaRPr lang="en-GB" b="1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139C40E-F6B3-45D9-A411-9D17AC159415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27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9700" name="Rectangle 8"/>
          <p:cNvSpPr>
            <a:spLocks noChangeArrowheads="1"/>
          </p:cNvSpPr>
          <p:nvPr/>
        </p:nvSpPr>
        <p:spPr bwMode="auto">
          <a:xfrm>
            <a:off x="4419600" y="3048000"/>
            <a:ext cx="381000" cy="9906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29722" name="Picture 2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58" b="29505"/>
          <a:stretch/>
        </p:blipFill>
        <p:spPr bwMode="auto">
          <a:xfrm>
            <a:off x="3965286" y="2637848"/>
            <a:ext cx="5178714" cy="422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572316"/>
              </p:ext>
            </p:extLst>
          </p:nvPr>
        </p:nvGraphicFramePr>
        <p:xfrm>
          <a:off x="139700" y="1612900"/>
          <a:ext cx="4405313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9" name="Equation" r:id="rId9" imgW="1739880" imgH="355320" progId="Equation.DSMT4">
                  <p:embed/>
                </p:oleObj>
              </mc:Choice>
              <mc:Fallback>
                <p:oleObj name="Equation" r:id="rId9" imgW="1739880" imgH="355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612900"/>
                        <a:ext cx="4405313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3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1399" r="35521" b="24729"/>
          <a:stretch/>
        </p:blipFill>
        <p:spPr bwMode="auto">
          <a:xfrm>
            <a:off x="76200" y="2895600"/>
            <a:ext cx="3860588" cy="253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Relaxation time</a:t>
            </a:r>
            <a:endParaRPr lang="en-GB" b="1" dirty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FD98F06-B877-47C9-8B13-F820CC7E1EBE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28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4419600" y="3048000"/>
            <a:ext cx="381000" cy="9906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0753" name="Picture 3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78" b="30894"/>
          <a:stretch/>
        </p:blipFill>
        <p:spPr bwMode="auto">
          <a:xfrm>
            <a:off x="3979141" y="2667000"/>
            <a:ext cx="5241059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6256661"/>
              </p:ext>
            </p:extLst>
          </p:nvPr>
        </p:nvGraphicFramePr>
        <p:xfrm>
          <a:off x="23812" y="1612900"/>
          <a:ext cx="5081588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5" name="Equation" r:id="rId9" imgW="2006280" imgH="355320" progId="Equation.DSMT4">
                  <p:embed/>
                </p:oleObj>
              </mc:Choice>
              <mc:Fallback>
                <p:oleObj name="Equation" r:id="rId9" imgW="2006280" imgH="355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" y="1612900"/>
                        <a:ext cx="5081588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3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1399" r="35521" b="24729"/>
          <a:stretch/>
        </p:blipFill>
        <p:spPr bwMode="auto">
          <a:xfrm>
            <a:off x="76200" y="2895600"/>
            <a:ext cx="3860588" cy="253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19800"/>
            <a:ext cx="8382000" cy="663575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smtClean="0"/>
              <a:t>GRACE, sea level curves</a:t>
            </a:r>
          </a:p>
          <a:p>
            <a:pPr marL="0" indent="0">
              <a:buNone/>
            </a:pPr>
            <a:r>
              <a:rPr lang="en-GB" sz="2000" dirty="0" smtClean="0">
                <a:sym typeface="Wingdings" panose="05000000000000000000" pitchFamily="2" charset="2"/>
              </a:rPr>
              <a:t> </a:t>
            </a:r>
            <a:r>
              <a:rPr lang="en-GB" sz="2000" dirty="0" smtClean="0"/>
              <a:t>Can not invert for more than two layers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29</a:t>
            </a:fld>
            <a:endParaRPr lang="en-US" altLang="zh-CN" sz="120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5757733" cy="438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00800" y="5410200"/>
            <a:ext cx="2549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GB" sz="2000" kern="0" dirty="0">
                <a:solidFill>
                  <a:srgbClr val="000000"/>
                </a:solidFill>
                <a:latin typeface="Arial"/>
              </a:rPr>
              <a:t>(Paulson et al. 2007)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27102"/>
            <a:ext cx="3352800" cy="447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457200" y="4800600"/>
            <a:ext cx="457200" cy="423926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918600" y="4986274"/>
            <a:ext cx="457200" cy="423926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A99322B-B812-4B6F-89C9-1B5EE865F343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pic>
        <p:nvPicPr>
          <p:cNvPr id="6148" name="Picture 3" descr="RaisedBe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152400" y="6248400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</a:rPr>
              <a:t>Bay of Fundy, Source: NRCan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B1932D6-2C4E-4A65-8810-2C3A2B56D4E5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30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7245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5724525" y="1295400"/>
            <a:ext cx="32670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Post-LIA </a:t>
            </a:r>
            <a:r>
              <a:rPr lang="en-GB" altLang="en-US" sz="1800" dirty="0"/>
              <a:t>deglaciation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Low-viscosity asthenosphere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4 x 10</a:t>
            </a:r>
            <a:r>
              <a:rPr lang="en-GB" altLang="en-US" sz="1800" baseline="30000" dirty="0"/>
              <a:t>18</a:t>
            </a:r>
            <a:r>
              <a:rPr lang="en-GB" altLang="en-US" sz="1800" dirty="0"/>
              <a:t> Pas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Alaska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6172200" y="5867400"/>
            <a:ext cx="259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/>
              <a:t>Larsen et al</a:t>
            </a:r>
          </a:p>
          <a:p>
            <a:r>
              <a:rPr lang="en-GB" altLang="en-US" dirty="0"/>
              <a:t>(EPSL 2005)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Iceland</a:t>
            </a:r>
            <a:endParaRPr lang="en-GB" dirty="0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D82FA7A-EEE9-490E-89B5-9E34E8000AD7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31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09600"/>
            <a:ext cx="60706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0" y="5715000"/>
            <a:ext cx="9101138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Uplift rate due to ice melting (1890-2004 AD), viscosity 10</a:t>
            </a:r>
            <a:r>
              <a:rPr lang="en-GB" altLang="en-US" sz="1800" baseline="30000"/>
              <a:t>18</a:t>
            </a:r>
            <a:r>
              <a:rPr lang="en-GB" altLang="en-US" sz="1800"/>
              <a:t> Pas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Arnadottir et al. (GJI 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8B3FE0FC-6E67-458F-8948-C7CA3C117684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32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1747" name="Picture 7" descr="Krafla lava fountai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825500"/>
            <a:ext cx="48577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9"/>
          <a:stretch>
            <a:fillRect/>
          </a:stretch>
        </p:blipFill>
        <p:spPr bwMode="auto">
          <a:xfrm>
            <a:off x="0" y="696913"/>
            <a:ext cx="38100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749" name="TextBox 1"/>
          <p:cNvSpPr txBox="1">
            <a:spLocks noChangeArrowheads="1"/>
          </p:cNvSpPr>
          <p:nvPr/>
        </p:nvSpPr>
        <p:spPr bwMode="auto">
          <a:xfrm>
            <a:off x="268288" y="5365750"/>
            <a:ext cx="342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Ritsema et al (GJI 2011)</a:t>
            </a: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724400"/>
            <a:ext cx="48577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1751" name="TextBox 3"/>
          <p:cNvSpPr txBox="1">
            <a:spLocks noChangeArrowheads="1"/>
          </p:cNvSpPr>
          <p:nvPr/>
        </p:nvSpPr>
        <p:spPr bwMode="auto">
          <a:xfrm>
            <a:off x="152400" y="452438"/>
            <a:ext cx="327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@ 200 km depth</a:t>
            </a:r>
          </a:p>
        </p:txBody>
      </p:sp>
      <p:sp>
        <p:nvSpPr>
          <p:cNvPr id="31752" name="TextBox 9"/>
          <p:cNvSpPr txBox="1">
            <a:spLocks noChangeArrowheads="1"/>
          </p:cNvSpPr>
          <p:nvPr/>
        </p:nvSpPr>
        <p:spPr bwMode="auto">
          <a:xfrm>
            <a:off x="3810000" y="468313"/>
            <a:ext cx="327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Iceland</a:t>
            </a:r>
          </a:p>
        </p:txBody>
      </p:sp>
      <p:sp>
        <p:nvSpPr>
          <p:cNvPr id="2" name="Rectangle 1"/>
          <p:cNvSpPr/>
          <p:nvPr/>
        </p:nvSpPr>
        <p:spPr>
          <a:xfrm>
            <a:off x="3886200" y="4090085"/>
            <a:ext cx="510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dirty="0"/>
              <a:t>http://www.geographic.org/photos/volcanoes/volcano_photos_34.html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EFD03954-D575-41CF-8944-85965A89BF84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33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0"/>
          <a:stretch>
            <a:fillRect/>
          </a:stretch>
        </p:blipFill>
        <p:spPr bwMode="auto">
          <a:xfrm>
            <a:off x="358775" y="1447800"/>
            <a:ext cx="28225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2400" y="2147888"/>
            <a:ext cx="3048000" cy="1041400"/>
            <a:chOff x="152400" y="2147201"/>
            <a:chExt cx="3048000" cy="1041301"/>
          </a:xfrm>
        </p:grpSpPr>
        <p:sp>
          <p:nvSpPr>
            <p:cNvPr id="49161" name="Freeform 4"/>
            <p:cNvSpPr>
              <a:spLocks/>
            </p:cNvSpPr>
            <p:nvPr/>
          </p:nvSpPr>
          <p:spPr bwMode="auto">
            <a:xfrm>
              <a:off x="152400" y="2147201"/>
              <a:ext cx="3048000" cy="1041301"/>
            </a:xfrm>
            <a:custGeom>
              <a:avLst/>
              <a:gdLst>
                <a:gd name="T0" fmla="*/ 0 w 5207000"/>
                <a:gd name="T1" fmla="*/ 4772 h 1588302"/>
                <a:gd name="T2" fmla="*/ 135858 w 5207000"/>
                <a:gd name="T3" fmla="*/ 212340 h 1588302"/>
                <a:gd name="T4" fmla="*/ 310775 w 5207000"/>
                <a:gd name="T5" fmla="*/ 374577 h 1588302"/>
                <a:gd name="T6" fmla="*/ 504372 w 5207000"/>
                <a:gd name="T7" fmla="*/ 443767 h 1588302"/>
                <a:gd name="T8" fmla="*/ 665703 w 5207000"/>
                <a:gd name="T9" fmla="*/ 429452 h 1588302"/>
                <a:gd name="T10" fmla="*/ 789673 w 5207000"/>
                <a:gd name="T11" fmla="*/ 353105 h 1588302"/>
                <a:gd name="T12" fmla="*/ 918739 w 5207000"/>
                <a:gd name="T13" fmla="*/ 212340 h 1588302"/>
                <a:gd name="T14" fmla="*/ 1044407 w 5207000"/>
                <a:gd name="T15" fmla="*/ 0 h 15883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07000" h="1588302">
                  <a:moveTo>
                    <a:pt x="0" y="16934"/>
                  </a:moveTo>
                  <a:cubicBezTo>
                    <a:pt x="209550" y="275873"/>
                    <a:pt x="419100" y="534812"/>
                    <a:pt x="677333" y="753534"/>
                  </a:cubicBezTo>
                  <a:cubicBezTo>
                    <a:pt x="935566" y="972256"/>
                    <a:pt x="1243189" y="1192389"/>
                    <a:pt x="1549400" y="1329267"/>
                  </a:cubicBezTo>
                  <a:cubicBezTo>
                    <a:pt x="1855611" y="1466145"/>
                    <a:pt x="2219678" y="1542345"/>
                    <a:pt x="2514600" y="1574800"/>
                  </a:cubicBezTo>
                  <a:cubicBezTo>
                    <a:pt x="2809522" y="1607255"/>
                    <a:pt x="3081866" y="1577622"/>
                    <a:pt x="3318933" y="1524000"/>
                  </a:cubicBezTo>
                  <a:cubicBezTo>
                    <a:pt x="3556000" y="1470378"/>
                    <a:pt x="3726744" y="1381478"/>
                    <a:pt x="3937000" y="1253067"/>
                  </a:cubicBezTo>
                  <a:cubicBezTo>
                    <a:pt x="4147256" y="1124656"/>
                    <a:pt x="4368800" y="962378"/>
                    <a:pt x="4580467" y="753534"/>
                  </a:cubicBezTo>
                  <a:cubicBezTo>
                    <a:pt x="4792134" y="544690"/>
                    <a:pt x="4999567" y="272345"/>
                    <a:pt x="5207000" y="0"/>
                  </a:cubicBezTo>
                </a:path>
              </a:pathLst>
            </a:custGeom>
            <a:noFill/>
            <a:ln w="12700" cap="sq" cmpd="sng" algn="ctr">
              <a:solidFill>
                <a:schemeClr val="tx1"/>
              </a:solidFill>
              <a:prstDash val="sys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162" name="TextBox 5"/>
            <p:cNvSpPr txBox="1">
              <a:spLocks noChangeArrowheads="1"/>
            </p:cNvSpPr>
            <p:nvPr/>
          </p:nvSpPr>
          <p:spPr bwMode="auto">
            <a:xfrm>
              <a:off x="1429159" y="2801824"/>
              <a:ext cx="936702" cy="242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800"/>
                <a:t>??</a:t>
              </a:r>
            </a:p>
          </p:txBody>
        </p: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Depth sensitivity</a:t>
            </a:r>
            <a:endParaRPr lang="en-GB" b="1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530600" y="1311275"/>
            <a:ext cx="5605463" cy="3827463"/>
            <a:chOff x="3530600" y="1310733"/>
            <a:chExt cx="5604933" cy="3828534"/>
          </a:xfrm>
        </p:grpSpPr>
        <p:pic>
          <p:nvPicPr>
            <p:cNvPr id="49159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70" b="31161"/>
            <a:stretch>
              <a:fillRect/>
            </a:stretch>
          </p:blipFill>
          <p:spPr bwMode="auto">
            <a:xfrm>
              <a:off x="3530600" y="1752600"/>
              <a:ext cx="5604933" cy="3386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160" name="TextBox 9"/>
            <p:cNvSpPr txBox="1">
              <a:spLocks noChangeArrowheads="1"/>
            </p:cNvSpPr>
            <p:nvPr/>
          </p:nvSpPr>
          <p:spPr bwMode="auto">
            <a:xfrm>
              <a:off x="3810000" y="1310733"/>
              <a:ext cx="4953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800" b="1"/>
                <a:t>Scandinavia - VM2 viscosity model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" y="5334000"/>
            <a:ext cx="853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Where is the viscosity that GIA sees?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401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GIA models with 3D viscosity</a:t>
            </a:r>
            <a:endParaRPr lang="en-GB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B25440-2256-4C74-8102-B9CABD2A57F5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34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915412"/>
            <a:ext cx="8305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/>
              <a:t>Finite-element (University </a:t>
            </a:r>
            <a:r>
              <a:rPr lang="en-GB" sz="2000" dirty="0"/>
              <a:t>of </a:t>
            </a:r>
            <a:r>
              <a:rPr lang="en-GB" sz="2000" dirty="0" smtClean="0"/>
              <a:t>Colorado, </a:t>
            </a:r>
            <a:r>
              <a:rPr lang="en-GB" sz="2000" dirty="0" err="1" smtClean="0"/>
              <a:t>Zhong</a:t>
            </a:r>
            <a:r>
              <a:rPr lang="en-GB" sz="2000" dirty="0" smtClean="0"/>
              <a:t> et al. 2003)</a:t>
            </a:r>
          </a:p>
          <a:p>
            <a:pPr>
              <a:defRPr/>
            </a:pPr>
            <a:endParaRPr lang="en-GB" sz="2000" dirty="0" smtClean="0"/>
          </a:p>
          <a:p>
            <a:pPr>
              <a:defRPr/>
            </a:pPr>
            <a:r>
              <a:rPr lang="en-GB" sz="2000" dirty="0" smtClean="0"/>
              <a:t>Finite-element (University </a:t>
            </a:r>
            <a:r>
              <a:rPr lang="en-GB" sz="2000" dirty="0"/>
              <a:t>of </a:t>
            </a:r>
            <a:r>
              <a:rPr lang="en-GB" sz="2000" dirty="0" smtClean="0"/>
              <a:t>Calgary, Wu and van der Wal 2003)</a:t>
            </a:r>
          </a:p>
          <a:p>
            <a:pPr>
              <a:defRPr/>
            </a:pPr>
            <a:endParaRPr lang="en-GB" sz="2000" dirty="0" smtClean="0"/>
          </a:p>
          <a:p>
            <a:pPr>
              <a:defRPr/>
            </a:pPr>
            <a:r>
              <a:rPr lang="en-GB" sz="2000" dirty="0" smtClean="0"/>
              <a:t>Finite-volume (University </a:t>
            </a:r>
            <a:r>
              <a:rPr lang="en-GB" sz="2000" dirty="0"/>
              <a:t>of </a:t>
            </a:r>
            <a:r>
              <a:rPr lang="en-GB" sz="2000" dirty="0" smtClean="0"/>
              <a:t>Toronto, </a:t>
            </a:r>
            <a:r>
              <a:rPr lang="en-GB" sz="2000" dirty="0" err="1" smtClean="0"/>
              <a:t>Latychev</a:t>
            </a:r>
            <a:r>
              <a:rPr lang="en-GB" sz="2000" dirty="0" smtClean="0"/>
              <a:t> et al. 2005)</a:t>
            </a:r>
          </a:p>
          <a:p>
            <a:pPr>
              <a:defRPr/>
            </a:pPr>
            <a:endParaRPr lang="en-GB" sz="2000" dirty="0" smtClean="0"/>
          </a:p>
          <a:p>
            <a:pPr>
              <a:defRPr/>
            </a:pPr>
            <a:r>
              <a:rPr lang="en-GB" sz="2000" dirty="0" smtClean="0"/>
              <a:t>Spectral/finite-element (</a:t>
            </a:r>
            <a:r>
              <a:rPr lang="en-GB" sz="2000" dirty="0" err="1" smtClean="0"/>
              <a:t>GeoForschungsZentrum</a:t>
            </a:r>
            <a:r>
              <a:rPr lang="en-GB" sz="2000" dirty="0" smtClean="0"/>
              <a:t> Potsdam, Martinec 2000)</a:t>
            </a:r>
          </a:p>
          <a:p>
            <a:pPr>
              <a:defRPr/>
            </a:pPr>
            <a:endParaRPr lang="en-GB" sz="2000" dirty="0"/>
          </a:p>
          <a:p>
            <a:pPr>
              <a:defRPr/>
            </a:pPr>
            <a:endParaRPr lang="en-GB" sz="2000" dirty="0"/>
          </a:p>
          <a:p>
            <a:pPr marL="0" indent="0">
              <a:buFontTx/>
              <a:buNone/>
              <a:defRPr/>
            </a:pPr>
            <a:endParaRPr lang="en-GB" sz="2000" dirty="0"/>
          </a:p>
          <a:p>
            <a:pPr marL="0" indent="0">
              <a:buFontTx/>
              <a:buNone/>
              <a:defRPr/>
            </a:pPr>
            <a:endParaRPr lang="en-GB" sz="20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553200" y="6019800"/>
            <a:ext cx="1676400" cy="38100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3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compute 3D viscosity?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35</a:t>
            </a:fld>
            <a:endParaRPr lang="en-US" altLang="zh-CN" sz="120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59267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87782"/>
            <a:ext cx="790810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5105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Ivins and </a:t>
            </a:r>
            <a:r>
              <a:rPr lang="en-GB" dirty="0" err="1" smtClean="0"/>
              <a:t>Sammis</a:t>
            </a:r>
            <a:r>
              <a:rPr lang="en-GB" dirty="0" smtClean="0"/>
              <a:t> (1995)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94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36</a:t>
            </a:fld>
            <a:endParaRPr lang="en-US" altLang="zh-CN" sz="120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" y="0"/>
            <a:ext cx="5514444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1722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Austermann et al. (2013)</a:t>
            </a:r>
            <a:endParaRPr lang="en-GB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21957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948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8D9585-C164-4475-9183-B5DF8B9790DB}" type="slidenum">
              <a:rPr lang="zh-CN" altLang="en-US" smtClean="0"/>
              <a:pPr>
                <a:defRPr/>
              </a:pPr>
              <a:t>37</a:t>
            </a:fld>
            <a:endParaRPr lang="en-US" altLang="zh-CN" sz="120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4720"/>
            <a:ext cx="3276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466" y="0"/>
            <a:ext cx="344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Whitehouse et al. (QSR, 2012)</a:t>
            </a:r>
            <a:endParaRPr lang="en-GB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"/>
            <a:ext cx="3997036" cy="606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3400" y="6253486"/>
            <a:ext cx="344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Konfal, Ohio State Univ.</a:t>
            </a:r>
            <a:endParaRPr lang="en-GB" dirty="0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219200" cy="67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67000"/>
            <a:ext cx="382693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87"/>
          <a:stretch/>
        </p:blipFill>
        <p:spPr bwMode="auto">
          <a:xfrm>
            <a:off x="295881" y="3242733"/>
            <a:ext cx="3133119" cy="352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5533" y="6395535"/>
            <a:ext cx="34463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Milne et al. (2001)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3124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38</a:t>
            </a:fld>
            <a:endParaRPr lang="en-US" altLang="zh-CN" sz="120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1967" r="45140" b="37976"/>
          <a:stretch/>
        </p:blipFill>
        <p:spPr bwMode="auto">
          <a:xfrm>
            <a:off x="-10391" y="55161"/>
            <a:ext cx="3491346" cy="3595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2145" r="38187" b="32814"/>
          <a:stretch/>
        </p:blipFill>
        <p:spPr bwMode="auto">
          <a:xfrm>
            <a:off x="2380318" y="2743200"/>
            <a:ext cx="634189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818" y="1483456"/>
            <a:ext cx="139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</a:t>
            </a:r>
            <a:r>
              <a:rPr lang="en-GB" baseline="30000" dirty="0" smtClean="0"/>
              <a:t>18</a:t>
            </a:r>
            <a:r>
              <a:rPr lang="en-GB" dirty="0" smtClean="0"/>
              <a:t> Pas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3442855" y="2057400"/>
            <a:ext cx="76200" cy="42672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70681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914" name="Text Box 2"/>
          <p:cNvSpPr txBox="1">
            <a:spLocks noChangeArrowheads="1"/>
          </p:cNvSpPr>
          <p:nvPr/>
        </p:nvSpPr>
        <p:spPr bwMode="auto">
          <a:xfrm>
            <a:off x="250825" y="313697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chemeClr val="bg1"/>
                </a:solidFill>
                <a:cs typeface="Arial" charset="0"/>
              </a:rPr>
              <a:t>Mantle Rheology and Stress Field Duration</a:t>
            </a:r>
            <a:endParaRPr lang="en-US" sz="3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262915" name="Picture 3" descr="timesca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66" y="1143000"/>
            <a:ext cx="9225265" cy="4538999"/>
          </a:xfrm>
          <a:prstGeom prst="rect">
            <a:avLst/>
          </a:prstGeom>
          <a:noFill/>
        </p:spPr>
      </p:pic>
      <p:sp>
        <p:nvSpPr>
          <p:cNvPr id="4262916" name="Text Box 4"/>
          <p:cNvSpPr txBox="1">
            <a:spLocks noChangeArrowheads="1"/>
          </p:cNvSpPr>
          <p:nvPr/>
        </p:nvSpPr>
        <p:spPr bwMode="auto">
          <a:xfrm>
            <a:off x="299592" y="5700548"/>
            <a:ext cx="173122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cs typeface="Arial" charset="0"/>
              </a:rPr>
              <a:t>Ranalli (1995)</a:t>
            </a:r>
            <a:endParaRPr lang="en-US" b="1" dirty="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454315" y="5881076"/>
                <a:ext cx="3294397" cy="6674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Maxwell</m:t>
                          </m:r>
                          <m: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time</m:t>
                          </m:r>
                          <m: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: </m:t>
                          </m:r>
                          <m: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315" y="5881076"/>
                <a:ext cx="3294397" cy="66749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 bwMode="auto">
          <a:xfrm>
            <a:off x="1143000" y="76200"/>
            <a:ext cx="685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chemeClr val="tx1"/>
                </a:solidFill>
              </a:rPr>
              <a:t>Can we compare viscosity to other processes?</a:t>
            </a:r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EACFFF8E-6C14-49DA-A866-0BE7A5BCDC2F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87142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00"/>
          <a:stretch>
            <a:fillRect/>
          </a:stretch>
        </p:blipFill>
        <p:spPr bwMode="auto">
          <a:xfrm>
            <a:off x="1565275" y="2060575"/>
            <a:ext cx="601345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1428" name="Group 4"/>
          <p:cNvGrpSpPr>
            <a:grpSpLocks/>
          </p:cNvGrpSpPr>
          <p:nvPr/>
        </p:nvGrpSpPr>
        <p:grpSpPr bwMode="auto">
          <a:xfrm>
            <a:off x="914400" y="1752600"/>
            <a:ext cx="7696200" cy="3033713"/>
            <a:chOff x="576" y="1104"/>
            <a:chExt cx="4848" cy="1911"/>
          </a:xfrm>
        </p:grpSpPr>
        <p:pic>
          <p:nvPicPr>
            <p:cNvPr id="8198" name="Picture 5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02"/>
            <a:stretch>
              <a:fillRect/>
            </a:stretch>
          </p:blipFill>
          <p:spPr bwMode="auto">
            <a:xfrm>
              <a:off x="960" y="1536"/>
              <a:ext cx="3788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9" name="Text Box 6"/>
            <p:cNvSpPr txBox="1">
              <a:spLocks noChangeArrowheads="1"/>
            </p:cNvSpPr>
            <p:nvPr/>
          </p:nvSpPr>
          <p:spPr bwMode="auto">
            <a:xfrm>
              <a:off x="3696" y="1104"/>
              <a:ext cx="16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/>
                <a:t>~1,000 years</a:t>
              </a:r>
            </a:p>
          </p:txBody>
        </p:sp>
        <p:sp>
          <p:nvSpPr>
            <p:cNvPr id="8200" name="Freeform 7"/>
            <p:cNvSpPr>
              <a:spLocks/>
            </p:cNvSpPr>
            <p:nvPr/>
          </p:nvSpPr>
          <p:spPr bwMode="auto">
            <a:xfrm rot="17001909" flipH="1">
              <a:off x="1392" y="2160"/>
              <a:ext cx="384" cy="384"/>
            </a:xfrm>
            <a:custGeom>
              <a:avLst/>
              <a:gdLst>
                <a:gd name="T0" fmla="*/ 5 w 624"/>
                <a:gd name="T1" fmla="*/ 0 h 528"/>
                <a:gd name="T2" fmla="*/ 4 w 624"/>
                <a:gd name="T3" fmla="*/ 8 h 528"/>
                <a:gd name="T4" fmla="*/ 2 w 624"/>
                <a:gd name="T5" fmla="*/ 16 h 528"/>
                <a:gd name="T6" fmla="*/ 0 w 624"/>
                <a:gd name="T7" fmla="*/ 22 h 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4" h="528">
                  <a:moveTo>
                    <a:pt x="624" y="0"/>
                  </a:moveTo>
                  <a:cubicBezTo>
                    <a:pt x="600" y="64"/>
                    <a:pt x="576" y="128"/>
                    <a:pt x="528" y="192"/>
                  </a:cubicBezTo>
                  <a:cubicBezTo>
                    <a:pt x="480" y="256"/>
                    <a:pt x="424" y="328"/>
                    <a:pt x="336" y="384"/>
                  </a:cubicBezTo>
                  <a:cubicBezTo>
                    <a:pt x="248" y="440"/>
                    <a:pt x="124" y="484"/>
                    <a:pt x="0" y="528"/>
                  </a:cubicBezTo>
                </a:path>
              </a:pathLst>
            </a:custGeom>
            <a:noFill/>
            <a:ln w="63500" cap="sq" cmpd="sng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01" name="Freeform 8"/>
            <p:cNvSpPr>
              <a:spLocks/>
            </p:cNvSpPr>
            <p:nvPr/>
          </p:nvSpPr>
          <p:spPr bwMode="auto">
            <a:xfrm rot="3789130">
              <a:off x="3447" y="2269"/>
              <a:ext cx="432" cy="336"/>
            </a:xfrm>
            <a:custGeom>
              <a:avLst/>
              <a:gdLst>
                <a:gd name="T0" fmla="*/ 16 w 624"/>
                <a:gd name="T1" fmla="*/ 0 h 528"/>
                <a:gd name="T2" fmla="*/ 13 w 624"/>
                <a:gd name="T3" fmla="*/ 2 h 528"/>
                <a:gd name="T4" fmla="*/ 8 w 624"/>
                <a:gd name="T5" fmla="*/ 4 h 528"/>
                <a:gd name="T6" fmla="*/ 0 w 624"/>
                <a:gd name="T7" fmla="*/ 6 h 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4" h="528">
                  <a:moveTo>
                    <a:pt x="624" y="0"/>
                  </a:moveTo>
                  <a:cubicBezTo>
                    <a:pt x="600" y="64"/>
                    <a:pt x="576" y="128"/>
                    <a:pt x="528" y="192"/>
                  </a:cubicBezTo>
                  <a:cubicBezTo>
                    <a:pt x="480" y="256"/>
                    <a:pt x="424" y="328"/>
                    <a:pt x="336" y="384"/>
                  </a:cubicBezTo>
                  <a:cubicBezTo>
                    <a:pt x="248" y="440"/>
                    <a:pt x="124" y="484"/>
                    <a:pt x="0" y="528"/>
                  </a:cubicBezTo>
                </a:path>
              </a:pathLst>
            </a:custGeom>
            <a:noFill/>
            <a:ln w="63500" cap="sq" cmpd="sng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02" name="Freeform 9"/>
            <p:cNvSpPr>
              <a:spLocks/>
            </p:cNvSpPr>
            <p:nvPr/>
          </p:nvSpPr>
          <p:spPr bwMode="auto">
            <a:xfrm rot="17001909" flipH="1">
              <a:off x="2286" y="2368"/>
              <a:ext cx="288" cy="48"/>
            </a:xfrm>
            <a:custGeom>
              <a:avLst/>
              <a:gdLst>
                <a:gd name="T0" fmla="*/ 0 w 624"/>
                <a:gd name="T1" fmla="*/ 0 h 528"/>
                <a:gd name="T2" fmla="*/ 0 w 624"/>
                <a:gd name="T3" fmla="*/ 0 h 528"/>
                <a:gd name="T4" fmla="*/ 0 w 624"/>
                <a:gd name="T5" fmla="*/ 0 h 528"/>
                <a:gd name="T6" fmla="*/ 0 w 624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4" h="528">
                  <a:moveTo>
                    <a:pt x="624" y="0"/>
                  </a:moveTo>
                  <a:cubicBezTo>
                    <a:pt x="600" y="64"/>
                    <a:pt x="576" y="128"/>
                    <a:pt x="528" y="192"/>
                  </a:cubicBezTo>
                  <a:cubicBezTo>
                    <a:pt x="480" y="256"/>
                    <a:pt x="424" y="328"/>
                    <a:pt x="336" y="384"/>
                  </a:cubicBezTo>
                  <a:cubicBezTo>
                    <a:pt x="248" y="440"/>
                    <a:pt x="124" y="484"/>
                    <a:pt x="0" y="528"/>
                  </a:cubicBezTo>
                </a:path>
              </a:pathLst>
            </a:custGeom>
            <a:noFill/>
            <a:ln w="63500" cap="sq" cmpd="sng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03" name="Freeform 10"/>
            <p:cNvSpPr>
              <a:spLocks/>
            </p:cNvSpPr>
            <p:nvPr/>
          </p:nvSpPr>
          <p:spPr bwMode="auto">
            <a:xfrm rot="5187660">
              <a:off x="2841" y="2373"/>
              <a:ext cx="287" cy="77"/>
            </a:xfrm>
            <a:custGeom>
              <a:avLst/>
              <a:gdLst>
                <a:gd name="T0" fmla="*/ 0 w 624"/>
                <a:gd name="T1" fmla="*/ 0 h 528"/>
                <a:gd name="T2" fmla="*/ 0 w 624"/>
                <a:gd name="T3" fmla="*/ 0 h 528"/>
                <a:gd name="T4" fmla="*/ 0 w 624"/>
                <a:gd name="T5" fmla="*/ 0 h 528"/>
                <a:gd name="T6" fmla="*/ 0 w 624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24" h="528">
                  <a:moveTo>
                    <a:pt x="624" y="0"/>
                  </a:moveTo>
                  <a:cubicBezTo>
                    <a:pt x="600" y="64"/>
                    <a:pt x="576" y="128"/>
                    <a:pt x="528" y="192"/>
                  </a:cubicBezTo>
                  <a:cubicBezTo>
                    <a:pt x="480" y="256"/>
                    <a:pt x="424" y="328"/>
                    <a:pt x="336" y="384"/>
                  </a:cubicBezTo>
                  <a:cubicBezTo>
                    <a:pt x="248" y="440"/>
                    <a:pt x="124" y="484"/>
                    <a:pt x="0" y="528"/>
                  </a:cubicBezTo>
                </a:path>
              </a:pathLst>
            </a:custGeom>
            <a:noFill/>
            <a:ln w="63500" cap="sq" cmpd="sng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04" name="Text Box 11"/>
            <p:cNvSpPr txBox="1">
              <a:spLocks noChangeArrowheads="1"/>
            </p:cNvSpPr>
            <p:nvPr/>
          </p:nvSpPr>
          <p:spPr bwMode="auto">
            <a:xfrm>
              <a:off x="576" y="2688"/>
              <a:ext cx="484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3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5"/>
                </a:buBlip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/>
                <a:t>Flow in the mantle determined by viscosity</a:t>
              </a:r>
            </a:p>
          </p:txBody>
        </p:sp>
        <p:sp>
          <p:nvSpPr>
            <p:cNvPr id="8205" name="Line 12"/>
            <p:cNvSpPr>
              <a:spLocks noChangeShapeType="1"/>
            </p:cNvSpPr>
            <p:nvPr/>
          </p:nvSpPr>
          <p:spPr bwMode="auto">
            <a:xfrm flipV="1">
              <a:off x="2832" y="1584"/>
              <a:ext cx="0" cy="240"/>
            </a:xfrm>
            <a:prstGeom prst="line">
              <a:avLst/>
            </a:prstGeom>
            <a:noFill/>
            <a:ln w="63500" cap="sq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197" name="Rectangle 13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848600" cy="685800"/>
          </a:xfrm>
          <a:noFill/>
        </p:spPr>
        <p:txBody>
          <a:bodyPr/>
          <a:lstStyle/>
          <a:p>
            <a:pPr eaLnBrk="1" hangingPunct="1"/>
            <a:r>
              <a:rPr lang="en-US" altLang="en-US" b="1" smtClean="0">
                <a:effectLst/>
              </a:rPr>
              <a:t>Glacial Isostatic Adjustment (GIA)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71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Can we compare viscosity to other processes?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GB" dirty="0" smtClean="0"/>
              <a:t>What viscosity is used in other fields?</a:t>
            </a:r>
          </a:p>
          <a:p>
            <a:pPr marL="0" indent="0">
              <a:buFontTx/>
              <a:buNone/>
              <a:defRPr/>
            </a:pPr>
            <a:endParaRPr lang="en-GB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461126"/>
            <a:ext cx="2133600" cy="32067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0B5D79E-0621-4A17-B98F-B36E8C7DC168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40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68" y="2250600"/>
            <a:ext cx="4267200" cy="174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89330" y="3852446"/>
            <a:ext cx="38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Post-seismic (Wang et al., Nature 2012)</a:t>
            </a:r>
            <a:endParaRPr lang="en-GB" sz="1600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5" y="3014427"/>
            <a:ext cx="2209800" cy="76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42802"/>
            <a:ext cx="2926113" cy="6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3618" y="4572000"/>
            <a:ext cx="2556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Faul</a:t>
            </a:r>
            <a:r>
              <a:rPr lang="en-GB" sz="1600" dirty="0" smtClean="0"/>
              <a:t> et al., JGR 2011</a:t>
            </a:r>
            <a:endParaRPr lang="en-GB" sz="1600" dirty="0"/>
          </a:p>
        </p:txBody>
      </p:sp>
      <p:sp>
        <p:nvSpPr>
          <p:cNvPr id="5" name="Oval 4"/>
          <p:cNvSpPr/>
          <p:nvPr/>
        </p:nvSpPr>
        <p:spPr bwMode="auto">
          <a:xfrm>
            <a:off x="76200" y="2895600"/>
            <a:ext cx="4191000" cy="2362200"/>
          </a:xfrm>
          <a:prstGeom prst="ellipse">
            <a:avLst/>
          </a:prstGeom>
          <a:noFill/>
          <a:ln w="38100" cap="sq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114800" y="1871427"/>
            <a:ext cx="4800600" cy="2743200"/>
          </a:xfrm>
          <a:prstGeom prst="ellipse">
            <a:avLst/>
          </a:prstGeom>
          <a:noFill/>
          <a:ln w="38100" cap="sq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30" y="5033963"/>
            <a:ext cx="3724275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4151168" y="4800600"/>
            <a:ext cx="4800600" cy="1871873"/>
          </a:xfrm>
          <a:prstGeom prst="ellipse">
            <a:avLst/>
          </a:prstGeom>
          <a:noFill/>
          <a:ln w="38100" cap="sq" cmpd="sng" algn="ctr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5879069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Convection (Becker, GJI 2006)</a:t>
            </a:r>
            <a:endParaRPr lang="en-GB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FCDEB31-E951-4F5B-8D31-B5B323E199BC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41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7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6858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/>
              <a:t>Model</a:t>
            </a:r>
            <a:r>
              <a:rPr lang="en-US" b="1" dirty="0" smtClean="0">
                <a:effectLst/>
              </a:rPr>
              <a:t>: flow laws for olivine</a:t>
            </a:r>
          </a:p>
        </p:txBody>
      </p:sp>
      <p:graphicFrame>
        <p:nvGraphicFramePr>
          <p:cNvPr id="39940" name="Object 5"/>
          <p:cNvGraphicFramePr>
            <a:graphicFrameLocks noChangeAspect="1"/>
          </p:cNvGraphicFramePr>
          <p:nvPr/>
        </p:nvGraphicFramePr>
        <p:xfrm>
          <a:off x="3124200" y="1308100"/>
          <a:ext cx="57912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2" name="Equation" r:id="rId8" imgW="2286000" imgH="279400" progId="Equation.DSMT4">
                  <p:embed/>
                </p:oleObj>
              </mc:Choice>
              <mc:Fallback>
                <p:oleObj name="Equation" r:id="rId8" imgW="2286000" imgH="2794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308100"/>
                        <a:ext cx="57912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228600" y="1330325"/>
            <a:ext cx="8382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/>
              <a:t>Dislocation creep</a:t>
            </a:r>
          </a:p>
        </p:txBody>
      </p:sp>
      <p:sp>
        <p:nvSpPr>
          <p:cNvPr id="39942" name="Rectangle 8"/>
          <p:cNvSpPr>
            <a:spLocks noChangeArrowheads="1"/>
          </p:cNvSpPr>
          <p:nvPr/>
        </p:nvSpPr>
        <p:spPr bwMode="auto">
          <a:xfrm>
            <a:off x="228600" y="2114550"/>
            <a:ext cx="8382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/>
              <a:t>Diffusion creep</a:t>
            </a:r>
          </a:p>
        </p:txBody>
      </p:sp>
      <p:graphicFrame>
        <p:nvGraphicFramePr>
          <p:cNvPr id="39943" name="Object 9"/>
          <p:cNvGraphicFramePr>
            <a:graphicFrameLocks noChangeAspect="1"/>
          </p:cNvGraphicFramePr>
          <p:nvPr/>
        </p:nvGraphicFramePr>
        <p:xfrm>
          <a:off x="3048000" y="2070100"/>
          <a:ext cx="5791200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3" name="Equation" r:id="rId10" imgW="2209800" imgH="279400" progId="Equation.DSMT4">
                  <p:embed/>
                </p:oleObj>
              </mc:Choice>
              <mc:Fallback>
                <p:oleObj name="Equation" r:id="rId10" imgW="2209800" imgH="279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070100"/>
                        <a:ext cx="5791200" cy="72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4" name="Rectangle 10"/>
          <p:cNvSpPr>
            <a:spLocks noChangeArrowheads="1"/>
          </p:cNvSpPr>
          <p:nvPr/>
        </p:nvSpPr>
        <p:spPr bwMode="auto">
          <a:xfrm>
            <a:off x="239713" y="3567113"/>
            <a:ext cx="4191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i="1"/>
              <a:t>Hirth and Kohlstedt (2003)</a:t>
            </a:r>
          </a:p>
        </p:txBody>
      </p:sp>
      <p:sp>
        <p:nvSpPr>
          <p:cNvPr id="39945" name="Line 11"/>
          <p:cNvSpPr>
            <a:spLocks noChangeShapeType="1"/>
          </p:cNvSpPr>
          <p:nvPr/>
        </p:nvSpPr>
        <p:spPr bwMode="auto">
          <a:xfrm>
            <a:off x="304800" y="2930525"/>
            <a:ext cx="8153400" cy="0"/>
          </a:xfrm>
          <a:prstGeom prst="line">
            <a:avLst/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946" name="Text Box 12"/>
          <p:cNvSpPr txBox="1">
            <a:spLocks noChangeArrowheads="1"/>
          </p:cNvSpPr>
          <p:nvPr/>
        </p:nvSpPr>
        <p:spPr bwMode="auto">
          <a:xfrm>
            <a:off x="8407400" y="2633663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/>
              <a:t>+</a:t>
            </a:r>
          </a:p>
        </p:txBody>
      </p:sp>
      <p:sp>
        <p:nvSpPr>
          <p:cNvPr id="39947" name="Rectangle 13"/>
          <p:cNvSpPr>
            <a:spLocks noChangeArrowheads="1"/>
          </p:cNvSpPr>
          <p:nvPr/>
        </p:nvSpPr>
        <p:spPr bwMode="auto">
          <a:xfrm>
            <a:off x="228600" y="3082925"/>
            <a:ext cx="8382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/>
              <a:t>Total strain rate</a:t>
            </a:r>
          </a:p>
        </p:txBody>
      </p:sp>
      <p:sp>
        <p:nvSpPr>
          <p:cNvPr id="39948" name="Oval 16"/>
          <p:cNvSpPr>
            <a:spLocks noChangeArrowheads="1"/>
          </p:cNvSpPr>
          <p:nvPr/>
        </p:nvSpPr>
        <p:spPr bwMode="auto">
          <a:xfrm>
            <a:off x="4706938" y="1300163"/>
            <a:ext cx="3386137" cy="7620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en-US" sz="1800"/>
          </a:p>
        </p:txBody>
      </p:sp>
      <p:sp>
        <p:nvSpPr>
          <p:cNvPr id="39949" name="Oval 16"/>
          <p:cNvSpPr>
            <a:spLocks noChangeArrowheads="1"/>
          </p:cNvSpPr>
          <p:nvPr/>
        </p:nvSpPr>
        <p:spPr bwMode="auto">
          <a:xfrm>
            <a:off x="4572000" y="2062163"/>
            <a:ext cx="3386138" cy="762000"/>
          </a:xfrm>
          <a:prstGeom prst="ellips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NL" altLang="en-US" sz="1800"/>
          </a:p>
        </p:txBody>
      </p:sp>
      <p:pic>
        <p:nvPicPr>
          <p:cNvPr id="39950" name="Picture 21" descr="http://images.mentalfloss.com/sites/default/files/styles/article_640x430/public/istock_000023472798_larg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5334000"/>
            <a:ext cx="226853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23" descr="http://www.detimp.nl/fotos/event-catering-6_t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3" y="5259388"/>
            <a:ext cx="159861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2" name="Picture 25" descr="http://www.springcreekdentistry.com/wp-content/uploads/2014/01/Toothpaste-on-Brush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5334000"/>
            <a:ext cx="2338387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3" name="Picture 17" descr="D:\Private\My Pictures\MyraMartin\DSC00883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5334000"/>
            <a:ext cx="2908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54" name="Object 1"/>
          <p:cNvGraphicFramePr>
            <a:graphicFrameLocks noChangeAspect="1"/>
          </p:cNvGraphicFramePr>
          <p:nvPr/>
        </p:nvGraphicFramePr>
        <p:xfrm>
          <a:off x="4540250" y="3608388"/>
          <a:ext cx="185896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44" name="Equation" r:id="rId16" imgW="583947" imgH="393529" progId="Equation.DSMT4">
                  <p:embed/>
                </p:oleObj>
              </mc:Choice>
              <mc:Fallback>
                <p:oleObj name="Equation" r:id="rId16" imgW="583947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0" y="3608388"/>
                        <a:ext cx="1858963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AB29772-D2C6-491F-8C4B-8D9A786CAC3F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42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mtClean="0"/>
              <a:t>Model</a:t>
            </a:r>
          </a:p>
        </p:txBody>
      </p:sp>
      <p:sp>
        <p:nvSpPr>
          <p:cNvPr id="41988" name="AutoShape 3"/>
          <p:cNvSpPr>
            <a:spLocks/>
          </p:cNvSpPr>
          <p:nvPr/>
        </p:nvSpPr>
        <p:spPr bwMode="auto">
          <a:xfrm>
            <a:off x="1752600" y="4114800"/>
            <a:ext cx="533400" cy="1447800"/>
          </a:xfrm>
          <a:prstGeom prst="rightBrace">
            <a:avLst>
              <a:gd name="adj1" fmla="val 22619"/>
              <a:gd name="adj2" fmla="val 50000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3195060" y="4393049"/>
            <a:ext cx="56388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smtClean="0"/>
              <a:t>Gravity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Apply buoyancy as load on the layer boundaries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 smtClean="0"/>
              <a:t>Compute gravitational potential from displacement</a:t>
            </a:r>
            <a:endParaRPr lang="en-US" altLang="en-US" sz="2000" dirty="0"/>
          </a:p>
        </p:txBody>
      </p:sp>
      <p:graphicFrame>
        <p:nvGraphicFramePr>
          <p:cNvPr id="844805" name="Group 5"/>
          <p:cNvGraphicFramePr>
            <a:graphicFrameLocks noGrp="1"/>
          </p:cNvGraphicFramePr>
          <p:nvPr/>
        </p:nvGraphicFramePr>
        <p:xfrm>
          <a:off x="990600" y="685800"/>
          <a:ext cx="658813" cy="4953000"/>
        </p:xfrm>
        <a:graphic>
          <a:graphicData uri="http://schemas.openxmlformats.org/drawingml/2006/table">
            <a:tbl>
              <a:tblPr/>
              <a:tblGrid>
                <a:gridCol w="658813"/>
              </a:tblGrid>
              <a:tr h="5540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CR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7012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950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02" name="AutoShape 17"/>
          <p:cNvSpPr>
            <a:spLocks/>
          </p:cNvSpPr>
          <p:nvPr/>
        </p:nvSpPr>
        <p:spPr bwMode="auto">
          <a:xfrm>
            <a:off x="1752600" y="1371600"/>
            <a:ext cx="533400" cy="2514600"/>
          </a:xfrm>
          <a:prstGeom prst="rightBrace">
            <a:avLst>
              <a:gd name="adj1" fmla="val 39286"/>
              <a:gd name="adj2" fmla="val 50000"/>
            </a:avLst>
          </a:prstGeom>
          <a:noFill/>
          <a:ln w="25400" cap="sq">
            <a:solidFill>
              <a:srgbClr val="008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2003" name="Text Box 18"/>
          <p:cNvSpPr txBox="1">
            <a:spLocks noChangeArrowheads="1"/>
          </p:cNvSpPr>
          <p:nvPr/>
        </p:nvSpPr>
        <p:spPr bwMode="auto">
          <a:xfrm>
            <a:off x="2362199" y="2438400"/>
            <a:ext cx="248084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009900"/>
                </a:solidFill>
              </a:rPr>
              <a:t>Diffusion creep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dirty="0" smtClean="0">
                <a:solidFill>
                  <a:srgbClr val="009900"/>
                </a:solidFill>
              </a:rPr>
              <a:t>Dislocation creep</a:t>
            </a:r>
            <a:endParaRPr lang="en-US" altLang="en-US" sz="2000" dirty="0">
              <a:solidFill>
                <a:srgbClr val="009900"/>
              </a:solidFill>
            </a:endParaRPr>
          </a:p>
        </p:txBody>
      </p:sp>
      <p:sp>
        <p:nvSpPr>
          <p:cNvPr id="42005" name="AutoShape 20"/>
          <p:cNvSpPr>
            <a:spLocks/>
          </p:cNvSpPr>
          <p:nvPr/>
        </p:nvSpPr>
        <p:spPr bwMode="auto">
          <a:xfrm>
            <a:off x="1752600" y="685800"/>
            <a:ext cx="381000" cy="533400"/>
          </a:xfrm>
          <a:prstGeom prst="rightBrace">
            <a:avLst>
              <a:gd name="adj1" fmla="val 11667"/>
              <a:gd name="adj2" fmla="val 43153"/>
            </a:avLst>
          </a:prstGeom>
          <a:noFill/>
          <a:ln w="254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2006" name="Text Box 21"/>
          <p:cNvSpPr txBox="1">
            <a:spLocks noChangeArrowheads="1"/>
          </p:cNvSpPr>
          <p:nvPr/>
        </p:nvSpPr>
        <p:spPr bwMode="auto">
          <a:xfrm>
            <a:off x="2209800" y="762000"/>
            <a:ext cx="2438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Crust 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/>
              <a:t>(fully elastic)</a:t>
            </a:r>
          </a:p>
        </p:txBody>
      </p:sp>
      <p:graphicFrame>
        <p:nvGraphicFramePr>
          <p:cNvPr id="844822" name="Group 22"/>
          <p:cNvGraphicFramePr>
            <a:graphicFrameLocks noGrp="1"/>
          </p:cNvGraphicFramePr>
          <p:nvPr/>
        </p:nvGraphicFramePr>
        <p:xfrm>
          <a:off x="76200" y="1104900"/>
          <a:ext cx="863600" cy="4762504"/>
        </p:xfrm>
        <a:graphic>
          <a:graphicData uri="http://schemas.openxmlformats.org/drawingml/2006/table">
            <a:tbl>
              <a:tblPr/>
              <a:tblGrid>
                <a:gridCol w="863600"/>
              </a:tblGrid>
              <a:tr h="533400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1170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>
                      <a:lvl1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lnSpc>
                          <a:spcPct val="120000"/>
                        </a:lnSpc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lnSpc>
                          <a:spcPct val="120000"/>
                        </a:lnSpc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2890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17" name="TextBox 1"/>
          <p:cNvSpPr txBox="1">
            <a:spLocks noChangeArrowheads="1"/>
          </p:cNvSpPr>
          <p:nvPr/>
        </p:nvSpPr>
        <p:spPr bwMode="auto">
          <a:xfrm>
            <a:off x="12700" y="344488"/>
            <a:ext cx="90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/>
              <a:t>depth</a:t>
            </a:r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36346" r="18529" b="35458"/>
          <a:stretch>
            <a:fillRect/>
          </a:stretch>
        </p:blipFill>
        <p:spPr bwMode="auto">
          <a:xfrm>
            <a:off x="4843043" y="775855"/>
            <a:ext cx="3983890" cy="2119745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5827842-1224-469F-9836-EEC3CE193720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43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6083" name="Picture 27" descr="rel_visc_wet_10m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28"/>
          <p:cNvSpPr txBox="1">
            <a:spLocks noChangeArrowheads="1"/>
          </p:cNvSpPr>
          <p:nvPr/>
        </p:nvSpPr>
        <p:spPr bwMode="auto">
          <a:xfrm>
            <a:off x="5334000" y="1233488"/>
            <a:ext cx="3733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 dirty="0" err="1"/>
              <a:t>Barnhoorn</a:t>
            </a:r>
            <a:r>
              <a:rPr lang="en-US" altLang="en-US" i="1" dirty="0"/>
              <a:t> et al. </a:t>
            </a:r>
            <a:r>
              <a:rPr lang="en-US" altLang="en-US" i="1" dirty="0" smtClean="0"/>
              <a:t>(2011</a:t>
            </a:r>
            <a:r>
              <a:rPr lang="en-US" altLang="en-US" i="1" dirty="0"/>
              <a:t>)</a:t>
            </a:r>
          </a:p>
        </p:txBody>
      </p:sp>
      <p:sp>
        <p:nvSpPr>
          <p:cNvPr id="675866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Time-dependent viscosity</a:t>
            </a:r>
          </a:p>
        </p:txBody>
      </p:sp>
      <p:sp>
        <p:nvSpPr>
          <p:cNvPr id="46086" name="Text Box 29"/>
          <p:cNvSpPr txBox="1">
            <a:spLocks noChangeArrowheads="1"/>
          </p:cNvSpPr>
          <p:nvPr/>
        </p:nvSpPr>
        <p:spPr bwMode="auto">
          <a:xfrm>
            <a:off x="0" y="685800"/>
            <a:ext cx="8839200" cy="427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/>
              <a:t>Effective viscosity change wrt 30,000 yrs before present (wet/10 mm)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8D6AE62-F923-4835-A3F0-166147BC3136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44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6" b="44550"/>
          <a:stretch>
            <a:fillRect/>
          </a:stretch>
        </p:blipFill>
        <p:spPr bwMode="auto">
          <a:xfrm>
            <a:off x="30163" y="0"/>
            <a:ext cx="53038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92203" r="27234"/>
          <a:stretch>
            <a:fillRect/>
          </a:stretch>
        </p:blipFill>
        <p:spPr bwMode="auto">
          <a:xfrm>
            <a:off x="0" y="6016625"/>
            <a:ext cx="473392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5562600" y="533400"/>
            <a:ext cx="3276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Conversion of seismic velocity to temperature by iteratively adjusting composition and temperature to fit seismic and gravity data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(Ward Stolk, PhD thesis 2013)</a:t>
            </a:r>
          </a:p>
        </p:txBody>
      </p:sp>
    </p:spTree>
    <p:extLst>
      <p:ext uri="{BB962C8B-B14F-4D97-AF65-F5344CB8AC3E}">
        <p14:creationId xmlns:p14="http://schemas.microsoft.com/office/powerpoint/2010/main" val="530146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 t="92151" r="25906" b="2"/>
          <a:stretch>
            <a:fillRect/>
          </a:stretch>
        </p:blipFill>
        <p:spPr>
          <a:xfrm>
            <a:off x="0" y="6096000"/>
            <a:ext cx="4572000" cy="796925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2D979E-3E7E-45F0-89BC-371C08D2DBC4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45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50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10" b="45006"/>
          <a:stretch>
            <a:fillRect/>
          </a:stretch>
        </p:blipFill>
        <p:spPr bwMode="auto">
          <a:xfrm>
            <a:off x="19050" y="0"/>
            <a:ext cx="52165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34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46</a:t>
            </a:fld>
            <a:endParaRPr lang="en-US" altLang="zh-CN" sz="120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24635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4574232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Composite rheology can accommodate more ice</a:t>
            </a:r>
            <a:endParaRPr lang="en-GB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4384963" y="1066800"/>
            <a:ext cx="4627621" cy="3343456"/>
            <a:chOff x="4384963" y="1066800"/>
            <a:chExt cx="4627621" cy="3343456"/>
          </a:xfrm>
        </p:grpSpPr>
        <p:pic>
          <p:nvPicPr>
            <p:cNvPr id="66565" name="Picture 5" descr="http://www.xefer.com/image/baffinlan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4963" y="1066800"/>
              <a:ext cx="4627621" cy="334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 bwMode="auto">
            <a:xfrm>
              <a:off x="5334000" y="27051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2700" cap="sq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" name="Oval 2"/>
          <p:cNvSpPr/>
          <p:nvPr/>
        </p:nvSpPr>
        <p:spPr bwMode="auto">
          <a:xfrm>
            <a:off x="5334000" y="2705100"/>
            <a:ext cx="152400" cy="152400"/>
          </a:xfrm>
          <a:prstGeom prst="ellipse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250873" y="2209800"/>
            <a:ext cx="152400" cy="152400"/>
          </a:xfrm>
          <a:prstGeom prst="ellipse">
            <a:avLst/>
          </a:prstGeom>
          <a:solidFill>
            <a:srgbClr val="FF0000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911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18087A9-57AA-44A0-965A-5DF07947B5A1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47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30595" r="4655" b="20149"/>
          <a:stretch>
            <a:fillRect/>
          </a:stretch>
        </p:blipFill>
        <p:spPr bwMode="auto">
          <a:xfrm>
            <a:off x="0" y="1600200"/>
            <a:ext cx="63420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Shape 75"/>
          <p:cNvSpPr/>
          <p:nvPr/>
        </p:nvSpPr>
        <p:spPr>
          <a:xfrm>
            <a:off x="7938" y="6477000"/>
            <a:ext cx="2620962" cy="3794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uFillTx/>
              </a:defRPr>
            </a:pPr>
            <a:r>
              <a:rPr lang="en-GB" dirty="0">
                <a:uFill>
                  <a:solidFill/>
                </a:uFill>
              </a:rPr>
              <a:t>van der Wal et al. (2013)</a:t>
            </a:r>
            <a:endParaRPr dirty="0">
              <a:uFill>
                <a:solidFill/>
              </a:uFill>
            </a:endParaRPr>
          </a:p>
        </p:txBody>
      </p:sp>
      <p:sp>
        <p:nvSpPr>
          <p:cNvPr id="9" name="Shape 75"/>
          <p:cNvSpPr/>
          <p:nvPr/>
        </p:nvSpPr>
        <p:spPr>
          <a:xfrm>
            <a:off x="6481330" y="4495800"/>
            <a:ext cx="216726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uFillTx/>
              </a:defRPr>
            </a:pPr>
            <a:r>
              <a:rPr lang="en-GB" dirty="0" smtClean="0">
                <a:uFill>
                  <a:solidFill/>
                </a:uFill>
              </a:rPr>
              <a:t>Lidberg et al. (2007)</a:t>
            </a:r>
            <a:endParaRPr dirty="0">
              <a:uFill>
                <a:solidFill/>
              </a:u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0"/>
            <a:ext cx="314325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006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Relaxation time</a:t>
            </a:r>
            <a:endParaRPr lang="en-GB" b="1" dirty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C685F7F-EDDB-4F24-A1DA-7274243E09C9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48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8" b="30791"/>
          <a:stretch>
            <a:fillRect/>
          </a:stretch>
        </p:blipFill>
        <p:spPr bwMode="auto">
          <a:xfrm>
            <a:off x="26988" y="2397125"/>
            <a:ext cx="4630737" cy="369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4" b="32538"/>
          <a:stretch>
            <a:fillRect/>
          </a:stretch>
        </p:blipFill>
        <p:spPr bwMode="auto">
          <a:xfrm>
            <a:off x="4419600" y="2379663"/>
            <a:ext cx="4657725" cy="359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8134" name="Straight Arrow Connector 6"/>
          <p:cNvCxnSpPr>
            <a:cxnSpLocks noChangeShapeType="1"/>
          </p:cNvCxnSpPr>
          <p:nvPr/>
        </p:nvCxnSpPr>
        <p:spPr bwMode="auto">
          <a:xfrm flipV="1">
            <a:off x="6858000" y="4572000"/>
            <a:ext cx="381000" cy="83820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35" name="TextBox 7"/>
          <p:cNvSpPr txBox="1">
            <a:spLocks noChangeArrowheads="1"/>
          </p:cNvSpPr>
          <p:nvPr/>
        </p:nvSpPr>
        <p:spPr bwMode="auto">
          <a:xfrm>
            <a:off x="6492875" y="3848100"/>
            <a:ext cx="1236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0.7 mm/year</a:t>
            </a:r>
          </a:p>
        </p:txBody>
      </p:sp>
      <p:cxnSp>
        <p:nvCxnSpPr>
          <p:cNvPr id="48136" name="Straight Arrow Connector 15"/>
          <p:cNvCxnSpPr>
            <a:cxnSpLocks noChangeShapeType="1"/>
          </p:cNvCxnSpPr>
          <p:nvPr/>
        </p:nvCxnSpPr>
        <p:spPr bwMode="auto">
          <a:xfrm flipV="1">
            <a:off x="7605713" y="4572000"/>
            <a:ext cx="381000" cy="838200"/>
          </a:xfrm>
          <a:prstGeom prst="straightConnector1">
            <a:avLst/>
          </a:prstGeom>
          <a:noFill/>
          <a:ln w="12700" cap="sq" algn="ctr">
            <a:solidFill>
              <a:schemeClr val="tx1"/>
            </a:solidFill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8137" name="TextBox 16"/>
          <p:cNvSpPr txBox="1">
            <a:spLocks noChangeArrowheads="1"/>
          </p:cNvSpPr>
          <p:nvPr/>
        </p:nvSpPr>
        <p:spPr bwMode="auto">
          <a:xfrm>
            <a:off x="7667625" y="3854450"/>
            <a:ext cx="1247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0.1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mm/year</a:t>
            </a:r>
          </a:p>
        </p:txBody>
      </p:sp>
      <p:sp>
        <p:nvSpPr>
          <p:cNvPr id="48138" name="Rectangle 8"/>
          <p:cNvSpPr>
            <a:spLocks noChangeArrowheads="1"/>
          </p:cNvSpPr>
          <p:nvPr/>
        </p:nvSpPr>
        <p:spPr bwMode="auto">
          <a:xfrm>
            <a:off x="4419600" y="3048000"/>
            <a:ext cx="381000" cy="9906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8139" name="TextBox 5"/>
          <p:cNvSpPr txBox="1">
            <a:spLocks noChangeArrowheads="1"/>
          </p:cNvSpPr>
          <p:nvPr/>
        </p:nvSpPr>
        <p:spPr bwMode="auto">
          <a:xfrm>
            <a:off x="685800" y="1219200"/>
            <a:ext cx="6362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Relaxation time = viscosity/rigidity</a:t>
            </a:r>
          </a:p>
        </p:txBody>
      </p:sp>
      <p:graphicFrame>
        <p:nvGraphicFramePr>
          <p:cNvPr id="48140" name="Object 2"/>
          <p:cNvGraphicFramePr>
            <a:graphicFrameLocks noChangeAspect="1"/>
          </p:cNvGraphicFramePr>
          <p:nvPr/>
        </p:nvGraphicFramePr>
        <p:xfrm>
          <a:off x="1360488" y="1676400"/>
          <a:ext cx="196215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00" name="Equation" r:id="rId10" imgW="774364" imgH="304668" progId="Equation.DSMT4">
                  <p:embed/>
                </p:oleObj>
              </mc:Choice>
              <mc:Fallback>
                <p:oleObj name="Equation" r:id="rId10" imgW="774364" imgH="304668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88" y="1676400"/>
                        <a:ext cx="1962150" cy="78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1" name="Object 3"/>
          <p:cNvGraphicFramePr>
            <a:graphicFrameLocks noChangeAspect="1"/>
          </p:cNvGraphicFramePr>
          <p:nvPr/>
        </p:nvGraphicFramePr>
        <p:xfrm>
          <a:off x="6035675" y="1524000"/>
          <a:ext cx="2027238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01" name="Equation" r:id="rId12" imgW="800100" imgH="419100" progId="Equation.DSMT4">
                  <p:embed/>
                </p:oleObj>
              </mc:Choice>
              <mc:Fallback>
                <p:oleObj name="Equation" r:id="rId12" imgW="8001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1524000"/>
                        <a:ext cx="2027238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04A4F1D-A4E9-43A8-A01E-71E207CD499A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49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4826000" y="1074738"/>
            <a:ext cx="42894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/>
              <a:t>Seismic model: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Schaeffer &amp; Lebedev (2013)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+ Heeszel et al. (in preparation)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/>
              <a:t>Rheology: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20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/>
              <a:t>dry, 10 mm grain size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Effective viscosity Antarctica</a:t>
            </a:r>
            <a:endParaRPr lang="en-GB" b="1" dirty="0"/>
          </a:p>
        </p:txBody>
      </p:sp>
      <p:pic>
        <p:nvPicPr>
          <p:cNvPr id="5018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" t="37793" r="14673"/>
          <a:stretch>
            <a:fillRect/>
          </a:stretch>
        </p:blipFill>
        <p:spPr bwMode="auto">
          <a:xfrm>
            <a:off x="76200" y="609600"/>
            <a:ext cx="4749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50182" name="Picture 6" descr="http://polenet.org/wp-content/uploads/2013/04/Siple2bann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Rectangle 3"/>
          <p:cNvSpPr>
            <a:spLocks noChangeArrowheads="1"/>
          </p:cNvSpPr>
          <p:nvPr/>
        </p:nvSpPr>
        <p:spPr bwMode="auto">
          <a:xfrm>
            <a:off x="-28575" y="560070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/>
              <a:t>Photo Credit: Andrew Collins,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914" name="Text Box 2"/>
          <p:cNvSpPr txBox="1">
            <a:spLocks noChangeArrowheads="1"/>
          </p:cNvSpPr>
          <p:nvPr/>
        </p:nvSpPr>
        <p:spPr bwMode="auto">
          <a:xfrm>
            <a:off x="250825" y="313697"/>
            <a:ext cx="86423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chemeClr val="bg1"/>
                </a:solidFill>
                <a:cs typeface="Arial" charset="0"/>
              </a:rPr>
              <a:t>Mantle Rheology and Stress Field Duration</a:t>
            </a:r>
            <a:endParaRPr lang="en-US" sz="3200" b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262915" name="Picture 3" descr="timesca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66" y="1143000"/>
            <a:ext cx="9225265" cy="4538999"/>
          </a:xfrm>
          <a:prstGeom prst="rect">
            <a:avLst/>
          </a:prstGeom>
          <a:noFill/>
        </p:spPr>
      </p:pic>
      <p:sp>
        <p:nvSpPr>
          <p:cNvPr id="4262916" name="Text Box 4"/>
          <p:cNvSpPr txBox="1">
            <a:spLocks noChangeArrowheads="1"/>
          </p:cNvSpPr>
          <p:nvPr/>
        </p:nvSpPr>
        <p:spPr bwMode="auto">
          <a:xfrm>
            <a:off x="299592" y="5700548"/>
            <a:ext cx="173122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 dirty="0">
                <a:cs typeface="Arial" charset="0"/>
              </a:rPr>
              <a:t>Ranalli (1995)</a:t>
            </a:r>
            <a:endParaRPr lang="en-US" b="1" dirty="0"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454315" y="5881076"/>
                <a:ext cx="3294397" cy="6674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Maxwell</m:t>
                          </m:r>
                          <m: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time</m:t>
                          </m:r>
                          <m:r>
                            <a:rPr lang="en-GB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: </m:t>
                          </m:r>
                          <m:r>
                            <a:rPr lang="en-GB" sz="200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𝜏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𝜂</m:t>
                          </m:r>
                        </m:num>
                        <m:den>
                          <m:r>
                            <a:rPr lang="en-GB" sz="20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𝜇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315" y="5881076"/>
                <a:ext cx="3294397" cy="66749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67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FD716EB-9E13-4C12-B1B6-69A00FDE5538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50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222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7887" r="56039" b="42850"/>
          <a:stretch>
            <a:fillRect/>
          </a:stretch>
        </p:blipFill>
        <p:spPr bwMode="auto">
          <a:xfrm>
            <a:off x="4568825" y="1489075"/>
            <a:ext cx="4498975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Relaxation Times</a:t>
            </a:r>
            <a:endParaRPr lang="en-GB" b="1" dirty="0"/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59" b="31241"/>
          <a:stretch>
            <a:fillRect/>
          </a:stretch>
        </p:blipFill>
        <p:spPr bwMode="auto">
          <a:xfrm>
            <a:off x="76200" y="1676400"/>
            <a:ext cx="4706938" cy="381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0" name="TextBox 1"/>
          <p:cNvSpPr txBox="1">
            <a:spLocks noChangeArrowheads="1"/>
          </p:cNvSpPr>
          <p:nvPr/>
        </p:nvSpPr>
        <p:spPr bwMode="auto">
          <a:xfrm>
            <a:off x="5638800" y="10668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Whitehouse et al. (2012)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Relaxation Times</a:t>
            </a:r>
            <a:endParaRPr lang="en-GB" b="1" dirty="0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2CA69BC-B98E-4105-BB22-CE353DCB3C67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51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325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6" t="1524" r="55595" b="44675"/>
          <a:stretch>
            <a:fillRect/>
          </a:stretch>
        </p:blipFill>
        <p:spPr bwMode="auto">
          <a:xfrm>
            <a:off x="4645025" y="990600"/>
            <a:ext cx="4498975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1143000" y="1371600"/>
            <a:ext cx="1066800" cy="457200"/>
          </a:xfrm>
          <a:prstGeom prst="rect">
            <a:avLst/>
          </a:prstGeom>
          <a:solidFill>
            <a:schemeClr val="bg1"/>
          </a:solidFill>
          <a:ln w="12700" cap="sq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06" b="31689"/>
          <a:stretch>
            <a:fillRect/>
          </a:stretch>
        </p:blipFill>
        <p:spPr bwMode="auto">
          <a:xfrm>
            <a:off x="152400" y="1681163"/>
            <a:ext cx="4711700" cy="380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0" b="28857"/>
          <a:stretch>
            <a:fillRect/>
          </a:stretch>
        </p:blipFill>
        <p:spPr bwMode="auto">
          <a:xfrm>
            <a:off x="533400" y="838200"/>
            <a:ext cx="6477000" cy="541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Changing the viscosity</a:t>
            </a:r>
            <a:endParaRPr lang="en-GB" dirty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5C0E75E9-464F-485F-A636-61CCB7E9B8E7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52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cxnSp>
        <p:nvCxnSpPr>
          <p:cNvPr id="55301" name="Straight Connector 5"/>
          <p:cNvCxnSpPr>
            <a:cxnSpLocks noChangeShapeType="1"/>
          </p:cNvCxnSpPr>
          <p:nvPr/>
        </p:nvCxnSpPr>
        <p:spPr bwMode="auto">
          <a:xfrm flipV="1">
            <a:off x="3048000" y="3429000"/>
            <a:ext cx="0" cy="1600200"/>
          </a:xfrm>
          <a:prstGeom prst="line">
            <a:avLst/>
          </a:prstGeom>
          <a:noFill/>
          <a:ln w="25400" cap="sq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5302" name="TextBox 2"/>
          <p:cNvSpPr txBox="1">
            <a:spLocks noChangeArrowheads="1"/>
          </p:cNvSpPr>
          <p:nvPr/>
        </p:nvSpPr>
        <p:spPr bwMode="auto">
          <a:xfrm>
            <a:off x="5715000" y="1371600"/>
            <a:ext cx="838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900"/>
              <a:t>year</a:t>
            </a:r>
          </a:p>
        </p:txBody>
      </p:sp>
      <p:graphicFrame>
        <p:nvGraphicFramePr>
          <p:cNvPr id="55303" name="Object 3"/>
          <p:cNvGraphicFramePr>
            <a:graphicFrameLocks noChangeAspect="1"/>
          </p:cNvGraphicFramePr>
          <p:nvPr/>
        </p:nvGraphicFramePr>
        <p:xfrm>
          <a:off x="2033588" y="1371600"/>
          <a:ext cx="2028825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8" name="Equation" r:id="rId8" imgW="800100" imgH="419100" progId="Equation.DSMT4">
                  <p:embed/>
                </p:oleObj>
              </mc:Choice>
              <mc:Fallback>
                <p:oleObj name="Equation" r:id="rId8" imgW="8001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588" y="1371600"/>
                        <a:ext cx="2028825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5885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Antarctic mass loss</a:t>
            </a:r>
            <a:endParaRPr lang="en-GB" dirty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BA035E4F-51CC-491B-AEFA-B3C7611CC3E1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53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838200"/>
          <a:ext cx="5813425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3507614"/>
                <a:gridCol w="2305811"/>
              </a:tblGrid>
              <a:tr h="53340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Viscosity model</a:t>
                      </a:r>
                      <a:endParaRPr lang="en-GB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Mass loss [Gt/year]</a:t>
                      </a:r>
                      <a:endParaRPr lang="en-GB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3D</a:t>
                      </a:r>
                      <a:endParaRPr lang="en-GB" sz="20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-55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1D (Whitehouse </a:t>
                      </a:r>
                      <a:r>
                        <a:rPr lang="en-GB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et al. </a:t>
                      </a:r>
                      <a:r>
                        <a:rPr lang="en-GB" sz="20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2012b</a:t>
                      </a:r>
                      <a:r>
                        <a:rPr lang="en-GB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-98  </a:t>
                      </a:r>
                    </a:p>
                  </a:txBody>
                  <a:tcPr marL="68584" marR="685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429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8" b="26257"/>
          <a:stretch>
            <a:fillRect/>
          </a:stretch>
        </p:blipFill>
        <p:spPr bwMode="auto">
          <a:xfrm>
            <a:off x="17463" y="2667000"/>
            <a:ext cx="67770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4291" name="TextBox 8"/>
          <p:cNvSpPr txBox="1">
            <a:spLocks noChangeArrowheads="1"/>
          </p:cNvSpPr>
          <p:nvPr/>
        </p:nvSpPr>
        <p:spPr bwMode="auto">
          <a:xfrm>
            <a:off x="4343400" y="29067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/>
              <a:t>1D</a:t>
            </a:r>
          </a:p>
        </p:txBody>
      </p:sp>
      <p:sp>
        <p:nvSpPr>
          <p:cNvPr id="54292" name="TextBox 12"/>
          <p:cNvSpPr txBox="1">
            <a:spLocks noChangeArrowheads="1"/>
          </p:cNvSpPr>
          <p:nvPr/>
        </p:nvSpPr>
        <p:spPr bwMode="auto">
          <a:xfrm>
            <a:off x="1447800" y="29067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b="1"/>
              <a:t>3D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2700" y="6400800"/>
            <a:ext cx="6311900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n-GB" sz="1800" kern="0" dirty="0" smtClean="0">
                <a:effectLst/>
              </a:rPr>
              <a:t>van der Wal et al. (EPSL 2015)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66A5708-7A11-4DB0-BE4F-BCD0BBA4083A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54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02" b="44937"/>
          <a:stretch>
            <a:fillRect/>
          </a:stretch>
        </p:blipFill>
        <p:spPr bwMode="auto">
          <a:xfrm>
            <a:off x="0" y="990600"/>
            <a:ext cx="8026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2700" y="6400800"/>
            <a:ext cx="6311900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defRPr/>
            </a:pPr>
            <a:r>
              <a:rPr lang="en-GB" sz="1800" kern="0" dirty="0" smtClean="0">
                <a:effectLst/>
              </a:rPr>
              <a:t>van der Wal et al. (EPSL 2015)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1295400"/>
            <a:ext cx="2362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41425"/>
            <a:ext cx="8382000" cy="1044575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Can we observe the incomplete rebound?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55</a:t>
            </a:fld>
            <a:endParaRPr lang="en-US" altLang="zh-CN" sz="1200"/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9,8066</a:t>
            </a:r>
            <a:r>
              <a:rPr lang="en-GB" sz="3600" b="1" dirty="0" smtClean="0"/>
              <a:t>538223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647193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8B0D89C-AA0E-4123-A5C6-16F9EAD6FBA4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56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970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5546725"/>
            <a:ext cx="2133600" cy="320675"/>
          </a:xfrm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BEB3BF1-39AA-4BB7-A16D-A9EA6206B9B2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57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8198" name="Picture 7" descr="http://www.dutchsubmarines.com/pictures/images/crew/crew_o13_1932_den_helde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40386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Rectangle 1"/>
          <p:cNvSpPr>
            <a:spLocks noChangeArrowheads="1"/>
          </p:cNvSpPr>
          <p:nvPr/>
        </p:nvSpPr>
        <p:spPr bwMode="auto">
          <a:xfrm>
            <a:off x="7467600" y="1371600"/>
            <a:ext cx="1436688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8200" name="Picture 9" descr="https://scontent.xx.fbcdn.net/hphotos-xfp1/t31.0-8/964880_1409167969354098_6005448893797422209_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1675"/>
            <a:ext cx="50609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476090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http://expeditiewikipedia.nl/#vening-meinesz</a:t>
            </a:r>
          </a:p>
        </p:txBody>
      </p:sp>
    </p:spTree>
    <p:extLst>
      <p:ext uri="{BB962C8B-B14F-4D97-AF65-F5344CB8AC3E}">
        <p14:creationId xmlns:p14="http://schemas.microsoft.com/office/powerpoint/2010/main" val="443715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1C365-9D21-4EC2-95CD-29CADB058910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5" r="50000"/>
          <a:stretch/>
        </p:blipFill>
        <p:spPr bwMode="auto">
          <a:xfrm>
            <a:off x="152400" y="1066800"/>
            <a:ext cx="885449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391" y="6474813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http://expeditiewikipedia.nl/#vening-meinesz</a:t>
            </a:r>
          </a:p>
        </p:txBody>
      </p:sp>
    </p:spTree>
    <p:extLst>
      <p:ext uri="{BB962C8B-B14F-4D97-AF65-F5344CB8AC3E}">
        <p14:creationId xmlns:p14="http://schemas.microsoft.com/office/powerpoint/2010/main" val="3064455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1C365-9D21-4EC2-95CD-29CADB058910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6" y="13854"/>
            <a:ext cx="4520045" cy="680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304800"/>
            <a:ext cx="29546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GOCE satellite</a:t>
            </a:r>
          </a:p>
          <a:p>
            <a:endParaRPr lang="en-GB" dirty="0"/>
          </a:p>
          <a:p>
            <a:r>
              <a:rPr lang="en-GB" dirty="0" smtClean="0"/>
              <a:t>Measures gravity gradients</a:t>
            </a:r>
          </a:p>
          <a:p>
            <a:endParaRPr lang="en-GB" dirty="0" smtClean="0"/>
          </a:p>
          <a:p>
            <a:r>
              <a:rPr lang="en-GB" dirty="0" smtClean="0"/>
              <a:t>Panet et al. (2014)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0823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689725"/>
            <a:ext cx="2133600" cy="320675"/>
          </a:xfrm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32A3706-4B1E-4B8D-94F9-73109A8CD6AB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2291" name="Picture 10" descr="Slide17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730575"/>
            <a:ext cx="3751095" cy="211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6858000" cy="1752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Why model GIA?</a:t>
            </a:r>
            <a:br>
              <a:rPr lang="en-GB" dirty="0" smtClean="0"/>
            </a:br>
            <a:r>
              <a:rPr lang="en-GB" sz="2400" dirty="0" smtClean="0"/>
              <a:t>(or what does this presentation have to do with the rest of the workshop)</a:t>
            </a:r>
            <a:endParaRPr lang="en-GB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609599" y="1926770"/>
            <a:ext cx="3886202" cy="2821738"/>
            <a:chOff x="5029199" y="1904999"/>
            <a:chExt cx="3886202" cy="2821738"/>
          </a:xfrm>
        </p:grpSpPr>
        <p:sp>
          <p:nvSpPr>
            <p:cNvPr id="12292" name="TextBox 5"/>
            <p:cNvSpPr txBox="1">
              <a:spLocks noChangeArrowheads="1"/>
            </p:cNvSpPr>
            <p:nvPr/>
          </p:nvSpPr>
          <p:spPr bwMode="auto">
            <a:xfrm>
              <a:off x="5029201" y="1904999"/>
              <a:ext cx="3886200" cy="9048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 smtClean="0"/>
                <a:t>Laboratory experiments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 smtClean="0"/>
                <a:t>Seismic velocity anomalies</a:t>
              </a:r>
              <a:endParaRPr lang="en-US" altLang="en-US" sz="2400" dirty="0"/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5029199" y="3311402"/>
              <a:ext cx="3886201" cy="4670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 smtClean="0"/>
                <a:t>Geophysical model</a:t>
              </a:r>
              <a:endParaRPr lang="en-GB" altLang="en-US" sz="2400" dirty="0"/>
            </a:p>
          </p:txBody>
        </p:sp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5029200" y="4259686"/>
              <a:ext cx="3886200" cy="46705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3"/>
                </a:buBlip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4"/>
                </a:buBlip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ct val="120000"/>
                </a:lnSpc>
                <a:spcBef>
                  <a:spcPct val="20000"/>
                </a:spcBef>
                <a:buBlip>
                  <a:blip r:embed="rId6"/>
                </a:buBlip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ct val="120000"/>
                </a:lnSpc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2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400" dirty="0" smtClean="0"/>
                <a:t>Geodetic observations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81600" y="3348335"/>
            <a:ext cx="3657600" cy="46166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Sea-level, stress?</a:t>
            </a:r>
            <a:endParaRPr lang="en-GB" sz="2400" dirty="0"/>
          </a:p>
        </p:txBody>
      </p:sp>
      <p:cxnSp>
        <p:nvCxnSpPr>
          <p:cNvPr id="6" name="Straight Arrow Connector 5"/>
          <p:cNvCxnSpPr>
            <a:stCxn id="12292" idx="2"/>
          </p:cNvCxnSpPr>
          <p:nvPr/>
        </p:nvCxnSpPr>
        <p:spPr bwMode="auto">
          <a:xfrm>
            <a:off x="2552701" y="2831633"/>
            <a:ext cx="0" cy="50154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>
            <a:stCxn id="7" idx="2"/>
            <a:endCxn id="8" idx="0"/>
          </p:cNvCxnSpPr>
          <p:nvPr/>
        </p:nvCxnSpPr>
        <p:spPr bwMode="auto">
          <a:xfrm>
            <a:off x="2552700" y="3800224"/>
            <a:ext cx="0" cy="481233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>
            <a:stCxn id="7" idx="3"/>
            <a:endCxn id="3" idx="1"/>
          </p:cNvCxnSpPr>
          <p:nvPr/>
        </p:nvCxnSpPr>
        <p:spPr bwMode="auto">
          <a:xfrm>
            <a:off x="4495800" y="3566699"/>
            <a:ext cx="685800" cy="12469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86843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9B50F67-2F2D-4F89-9400-91CBABD394CD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60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8436" name="Picture 5" descr="Grail's view of the Moon's gravity fie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291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34" y="598807"/>
            <a:ext cx="4656634" cy="436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391" y="699262"/>
            <a:ext cx="4457700" cy="417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1676400" y="152400"/>
            <a:ext cx="586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Problems with gravity measurements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664" y="26064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deeper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138689" y="31964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Larger sphere</a:t>
            </a:r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962400" y="5791200"/>
            <a:ext cx="464820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Oval 5"/>
          <p:cNvSpPr/>
          <p:nvPr/>
        </p:nvSpPr>
        <p:spPr bwMode="auto">
          <a:xfrm>
            <a:off x="5892511" y="6134100"/>
            <a:ext cx="533400" cy="533400"/>
          </a:xfrm>
          <a:prstGeom prst="ellips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74252"/>
            <a:ext cx="275011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492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16DDD5-070A-41F6-A2EC-13E1B6649565}" type="slidenum">
              <a:rPr lang="zh-CN" altLang="en-US"/>
              <a:pPr/>
              <a:t>62</a:t>
            </a:fld>
            <a:endParaRPr lang="en-US" altLang="zh-CN" sz="1200"/>
          </a:p>
        </p:txBody>
      </p:sp>
      <p:sp>
        <p:nvSpPr>
          <p:cNvPr id="85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Degree amplitude V</a:t>
            </a:r>
            <a:r>
              <a:rPr lang="en-US" altLang="en-US" baseline="-25000"/>
              <a:t>zz</a:t>
            </a:r>
            <a:r>
              <a:rPr lang="en-US" altLang="en-US"/>
              <a:t> at 250 km</a:t>
            </a:r>
          </a:p>
        </p:txBody>
      </p:sp>
      <p:pic>
        <p:nvPicPr>
          <p:cNvPr id="856080" name="Picture 16" descr="degreeamplitudes_topo_bathy_+cru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6859588" cy="51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56069" name="Object 5"/>
          <p:cNvGraphicFramePr>
            <a:graphicFrameLocks noChangeAspect="1"/>
          </p:cNvGraphicFramePr>
          <p:nvPr/>
        </p:nvGraphicFramePr>
        <p:xfrm>
          <a:off x="5029200" y="2895600"/>
          <a:ext cx="3638550" cy="18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4" name="Equation" r:id="rId4" imgW="1295280" imgH="660240" progId="Equation.DSMT4">
                  <p:embed/>
                </p:oleObj>
              </mc:Choice>
              <mc:Fallback>
                <p:oleObj name="Equation" r:id="rId4" imgW="12952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895600"/>
                        <a:ext cx="3638550" cy="185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39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_Kv7p1xjnd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63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4082156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56532" r="6888" b="6340"/>
          <a:stretch>
            <a:fillRect/>
          </a:stretch>
        </p:blipFill>
        <p:spPr bwMode="auto">
          <a:xfrm>
            <a:off x="469900" y="1193800"/>
            <a:ext cx="822325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Shape 58"/>
          <p:cNvSpPr>
            <a:spLocks noChangeArrowheads="1"/>
          </p:cNvSpPr>
          <p:nvPr/>
        </p:nvSpPr>
        <p:spPr bwMode="auto">
          <a:xfrm>
            <a:off x="1155700" y="685800"/>
            <a:ext cx="1270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7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" name="Shape 75"/>
          <p:cNvSpPr/>
          <p:nvPr/>
        </p:nvSpPr>
        <p:spPr>
          <a:xfrm>
            <a:off x="4895850" y="1077913"/>
            <a:ext cx="4049713" cy="41116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uFillTx/>
              </a:defRPr>
            </a:pPr>
            <a:r>
              <a:rPr lang="en-GB" sz="2000" dirty="0">
                <a:uFill>
                  <a:solidFill/>
                </a:uFill>
              </a:rPr>
              <a:t>2003-2013, 400 km </a:t>
            </a:r>
            <a:r>
              <a:rPr lang="en-GB" sz="2000" dirty="0" err="1">
                <a:uFill>
                  <a:solidFill/>
                </a:uFill>
              </a:rPr>
              <a:t>gaussian</a:t>
            </a:r>
            <a:r>
              <a:rPr lang="en-GB" sz="2000" dirty="0">
                <a:uFill>
                  <a:solidFill/>
                </a:uFill>
              </a:rPr>
              <a:t> filter</a:t>
            </a:r>
            <a:endParaRPr sz="2000" dirty="0">
              <a:uFill>
                <a:solidFill/>
              </a:u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295400" y="228600"/>
            <a:ext cx="685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b="1" kern="0" dirty="0" smtClean="0"/>
              <a:t>Time-variable gravity</a:t>
            </a:r>
            <a:endParaRPr lang="nl-NL" b="1" kern="0" dirty="0"/>
          </a:p>
        </p:txBody>
      </p:sp>
    </p:spTree>
    <p:extLst>
      <p:ext uri="{BB962C8B-B14F-4D97-AF65-F5344CB8AC3E}">
        <p14:creationId xmlns:p14="http://schemas.microsoft.com/office/powerpoint/2010/main" val="19628584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A81B32-611F-4D18-88B0-F7DE182A72AD}" type="slidenum">
              <a:rPr lang="zh-CN" altLang="en-US"/>
              <a:pPr/>
              <a:t>65</a:t>
            </a:fld>
            <a:endParaRPr lang="en-US" altLang="zh-CN" sz="1200"/>
          </a:p>
        </p:txBody>
      </p:sp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Biomass</a:t>
            </a:r>
            <a:endParaRPr lang="en-US" altLang="en-US" dirty="0"/>
          </a:p>
        </p:txBody>
      </p:sp>
      <p:pic>
        <p:nvPicPr>
          <p:cNvPr id="6154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428" name="Text Box 4"/>
          <p:cNvSpPr txBox="1">
            <a:spLocks noChangeArrowheads="1"/>
          </p:cNvSpPr>
          <p:nvPr/>
        </p:nvSpPr>
        <p:spPr bwMode="auto">
          <a:xfrm>
            <a:off x="3810000" y="4935538"/>
            <a:ext cx="4572000" cy="1617662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50 million water buffaloes (1000 kg each)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On 0.33 million km</a:t>
            </a:r>
            <a:r>
              <a:rPr lang="en-US" altLang="en-US" baseline="30000"/>
              <a:t>2</a:t>
            </a:r>
            <a:endParaRPr lang="en-US" altLang="en-US"/>
          </a:p>
          <a:p>
            <a:pPr>
              <a:spcBef>
                <a:spcPct val="50000"/>
              </a:spcBef>
            </a:pPr>
            <a:r>
              <a:rPr lang="en-US" altLang="en-US"/>
              <a:t>(150 water buffaloes per km</a:t>
            </a:r>
            <a:r>
              <a:rPr lang="en-US" altLang="en-US" baseline="30000"/>
              <a:t>2</a:t>
            </a:r>
            <a:r>
              <a:rPr lang="en-US" altLang="en-US"/>
              <a:t>)</a:t>
            </a:r>
          </a:p>
          <a:p>
            <a:pPr>
              <a:spcBef>
                <a:spcPct val="50000"/>
              </a:spcBef>
            </a:pPr>
            <a:r>
              <a:rPr lang="en-US" altLang="en-US"/>
              <a:t>Moving a 1000 km north</a:t>
            </a:r>
          </a:p>
        </p:txBody>
      </p:sp>
      <p:sp>
        <p:nvSpPr>
          <p:cNvPr id="615429" name="Line 5"/>
          <p:cNvSpPr>
            <a:spLocks noChangeShapeType="1"/>
          </p:cNvSpPr>
          <p:nvPr/>
        </p:nvSpPr>
        <p:spPr bwMode="auto">
          <a:xfrm flipH="1" flipV="1">
            <a:off x="6019800" y="2438400"/>
            <a:ext cx="304800" cy="25146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2895600"/>
            <a:ext cx="30861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827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117010-C6D9-4FAE-9EAF-C9B92AAC685C}" type="slidenum">
              <a:rPr lang="zh-CN" altLang="en-US"/>
              <a:pPr/>
              <a:t>66</a:t>
            </a:fld>
            <a:endParaRPr lang="en-US" altLang="zh-CN" sz="1200"/>
          </a:p>
        </p:txBody>
      </p:sp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Water buffalo movement</a:t>
            </a:r>
          </a:p>
        </p:txBody>
      </p:sp>
      <p:pic>
        <p:nvPicPr>
          <p:cNvPr id="617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90600"/>
            <a:ext cx="7686675" cy="57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378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8010E4A-F813-4846-A7D6-D55200C1A483}" type="slidenum">
              <a:rPr lang="zh-CN" altLang="en-US"/>
              <a:pPr/>
              <a:t>67</a:t>
            </a:fld>
            <a:endParaRPr lang="en-US" altLang="zh-CN" sz="1200"/>
          </a:p>
        </p:txBody>
      </p:sp>
      <p:sp>
        <p:nvSpPr>
          <p:cNvPr id="60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GRACE trends</a:t>
            </a:r>
          </a:p>
        </p:txBody>
      </p:sp>
      <p:pic>
        <p:nvPicPr>
          <p:cNvPr id="6092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989013"/>
            <a:ext cx="7686675" cy="575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274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hape 52"/>
          <p:cNvSpPr>
            <a:spLocks noChangeArrowheads="1"/>
          </p:cNvSpPr>
          <p:nvPr/>
        </p:nvSpPr>
        <p:spPr bwMode="auto">
          <a:xfrm>
            <a:off x="0" y="0"/>
            <a:ext cx="469900" cy="2057400"/>
          </a:xfrm>
          <a:prstGeom prst="rect">
            <a:avLst/>
          </a:prstGeom>
          <a:solidFill>
            <a:srgbClr val="00B5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39775" y="203200"/>
            <a:ext cx="7159625" cy="1371600"/>
          </a:xfrm>
        </p:spPr>
        <p:txBody>
          <a:bodyPr/>
          <a:lstStyle/>
          <a:p>
            <a:pPr>
              <a:defRPr sz="1800">
                <a:uFillTx/>
              </a:defRPr>
            </a:pPr>
            <a:r>
              <a:rPr sz="3300" dirty="0">
                <a:uFill>
                  <a:solidFill/>
                </a:uFill>
              </a:rPr>
              <a:t>Barents Sea </a:t>
            </a:r>
            <a:r>
              <a:rPr sz="3300" dirty="0" smtClean="0">
                <a:uFill>
                  <a:solidFill/>
                </a:uFill>
              </a:rPr>
              <a:t>Region</a:t>
            </a:r>
            <a:r>
              <a:rPr lang="en-GB" sz="3300" dirty="0" smtClean="0">
                <a:uFill>
                  <a:solidFill/>
                </a:uFill>
              </a:rPr>
              <a:t> – RSL data</a:t>
            </a:r>
            <a:endParaRPr sz="3300" dirty="0">
              <a:uFill>
                <a:solidFill/>
              </a:uFill>
            </a:endParaRPr>
          </a:p>
        </p:txBody>
      </p:sp>
      <p:sp>
        <p:nvSpPr>
          <p:cNvPr id="59396" name="Shape 58"/>
          <p:cNvSpPr>
            <a:spLocks noChangeArrowheads="1"/>
          </p:cNvSpPr>
          <p:nvPr/>
        </p:nvSpPr>
        <p:spPr bwMode="auto">
          <a:xfrm>
            <a:off x="1155700" y="685800"/>
            <a:ext cx="1270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9600"/>
            <a:ext cx="86042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75"/>
          <p:cNvSpPr/>
          <p:nvPr/>
        </p:nvSpPr>
        <p:spPr>
          <a:xfrm>
            <a:off x="7938" y="6476911"/>
            <a:ext cx="242374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uFillTx/>
              </a:defRPr>
            </a:pPr>
            <a:r>
              <a:rPr lang="en-GB" dirty="0" err="1">
                <a:uFill>
                  <a:solidFill/>
                </a:uFill>
              </a:rPr>
              <a:t>Svendsen</a:t>
            </a:r>
            <a:r>
              <a:rPr lang="en-GB" dirty="0">
                <a:uFill>
                  <a:solidFill/>
                </a:uFill>
              </a:rPr>
              <a:t> </a:t>
            </a:r>
            <a:r>
              <a:rPr lang="en-GB" dirty="0" smtClean="0">
                <a:uFill>
                  <a:solidFill/>
                </a:uFill>
              </a:rPr>
              <a:t>(QSR 2004</a:t>
            </a:r>
            <a:r>
              <a:rPr lang="en-GB" dirty="0">
                <a:uFill>
                  <a:solidFill/>
                </a:uFill>
              </a:rPr>
              <a:t>)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6409876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6345A83-2146-48DB-8114-E7C56498E951}" type="slidenum">
              <a:rPr lang="en-GB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69</a:t>
            </a:fld>
            <a:endParaRPr lang="en-GB" altLang="en-US" sz="14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957263"/>
            <a:ext cx="51625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" name="Shape 75"/>
          <p:cNvSpPr/>
          <p:nvPr/>
        </p:nvSpPr>
        <p:spPr>
          <a:xfrm>
            <a:off x="7938" y="6476911"/>
            <a:ext cx="241514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uFillTx/>
              </a:defRPr>
            </a:pPr>
            <a:r>
              <a:rPr lang="en-GB" dirty="0">
                <a:uFill>
                  <a:solidFill/>
                </a:uFill>
              </a:rPr>
              <a:t>Root et al. (</a:t>
            </a:r>
            <a:r>
              <a:rPr lang="en-GB" dirty="0" smtClean="0">
                <a:uFill>
                  <a:solidFill/>
                </a:uFill>
              </a:rPr>
              <a:t>GRL 2015)</a:t>
            </a:r>
            <a:endParaRPr dirty="0">
              <a:uFill>
                <a:solidFill/>
              </a:uFill>
            </a:endParaRPr>
          </a:p>
        </p:txBody>
      </p:sp>
      <p:pic>
        <p:nvPicPr>
          <p:cNvPr id="6144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43000"/>
            <a:ext cx="10096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86400" y="2592077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Microgal</a:t>
            </a:r>
            <a:r>
              <a:rPr lang="en-GB" dirty="0" smtClean="0"/>
              <a:t>/year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486400" y="2961409"/>
            <a:ext cx="533400" cy="696191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6592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7</a:t>
            </a:fld>
            <a:endParaRPr lang="en-US" altLang="zh-CN" sz="120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9" t="56532" r="6888" b="6340"/>
          <a:stretch>
            <a:fillRect/>
          </a:stretch>
        </p:blipFill>
        <p:spPr bwMode="auto">
          <a:xfrm>
            <a:off x="0" y="1676401"/>
            <a:ext cx="8200720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304800" y="1491735"/>
            <a:ext cx="784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 dirty="0"/>
              <a:t>GRACE </a:t>
            </a:r>
            <a:r>
              <a:rPr lang="en-GB" altLang="en-US" sz="1800" dirty="0" smtClean="0"/>
              <a:t>satellite measurement </a:t>
            </a:r>
            <a:r>
              <a:rPr lang="en-GB" altLang="en-US" sz="1800" dirty="0"/>
              <a:t>of mass change</a:t>
            </a:r>
          </a:p>
        </p:txBody>
      </p:sp>
    </p:spTree>
    <p:extLst>
      <p:ext uri="{BB962C8B-B14F-4D97-AF65-F5344CB8AC3E}">
        <p14:creationId xmlns:p14="http://schemas.microsoft.com/office/powerpoint/2010/main" val="1623344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51C397D-B9D7-4EFA-96D3-D19FBA127259}" type="slidenum">
              <a:rPr lang="en-GB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70</a:t>
            </a:fld>
            <a:endParaRPr lang="en-GB" altLang="en-US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72009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9941" name="TextBox 4"/>
          <p:cNvSpPr txBox="1">
            <a:spLocks noChangeArrowheads="1"/>
          </p:cNvSpPr>
          <p:nvPr/>
        </p:nvSpPr>
        <p:spPr bwMode="auto">
          <a:xfrm>
            <a:off x="4953000" y="1066800"/>
            <a:ext cx="3722688" cy="1477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Current models place too much ice over the Barents Sea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800"/>
              <a:t>GRACE sees 5-6 m sea-level equivalent instead of 8.5 m </a:t>
            </a:r>
          </a:p>
        </p:txBody>
      </p:sp>
      <p:sp>
        <p:nvSpPr>
          <p:cNvPr id="39942" name="TextBox 4"/>
          <p:cNvSpPr txBox="1">
            <a:spLocks noChangeArrowheads="1"/>
          </p:cNvSpPr>
          <p:nvPr/>
        </p:nvSpPr>
        <p:spPr bwMode="auto">
          <a:xfrm>
            <a:off x="7000875" y="2851150"/>
            <a:ext cx="183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/>
              <a:t>ICE-6G (2015)</a:t>
            </a:r>
          </a:p>
        </p:txBody>
      </p:sp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7000875" y="3524250"/>
            <a:ext cx="183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/>
              <a:t>ICE-5G (2004)</a:t>
            </a:r>
          </a:p>
        </p:txBody>
      </p:sp>
      <p:sp>
        <p:nvSpPr>
          <p:cNvPr id="39944" name="TextBox 8"/>
          <p:cNvSpPr txBox="1">
            <a:spLocks noChangeArrowheads="1"/>
          </p:cNvSpPr>
          <p:nvPr/>
        </p:nvSpPr>
        <p:spPr bwMode="auto">
          <a:xfrm>
            <a:off x="6999288" y="4191000"/>
            <a:ext cx="1838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/>
              <a:t>Tarasov</a:t>
            </a:r>
          </a:p>
        </p:txBody>
      </p:sp>
      <p:sp>
        <p:nvSpPr>
          <p:cNvPr id="10" name="Shape 75"/>
          <p:cNvSpPr/>
          <p:nvPr/>
        </p:nvSpPr>
        <p:spPr>
          <a:xfrm>
            <a:off x="7938" y="6477000"/>
            <a:ext cx="2782887" cy="3794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uFillTx/>
              </a:defRPr>
            </a:pPr>
            <a:r>
              <a:rPr lang="en-GB" dirty="0">
                <a:uFill>
                  <a:solidFill/>
                </a:uFill>
              </a:rPr>
              <a:t>Root et al. (GRL, in press)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07893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/>
              <a:t>Conclusions</a:t>
            </a:r>
            <a:endParaRPr lang="nl-NL" b="1" dirty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4854575"/>
          </a:xfrm>
        </p:spPr>
        <p:txBody>
          <a:bodyPr/>
          <a:lstStyle/>
          <a:p>
            <a:pPr>
              <a:defRPr/>
            </a:pPr>
            <a:r>
              <a:rPr lang="en-GB" altLang="en-US" sz="2400" dirty="0" smtClean="0"/>
              <a:t>Surface loading (GIA) feels viscosity at a certain depth and location</a:t>
            </a:r>
          </a:p>
          <a:p>
            <a:pPr>
              <a:defRPr/>
            </a:pPr>
            <a:r>
              <a:rPr lang="en-GB" altLang="en-US" sz="2400" dirty="0" smtClean="0"/>
              <a:t>GIA viscosity/lithosphere is not necessarily the same as lithosphere/viscosity in </a:t>
            </a:r>
            <a:r>
              <a:rPr lang="en-GB" altLang="en-US" sz="2400" smtClean="0"/>
              <a:t>another geophysical model</a:t>
            </a:r>
            <a:endParaRPr lang="en-GB" altLang="en-US" sz="2400" dirty="0" smtClean="0"/>
          </a:p>
          <a:p>
            <a:pPr>
              <a:defRPr/>
            </a:pPr>
            <a:r>
              <a:rPr lang="en-GB" altLang="en-US" sz="2400" dirty="0" smtClean="0"/>
              <a:t>Relaxation times are well below 1000 years in several locations (West Antarctica, Iceland, Alaska, Patagonia, western Norway, Eastern US)</a:t>
            </a:r>
          </a:p>
          <a:p>
            <a:pPr>
              <a:defRPr/>
            </a:pPr>
            <a:r>
              <a:rPr lang="en-GB" altLang="en-US" sz="2400" dirty="0" smtClean="0"/>
              <a:t>Dislocation creep means small relaxation times</a:t>
            </a:r>
          </a:p>
          <a:p>
            <a:pPr marL="0" indent="0">
              <a:buFontTx/>
              <a:buNone/>
              <a:defRPr/>
            </a:pPr>
            <a:endParaRPr lang="en-GB" altLang="en-US" sz="2400" dirty="0"/>
          </a:p>
          <a:p>
            <a:pPr marL="0" indent="0">
              <a:buNone/>
              <a:defRPr/>
            </a:pPr>
            <a:r>
              <a:rPr lang="en-GB" altLang="en-US" sz="2400" dirty="0" smtClean="0"/>
              <a:t>What is the effect on inferred ice thickness? On corrections for sea-level and ice melt measurements? On feedback between ice growth</a:t>
            </a:r>
            <a:r>
              <a:rPr lang="en-GB" altLang="en-US" sz="2400" dirty="0"/>
              <a:t> </a:t>
            </a:r>
            <a:r>
              <a:rPr lang="en-GB" altLang="en-US" sz="2400" dirty="0" smtClean="0"/>
              <a:t>and elevation?</a:t>
            </a:r>
          </a:p>
          <a:p>
            <a:pPr>
              <a:defRPr/>
            </a:pPr>
            <a:endParaRPr lang="nl-NL" altLang="en-US" sz="2400" dirty="0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D8E2C623-E09B-404E-ADB9-29687B1FE58C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71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Gravity is accurate but ambiguous</a:t>
            </a:r>
          </a:p>
          <a:p>
            <a:r>
              <a:rPr lang="en-GB" dirty="0" smtClean="0"/>
              <a:t>Uncompensated crust and topography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0B72EF-6B59-485F-82D1-D4D342DE0265}" type="slidenum">
              <a:rPr lang="zh-CN" altLang="en-US" smtClean="0"/>
              <a:pPr>
                <a:defRPr/>
              </a:pPr>
              <a:t>72</a:t>
            </a:fld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1838449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7D89981-3C88-413A-96D4-44A75D07C6B9}" type="slidenum">
              <a:rPr lang="zh-CN" altLang="en-US" smtClean="0">
                <a:solidFill>
                  <a:srgbClr val="FFFF00"/>
                </a:solidFill>
                <a:latin typeface="Times New Roman" pitchFamily="18" charset="0"/>
              </a:rPr>
              <a:pPr eaLnBrk="1" hangingPunct="1"/>
              <a:t>8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875"/>
            <a:ext cx="87820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5105400" y="457200"/>
            <a:ext cx="3581400" cy="190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85963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28600" y="2590800"/>
            <a:ext cx="8629650" cy="45720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9118" y="2971800"/>
            <a:ext cx="4515282" cy="381000"/>
          </a:xfrm>
          <a:prstGeom prst="rect">
            <a:avLst/>
          </a:prstGeom>
          <a:solidFill>
            <a:schemeClr val="bg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lnSpc>
                <a:spcPct val="120000"/>
              </a:lnSpc>
              <a:spcBef>
                <a:spcPct val="20000"/>
              </a:spcBef>
              <a:buBlip>
                <a:blip r:embed="rId2"/>
              </a:buBlip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lnSpc>
                <a:spcPct val="120000"/>
              </a:lnSpc>
              <a:spcBef>
                <a:spcPct val="20000"/>
              </a:spcBef>
              <a:buBlip>
                <a:blip r:embed="rId3"/>
              </a:buBlip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lnSpc>
                <a:spcPct val="120000"/>
              </a:lnSpc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lnSpc>
                <a:spcPct val="120000"/>
              </a:lnSpc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3706D234-4F30-4F35-AD87-59C2E3084CC3}" type="slidenum">
              <a:rPr lang="zh-CN" altLang="en-US" sz="1400" smtClean="0">
                <a:solidFill>
                  <a:srgbClr val="FFFF00"/>
                </a:solidFill>
                <a:latin typeface="Times New Roman" pitchFamily="18" charset="0"/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altLang="zh-CN" sz="120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575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400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From: Nederland in het </a:t>
            </a:r>
            <a:r>
              <a:rPr lang="en-GB" dirty="0" err="1" smtClean="0"/>
              <a:t>Holoceen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_of_C">
  <a:themeElements>
    <a:clrScheme name="">
      <a:dk1>
        <a:srgbClr val="000000"/>
      </a:dk1>
      <a:lt1>
        <a:srgbClr val="FFFFFF"/>
      </a:lt1>
      <a:dk2>
        <a:srgbClr val="FFCC00"/>
      </a:dk2>
      <a:lt2>
        <a:srgbClr val="7D623E"/>
      </a:lt2>
      <a:accent1>
        <a:srgbClr val="FFCC00"/>
      </a:accent1>
      <a:accent2>
        <a:srgbClr val="880000"/>
      </a:accent2>
      <a:accent3>
        <a:srgbClr val="FFFFFF"/>
      </a:accent3>
      <a:accent4>
        <a:srgbClr val="000000"/>
      </a:accent4>
      <a:accent5>
        <a:srgbClr val="FFE2AA"/>
      </a:accent5>
      <a:accent6>
        <a:srgbClr val="7B0000"/>
      </a:accent6>
      <a:hlink>
        <a:srgbClr val="805F3E"/>
      </a:hlink>
      <a:folHlink>
        <a:srgbClr val="6E354F"/>
      </a:folHlink>
    </a:clrScheme>
    <a:fontScheme name="U_of_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_of_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_of_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_of_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_of_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_of_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_of_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_of_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_of_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_of_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_of_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_of_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_of_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_of_C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_of_C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45128</TotalTime>
  <Words>1282</Words>
  <Application>Microsoft Office PowerPoint</Application>
  <PresentationFormat>On-screen Show (4:3)</PresentationFormat>
  <Paragraphs>346</Paragraphs>
  <Slides>72</Slides>
  <Notes>29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U_of_C</vt:lpstr>
      <vt:lpstr>Equation</vt:lpstr>
      <vt:lpstr>PowerPoint Presentation</vt:lpstr>
      <vt:lpstr>PowerPoint Presentation</vt:lpstr>
      <vt:lpstr>PowerPoint Presentation</vt:lpstr>
      <vt:lpstr>Glacial Isostatic Adjustment (GIA)</vt:lpstr>
      <vt:lpstr>PowerPoint Presentation</vt:lpstr>
      <vt:lpstr>Why model GIA? (or what does this presentation have to do with the rest of the workshop)</vt:lpstr>
      <vt:lpstr>PowerPoint Presentation</vt:lpstr>
      <vt:lpstr>PowerPoint Presentation</vt:lpstr>
      <vt:lpstr>PowerPoint Presentation</vt:lpstr>
      <vt:lpstr>Load on an elastic plate</vt:lpstr>
      <vt:lpstr>PowerPoint Presentation</vt:lpstr>
      <vt:lpstr>PowerPoint Presentation</vt:lpstr>
      <vt:lpstr>PowerPoint Presentation</vt:lpstr>
      <vt:lpstr>GIA model</vt:lpstr>
      <vt:lpstr>PowerPoint Presentation</vt:lpstr>
      <vt:lpstr>PowerPoint Presentation</vt:lpstr>
      <vt:lpstr>eigenfunctions</vt:lpstr>
      <vt:lpstr>Normal modes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ICE-6G/VM5a model</vt:lpstr>
      <vt:lpstr>PowerPoint Presentation</vt:lpstr>
      <vt:lpstr>Relaxation time</vt:lpstr>
      <vt:lpstr>Relaxation time</vt:lpstr>
      <vt:lpstr>Relaxation time</vt:lpstr>
      <vt:lpstr>PowerPoint Presentation</vt:lpstr>
      <vt:lpstr>Alaska</vt:lpstr>
      <vt:lpstr>Iceland</vt:lpstr>
      <vt:lpstr>PowerPoint Presentation</vt:lpstr>
      <vt:lpstr>Depth sensitivity</vt:lpstr>
      <vt:lpstr>GIA models with 3D viscosity</vt:lpstr>
      <vt:lpstr>How to compute 3D viscosity?</vt:lpstr>
      <vt:lpstr>PowerPoint Presentation</vt:lpstr>
      <vt:lpstr>PowerPoint Presentation</vt:lpstr>
      <vt:lpstr>PowerPoint Presentation</vt:lpstr>
      <vt:lpstr>PowerPoint Presentation</vt:lpstr>
      <vt:lpstr>Can we compare viscosity to other processes?</vt:lpstr>
      <vt:lpstr>Model: flow laws for olivine</vt:lpstr>
      <vt:lpstr>Model</vt:lpstr>
      <vt:lpstr>Time-dependent viscosity</vt:lpstr>
      <vt:lpstr>PowerPoint Presentation</vt:lpstr>
      <vt:lpstr>PowerPoint Presentation</vt:lpstr>
      <vt:lpstr>PowerPoint Presentation</vt:lpstr>
      <vt:lpstr>PowerPoint Presentation</vt:lpstr>
      <vt:lpstr>Relaxation time</vt:lpstr>
      <vt:lpstr>Effective viscosity Antarctica</vt:lpstr>
      <vt:lpstr>Relaxation Times</vt:lpstr>
      <vt:lpstr>Relaxation Times</vt:lpstr>
      <vt:lpstr>Changing the viscosity</vt:lpstr>
      <vt:lpstr>Antarctic mass loss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Degree amplitude Vzz at 250 km</vt:lpstr>
      <vt:lpstr>PowerPoint Presentation</vt:lpstr>
      <vt:lpstr>PowerPoint Presentation</vt:lpstr>
      <vt:lpstr>Biomass</vt:lpstr>
      <vt:lpstr>Water buffalo movement</vt:lpstr>
      <vt:lpstr>GRACE trends</vt:lpstr>
      <vt:lpstr>Barents Sea Region – RSL data</vt:lpstr>
      <vt:lpstr>PowerPoint Presentation</vt:lpstr>
      <vt:lpstr>PowerPoint Presentation</vt:lpstr>
      <vt:lpstr>Conclusions</vt:lpstr>
      <vt:lpstr>Conclusions</vt:lpstr>
    </vt:vector>
  </TitlesOfParts>
  <Company>University of Calgary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chenx</dc:creator>
  <cp:lastModifiedBy>Wouter van der Wal</cp:lastModifiedBy>
  <cp:revision>1634</cp:revision>
  <dcterms:created xsi:type="dcterms:W3CDTF">2002-10-29T01:08:27Z</dcterms:created>
  <dcterms:modified xsi:type="dcterms:W3CDTF">2015-07-14T06:05:09Z</dcterms:modified>
</cp:coreProperties>
</file>