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28" r:id="rId2"/>
    <p:sldId id="281" r:id="rId3"/>
    <p:sldId id="298" r:id="rId4"/>
    <p:sldId id="261" r:id="rId5"/>
    <p:sldId id="295" r:id="rId6"/>
    <p:sldId id="299" r:id="rId7"/>
    <p:sldId id="300" r:id="rId8"/>
    <p:sldId id="282" r:id="rId9"/>
    <p:sldId id="309" r:id="rId10"/>
    <p:sldId id="284" r:id="rId11"/>
    <p:sldId id="325" r:id="rId12"/>
    <p:sldId id="313" r:id="rId13"/>
    <p:sldId id="307" r:id="rId14"/>
    <p:sldId id="315" r:id="rId15"/>
    <p:sldId id="329" r:id="rId16"/>
    <p:sldId id="317" r:id="rId17"/>
    <p:sldId id="293" r:id="rId18"/>
    <p:sldId id="322" r:id="rId19"/>
    <p:sldId id="292" r:id="rId20"/>
    <p:sldId id="304" r:id="rId21"/>
    <p:sldId id="259" r:id="rId22"/>
    <p:sldId id="318" r:id="rId23"/>
    <p:sldId id="319" r:id="rId24"/>
    <p:sldId id="332" r:id="rId25"/>
    <p:sldId id="320" r:id="rId26"/>
    <p:sldId id="268" r:id="rId27"/>
    <p:sldId id="333" r:id="rId28"/>
    <p:sldId id="269" r:id="rId29"/>
    <p:sldId id="272" r:id="rId30"/>
    <p:sldId id="334" r:id="rId31"/>
    <p:sldId id="335" r:id="rId32"/>
    <p:sldId id="287" r:id="rId33"/>
    <p:sldId id="263" r:id="rId34"/>
    <p:sldId id="264" r:id="rId35"/>
    <p:sldId id="290" r:id="rId36"/>
    <p:sldId id="266" r:id="rId37"/>
    <p:sldId id="294" r:id="rId38"/>
    <p:sldId id="271" r:id="rId39"/>
    <p:sldId id="27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716" autoAdjust="0"/>
  </p:normalViewPr>
  <p:slideViewPr>
    <p:cSldViewPr>
      <p:cViewPr>
        <p:scale>
          <a:sx n="62" d="100"/>
          <a:sy n="62" d="100"/>
        </p:scale>
        <p:origin x="-83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163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E167F-489D-4AEC-B188-29791450A824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88ECE-1CE2-48E5-A241-6C60767A0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DD8C0-98EF-4BFA-BCFF-32E9F951035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74EBF-7BFD-4123-B866-57D1BAC0CD6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Even though we have less data that constrains lower mantle structure ( no surface waves, etc. ) the structure is simple, so we will start there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87081B-4846-4809-856E-27D5DDF376B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05054E-4027-432A-9A1A-CA3ECADB30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CA5195-1535-4FBB-ACFE-C520EE3C42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E39E-3688-43F4-BA23-F5C33A133A6B}" type="datetimeFigureOut">
              <a:rPr lang="en-US" smtClean="0"/>
              <a:pPr/>
              <a:t>7/20/2012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B8D1-11ED-4314-AD95-57606E2C0A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778" t="12307" r="8262" b="3297"/>
          <a:stretch>
            <a:fillRect/>
          </a:stretch>
        </p:blipFill>
        <p:spPr bwMode="auto">
          <a:xfrm>
            <a:off x="0" y="838200"/>
            <a:ext cx="9144000" cy="48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31242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Adam M. Dziewonski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 in cooperation 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with </a:t>
            </a:r>
            <a:r>
              <a:rPr lang="en-US" sz="2400" i="1" dirty="0" err="1" smtClean="0">
                <a:solidFill>
                  <a:schemeClr val="bg1"/>
                </a:solidFill>
                <a:latin typeface="Comic Sans MS" pitchFamily="66" charset="0"/>
              </a:rPr>
              <a:t>Ved</a:t>
            </a:r>
            <a:r>
              <a:rPr lang="en-US" sz="2400" i="1" dirty="0" smtClean="0">
                <a:solidFill>
                  <a:schemeClr val="bg1"/>
                </a:solidFill>
                <a:latin typeface="Comic Sans MS" pitchFamily="66" charset="0"/>
              </a:rPr>
              <a:t> Lekic and Barbara Romanowicz</a:t>
            </a:r>
            <a:endParaRPr lang="en-US" sz="24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1524000"/>
            <a:ext cx="5545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Terra Incognita Again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;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7400" y="2286000"/>
            <a:ext cx="518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Five zones in the mantle</a:t>
            </a:r>
            <a:endParaRPr lang="en-US" sz="3200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57150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4876800"/>
            <a:ext cx="2456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Comic Sans MS" pitchFamily="66" charset="0"/>
              </a:rPr>
              <a:t>KITP July 19, 2012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Crossing the 650 km discontinuity</a:t>
            </a:r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31502"/>
          <a:stretch>
            <a:fillRect/>
          </a:stretch>
        </p:blipFill>
        <p:spPr bwMode="auto">
          <a:xfrm>
            <a:off x="228600" y="2057400"/>
            <a:ext cx="8610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-7578" t="-3418" r="-8277" b="95443"/>
          <a:stretch>
            <a:fillRect/>
          </a:stretch>
        </p:blipFill>
        <p:spPr bwMode="auto">
          <a:xfrm>
            <a:off x="-762000" y="1143000"/>
            <a:ext cx="1048294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5867400"/>
            <a:ext cx="328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i="1" dirty="0" smtClean="0">
                <a:latin typeface="Comic Sans MS" pitchFamily="66" charset="0"/>
              </a:rPr>
              <a:t>After Ritsema et al., 2011</a:t>
            </a:r>
            <a:endParaRPr lang="en-US" sz="2000" i="1" dirty="0">
              <a:latin typeface="Comic Sans MS" pitchFamily="66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3048000"/>
            <a:ext cx="8610600" cy="0"/>
          </a:xfrm>
          <a:prstGeom prst="line">
            <a:avLst/>
          </a:prstGeom>
          <a:ln w="28575"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4287" t="81855" r="25464" b="9719"/>
          <a:stretch>
            <a:fillRect/>
          </a:stretch>
        </p:blipFill>
        <p:spPr bwMode="auto">
          <a:xfrm>
            <a:off x="3048000" y="3886200"/>
            <a:ext cx="3352800" cy="105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90600" y="4953000"/>
            <a:ext cx="7847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Model TX2008 has weak constrains in transition zone</a:t>
            </a:r>
          </a:p>
          <a:p>
            <a:r>
              <a:rPr lang="en-US" sz="2400" dirty="0" smtClean="0">
                <a:latin typeface="Comic Sans MS" pitchFamily="66" charset="0"/>
              </a:rPr>
              <a:t>Model HMSL-S has no constraints in transition zone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Comic Sans MS" pitchFamily="66" charset="0"/>
              </a:rPr>
              <a:t>Travel times of SS – </a:t>
            </a:r>
            <a:r>
              <a:rPr lang="en-US" sz="3100" dirty="0" err="1" smtClean="0">
                <a:latin typeface="Comic Sans MS" pitchFamily="66" charset="0"/>
              </a:rPr>
              <a:t>SdS</a:t>
            </a:r>
            <a:r>
              <a:rPr lang="en-US" sz="3100" dirty="0" smtClean="0">
                <a:latin typeface="Comic Sans MS" pitchFamily="66" charset="0"/>
              </a:rPr>
              <a:t> from 21,000 seismograms constrain topography of the 650 and 410 km discontinuities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81000"/>
            <a:ext cx="76200" cy="13811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</p:txBody>
      </p:sp>
      <p:pic>
        <p:nvPicPr>
          <p:cNvPr id="14340" name="Picture 6" descr="C:\presentations\jpeg_transparencies\additional_transparencies\SdS_point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514600"/>
            <a:ext cx="8686800" cy="41100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dirty="0" smtClean="0"/>
          </a:p>
        </p:txBody>
      </p:sp>
      <p:pic>
        <p:nvPicPr>
          <p:cNvPr id="6148" name="Picture 1030" descr="C:\presentations\jpeg_transparencies\scanned_tranparencies\TZ_topograph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914400"/>
            <a:ext cx="6476010" cy="4986528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679824" y="381000"/>
            <a:ext cx="846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omic Sans MS" pitchFamily="66" charset="0"/>
              </a:rPr>
              <a:t>Topography of upper mantle discontinuities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6019800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Comic Sans MS" pitchFamily="66" charset="0"/>
              </a:rPr>
              <a:t>Gu and Dziewonski, 2001</a:t>
            </a:r>
            <a:endParaRPr lang="en-US" sz="2800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2954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Comic Sans MS" pitchFamily="66" charset="0"/>
              </a:rPr>
              <a:t>Correlation of TZ velocity anomalies and 660 topography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28600" y="2209800"/>
            <a:ext cx="3886200" cy="4191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600" dirty="0"/>
              <a:t>  </a:t>
            </a:r>
            <a:r>
              <a:rPr lang="en-US" sz="2600" dirty="0" smtClean="0"/>
              <a:t>   </a:t>
            </a:r>
            <a:r>
              <a:rPr lang="en-US" sz="2600" dirty="0" smtClean="0">
                <a:latin typeface="Comic Sans MS" pitchFamily="66" charset="0"/>
              </a:rPr>
              <a:t>High correlation </a:t>
            </a:r>
            <a:r>
              <a:rPr lang="en-US" sz="2600" dirty="0">
                <a:latin typeface="Comic Sans MS" pitchFamily="66" charset="0"/>
              </a:rPr>
              <a:t>of the 660km discontinuity topography with velocity perturbations in the transition zone indicates ponding of heavier (cooler) material. There is no correlation with the anomalies below 660km.</a:t>
            </a:r>
          </a:p>
        </p:txBody>
      </p:sp>
      <p:pic>
        <p:nvPicPr>
          <p:cNvPr id="82950" name="Picture 6" descr="C:\presentations\jpeg_transparencies\scanned_transparencies_2\tz_velocity_and_topograph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438400"/>
            <a:ext cx="4048125" cy="4114800"/>
          </a:xfrm>
          <a:noFill/>
          <a:ln/>
        </p:spPr>
      </p:pic>
      <p:pic>
        <p:nvPicPr>
          <p:cNvPr id="82953" name="Picture 9" descr="C:\presentations\jpeg_transparencies\scanned_transparencies_2\tz_velocity_and_topograp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905000"/>
            <a:ext cx="5486400" cy="4665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>
                <a:solidFill>
                  <a:srgbClr val="990000"/>
                </a:solidFill>
                <a:latin typeface="Comic Sans MS" pitchFamily="66" charset="0"/>
              </a:rPr>
              <a:t>Stagnant slabs are common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2" name="Picture 4" descr="fukao_penetration"/>
          <p:cNvPicPr>
            <a:picLocks noChangeAspect="1" noChangeArrowheads="1"/>
          </p:cNvPicPr>
          <p:nvPr/>
        </p:nvPicPr>
        <p:blipFill>
          <a:blip r:embed="rId2" cstate="print"/>
          <a:srcRect b="15842"/>
          <a:stretch>
            <a:fillRect/>
          </a:stretch>
        </p:blipFill>
        <p:spPr bwMode="auto">
          <a:xfrm>
            <a:off x="914400" y="1143000"/>
            <a:ext cx="7162800" cy="4916488"/>
          </a:xfrm>
          <a:prstGeom prst="rect">
            <a:avLst/>
          </a:prstGeom>
          <a:noFill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019800" y="6248400"/>
            <a:ext cx="2760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latin typeface="Comic Sans MS" pitchFamily="66" charset="0"/>
              </a:rPr>
              <a:t>from Fukao et al.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924800" cy="868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Lower</a:t>
            </a:r>
            <a:r>
              <a:rPr lang="en-US" sz="3600" dirty="0" smtClean="0"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Mantle</a:t>
            </a:r>
            <a:b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9880" b="10345"/>
          <a:stretch>
            <a:fillRect/>
          </a:stretch>
        </p:blipFill>
        <p:spPr bwMode="auto">
          <a:xfrm>
            <a:off x="0" y="2667000"/>
            <a:ext cx="8968451" cy="336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6096000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Comic Sans MS" pitchFamily="66" charset="0"/>
              </a:rPr>
              <a:t>Ritsema et al., 2011</a:t>
            </a:r>
            <a:endParaRPr lang="en-US" sz="2400" i="1" dirty="0"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1504" r="1770" b="94884"/>
          <a:stretch>
            <a:fillRect/>
          </a:stretch>
        </p:blipFill>
        <p:spPr bwMode="auto">
          <a:xfrm>
            <a:off x="990600" y="1981200"/>
            <a:ext cx="7924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5" name="Content Placeholder 3" descr="data_and_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3976" b="4147"/>
          <a:stretch>
            <a:fillRect/>
          </a:stretch>
        </p:blipFill>
        <p:spPr>
          <a:xfrm>
            <a:off x="838200" y="762000"/>
            <a:ext cx="7350125" cy="3962400"/>
          </a:xfrm>
        </p:spPr>
      </p:pic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28600" y="5105400"/>
            <a:ext cx="8686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The dominant degree-2 signal is clearly visible in the data; the model at 2800 km depth looks very much like travel time anomalies of S-waves that bottom in the lowermost mantle.</a:t>
            </a: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2743200" y="152400"/>
            <a:ext cx="3532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Comic Sans MS" pitchFamily="66" charset="0"/>
              </a:rPr>
              <a:t>Data and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8791" r="-4161"/>
          <a:stretch>
            <a:fillRect/>
          </a:stretch>
        </p:blipFill>
        <p:spPr bwMode="auto">
          <a:xfrm>
            <a:off x="457200" y="1143000"/>
            <a:ext cx="83058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Lower mantle “slow – fast” regionalization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7543800" cy="3810000"/>
          </a:xfrm>
        </p:spPr>
        <p:txBody>
          <a:bodyPr/>
          <a:lstStyle/>
          <a:p>
            <a:pPr marL="457200" indent="-457200">
              <a:buFont typeface="Arial" charset="0"/>
              <a:buNone/>
              <a:defRPr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4581" name="TextBox 12"/>
          <p:cNvSpPr txBox="1">
            <a:spLocks noChangeArrowheads="1"/>
          </p:cNvSpPr>
          <p:nvPr/>
        </p:nvSpPr>
        <p:spPr bwMode="auto">
          <a:xfrm>
            <a:off x="8382000" y="914400"/>
            <a:ext cx="312738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250000"/>
              </a:lnSpc>
            </a:pPr>
            <a:r>
              <a:rPr lang="en-US"/>
              <a:t>5</a:t>
            </a:r>
          </a:p>
          <a:p>
            <a:pPr>
              <a:lnSpc>
                <a:spcPct val="250000"/>
              </a:lnSpc>
            </a:pPr>
            <a:r>
              <a:rPr lang="en-US"/>
              <a:t>4</a:t>
            </a:r>
          </a:p>
          <a:p>
            <a:pPr>
              <a:lnSpc>
                <a:spcPct val="250000"/>
              </a:lnSpc>
            </a:pPr>
            <a:r>
              <a:rPr lang="en-US"/>
              <a:t>3</a:t>
            </a:r>
          </a:p>
          <a:p>
            <a:pPr>
              <a:lnSpc>
                <a:spcPct val="250000"/>
              </a:lnSpc>
            </a:pPr>
            <a:r>
              <a:rPr lang="en-US"/>
              <a:t>2</a:t>
            </a:r>
          </a:p>
          <a:p>
            <a:pPr>
              <a:lnSpc>
                <a:spcPct val="250000"/>
              </a:lnSpc>
            </a:pPr>
            <a:r>
              <a:rPr lang="en-US"/>
              <a:t>1</a:t>
            </a:r>
          </a:p>
          <a:p>
            <a:pPr>
              <a:lnSpc>
                <a:spcPct val="250000"/>
              </a:lnSpc>
            </a:pPr>
            <a:r>
              <a:rPr lang="en-US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788" y="5105400"/>
            <a:ext cx="8939212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How similar are regionalizations based on cluster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 analysis of different tomographic models?</a:t>
            </a:r>
            <a:endParaRPr lang="en-US" sz="3000" dirty="0">
              <a:latin typeface="Comic Sans MS" pitchFamily="66" charset="0"/>
            </a:endParaRPr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6149899" y="6248400"/>
            <a:ext cx="2765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i="1" dirty="0" err="1">
                <a:latin typeface="Comic Sans MS" pitchFamily="66" charset="0"/>
              </a:rPr>
              <a:t>Lekic</a:t>
            </a:r>
            <a:r>
              <a:rPr lang="en-US" sz="2400" i="1" dirty="0">
                <a:latin typeface="Comic Sans MS" pitchFamily="66" charset="0"/>
              </a:rPr>
              <a:t> et al. (</a:t>
            </a:r>
            <a:r>
              <a:rPr lang="en-US" sz="2400" i="1" dirty="0" smtClean="0">
                <a:latin typeface="Comic Sans MS" pitchFamily="66" charset="0"/>
              </a:rPr>
              <a:t>2012)</a:t>
            </a:r>
            <a:endParaRPr lang="en-US" sz="2400" i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934200" cy="538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152400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The Abyssal Layer</a:t>
            </a:r>
            <a:endParaRPr lang="en-US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8952" y="76200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Velocities</a:t>
            </a: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762000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omic Sans MS" pitchFamily="66" charset="0"/>
              </a:rPr>
              <a:t>Velocity gradient</a:t>
            </a:r>
            <a:endParaRPr lang="en-US" sz="24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Voting vs. harmonic order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Content Placeholder 3" descr="Voting_vs_Lma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00200"/>
            <a:ext cx="813432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Convergence of 3-D models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345"/>
          <a:stretch>
            <a:fillRect/>
          </a:stretch>
        </p:blipFill>
        <p:spPr bwMode="auto">
          <a:xfrm>
            <a:off x="1219200" y="762000"/>
            <a:ext cx="6324600" cy="534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43600" y="6096000"/>
            <a:ext cx="2964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Comic Sans MS" pitchFamily="66" charset="0"/>
              </a:rPr>
              <a:t>Ritsema et al., 2011</a:t>
            </a:r>
            <a:endParaRPr lang="en-US" sz="2400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355725"/>
          </a:xfrm>
        </p:spPr>
        <p:txBody>
          <a:bodyPr>
            <a:noAutofit/>
          </a:bodyPr>
          <a:lstStyle/>
          <a:p>
            <a:r>
              <a:rPr lang="en-US" sz="4000" dirty="0"/>
              <a:t>Large scale features in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different </a:t>
            </a:r>
            <a:r>
              <a:rPr lang="en-US" sz="4000" dirty="0"/>
              <a:t>models are similar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 flipV="1">
            <a:off x="685800" y="1981200"/>
            <a:ext cx="76200" cy="16668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endParaRPr lang="en-US" sz="2400"/>
          </a:p>
        </p:txBody>
      </p:sp>
      <p:pic>
        <p:nvPicPr>
          <p:cNvPr id="99334" name="Picture 6" descr="C:\presentations\jpeg_transparencies\scanned_tranparencies\megaplumes_caltech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752600"/>
            <a:ext cx="3619500" cy="5105400"/>
          </a:xfrm>
          <a:noFill/>
          <a:ln/>
        </p:spPr>
      </p:pic>
      <p:pic>
        <p:nvPicPr>
          <p:cNvPr id="99335" name="Picture 7" descr="C:\presentations\jpeg_transparencies\scanned_tranparencies\megaplumes_scrip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05000"/>
            <a:ext cx="3760788" cy="4953000"/>
          </a:xfrm>
          <a:prstGeom prst="rect">
            <a:avLst/>
          </a:prstGeom>
          <a:noFill/>
        </p:spPr>
      </p:pic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2133600" y="2057400"/>
            <a:ext cx="221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Caltech/Oxford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7086600" y="1981200"/>
            <a:ext cx="1166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Scripps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type="ctrTitle"/>
          </p:nvPr>
        </p:nvPicPr>
        <p:blipFill>
          <a:blip r:embed="rId2" cstate="print"/>
          <a:srcRect t="3148" b="7524"/>
          <a:stretch>
            <a:fillRect/>
          </a:stretch>
        </p:blipFill>
        <p:spPr>
          <a:xfrm>
            <a:off x="533400" y="1295400"/>
            <a:ext cx="7924800" cy="4883369"/>
          </a:xfrm>
          <a:noFill/>
          <a:ln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06314" y="1143000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Geoid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6746" y="1066800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Hot spots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3657600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Seismic structure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3657600"/>
            <a:ext cx="3427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Subduction 0 – 120 Ma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152400"/>
            <a:ext cx="7143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A puzzle: </a:t>
            </a:r>
          </a:p>
          <a:p>
            <a:pPr algn="ctr"/>
            <a:r>
              <a:rPr lang="en-US" sz="2800" dirty="0" smtClean="0">
                <a:latin typeface="Comic Sans MS" pitchFamily="66" charset="0"/>
              </a:rPr>
              <a:t>Geodynamic functions; degrees 2 &amp; 3 only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0162" y="6248400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Comic Sans MS" pitchFamily="66" charset="0"/>
              </a:rPr>
              <a:t>Richards &amp; </a:t>
            </a:r>
            <a:r>
              <a:rPr lang="en-US" sz="2400" i="1" dirty="0" err="1" smtClean="0">
                <a:latin typeface="Comic Sans MS" pitchFamily="66" charset="0"/>
              </a:rPr>
              <a:t>Engerbretsen</a:t>
            </a:r>
            <a:r>
              <a:rPr lang="en-US" sz="2400" i="1" dirty="0" smtClean="0">
                <a:latin typeface="Comic Sans MS" pitchFamily="66" charset="0"/>
              </a:rPr>
              <a:t>, 1992</a:t>
            </a:r>
            <a:endParaRPr lang="en-US" sz="2400" i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2590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Slabs at depth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6126163"/>
            <a:ext cx="76200" cy="3508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t="3401" r="47169"/>
          <a:stretch>
            <a:fillRect/>
          </a:stretch>
        </p:blipFill>
        <p:spPr bwMode="auto">
          <a:xfrm>
            <a:off x="3962400" y="228600"/>
            <a:ext cx="21351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27363" y="468313"/>
            <a:ext cx="87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72 km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95600" y="1371600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362 km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886075" y="2297113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652 km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2886075" y="3211513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/>
              <a:t>942 km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2820988" y="42021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1377 km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2744788" y="51165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2102 km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2820988" y="61071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2827 km</a:t>
            </a:r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5334000" y="0"/>
            <a:ext cx="838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Rectangle 15"/>
          <p:cNvSpPr>
            <a:spLocks noChangeArrowheads="1"/>
          </p:cNvSpPr>
          <p:nvPr/>
        </p:nvSpPr>
        <p:spPr bwMode="auto">
          <a:xfrm>
            <a:off x="5410200" y="1066800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Rectangle 16"/>
          <p:cNvSpPr>
            <a:spLocks noChangeArrowheads="1"/>
          </p:cNvSpPr>
          <p:nvPr/>
        </p:nvSpPr>
        <p:spPr bwMode="auto">
          <a:xfrm>
            <a:off x="5410200" y="1981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5410200" y="29718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5410200" y="38862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9"/>
          <p:cNvSpPr>
            <a:spLocks noChangeArrowheads="1"/>
          </p:cNvSpPr>
          <p:nvPr/>
        </p:nvSpPr>
        <p:spPr bwMode="auto">
          <a:xfrm>
            <a:off x="5410200" y="48006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Rectangle 20"/>
          <p:cNvSpPr>
            <a:spLocks noChangeArrowheads="1"/>
          </p:cNvSpPr>
          <p:nvPr/>
        </p:nvSpPr>
        <p:spPr bwMode="auto">
          <a:xfrm>
            <a:off x="5410200" y="57150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j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495800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omic Sans MS" pitchFamily="66" charset="0"/>
              </a:rPr>
              <a:t>After Lithgow-Bertelloni </a:t>
            </a:r>
          </a:p>
          <a:p>
            <a:r>
              <a:rPr lang="en-US" i="1" dirty="0" smtClean="0">
                <a:latin typeface="Comic Sans MS" pitchFamily="66" charset="0"/>
              </a:rPr>
              <a:t>and Richards, 1998</a:t>
            </a:r>
            <a:endParaRPr lang="en-US" i="1" dirty="0">
              <a:latin typeface="Comic Sans MS" pitchFamily="66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962400" y="3048000"/>
            <a:ext cx="198120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It does not work!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6148" name="Picture 4" descr="slab_power_spec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slab_seismic_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3657600" cy="511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419600" y="1295400"/>
            <a:ext cx="48688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Slabs and seismic velocities;</a:t>
            </a:r>
          </a:p>
          <a:p>
            <a:pPr algn="ctr"/>
            <a:r>
              <a:rPr lang="en-US" sz="2800">
                <a:latin typeface="Comic Sans MS" pitchFamily="66" charset="0"/>
              </a:rPr>
              <a:t>Degrees 1-12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43588" y="301783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latin typeface="Comic Sans MS" pitchFamily="66" charset="0"/>
              </a:rPr>
              <a:t>Power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2590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solidFill>
                  <a:srgbClr val="FF0000"/>
                </a:solidFill>
                <a:latin typeface="Comic Sans MS" pitchFamily="66" charset="0"/>
              </a:rPr>
              <a:t>Slabs at depth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6126163"/>
            <a:ext cx="76200" cy="3508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00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t="3401" r="47169"/>
          <a:stretch>
            <a:fillRect/>
          </a:stretch>
        </p:blipFill>
        <p:spPr bwMode="auto">
          <a:xfrm>
            <a:off x="3962400" y="228600"/>
            <a:ext cx="2135188" cy="6629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027363" y="468313"/>
            <a:ext cx="87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72 km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895600" y="1371600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362 km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886075" y="2297113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652 km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2886075" y="3211513"/>
            <a:ext cx="101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dirty="0"/>
              <a:t>942 km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2820988" y="42021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1377 km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2744788" y="51165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2102 km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2820988" y="6107113"/>
            <a:ext cx="1157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/>
              <a:t>2827 km</a:t>
            </a:r>
          </a:p>
        </p:txBody>
      </p:sp>
      <p:sp>
        <p:nvSpPr>
          <p:cNvPr id="3084" name="Rectangle 14"/>
          <p:cNvSpPr>
            <a:spLocks noChangeArrowheads="1"/>
          </p:cNvSpPr>
          <p:nvPr/>
        </p:nvSpPr>
        <p:spPr bwMode="auto">
          <a:xfrm>
            <a:off x="5334000" y="0"/>
            <a:ext cx="838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Rectangle 15"/>
          <p:cNvSpPr>
            <a:spLocks noChangeArrowheads="1"/>
          </p:cNvSpPr>
          <p:nvPr/>
        </p:nvSpPr>
        <p:spPr bwMode="auto">
          <a:xfrm>
            <a:off x="5410200" y="1066800"/>
            <a:ext cx="838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Rectangle 16"/>
          <p:cNvSpPr>
            <a:spLocks noChangeArrowheads="1"/>
          </p:cNvSpPr>
          <p:nvPr/>
        </p:nvSpPr>
        <p:spPr bwMode="auto">
          <a:xfrm>
            <a:off x="5410200" y="1981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Rectangle 17"/>
          <p:cNvSpPr>
            <a:spLocks noChangeArrowheads="1"/>
          </p:cNvSpPr>
          <p:nvPr/>
        </p:nvSpPr>
        <p:spPr bwMode="auto">
          <a:xfrm>
            <a:off x="5410200" y="29718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Rectangle 18"/>
          <p:cNvSpPr>
            <a:spLocks noChangeArrowheads="1"/>
          </p:cNvSpPr>
          <p:nvPr/>
        </p:nvSpPr>
        <p:spPr bwMode="auto">
          <a:xfrm>
            <a:off x="5410200" y="3886200"/>
            <a:ext cx="838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Rectangle 19"/>
          <p:cNvSpPr>
            <a:spLocks noChangeArrowheads="1"/>
          </p:cNvSpPr>
          <p:nvPr/>
        </p:nvSpPr>
        <p:spPr bwMode="auto">
          <a:xfrm>
            <a:off x="5410200" y="48006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Rectangle 20"/>
          <p:cNvSpPr>
            <a:spLocks noChangeArrowheads="1"/>
          </p:cNvSpPr>
          <p:nvPr/>
        </p:nvSpPr>
        <p:spPr bwMode="auto">
          <a:xfrm>
            <a:off x="5410200" y="5715000"/>
            <a:ext cx="762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j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495800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omic Sans MS" pitchFamily="66" charset="0"/>
              </a:rPr>
              <a:t>After Lithgow-Bertelloni </a:t>
            </a:r>
          </a:p>
          <a:p>
            <a:r>
              <a:rPr lang="en-US" i="1" dirty="0" smtClean="0">
                <a:latin typeface="Comic Sans MS" pitchFamily="66" charset="0"/>
              </a:rPr>
              <a:t>and Richards, 1998</a:t>
            </a:r>
            <a:endParaRPr lang="en-US" i="1" dirty="0">
              <a:latin typeface="Comic Sans MS" pitchFamily="66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962400" y="3048000"/>
            <a:ext cx="1981200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3" descr="EPSL_Figure_5.jpg"/>
          <p:cNvPicPr>
            <a:picLocks noChangeAspect="1"/>
          </p:cNvPicPr>
          <p:nvPr/>
        </p:nvPicPr>
        <p:blipFill>
          <a:blip r:embed="rId3" cstate="print"/>
          <a:srcRect l="49074" r="10185" b="49698"/>
          <a:stretch>
            <a:fillRect/>
          </a:stretch>
        </p:blipFill>
        <p:spPr>
          <a:xfrm>
            <a:off x="6324600" y="838200"/>
            <a:ext cx="2561492" cy="1513609"/>
          </a:xfrm>
          <a:prstGeom prst="rect">
            <a:avLst/>
          </a:prstGeom>
        </p:spPr>
      </p:pic>
      <p:pic>
        <p:nvPicPr>
          <p:cNvPr id="23" name="Content Placeholder 3" descr="EPSL_Figure_8.jpg"/>
          <p:cNvPicPr>
            <a:picLocks noChangeAspect="1"/>
          </p:cNvPicPr>
          <p:nvPr/>
        </p:nvPicPr>
        <p:blipFill>
          <a:blip r:embed="rId4" cstate="print"/>
          <a:srcRect l="49275" r="10145" b="74682"/>
          <a:stretch>
            <a:fillRect/>
          </a:stretch>
        </p:blipFill>
        <p:spPr>
          <a:xfrm>
            <a:off x="6279776" y="5029200"/>
            <a:ext cx="2635624" cy="16002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886200" y="6705600"/>
            <a:ext cx="2209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00800" y="381000"/>
            <a:ext cx="26164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Sum: upper mantle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24600" y="4648200"/>
            <a:ext cx="26132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Sum: whole mantle</a:t>
            </a:r>
            <a:endParaRPr lang="en-US" sz="2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It works for the Upper Mantle!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800" y="4919008"/>
            <a:ext cx="762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</a:rPr>
              <a:t>Comparison of seismic model S362ANI (left column) at 600 km and integrated mass anomaly for slab model L-B&amp;R (right column). The top maps show the velocity model at 600 km and the whole-mantle integrated slab model for degrees 1-18. The bottom row shows degree-2 pattern only (note the changed color scale).</a:t>
            </a:r>
          </a:p>
        </p:txBody>
      </p:sp>
      <p:pic>
        <p:nvPicPr>
          <p:cNvPr id="5" name="Content Placeholder 3" descr="EPSL_Figure_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143000"/>
            <a:ext cx="7543800" cy="3610372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296400" cy="1295400"/>
          </a:xfrm>
        </p:spPr>
        <p:txBody>
          <a:bodyPr>
            <a:normAutofit/>
          </a:bodyPr>
          <a:lstStyle/>
          <a:p>
            <a:pPr eaLnBrk="1" hangingPunct="1">
              <a:tabLst>
                <a:tab pos="6862763" algn="l"/>
              </a:tabLst>
            </a:pPr>
            <a:r>
              <a:rPr lang="en-US" sz="3000" dirty="0" smtClean="0">
                <a:latin typeface="Comic Sans MS" pitchFamily="66" charset="0"/>
              </a:rPr>
              <a:t>It works for the whole mantle; degrees 2 &amp;3 only!</a:t>
            </a:r>
          </a:p>
        </p:txBody>
      </p:sp>
      <p:pic>
        <p:nvPicPr>
          <p:cNvPr id="34819" name="Content Placeholder 3" descr="EPSL_Figure_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5535"/>
          <a:stretch>
            <a:fillRect/>
          </a:stretch>
        </p:blipFill>
        <p:spPr>
          <a:xfrm>
            <a:off x="1752600" y="1066800"/>
            <a:ext cx="5257800" cy="3810000"/>
          </a:xfrm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4919008"/>
            <a:ext cx="883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Comparison of seismic model S362ANI (left column) at 2800 km and integrated mass anomaly for slab model L-B&amp;R (right column). The top maps show the velocity model at 2800 km and the whole-mantle integrated slab model for degrees 1-18. The middle row shows degree-2 pattern only (note the changed color scale), while the third row shows the combined degree 2 and 3 pattern. 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0" y="914400"/>
            <a:ext cx="16433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2800 km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7010400" y="1447800"/>
            <a:ext cx="1816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All degrees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7086600" y="2667000"/>
            <a:ext cx="1501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Degree 2</a:t>
            </a:r>
          </a:p>
        </p:txBody>
      </p:sp>
      <p:sp>
        <p:nvSpPr>
          <p:cNvPr id="34824" name="TextBox 7"/>
          <p:cNvSpPr txBox="1">
            <a:spLocks noChangeArrowheads="1"/>
          </p:cNvSpPr>
          <p:nvPr/>
        </p:nvSpPr>
        <p:spPr bwMode="auto">
          <a:xfrm>
            <a:off x="7010400" y="3962400"/>
            <a:ext cx="1954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Degrees 2 &amp;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What does it mean?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latin typeface="Comic Sans MS" pitchFamily="66" charset="0"/>
              </a:rPr>
              <a:t>  This means that velocity anomalies in the lowermost mantle represent a </a:t>
            </a:r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long time average of the subduction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686800" cy="1143000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C00000"/>
                </a:solidFill>
                <a:latin typeface="Comic Sans MS" pitchFamily="66" charset="0"/>
              </a:rPr>
              <a:t>Degree 2 velocity anomalies at 2800 km, the Earth’s rotation axis and TPW paths of Besse and Courtillot (2002)</a:t>
            </a:r>
            <a:endParaRPr lang="en-US" sz="2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EPSL_Figure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418" r="-2363" b="20870"/>
          <a:stretch>
            <a:fillRect/>
          </a:stretch>
        </p:blipFill>
        <p:spPr>
          <a:xfrm>
            <a:off x="838200" y="1524000"/>
            <a:ext cx="7597003" cy="3200400"/>
          </a:xfrm>
        </p:spPr>
      </p:pic>
      <p:sp>
        <p:nvSpPr>
          <p:cNvPr id="5" name="TextBox 4"/>
          <p:cNvSpPr txBox="1"/>
          <p:nvPr/>
        </p:nvSpPr>
        <p:spPr>
          <a:xfrm>
            <a:off x="1219200" y="4724400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S362ANI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724400"/>
            <a:ext cx="1511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SAW24B</a:t>
            </a:r>
          </a:p>
          <a:p>
            <a:endParaRPr lang="en-US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4724400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S20RTS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134451"/>
            <a:ext cx="9296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There is less than 1 in 1,000 probability that such a configuration of </a:t>
            </a:r>
          </a:p>
          <a:p>
            <a:r>
              <a:rPr lang="en-US" sz="2200" dirty="0" smtClean="0">
                <a:latin typeface="Comic Sans MS" pitchFamily="66" charset="0"/>
              </a:rPr>
              <a:t>degree 2 is random. If low velocities are associated with a positive</a:t>
            </a:r>
          </a:p>
          <a:p>
            <a:r>
              <a:rPr lang="en-US" sz="2200" dirty="0" smtClean="0">
                <a:latin typeface="Comic Sans MS" pitchFamily="66" charset="0"/>
              </a:rPr>
              <a:t>gravitational effect, then the axis of the minimum moment of inertia</a:t>
            </a:r>
          </a:p>
          <a:p>
            <a:r>
              <a:rPr lang="en-US" sz="2200" dirty="0" smtClean="0">
                <a:latin typeface="Comic Sans MS" pitchFamily="66" charset="0"/>
              </a:rPr>
              <a:t>is in the equatorial plane.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  <a:latin typeface="Comic Sans MS" pitchFamily="66" charset="0"/>
              </a:rPr>
              <a:t>Two main points: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382000" cy="5562600"/>
          </a:xfrm>
        </p:spPr>
        <p:txBody>
          <a:bodyPr/>
          <a:lstStyle/>
          <a:p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 The characteristics of the spectrum of heterogeneity as a function of depth indicates the presence of five different regions: three in in the upper mantle and two in the lower mantle. </a:t>
            </a:r>
          </a:p>
          <a:p>
            <a:pPr>
              <a:buFont typeface="Arial" charset="0"/>
              <a:buNone/>
            </a:pP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A very large structure at the bottom of the mantle imposes a permanent imprint on the tectonics at the surface. It determines a broad ring in which subduction can occur and regions of high hot-spot activity.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609600"/>
            <a:ext cx="4038600" cy="3048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Comic Sans MS" pitchFamily="66" charset="0"/>
              </a:rPr>
              <a:t>Different subsets of data have to be used to recover the whole mantle structure.</a:t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</a:rPr>
              <a:t/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</a:rPr>
              <a:t>Models obtained using only one subset of data are shown:</a:t>
            </a:r>
            <a:br>
              <a:rPr lang="en-US" sz="2800" dirty="0" smtClean="0">
                <a:latin typeface="Comic Sans MS" pitchFamily="66" charset="0"/>
              </a:rPr>
            </a:br>
            <a:endParaRPr lang="en-US" sz="28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0"/>
            <a:ext cx="4114800" cy="2362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2973"/>
            <a:ext cx="4267200" cy="633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00600" y="38862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Comic Sans MS" pitchFamily="66" charset="0"/>
              </a:rPr>
              <a:t>Left: fundamental mode</a:t>
            </a:r>
          </a:p>
          <a:p>
            <a:r>
              <a:rPr lang="en-US" sz="2200" b="1" dirty="0" smtClean="0">
                <a:latin typeface="Comic Sans MS" pitchFamily="66" charset="0"/>
              </a:rPr>
              <a:t>Center: overtones</a:t>
            </a:r>
          </a:p>
          <a:p>
            <a:r>
              <a:rPr lang="en-US" sz="2200" b="1" dirty="0" smtClean="0">
                <a:latin typeface="Comic Sans MS" pitchFamily="66" charset="0"/>
              </a:rPr>
              <a:t>Right: </a:t>
            </a:r>
            <a:r>
              <a:rPr lang="en-US" sz="2200" b="1" dirty="0" err="1" smtClean="0">
                <a:latin typeface="Comic Sans MS" pitchFamily="66" charset="0"/>
              </a:rPr>
              <a:t>teleseismic</a:t>
            </a:r>
            <a:r>
              <a:rPr lang="en-US" sz="2200" b="1" dirty="0" smtClean="0">
                <a:latin typeface="Comic Sans MS" pitchFamily="66" charset="0"/>
              </a:rPr>
              <a:t> travel times</a:t>
            </a:r>
            <a:endParaRPr lang="en-US" sz="22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0272" y="6324600"/>
            <a:ext cx="306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latin typeface="Comic Sans MS" pitchFamily="66" charset="0"/>
              </a:rPr>
              <a:t>Ritsema et al., 2004</a:t>
            </a:r>
            <a:endParaRPr lang="en-US" sz="2400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Comic Sans MS" pitchFamily="66" charset="0"/>
              </a:rPr>
              <a:t>What should CIDER do?</a:t>
            </a:r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9831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n-US" dirty="0" smtClean="0">
                <a:latin typeface="Comic Sans MS" pitchFamily="66" charset="0"/>
              </a:rPr>
              <a:t>The paradigm of whole mantle convection should be modified to account of </a:t>
            </a:r>
            <a:r>
              <a:rPr lang="en-US" dirty="0" err="1" smtClean="0">
                <a:latin typeface="Comic Sans MS" pitchFamily="66" charset="0"/>
              </a:rPr>
              <a:t>zonation</a:t>
            </a:r>
            <a:r>
              <a:rPr lang="en-US" dirty="0" smtClean="0">
                <a:latin typeface="Comic Sans MS" pitchFamily="66" charset="0"/>
              </a:rPr>
              <a:t> of mantle heterogeneity. This will require close and constructive cooperation of geodynamicists, seismologists, mineral physicists and geochemists. </a:t>
            </a:r>
          </a:p>
          <a:p>
            <a:pPr>
              <a:buNone/>
            </a:pPr>
            <a:endParaRPr lang="en-US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dirty="0" smtClean="0">
                <a:latin typeface="Comic Sans MS" pitchFamily="66" charset="0"/>
              </a:rPr>
              <a:t>   CIDER has now the means to support an effort to identify the issues that need to be addressed in order to achieve substantial progress.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The next 10 slides were not shown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C00000"/>
                </a:solidFill>
                <a:latin typeface="Comic Sans MS" pitchFamily="66" charset="0"/>
              </a:rPr>
              <a:t>Principal Component Analysis (PCA)</a:t>
            </a:r>
            <a:endParaRPr lang="en-US" sz="4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>
                <a:latin typeface="Comic Sans MS" pitchFamily="66" charset="0"/>
              </a:rPr>
              <a:t>   </a:t>
            </a:r>
            <a:r>
              <a:rPr lang="en-US" sz="2800" dirty="0" smtClean="0">
                <a:latin typeface="Comic Sans MS" pitchFamily="66" charset="0"/>
              </a:rPr>
              <a:t>A multi-dimensional function – a 3-D velocity model, for example – may be represented by a sum of multi-dimensional functions that are orthogonal: </a:t>
            </a:r>
          </a:p>
          <a:p>
            <a:pPr algn="ctr">
              <a:buNone/>
            </a:pPr>
            <a:r>
              <a:rPr lang="el-GR" sz="2800" dirty="0" smtClean="0">
                <a:latin typeface="Comic Sans MS" pitchFamily="66" charset="0"/>
              </a:rPr>
              <a:t>Δ</a:t>
            </a:r>
            <a:r>
              <a:rPr lang="en-US" sz="2800" dirty="0" smtClean="0">
                <a:latin typeface="Comic Sans MS" pitchFamily="66" charset="0"/>
              </a:rPr>
              <a:t>v(r,</a:t>
            </a:r>
            <a:r>
              <a:rPr lang="el-GR" sz="2800" dirty="0" smtClean="0">
                <a:latin typeface="Comic Sans MS" pitchFamily="66" charset="0"/>
              </a:rPr>
              <a:t>θ</a:t>
            </a:r>
            <a:r>
              <a:rPr lang="en-US" sz="2800" dirty="0" smtClean="0">
                <a:latin typeface="Comic Sans MS" pitchFamily="66" charset="0"/>
              </a:rPr>
              <a:t>,</a:t>
            </a:r>
            <a:r>
              <a:rPr lang="el-GR" sz="2800" dirty="0" smtClean="0">
                <a:latin typeface="Comic Sans MS" pitchFamily="66" charset="0"/>
              </a:rPr>
              <a:t>φ</a:t>
            </a:r>
            <a:r>
              <a:rPr lang="en-US" sz="2800" dirty="0" smtClean="0">
                <a:latin typeface="Comic Sans MS" pitchFamily="66" charset="0"/>
              </a:rPr>
              <a:t>) = ∑ </a:t>
            </a:r>
            <a:r>
              <a:rPr lang="el-GR" sz="2800" dirty="0" smtClean="0">
                <a:latin typeface="Comic Sans MS" pitchFamily="66" charset="0"/>
              </a:rPr>
              <a:t>λ</a:t>
            </a:r>
            <a:r>
              <a:rPr lang="en-US" sz="2400" i="1" dirty="0" err="1" smtClean="0">
                <a:latin typeface="Comic Sans MS" pitchFamily="66" charset="0"/>
              </a:rPr>
              <a:t>i</a:t>
            </a:r>
            <a:r>
              <a:rPr lang="en-US" sz="2400" dirty="0" smtClean="0">
                <a:latin typeface="Comic Sans MS" pitchFamily="66" charset="0"/>
              </a:rPr>
              <a:t> • </a:t>
            </a:r>
            <a:r>
              <a:rPr lang="en-US" sz="2800" dirty="0" err="1" smtClean="0">
                <a:latin typeface="Comic Sans MS" pitchFamily="66" charset="0"/>
              </a:rPr>
              <a:t>f</a:t>
            </a:r>
            <a:r>
              <a:rPr lang="en-US" sz="2000" i="1" dirty="0" err="1" smtClean="0">
                <a:latin typeface="Comic Sans MS" pitchFamily="66" charset="0"/>
              </a:rPr>
              <a:t>i</a:t>
            </a:r>
            <a:r>
              <a:rPr lang="en-US" sz="2000" dirty="0" smtClean="0">
                <a:latin typeface="Comic Sans MS" pitchFamily="66" charset="0"/>
              </a:rPr>
              <a:t> (r, </a:t>
            </a:r>
            <a:r>
              <a:rPr lang="el-GR" sz="2000" dirty="0" smtClean="0">
                <a:latin typeface="Comic Sans MS" pitchFamily="66" charset="0"/>
              </a:rPr>
              <a:t>θ</a:t>
            </a:r>
            <a:r>
              <a:rPr lang="en-US" sz="2000" dirty="0" smtClean="0">
                <a:latin typeface="Comic Sans MS" pitchFamily="66" charset="0"/>
              </a:rPr>
              <a:t>, </a:t>
            </a:r>
            <a:r>
              <a:rPr lang="el-GR" sz="2000" dirty="0" smtClean="0">
                <a:latin typeface="Comic Sans MS" pitchFamily="66" charset="0"/>
              </a:rPr>
              <a:t>φ</a:t>
            </a:r>
            <a:r>
              <a:rPr lang="en-US" sz="2000" dirty="0" smtClean="0">
                <a:latin typeface="Comic Sans MS" pitchFamily="66" charset="0"/>
              </a:rPr>
              <a:t>)</a:t>
            </a:r>
          </a:p>
          <a:p>
            <a:pPr>
              <a:buNone/>
            </a:pPr>
            <a:r>
              <a:rPr lang="en-US" sz="2400" dirty="0" smtClean="0">
                <a:latin typeface="Comic Sans MS" pitchFamily="66" charset="0"/>
              </a:rPr>
              <a:t>    Where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l-GR" sz="2800" dirty="0" smtClean="0">
                <a:latin typeface="Comic Sans MS" pitchFamily="66" charset="0"/>
              </a:rPr>
              <a:t>λ</a:t>
            </a:r>
            <a:r>
              <a:rPr lang="en-US" sz="2800" i="1" dirty="0" err="1" smtClean="0">
                <a:latin typeface="Comic Sans MS" pitchFamily="66" charset="0"/>
              </a:rPr>
              <a:t>i</a:t>
            </a:r>
            <a:r>
              <a:rPr lang="en-US" sz="2800" dirty="0" smtClean="0">
                <a:latin typeface="Comic Sans MS" pitchFamily="66" charset="0"/>
              </a:rPr>
              <a:t>  are </a:t>
            </a:r>
            <a:r>
              <a:rPr lang="en-US" sz="2800" dirty="0" err="1" smtClean="0">
                <a:latin typeface="Comic Sans MS" pitchFamily="66" charset="0"/>
              </a:rPr>
              <a:t>eigenvalues</a:t>
            </a:r>
            <a:r>
              <a:rPr lang="en-US" sz="2800" dirty="0" smtClean="0">
                <a:latin typeface="Comic Sans MS" pitchFamily="66" charset="0"/>
              </a:rPr>
              <a:t> and </a:t>
            </a:r>
          </a:p>
          <a:p>
            <a:pPr algn="ctr">
              <a:buNone/>
            </a:pPr>
            <a:r>
              <a:rPr lang="en-US" sz="2800" dirty="0" smtClean="0">
                <a:latin typeface="Comic Sans MS" pitchFamily="66" charset="0"/>
              </a:rPr>
              <a:t>∫ </a:t>
            </a:r>
            <a:r>
              <a:rPr lang="en-US" sz="2800" dirty="0" err="1" smtClean="0">
                <a:latin typeface="Comic Sans MS" pitchFamily="66" charset="0"/>
              </a:rPr>
              <a:t>f</a:t>
            </a:r>
            <a:r>
              <a:rPr lang="en-US" sz="2400" i="1" dirty="0" err="1" smtClean="0">
                <a:latin typeface="Comic Sans MS" pitchFamily="66" charset="0"/>
              </a:rPr>
              <a:t>i</a:t>
            </a:r>
            <a:r>
              <a:rPr lang="en-US" sz="2400" i="1" dirty="0" smtClean="0">
                <a:latin typeface="Comic Sans MS" pitchFamily="66" charset="0"/>
              </a:rPr>
              <a:t> • </a:t>
            </a:r>
            <a:r>
              <a:rPr lang="en-US" sz="2800" dirty="0" err="1" smtClean="0">
                <a:latin typeface="Comic Sans MS" pitchFamily="66" charset="0"/>
              </a:rPr>
              <a:t>f</a:t>
            </a:r>
            <a:r>
              <a:rPr lang="en-US" sz="2400" i="1" dirty="0" err="1" smtClean="0">
                <a:latin typeface="Comic Sans MS" pitchFamily="66" charset="0"/>
              </a:rPr>
              <a:t>j</a:t>
            </a:r>
            <a:r>
              <a:rPr lang="en-US" sz="2400" i="1" dirty="0" smtClean="0">
                <a:latin typeface="Comic Sans MS" pitchFamily="66" charset="0"/>
              </a:rPr>
              <a:t> </a:t>
            </a:r>
            <a:r>
              <a:rPr lang="en-US" sz="2400" i="1" dirty="0" err="1" smtClean="0">
                <a:latin typeface="Comic Sans MS" pitchFamily="66" charset="0"/>
              </a:rPr>
              <a:t>dV</a:t>
            </a:r>
            <a:r>
              <a:rPr lang="en-US" sz="2400" i="1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= </a:t>
            </a:r>
            <a:r>
              <a:rPr lang="el-GR" sz="2400" dirty="0" smtClean="0">
                <a:latin typeface="Comic Sans MS" pitchFamily="66" charset="0"/>
              </a:rPr>
              <a:t>δ</a:t>
            </a:r>
            <a:r>
              <a:rPr lang="en-US" sz="2400" i="1" dirty="0" err="1" smtClean="0">
                <a:latin typeface="Comic Sans MS" pitchFamily="66" charset="0"/>
              </a:rPr>
              <a:t>ij</a:t>
            </a:r>
            <a:endParaRPr lang="en-US" sz="2400" i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2400" i="1" dirty="0" smtClean="0">
                <a:latin typeface="Comic Sans MS" pitchFamily="66" charset="0"/>
              </a:rPr>
              <a:t>   </a:t>
            </a:r>
            <a:r>
              <a:rPr lang="en-US" sz="2800" dirty="0" smtClean="0">
                <a:latin typeface="Comic Sans MS" pitchFamily="66" charset="0"/>
              </a:rPr>
              <a:t>The advantage of PCA is to determine the importance of different elements of the model.</a:t>
            </a:r>
            <a:endParaRPr lang="en-US" sz="2400" i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n-US" sz="2800" i="1" dirty="0" smtClean="0">
                <a:latin typeface="Comic Sans MS" pitchFamily="66" charset="0"/>
              </a:rPr>
              <a:t>   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Variance reduction and the radial</a:t>
            </a:r>
            <a:b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components of the largest PC’s of model S362ANI</a:t>
            </a:r>
            <a:endParaRPr lang="en-US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harvard_PCpow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90038" cy="459501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The first six PC’s: horizontal component </a:t>
            </a:r>
            <a:endParaRPr lang="en-US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harvard_6PCma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16" t="1684" r="7348" b="5717"/>
          <a:stretch>
            <a:fillRect/>
          </a:stretch>
        </p:blipFill>
        <p:spPr>
          <a:xfrm>
            <a:off x="1298171" y="1219200"/>
            <a:ext cx="6931429" cy="522231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  <a:latin typeface="Comic Sans MS" pitchFamily="66" charset="0"/>
              </a:rPr>
              <a:t>Model obtained by using two largest PC’s compared to S362ANI (right)</a:t>
            </a:r>
            <a:endParaRPr lang="en-US" sz="32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harvard_2PC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30" t="3367" r="5197" b="7401"/>
          <a:stretch>
            <a:fillRect/>
          </a:stretch>
        </p:blipFill>
        <p:spPr>
          <a:xfrm>
            <a:off x="2819400" y="1447800"/>
            <a:ext cx="3713672" cy="4800600"/>
          </a:xfrm>
        </p:spPr>
      </p:pic>
      <p:sp>
        <p:nvSpPr>
          <p:cNvPr id="5" name="TextBox 4"/>
          <p:cNvSpPr txBox="1"/>
          <p:nvPr/>
        </p:nvSpPr>
        <p:spPr>
          <a:xfrm>
            <a:off x="2756752" y="6324600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Comic Sans MS" pitchFamily="66" charset="0"/>
              </a:rPr>
              <a:t>69% variance reduction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omic Sans MS" pitchFamily="66" charset="0"/>
              </a:rPr>
              <a:t>Model obtained by using six largest PC’s compared to S362ANI (right)</a:t>
            </a:r>
            <a:endParaRPr lang="en-US" sz="3600" dirty="0"/>
          </a:p>
        </p:txBody>
      </p:sp>
      <p:pic>
        <p:nvPicPr>
          <p:cNvPr id="4" name="Content Placeholder 3" descr="harvard_6PC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330" t="3367" r="7330" b="7401"/>
          <a:stretch>
            <a:fillRect/>
          </a:stretch>
        </p:blipFill>
        <p:spPr>
          <a:xfrm>
            <a:off x="2743200" y="1348740"/>
            <a:ext cx="3657600" cy="4846320"/>
          </a:xfrm>
        </p:spPr>
      </p:pic>
      <p:sp>
        <p:nvSpPr>
          <p:cNvPr id="5" name="TextBox 4"/>
          <p:cNvSpPr txBox="1"/>
          <p:nvPr/>
        </p:nvSpPr>
        <p:spPr>
          <a:xfrm>
            <a:off x="2590800" y="6172200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95% variance reduction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Comparison of five models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at a depth of 2800 km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1370"/>
          <a:stretch>
            <a:fillRect/>
          </a:stretch>
        </p:blipFill>
        <p:spPr bwMode="auto">
          <a:xfrm>
            <a:off x="-31086" y="4114800"/>
            <a:ext cx="9175086" cy="249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94551"/>
          <a:stretch>
            <a:fillRect/>
          </a:stretch>
        </p:blipFill>
        <p:spPr bwMode="auto">
          <a:xfrm>
            <a:off x="-457200" y="3429000"/>
            <a:ext cx="9877543" cy="5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C00000"/>
                </a:solidFill>
                <a:latin typeface="Comic Sans MS" pitchFamily="66" charset="0"/>
              </a:rPr>
              <a:t>You cannot </a:t>
            </a:r>
            <a:r>
              <a:rPr lang="en-US" sz="4000" dirty="0" err="1" smtClean="0">
                <a:solidFill>
                  <a:srgbClr val="C00000"/>
                </a:solidFill>
                <a:latin typeface="Comic Sans MS" pitchFamily="66" charset="0"/>
              </a:rPr>
              <a:t>unmix</a:t>
            </a:r>
            <a:r>
              <a:rPr lang="en-US" sz="4000" dirty="0" smtClean="0">
                <a:solidFill>
                  <a:srgbClr val="C00000"/>
                </a:solidFill>
                <a:latin typeface="Comic Sans MS" pitchFamily="66" charset="0"/>
              </a:rPr>
              <a:t> convection</a:t>
            </a:r>
          </a:p>
        </p:txBody>
      </p:sp>
      <p:pic>
        <p:nvPicPr>
          <p:cNvPr id="40963" name="Content Placeholder 3" descr="mix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481" b="45668"/>
          <a:stretch>
            <a:fillRect/>
          </a:stretch>
        </p:blipFill>
        <p:spPr>
          <a:xfrm>
            <a:off x="1447800" y="1066800"/>
            <a:ext cx="5105400" cy="3544888"/>
          </a:xfrm>
        </p:spPr>
      </p:pic>
      <p:pic>
        <p:nvPicPr>
          <p:cNvPr id="5" name="Content Placeholder 3" descr="EPSL_Figure_3.jpg"/>
          <p:cNvPicPr>
            <a:picLocks noChangeAspect="1"/>
          </p:cNvPicPr>
          <p:nvPr/>
        </p:nvPicPr>
        <p:blipFill>
          <a:blip r:embed="rId3" cstate="print"/>
          <a:srcRect t="20284" r="68335" b="20869"/>
          <a:stretch>
            <a:fillRect/>
          </a:stretch>
        </p:blipFill>
        <p:spPr bwMode="auto">
          <a:xfrm>
            <a:off x="6553200" y="4126220"/>
            <a:ext cx="2370221" cy="273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4572000"/>
            <a:ext cx="53383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After 4.5 billion years after</a:t>
            </a:r>
          </a:p>
          <a:p>
            <a:r>
              <a:rPr lang="en-US" sz="2400" dirty="0" smtClean="0">
                <a:latin typeface="Comic Sans MS" pitchFamily="66" charset="0"/>
              </a:rPr>
              <a:t>the Earth accreted,  the dominant </a:t>
            </a:r>
          </a:p>
          <a:p>
            <a:r>
              <a:rPr lang="en-US" sz="2400" dirty="0" smtClean="0">
                <a:latin typeface="Comic Sans MS" pitchFamily="66" charset="0"/>
              </a:rPr>
              <a:t>component of lateral</a:t>
            </a:r>
          </a:p>
          <a:p>
            <a:r>
              <a:rPr lang="en-US" sz="2400" dirty="0" smtClean="0">
                <a:latin typeface="Comic Sans MS" pitchFamily="66" charset="0"/>
              </a:rPr>
              <a:t> heterogeneity in the lowermost</a:t>
            </a:r>
          </a:p>
          <a:p>
            <a:r>
              <a:rPr lang="en-US" sz="2400" dirty="0" smtClean="0">
                <a:latin typeface="Comic Sans MS" pitchFamily="66" charset="0"/>
              </a:rPr>
              <a:t>mantle still looks like the initial</a:t>
            </a:r>
          </a:p>
          <a:p>
            <a:r>
              <a:rPr lang="en-US" sz="2400" dirty="0" smtClean="0">
                <a:latin typeface="Comic Sans MS" pitchFamily="66" charset="0"/>
              </a:rPr>
              <a:t>model of the convection experiment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990600"/>
          </a:xfrm>
        </p:spPr>
        <p:txBody>
          <a:bodyPr/>
          <a:lstStyle/>
          <a:p>
            <a:r>
              <a:rPr lang="en-US" sz="3800" dirty="0" smtClean="0">
                <a:solidFill>
                  <a:srgbClr val="C00000"/>
                </a:solidFill>
                <a:latin typeface="Comic Sans MS" pitchFamily="66" charset="0"/>
              </a:rPr>
              <a:t>Degrees 2 &amp; 3 tell most of the story</a:t>
            </a:r>
            <a:endParaRPr lang="en-US" sz="3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57600"/>
            <a:ext cx="5181600" cy="281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EPSL_Figure_8.jpg"/>
          <p:cNvPicPr>
            <a:picLocks noChangeAspect="1"/>
          </p:cNvPicPr>
          <p:nvPr/>
        </p:nvPicPr>
        <p:blipFill>
          <a:blip r:embed="rId3" cstate="print"/>
          <a:srcRect t="50487" r="50725" b="26727"/>
          <a:stretch>
            <a:fillRect/>
          </a:stretch>
        </p:blipFill>
        <p:spPr bwMode="auto">
          <a:xfrm>
            <a:off x="381000" y="1143000"/>
            <a:ext cx="57573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53200" y="175260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S362ANI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Degrees 2 &amp; 3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4419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Five model voting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All degrees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Comic Sans MS" pitchFamily="66" charset="0"/>
              </a:rPr>
              <a:t>Spectral characteristics of three recent models </a:t>
            </a:r>
            <a:br>
              <a:rPr lang="en-US" sz="2600" dirty="0" smtClean="0">
                <a:latin typeface="Comic Sans MS" pitchFamily="66" charset="0"/>
              </a:rPr>
            </a:br>
            <a:r>
              <a:rPr lang="en-US" sz="2600" dirty="0" smtClean="0">
                <a:latin typeface="Comic Sans MS" pitchFamily="66" charset="0"/>
              </a:rPr>
              <a:t>obtained using all three subsets of data </a:t>
            </a:r>
            <a:endParaRPr lang="en-US" sz="2600" dirty="0">
              <a:latin typeface="Comic Sans MS" pitchFamily="66" charset="0"/>
            </a:endParaRPr>
          </a:p>
        </p:txBody>
      </p:sp>
      <p:pic>
        <p:nvPicPr>
          <p:cNvPr id="4" name="Content Placeholder 3" descr="Picture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7873142" cy="5411242"/>
          </a:xfrm>
          <a:ln>
            <a:solidFill>
              <a:schemeClr val="bg1"/>
            </a:solidFill>
          </a:ln>
        </p:spPr>
      </p:pic>
      <p:cxnSp>
        <p:nvCxnSpPr>
          <p:cNvPr id="6" name="Straight Connector 5"/>
          <p:cNvCxnSpPr/>
          <p:nvPr/>
        </p:nvCxnSpPr>
        <p:spPr>
          <a:xfrm>
            <a:off x="1400677" y="1866378"/>
            <a:ext cx="6966053" cy="250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00677" y="2129425"/>
            <a:ext cx="69660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53227" y="2317315"/>
            <a:ext cx="6815738" cy="125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524000" y="4572000"/>
            <a:ext cx="6966053" cy="12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95823" y="4296427"/>
            <a:ext cx="50104" cy="66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9348" y="5699342"/>
            <a:ext cx="1302707" cy="1158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8382000" y="3429000"/>
            <a:ext cx="76200" cy="174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pic>
        <p:nvPicPr>
          <p:cNvPr id="15364" name="Picture 3" descr="EPSL_Figure_1.jpg"/>
          <p:cNvPicPr>
            <a:picLocks noChangeAspect="1"/>
          </p:cNvPicPr>
          <p:nvPr/>
        </p:nvPicPr>
        <p:blipFill>
          <a:blip r:embed="rId2" cstate="print"/>
          <a:srcRect l="6250" r="14063" b="13248"/>
          <a:stretch>
            <a:fillRect/>
          </a:stretch>
        </p:blipFill>
        <p:spPr bwMode="auto">
          <a:xfrm>
            <a:off x="2438400" y="1066800"/>
            <a:ext cx="38862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228600" y="5334000"/>
            <a:ext cx="868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>
              <a:latin typeface="Comic Sans MS" pitchFamily="66" charset="0"/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1377983" y="228600"/>
            <a:ext cx="65261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omic Sans MS" pitchFamily="66" charset="0"/>
              </a:rPr>
              <a:t>Five </a:t>
            </a:r>
            <a:r>
              <a:rPr lang="en-US" sz="4400" dirty="0" smtClean="0">
                <a:solidFill>
                  <a:srgbClr val="C00000"/>
                </a:solidFill>
                <a:latin typeface="Comic Sans MS" pitchFamily="66" charset="0"/>
              </a:rPr>
              <a:t>zones </a:t>
            </a:r>
            <a:r>
              <a:rPr lang="en-US" sz="4400" dirty="0">
                <a:solidFill>
                  <a:srgbClr val="C00000"/>
                </a:solidFill>
                <a:latin typeface="Comic Sans MS" pitchFamily="66" charset="0"/>
              </a:rPr>
              <a:t>in the mantle</a:t>
            </a:r>
          </a:p>
        </p:txBody>
      </p:sp>
      <p:pic>
        <p:nvPicPr>
          <p:cNvPr id="15367" name="Picture 6" descr="r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33600"/>
            <a:ext cx="166528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400800" y="1066800"/>
            <a:ext cx="233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latin typeface="Comic Sans MS" pitchFamily="66" charset="0"/>
              </a:rPr>
              <a:t>heterosphere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Moho – 225 km</a:t>
            </a: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6400800" y="2057400"/>
            <a:ext cx="2038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latin typeface="Comic Sans MS" pitchFamily="66" charset="0"/>
              </a:rPr>
              <a:t>upper mantle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buffer zone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225-500 km</a:t>
            </a: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6400800" y="3352800"/>
            <a:ext cx="2333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latin typeface="Comic Sans MS" pitchFamily="66" charset="0"/>
              </a:rPr>
              <a:t>transition zon</a:t>
            </a:r>
            <a:r>
              <a:rPr lang="en-US" sz="2400">
                <a:latin typeface="Comic Sans MS" pitchFamily="66" charset="0"/>
              </a:rPr>
              <a:t>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500-650 km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6477000" y="4419600"/>
            <a:ext cx="21224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>
                <a:latin typeface="Comic Sans MS" pitchFamily="66" charset="0"/>
              </a:rPr>
              <a:t>lower mantle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buffer zone</a:t>
            </a:r>
          </a:p>
          <a:p>
            <a:pPr algn="ctr"/>
            <a:r>
              <a:rPr lang="en-US" sz="2400" i="1">
                <a:latin typeface="Comic Sans MS" pitchFamily="66" charset="0"/>
              </a:rPr>
              <a:t>650-2400 km</a:t>
            </a:r>
          </a:p>
        </p:txBody>
      </p:sp>
      <p:sp>
        <p:nvSpPr>
          <p:cNvPr id="15372" name="TextBox 11"/>
          <p:cNvSpPr txBox="1">
            <a:spLocks noChangeArrowheads="1"/>
          </p:cNvSpPr>
          <p:nvPr/>
        </p:nvSpPr>
        <p:spPr bwMode="auto">
          <a:xfrm>
            <a:off x="6324600" y="5715000"/>
            <a:ext cx="23955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Comic Sans MS" pitchFamily="66" charset="0"/>
              </a:rPr>
              <a:t>abyssal </a:t>
            </a:r>
            <a:r>
              <a:rPr lang="en-US" sz="2400" i="1" dirty="0" smtClean="0">
                <a:latin typeface="Comic Sans MS" pitchFamily="66" charset="0"/>
              </a:rPr>
              <a:t> zone</a:t>
            </a:r>
            <a:endParaRPr lang="en-US" sz="2400" i="1" dirty="0">
              <a:latin typeface="Comic Sans MS" pitchFamily="66" charset="0"/>
            </a:endParaRPr>
          </a:p>
          <a:p>
            <a:pPr algn="ctr"/>
            <a:r>
              <a:rPr lang="en-US" sz="2400" i="1" dirty="0">
                <a:latin typeface="Comic Sans MS" pitchFamily="66" charset="0"/>
              </a:rPr>
              <a:t>2400 km - CMB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24600" y="2057400"/>
            <a:ext cx="24384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48400" y="3276600"/>
            <a:ext cx="24384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324600" y="4343400"/>
            <a:ext cx="23622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4600" y="5638800"/>
            <a:ext cx="23622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6172200"/>
            <a:ext cx="33890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latin typeface="Comic Sans MS" pitchFamily="66" charset="0"/>
              </a:rPr>
              <a:t>(Dziewonski et al., 2010)</a:t>
            </a:r>
            <a:endParaRPr lang="en-US" sz="2200" i="1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Three upper mantle zones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2080"/>
          <a:stretch>
            <a:fillRect/>
          </a:stretch>
        </p:blipFill>
        <p:spPr bwMode="auto">
          <a:xfrm>
            <a:off x="304800" y="1600200"/>
            <a:ext cx="873650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4287" t="81855" r="25464" b="9719"/>
          <a:stretch>
            <a:fillRect/>
          </a:stretch>
        </p:blipFill>
        <p:spPr bwMode="auto">
          <a:xfrm>
            <a:off x="2362200" y="4648200"/>
            <a:ext cx="4371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Heterosphere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Content Placeholder 3" descr="goran_pac_sec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12" r="3152"/>
          <a:stretch>
            <a:fillRect/>
          </a:stretch>
        </p:blipFill>
        <p:spPr>
          <a:xfrm>
            <a:off x="2057400" y="1143000"/>
            <a:ext cx="60960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442897" y="2362200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latin typeface="Comic Sans MS" pitchFamily="66" charset="0"/>
              </a:rPr>
              <a:t>isotropic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572000"/>
            <a:ext cx="16337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>
                <a:latin typeface="Comic Sans MS" pitchFamily="66" charset="0"/>
              </a:rPr>
              <a:t>anisotropic</a:t>
            </a:r>
            <a:endParaRPr lang="en-US" sz="2200" dirty="0">
              <a:latin typeface="Comic Sans MS" pitchFamily="66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33600" y="4572000"/>
            <a:ext cx="5410200" cy="0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90800" y="3505200"/>
            <a:ext cx="5410200" cy="0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2286000"/>
            <a:ext cx="53340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609600"/>
            <a:ext cx="4495800" cy="13716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Comic Sans MS" pitchFamily="66" charset="0"/>
              </a:rPr>
              <a:t>Velocity anomalies change abruptly between 200 and 300 km depth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 flipH="1" flipV="1">
            <a:off x="8686799" y="378618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5181600"/>
            <a:ext cx="4038600" cy="6635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i="1" dirty="0" smtClean="0"/>
              <a:t>From Ritsema et al., 2004</a:t>
            </a:r>
            <a:endParaRPr lang="en-US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433705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1066800" y="2057400"/>
            <a:ext cx="3352800" cy="0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838200" y="4038600"/>
            <a:ext cx="152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0600" y="3810000"/>
            <a:ext cx="3429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omic Sans MS" pitchFamily="66" charset="0"/>
              </a:rPr>
              <a:t>Rapid change in the level of heterogeneity at 200 – 250 km depth: </a:t>
            </a:r>
            <a:r>
              <a:rPr lang="en-US" sz="3600" i="1" dirty="0" err="1" smtClean="0">
                <a:latin typeface="Comic Sans MS" pitchFamily="66" charset="0"/>
              </a:rPr>
              <a:t>heterosphere</a:t>
            </a:r>
            <a:endParaRPr lang="en-US" sz="3600" i="1" dirty="0"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5867400" cy="527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2057400" y="47244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57400" y="5257800"/>
            <a:ext cx="236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76800" y="46482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76800" y="5257800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000" y="6324600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Comic Sans MS" pitchFamily="66" charset="0"/>
              </a:rPr>
              <a:t>Romanowicz (2009)</a:t>
            </a:r>
            <a:endParaRPr lang="en-US" sz="2000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5843</TotalTime>
  <Words>1081</Words>
  <Application>Microsoft Office PowerPoint</Application>
  <PresentationFormat>On-screen Show (4:3)</PresentationFormat>
  <Paragraphs>165</Paragraphs>
  <Slides>39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Convergence of 3-D models</vt:lpstr>
      <vt:lpstr>Different subsets of data have to be used to recover the whole mantle structure.  Models obtained using only one subset of data are shown: </vt:lpstr>
      <vt:lpstr>Spectral characteristics of three recent models  obtained using all three subsets of data </vt:lpstr>
      <vt:lpstr> </vt:lpstr>
      <vt:lpstr>Three upper mantle zones</vt:lpstr>
      <vt:lpstr>Heterosphere</vt:lpstr>
      <vt:lpstr>Velocity anomalies change abruptly between 200 and 300 km depth </vt:lpstr>
      <vt:lpstr>Rapid change in the level of heterogeneity at 200 – 250 km depth: heterosphere</vt:lpstr>
      <vt:lpstr>Crossing the 650 km discontinuity</vt:lpstr>
      <vt:lpstr> Travel times of SS – SdS from 21,000 seismograms constrain topography of the 650 and 410 km discontinuities</vt:lpstr>
      <vt:lpstr> </vt:lpstr>
      <vt:lpstr>Correlation of TZ velocity anomalies and 660 topography</vt:lpstr>
      <vt:lpstr>Stagnant slabs are common</vt:lpstr>
      <vt:lpstr>Lower Mantle </vt:lpstr>
      <vt:lpstr>Slide 16</vt:lpstr>
      <vt:lpstr>Lower mantle “slow – fast” regionalization</vt:lpstr>
      <vt:lpstr>Slide 18</vt:lpstr>
      <vt:lpstr>Voting vs. harmonic order</vt:lpstr>
      <vt:lpstr>Large scale features in  different models are similar</vt:lpstr>
      <vt:lpstr>Slide 21</vt:lpstr>
      <vt:lpstr>Slabs at depth</vt:lpstr>
      <vt:lpstr>It does not work!</vt:lpstr>
      <vt:lpstr>Slabs at depth</vt:lpstr>
      <vt:lpstr>It works for the Upper Mantle!</vt:lpstr>
      <vt:lpstr>It works for the whole mantle; degrees 2 &amp;3 only!</vt:lpstr>
      <vt:lpstr>What does it mean?</vt:lpstr>
      <vt:lpstr>Degree 2 velocity anomalies at 2800 km, the Earth’s rotation axis and TPW paths of Besse and Courtillot (2002)</vt:lpstr>
      <vt:lpstr>Two main points:</vt:lpstr>
      <vt:lpstr>What should CIDER do?</vt:lpstr>
      <vt:lpstr>The next 10 slides were not shown</vt:lpstr>
      <vt:lpstr>Principal Component Analysis (PCA)</vt:lpstr>
      <vt:lpstr>Variance reduction and the radial components of the largest PC’s of model S362ANI</vt:lpstr>
      <vt:lpstr>The first six PC’s: horizontal component </vt:lpstr>
      <vt:lpstr>Model obtained by using two largest PC’s compared to S362ANI (right)</vt:lpstr>
      <vt:lpstr>Model obtained by using six largest PC’s compared to S362ANI (right)</vt:lpstr>
      <vt:lpstr>Comparison of five models at a depth of 2800 km</vt:lpstr>
      <vt:lpstr>You cannot unmix convection</vt:lpstr>
      <vt:lpstr>Degrees 2 &amp; 3 tell most of the story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27</cp:revision>
  <dcterms:created xsi:type="dcterms:W3CDTF">2011-12-10T02:22:06Z</dcterms:created>
  <dcterms:modified xsi:type="dcterms:W3CDTF">2012-07-20T21:21:53Z</dcterms:modified>
</cp:coreProperties>
</file>