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3" r:id="rId3"/>
    <p:sldId id="258" r:id="rId4"/>
    <p:sldId id="269" r:id="rId5"/>
    <p:sldId id="262" r:id="rId6"/>
    <p:sldId id="265" r:id="rId7"/>
    <p:sldId id="285" r:id="rId8"/>
    <p:sldId id="261" r:id="rId9"/>
    <p:sldId id="267" r:id="rId10"/>
    <p:sldId id="275" r:id="rId11"/>
    <p:sldId id="264" r:id="rId12"/>
    <p:sldId id="266" r:id="rId13"/>
    <p:sldId id="260" r:id="rId14"/>
    <p:sldId id="271" r:id="rId15"/>
    <p:sldId id="268" r:id="rId16"/>
    <p:sldId id="284" r:id="rId17"/>
    <p:sldId id="276" r:id="rId18"/>
    <p:sldId id="277" r:id="rId19"/>
    <p:sldId id="278" r:id="rId20"/>
    <p:sldId id="279" r:id="rId21"/>
    <p:sldId id="259" r:id="rId22"/>
    <p:sldId id="281" r:id="rId23"/>
    <p:sldId id="280" r:id="rId24"/>
    <p:sldId id="282" r:id="rId25"/>
    <p:sldId id="273" r:id="rId26"/>
    <p:sldId id="272" r:id="rId27"/>
    <p:sldId id="270" r:id="rId28"/>
    <p:sldId id="274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12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5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5E5-EE13-6A42-8B5E-09D672F46582}" type="datetimeFigureOut">
              <a:rPr lang="en-US" smtClean="0"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93EA-C259-8F4B-BECF-1BA21753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2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5E5-EE13-6A42-8B5E-09D672F46582}" type="datetimeFigureOut">
              <a:rPr lang="en-US" smtClean="0"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93EA-C259-8F4B-BECF-1BA21753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3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5E5-EE13-6A42-8B5E-09D672F46582}" type="datetimeFigureOut">
              <a:rPr lang="en-US" smtClean="0"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93EA-C259-8F4B-BECF-1BA21753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8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5E5-EE13-6A42-8B5E-09D672F46582}" type="datetimeFigureOut">
              <a:rPr lang="en-US" smtClean="0"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93EA-C259-8F4B-BECF-1BA21753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2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5E5-EE13-6A42-8B5E-09D672F46582}" type="datetimeFigureOut">
              <a:rPr lang="en-US" smtClean="0"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93EA-C259-8F4B-BECF-1BA21753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3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5E5-EE13-6A42-8B5E-09D672F46582}" type="datetimeFigureOut">
              <a:rPr lang="en-US" smtClean="0"/>
              <a:t>7/25/12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93EA-C259-8F4B-BECF-1BA21753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5E5-EE13-6A42-8B5E-09D672F46582}" type="datetimeFigureOut">
              <a:rPr lang="en-US" smtClean="0"/>
              <a:t>7/25/12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93EA-C259-8F4B-BECF-1BA21753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6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5E5-EE13-6A42-8B5E-09D672F46582}" type="datetimeFigureOut">
              <a:rPr lang="en-US" smtClean="0"/>
              <a:t>7/25/12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93EA-C259-8F4B-BECF-1BA21753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8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5E5-EE13-6A42-8B5E-09D672F46582}" type="datetimeFigureOut">
              <a:rPr lang="en-US" smtClean="0"/>
              <a:t>7/25/12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93EA-C259-8F4B-BECF-1BA21753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4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5E5-EE13-6A42-8B5E-09D672F46582}" type="datetimeFigureOut">
              <a:rPr lang="en-US" smtClean="0"/>
              <a:t>7/25/12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93EA-C259-8F4B-BECF-1BA21753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1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5E5-EE13-6A42-8B5E-09D672F46582}" type="datetimeFigureOut">
              <a:rPr lang="en-US" smtClean="0"/>
              <a:t>7/25/12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93EA-C259-8F4B-BECF-1BA21753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6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325E5-EE13-6A42-8B5E-09D672F46582}" type="datetimeFigureOut">
              <a:rPr lang="en-US" smtClean="0"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A93EA-C259-8F4B-BECF-1BA21753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6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Relationship Id="rId3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Relationship Id="rId3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Relationship Id="rId3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gif"/><Relationship Id="rId3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gif"/><Relationship Id="rId3" Type="http://schemas.openxmlformats.org/officeDocument/2006/relationships/image" Target="../media/image30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Relationship Id="rId3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43000" y="381000"/>
            <a:ext cx="6858000" cy="1752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533400"/>
            <a:ext cx="654373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Transport Properties (A Mostly Mineral Physics-</a:t>
            </a:r>
            <a:r>
              <a:rPr lang="en-US" sz="3600" dirty="0" err="1" smtClean="0">
                <a:latin typeface="Times New Roman"/>
                <a:cs typeface="Times New Roman"/>
              </a:rPr>
              <a:t>ish</a:t>
            </a:r>
            <a:r>
              <a:rPr lang="en-US" sz="3600" dirty="0" smtClean="0">
                <a:latin typeface="Times New Roman"/>
                <a:cs typeface="Times New Roman"/>
              </a:rPr>
              <a:t> Perspective)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13682" y="2738239"/>
            <a:ext cx="7422368" cy="3323987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r>
              <a:rPr lang="en-US" sz="2800" dirty="0" smtClean="0"/>
              <a:t>Differing Flavors of Transport Properties: Thermal, Chemical, Electrical</a:t>
            </a:r>
          </a:p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r>
              <a:rPr lang="en-US" sz="2800" dirty="0" smtClean="0">
                <a:cs typeface="+mn-cs"/>
              </a:rPr>
              <a:t>A Brief Guide to Formalisms</a:t>
            </a:r>
          </a:p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r>
              <a:rPr lang="en-US" sz="2800" dirty="0" smtClean="0">
                <a:cs typeface="+mn-cs"/>
              </a:rPr>
              <a:t>Briefly, How They are Determined…</a:t>
            </a:r>
          </a:p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r>
              <a:rPr lang="en-US" sz="2800" dirty="0" smtClean="0">
                <a:cs typeface="+mn-cs"/>
              </a:rPr>
              <a:t>An </a:t>
            </a:r>
            <a:r>
              <a:rPr lang="en-US" sz="2800" dirty="0" smtClean="0"/>
              <a:t>Example or Two </a:t>
            </a:r>
            <a:r>
              <a:rPr lang="en-US" sz="2800" dirty="0" smtClean="0">
                <a:cs typeface="+mn-cs"/>
              </a:rPr>
              <a:t>of Each of Interest for the Deep Earth</a:t>
            </a:r>
          </a:p>
        </p:txBody>
      </p:sp>
    </p:spTree>
    <p:extLst>
      <p:ext uri="{BB962C8B-B14F-4D97-AF65-F5344CB8AC3E}">
        <p14:creationId xmlns:p14="http://schemas.microsoft.com/office/powerpoint/2010/main" val="200133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8767" y="162734"/>
            <a:ext cx="5979873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smtClean="0">
                <a:latin typeface="Times New Roman"/>
                <a:cs typeface="Times New Roman"/>
              </a:rPr>
              <a:t>Now about Thermal Conductivity Being a Tensor…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767" y="5719759"/>
            <a:ext cx="8790665" cy="830997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T-</a:t>
            </a:r>
            <a:r>
              <a:rPr lang="en-US" sz="2400" dirty="0" err="1" smtClean="0">
                <a:latin typeface="Times New Roman"/>
                <a:cs typeface="Times New Roman"/>
              </a:rPr>
              <a:t>cond</a:t>
            </a:r>
            <a:r>
              <a:rPr lang="en-US" sz="2400" dirty="0" smtClean="0">
                <a:latin typeface="Times New Roman"/>
                <a:cs typeface="Times New Roman"/>
              </a:rPr>
              <a:t> along [100] ~70% larger than in the slowest direction [010]. Limited Data on T-</a:t>
            </a:r>
            <a:r>
              <a:rPr lang="en-US" sz="2400" dirty="0" err="1" smtClean="0">
                <a:latin typeface="Times New Roman"/>
                <a:cs typeface="Times New Roman"/>
              </a:rPr>
              <a:t>cond</a:t>
            </a:r>
            <a:r>
              <a:rPr lang="en-US" sz="2400" dirty="0" smtClean="0">
                <a:latin typeface="Times New Roman"/>
                <a:cs typeface="Times New Roman"/>
              </a:rPr>
              <a:t> Anisotropy for High-P Phases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Osako ol Tcond Anisot at 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74" y="1517920"/>
            <a:ext cx="4274957" cy="4149507"/>
          </a:xfrm>
          <a:prstGeom prst="rect">
            <a:avLst/>
          </a:prstGeom>
        </p:spPr>
      </p:pic>
      <p:pic>
        <p:nvPicPr>
          <p:cNvPr id="6" name="Picture 5" descr="Osako AnisotropywPolivin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7" y="1517920"/>
            <a:ext cx="4293255" cy="4149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5004" y="6560596"/>
            <a:ext cx="2380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Osako</a:t>
            </a:r>
            <a:r>
              <a:rPr lang="en-US" dirty="0" smtClean="0"/>
              <a:t> et al., PEPI, 2004</a:t>
            </a:r>
            <a:endParaRPr lang="en-US" dirty="0"/>
          </a:p>
        </p:txBody>
      </p:sp>
      <p:pic>
        <p:nvPicPr>
          <p:cNvPr id="2" name="Picture 1" descr="MgFeSiO4-Olivin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11" y="1"/>
            <a:ext cx="1517920" cy="15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5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34298" y="52288"/>
            <a:ext cx="7521598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Thermal Conductivity: Rough Means of Getting it at High T and P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122" y="3740176"/>
            <a:ext cx="3864881" cy="973828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8304" y="5471847"/>
            <a:ext cx="8148598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Here, </a:t>
            </a:r>
            <a:r>
              <a:rPr lang="en-US" sz="2200" dirty="0" err="1" smtClean="0">
                <a:latin typeface="Symbol" charset="2"/>
                <a:cs typeface="Symbol" charset="2"/>
              </a:rPr>
              <a:t>l</a:t>
            </a:r>
            <a:r>
              <a:rPr lang="en-US" sz="2200" baseline="-25000" dirty="0" err="1" smtClean="0">
                <a:latin typeface="Times New Roman"/>
                <a:cs typeface="Times New Roman"/>
              </a:rPr>
              <a:t>L</a:t>
            </a:r>
            <a:r>
              <a:rPr lang="en-US" sz="2200" dirty="0" smtClean="0">
                <a:latin typeface="Times New Roman"/>
                <a:cs typeface="Times New Roman"/>
              </a:rPr>
              <a:t> is the Thermal Conductivity</a:t>
            </a:r>
            <a:r>
              <a:rPr lang="en-US" sz="2200" dirty="0" smtClean="0">
                <a:latin typeface="Symbol" charset="2"/>
                <a:cs typeface="Symbol" charset="2"/>
              </a:rPr>
              <a:t>, l</a:t>
            </a:r>
            <a:r>
              <a:rPr lang="en-US" sz="2200" dirty="0" smtClean="0">
                <a:latin typeface="Times New Roman"/>
                <a:cs typeface="Times New Roman"/>
              </a:rPr>
              <a:t> is its ambient value,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 n = ~1, K</a:t>
            </a:r>
            <a:r>
              <a:rPr lang="en-US" sz="2200" baseline="-25000" dirty="0" smtClean="0">
                <a:latin typeface="Times New Roman"/>
                <a:cs typeface="Times New Roman"/>
              </a:rPr>
              <a:t>T</a:t>
            </a:r>
            <a:r>
              <a:rPr lang="en-US" sz="2200" dirty="0" smtClean="0">
                <a:latin typeface="Times New Roman"/>
                <a:cs typeface="Times New Roman"/>
              </a:rPr>
              <a:t> is the bulk modulus,  K</a:t>
            </a:r>
            <a:r>
              <a:rPr lang="en-US" sz="2200" baseline="-25000" dirty="0" smtClean="0">
                <a:latin typeface="Times New Roman"/>
                <a:cs typeface="Times New Roman"/>
              </a:rPr>
              <a:t>T</a:t>
            </a:r>
            <a:r>
              <a:rPr lang="en-US" sz="2200" dirty="0" smtClean="0">
                <a:latin typeface="Times New Roman"/>
                <a:cs typeface="Times New Roman"/>
              </a:rPr>
              <a:t>’ is its pressure derivative, </a:t>
            </a:r>
            <a:r>
              <a:rPr lang="en-US" sz="2200" dirty="0" smtClean="0">
                <a:latin typeface="Symbol" charset="2"/>
                <a:cs typeface="Symbol" charset="2"/>
              </a:rPr>
              <a:t>g</a:t>
            </a:r>
            <a:r>
              <a:rPr lang="en-US" sz="2200" dirty="0" smtClean="0">
                <a:latin typeface="Times New Roman"/>
                <a:cs typeface="Times New Roman"/>
              </a:rPr>
              <a:t> is the </a:t>
            </a:r>
          </a:p>
          <a:p>
            <a:r>
              <a:rPr lang="en-US" sz="2200" dirty="0" err="1" smtClean="0">
                <a:latin typeface="Times New Roman"/>
                <a:cs typeface="Times New Roman"/>
              </a:rPr>
              <a:t>Gruneisen</a:t>
            </a:r>
            <a:r>
              <a:rPr lang="en-US" sz="2200" dirty="0" smtClean="0">
                <a:latin typeface="Times New Roman"/>
                <a:cs typeface="Times New Roman"/>
              </a:rPr>
              <a:t> parameter, and q its logarithmic derivate </a:t>
            </a:r>
            <a:r>
              <a:rPr lang="en-US" sz="2200" dirty="0" err="1" smtClean="0">
                <a:latin typeface="Times New Roman"/>
                <a:cs typeface="Times New Roman"/>
              </a:rPr>
              <a:t>w.r.t</a:t>
            </a:r>
            <a:r>
              <a:rPr lang="en-US" sz="2200" dirty="0" smtClean="0">
                <a:latin typeface="Times New Roman"/>
                <a:cs typeface="Times New Roman"/>
              </a:rPr>
              <a:t>. volume: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err="1" smtClean="0">
                <a:latin typeface="Times New Roman"/>
                <a:cs typeface="Times New Roman"/>
              </a:rPr>
              <a:t>Hasterok</a:t>
            </a:r>
            <a:r>
              <a:rPr lang="en-US" sz="2200" dirty="0" smtClean="0">
                <a:latin typeface="Times New Roman"/>
                <a:cs typeface="Times New Roman"/>
              </a:rPr>
              <a:t> and Chapman, EPSL, 2011; </a:t>
            </a:r>
            <a:r>
              <a:rPr lang="en-US" sz="2200" dirty="0" err="1" smtClean="0">
                <a:latin typeface="Times New Roman"/>
                <a:cs typeface="Times New Roman"/>
              </a:rPr>
              <a:t>Manthilake</a:t>
            </a:r>
            <a:r>
              <a:rPr lang="en-US" sz="2200" dirty="0" smtClean="0">
                <a:latin typeface="Times New Roman"/>
                <a:cs typeface="Times New Roman"/>
              </a:rPr>
              <a:t>  et al., PNAS, 2011.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457" y="1419651"/>
            <a:ext cx="8403496" cy="21236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Details: the temperature and pressure dependence of T.C. of a pure phase depends on: 1) V</a:t>
            </a:r>
            <a:r>
              <a:rPr lang="en-US" sz="2200" baseline="30000" dirty="0" smtClean="0">
                <a:latin typeface="Times New Roman"/>
                <a:cs typeface="Times New Roman"/>
              </a:rPr>
              <a:t>-1/3</a:t>
            </a:r>
            <a:r>
              <a:rPr lang="en-US" sz="2200" dirty="0" smtClean="0">
                <a:latin typeface="Times New Roman"/>
                <a:cs typeface="Times New Roman"/>
              </a:rPr>
              <a:t>; 2) the shift of a weighting of the phonon spectrum with P/T (hence </a:t>
            </a:r>
            <a:r>
              <a:rPr lang="en-US" sz="2200" dirty="0" err="1" smtClean="0">
                <a:latin typeface="Times New Roman"/>
                <a:cs typeface="Times New Roman"/>
              </a:rPr>
              <a:t>Gruneisen</a:t>
            </a:r>
            <a:r>
              <a:rPr lang="en-US" sz="2200" dirty="0" smtClean="0">
                <a:latin typeface="Times New Roman"/>
                <a:cs typeface="Times New Roman"/>
              </a:rPr>
              <a:t> parameter);  and 3) the shift in phonon scattering with P/T (not at all well-constrained).</a:t>
            </a:r>
          </a:p>
          <a:p>
            <a:r>
              <a:rPr lang="en-US" sz="2200" dirty="0" err="1" smtClean="0">
                <a:latin typeface="Times New Roman"/>
                <a:cs typeface="Times New Roman"/>
              </a:rPr>
              <a:t>Hofmeister</a:t>
            </a:r>
            <a:r>
              <a:rPr lang="en-US" sz="2200" dirty="0" smtClean="0">
                <a:latin typeface="Times New Roman"/>
                <a:cs typeface="Times New Roman"/>
              </a:rPr>
              <a:t> (Science, 1999) gives the long formulas…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Gross (but not too bad) approximations are: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950948" y="4821681"/>
            <a:ext cx="5272960" cy="461665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charset="2"/>
                <a:cs typeface="Symbol" charset="2"/>
              </a:rPr>
              <a:t>l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L</a:t>
            </a:r>
            <a:r>
              <a:rPr lang="en-US" sz="2400" dirty="0" smtClean="0">
                <a:latin typeface="Times New Roman"/>
                <a:cs typeface="Times New Roman"/>
              </a:rPr>
              <a:t> = </a:t>
            </a:r>
            <a:r>
              <a:rPr lang="en-US" sz="2400" dirty="0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latin typeface="Times New Roman"/>
                <a:cs typeface="Times New Roman"/>
              </a:rPr>
              <a:t> (298/T)</a:t>
            </a:r>
            <a:r>
              <a:rPr lang="en-US" sz="2400" baseline="30000" dirty="0" smtClean="0"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dirty="0" smtClean="0">
                <a:latin typeface="Symbol" charset="2"/>
                <a:cs typeface="Symbol" charset="2"/>
              </a:rPr>
              <a:t>r/</a:t>
            </a:r>
            <a:r>
              <a:rPr lang="en-US" sz="2400" dirty="0" err="1" smtClean="0">
                <a:latin typeface="Symbol" charset="2"/>
                <a:cs typeface="Symbol" charset="2"/>
              </a:rPr>
              <a:t>r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ref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r>
              <a:rPr lang="en-US" sz="2400" baseline="30000" dirty="0" smtClean="0">
                <a:latin typeface="Times New Roman"/>
                <a:cs typeface="Times New Roman"/>
              </a:rPr>
              <a:t>(</a:t>
            </a:r>
            <a:r>
              <a:rPr lang="en-US" sz="2400" baseline="30000" dirty="0" smtClean="0">
                <a:latin typeface="Symbol" charset="2"/>
                <a:cs typeface="Symbol" charset="2"/>
              </a:rPr>
              <a:t>g</a:t>
            </a:r>
            <a:r>
              <a:rPr lang="en-US" sz="2400" baseline="30000" dirty="0" smtClean="0">
                <a:latin typeface="Times New Roman"/>
                <a:cs typeface="Times New Roman"/>
              </a:rPr>
              <a:t> + 2q + K’ -4/3) </a:t>
            </a:r>
            <a:endParaRPr lang="en-US" sz="2400" baseline="30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973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43000" y="380999"/>
            <a:ext cx="6858000" cy="19067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533400"/>
            <a:ext cx="654373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Chemical Transport--Geophysical Issues at Stake Include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13682" y="2738239"/>
            <a:ext cx="7422368" cy="2677656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r>
              <a:rPr lang="en-US" sz="2800" dirty="0" smtClean="0"/>
              <a:t>Homogenization of Heterogeneities</a:t>
            </a:r>
          </a:p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r>
              <a:rPr lang="en-US" sz="2800" dirty="0" smtClean="0"/>
              <a:t>A Control on Viscous Flow (especially Diffusion Creep)</a:t>
            </a:r>
            <a:endParaRPr lang="en-US" sz="2800" dirty="0" smtClean="0">
              <a:cs typeface="+mn-cs"/>
            </a:endParaRPr>
          </a:p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r>
              <a:rPr lang="en-US" sz="2800" dirty="0" err="1" smtClean="0"/>
              <a:t>Feedthrough</a:t>
            </a:r>
            <a:r>
              <a:rPr lang="en-US" sz="2800" dirty="0" smtClean="0"/>
              <a:t> to Electrical Conductivity, via Ionic Transport…</a:t>
            </a: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12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162734"/>
            <a:ext cx="6543731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smtClean="0">
                <a:latin typeface="Times New Roman"/>
                <a:cs typeface="Times New Roman"/>
              </a:rPr>
              <a:t>Chemical Diffusion: Conceptually Straightforward Measurements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7535" y="1380408"/>
            <a:ext cx="2857810" cy="3970318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sz="2800" dirty="0" smtClean="0"/>
              <a:t>Juxtapose Chemically or </a:t>
            </a:r>
            <a:r>
              <a:rPr lang="en-US" sz="2800" dirty="0" err="1" smtClean="0"/>
              <a:t>Isotopically</a:t>
            </a:r>
            <a:r>
              <a:rPr lang="en-US" sz="2800" dirty="0" smtClean="0"/>
              <a:t> Different Materials (Bulk, Thin Film, Surface Layer), Cook at P/T, Look and Invert…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767" y="5965342"/>
            <a:ext cx="8790665" cy="830997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Can Include Concentration-Dependence, and Has Unusual Richness for Multiphase Assemblages: Phase Diagram, </a:t>
            </a:r>
            <a:r>
              <a:rPr lang="en-US" sz="2400" dirty="0" err="1" smtClean="0">
                <a:latin typeface="Times New Roman"/>
                <a:cs typeface="Times New Roman"/>
              </a:rPr>
              <a:t>K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d</a:t>
            </a:r>
            <a:r>
              <a:rPr lang="en-US" sz="2400" dirty="0" err="1" smtClean="0">
                <a:latin typeface="Times New Roman"/>
                <a:cs typeface="Times New Roman"/>
              </a:rPr>
              <a:t>’s</a:t>
            </a:r>
            <a:r>
              <a:rPr lang="en-US" sz="2400" dirty="0" smtClean="0">
                <a:latin typeface="Times New Roman"/>
                <a:cs typeface="Times New Roman"/>
              </a:rPr>
              <a:t>, etc. as well…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260" y="5375779"/>
            <a:ext cx="674680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C(</a:t>
            </a:r>
            <a:r>
              <a:rPr lang="en-US" sz="2400" dirty="0" err="1" smtClean="0">
                <a:latin typeface="Times New Roman"/>
                <a:cs typeface="Times New Roman"/>
              </a:rPr>
              <a:t>x,t</a:t>
            </a:r>
            <a:r>
              <a:rPr lang="en-US" sz="2400" dirty="0" smtClean="0">
                <a:latin typeface="Times New Roman"/>
                <a:cs typeface="Times New Roman"/>
              </a:rPr>
              <a:t>) = 0.5(C</a:t>
            </a:r>
            <a:r>
              <a:rPr lang="en-US" sz="2400" baseline="-25000" dirty="0" smtClean="0">
                <a:latin typeface="Times New Roman"/>
                <a:cs typeface="Times New Roman"/>
              </a:rPr>
              <a:t>+∞</a:t>
            </a:r>
            <a:r>
              <a:rPr lang="en-US" sz="2400" dirty="0" smtClean="0">
                <a:latin typeface="Times New Roman"/>
                <a:cs typeface="Times New Roman"/>
              </a:rPr>
              <a:t> - C</a:t>
            </a:r>
            <a:r>
              <a:rPr lang="en-US" sz="2400" baseline="-25000" dirty="0" smtClean="0">
                <a:latin typeface="Times New Roman"/>
                <a:cs typeface="Times New Roman"/>
              </a:rPr>
              <a:t>-∞</a:t>
            </a:r>
            <a:r>
              <a:rPr lang="en-US" sz="2400" dirty="0" smtClean="0">
                <a:latin typeface="Times New Roman"/>
                <a:cs typeface="Times New Roman"/>
              </a:rPr>
              <a:t> )(1-erf[(x-x*)/(2√Dt)]) + C</a:t>
            </a:r>
            <a:r>
              <a:rPr lang="en-US" sz="2400" baseline="-25000" dirty="0" smtClean="0">
                <a:latin typeface="Times New Roman"/>
                <a:cs typeface="Times New Roman"/>
              </a:rPr>
              <a:t>+∞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0600" y="4875124"/>
            <a:ext cx="234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Farber et al., JGR, 2000</a:t>
            </a:r>
            <a:endParaRPr lang="en-US" dirty="0"/>
          </a:p>
        </p:txBody>
      </p:sp>
      <p:pic>
        <p:nvPicPr>
          <p:cNvPr id="4" name="Picture 3" descr="farber20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86" y="1562681"/>
            <a:ext cx="5580746" cy="331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7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162734"/>
            <a:ext cx="6543731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err="1" smtClean="0">
                <a:latin typeface="Times New Roman"/>
                <a:cs typeface="Times New Roman"/>
              </a:rPr>
              <a:t>Perovskite</a:t>
            </a:r>
            <a:r>
              <a:rPr lang="en-US" sz="3200" dirty="0" smtClean="0">
                <a:latin typeface="Times New Roman"/>
                <a:cs typeface="Times New Roman"/>
              </a:rPr>
              <a:t> Diffusion: Perhaps Less Straightforward in Practice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8994" y="6380840"/>
            <a:ext cx="2380438" cy="369332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 smtClean="0">
                <a:latin typeface="Times New Roman"/>
                <a:cs typeface="Times New Roman"/>
              </a:rPr>
              <a:t>Xu</a:t>
            </a:r>
            <a:r>
              <a:rPr lang="en-US" dirty="0" smtClean="0">
                <a:latin typeface="Times New Roman"/>
                <a:cs typeface="Times New Roman"/>
              </a:rPr>
              <a:t> et al., JGR, 2011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Xu Perovskite D single xt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7" y="1369366"/>
            <a:ext cx="4320459" cy="4595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072" y="6158392"/>
            <a:ext cx="546646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Huh? Si and Mg move at the same rates?!?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7" name="Picture 6" descr="XuPvStructur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26" y="1547700"/>
            <a:ext cx="4647571" cy="40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1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34298" y="52288"/>
            <a:ext cx="7521598" cy="17543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As an Activated Process, Simple Chemical Diffusion is Straightforward to Extrapolate in P/T…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507" y="2614553"/>
            <a:ext cx="760289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Here, </a:t>
            </a:r>
            <a:r>
              <a:rPr lang="en-US" sz="2200" dirty="0">
                <a:latin typeface="Times New Roman"/>
                <a:cs typeface="Times New Roman"/>
              </a:rPr>
              <a:t>D</a:t>
            </a:r>
            <a:r>
              <a:rPr lang="en-US" sz="2200" dirty="0" smtClean="0">
                <a:latin typeface="Times New Roman"/>
                <a:cs typeface="Times New Roman"/>
              </a:rPr>
              <a:t> is the chemical diffusivity</a:t>
            </a:r>
            <a:r>
              <a:rPr lang="en-US" sz="2200" dirty="0" smtClean="0">
                <a:latin typeface="Symbol" charset="2"/>
                <a:cs typeface="Symbol" charset="2"/>
              </a:rPr>
              <a:t>, </a:t>
            </a:r>
            <a:r>
              <a:rPr lang="en-US" sz="2200" dirty="0" smtClean="0">
                <a:latin typeface="Times New Roman"/>
                <a:cs typeface="Times New Roman"/>
              </a:rPr>
              <a:t>D</a:t>
            </a:r>
            <a:r>
              <a:rPr lang="en-US" sz="2200" baseline="-25000" dirty="0" smtClean="0">
                <a:latin typeface="Times New Roman"/>
                <a:cs typeface="Times New Roman"/>
              </a:rPr>
              <a:t>0</a:t>
            </a:r>
            <a:r>
              <a:rPr lang="en-US" sz="2200" dirty="0" smtClean="0">
                <a:latin typeface="Times New Roman"/>
                <a:cs typeface="Times New Roman"/>
              </a:rPr>
              <a:t> is a pre-exponential factor,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err="1" smtClean="0">
                <a:latin typeface="Times New Roman"/>
                <a:cs typeface="Times New Roman"/>
              </a:rPr>
              <a:t>E</a:t>
            </a:r>
            <a:r>
              <a:rPr lang="en-US" sz="2200" baseline="-25000" dirty="0" err="1">
                <a:latin typeface="Times New Roman"/>
                <a:cs typeface="Times New Roman"/>
              </a:rPr>
              <a:t>a</a:t>
            </a:r>
            <a:r>
              <a:rPr lang="en-US" sz="2200" dirty="0" smtClean="0">
                <a:latin typeface="Times New Roman"/>
                <a:cs typeface="Times New Roman"/>
              </a:rPr>
              <a:t> is the activation energy, and </a:t>
            </a:r>
            <a:r>
              <a:rPr lang="en-US" sz="2200" dirty="0" smtClean="0">
                <a:latin typeface="Symbol" charset="2"/>
                <a:cs typeface="Symbol" charset="2"/>
              </a:rPr>
              <a:t>D</a:t>
            </a:r>
            <a:r>
              <a:rPr lang="en-US" sz="2200" dirty="0" smtClean="0">
                <a:latin typeface="Times New Roman"/>
                <a:cs typeface="Times New Roman"/>
              </a:rPr>
              <a:t>V* is the activation volume.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7518" y="1837915"/>
            <a:ext cx="5088585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D = D</a:t>
            </a:r>
            <a:r>
              <a:rPr lang="en-US" sz="3200" baseline="-25000" dirty="0" smtClean="0">
                <a:latin typeface="Times New Roman"/>
                <a:cs typeface="Times New Roman"/>
              </a:rPr>
              <a:t>0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exp</a:t>
            </a:r>
            <a:r>
              <a:rPr lang="en-US" sz="3200" dirty="0" smtClean="0">
                <a:latin typeface="Times New Roman"/>
                <a:cs typeface="Times New Roman"/>
              </a:rPr>
              <a:t>[(-</a:t>
            </a:r>
            <a:r>
              <a:rPr lang="en-US" sz="3200" dirty="0" err="1" smtClean="0">
                <a:latin typeface="Times New Roman"/>
                <a:cs typeface="Times New Roman"/>
              </a:rPr>
              <a:t>E</a:t>
            </a:r>
            <a:r>
              <a:rPr lang="en-US" sz="3200" baseline="-25000" dirty="0" err="1" smtClean="0">
                <a:latin typeface="Times New Roman"/>
                <a:cs typeface="Times New Roman"/>
              </a:rPr>
              <a:t>a</a:t>
            </a:r>
            <a:r>
              <a:rPr lang="en-US" sz="3200" dirty="0" smtClean="0">
                <a:latin typeface="Times New Roman"/>
                <a:cs typeface="Times New Roman"/>
              </a:rPr>
              <a:t> + P</a:t>
            </a:r>
            <a:r>
              <a:rPr lang="en-US" sz="3200" dirty="0" smtClean="0">
                <a:latin typeface="Symbol" charset="2"/>
                <a:cs typeface="Symbol" charset="2"/>
              </a:rPr>
              <a:t>D</a:t>
            </a:r>
            <a:r>
              <a:rPr lang="en-US" sz="3200" dirty="0" smtClean="0">
                <a:latin typeface="Times New Roman"/>
                <a:cs typeface="Times New Roman"/>
              </a:rPr>
              <a:t>V*)/</a:t>
            </a:r>
            <a:r>
              <a:rPr lang="en-US" sz="3200" dirty="0" err="1" smtClean="0">
                <a:latin typeface="Times New Roman"/>
                <a:cs typeface="Times New Roman"/>
              </a:rPr>
              <a:t>kT</a:t>
            </a:r>
            <a:r>
              <a:rPr lang="en-US" sz="3200" dirty="0" smtClean="0">
                <a:latin typeface="Times New Roman"/>
                <a:cs typeface="Times New Roman"/>
              </a:rPr>
              <a:t>]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9180" y="3943885"/>
            <a:ext cx="4829258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N.B. This doesn’t include potentially important effects such as </a:t>
            </a: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pressure, temperature or fO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-driven variations in defect </a:t>
            </a: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chemistry that can shift diffusion rates.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5" name="Picture 4" descr="activation-energy_op_800x5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3978"/>
            <a:ext cx="3770722" cy="25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0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34298" y="52288"/>
            <a:ext cx="7521598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That said, Diffusion is a Pretty Terrible Way to Get Rid of Heterogeneities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4" name="Picture 3" descr="Farber2 Heteroge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4" y="1592277"/>
            <a:ext cx="4243978" cy="3820379"/>
          </a:xfrm>
          <a:prstGeom prst="rect">
            <a:avLst/>
          </a:prstGeom>
        </p:spPr>
      </p:pic>
      <p:pic>
        <p:nvPicPr>
          <p:cNvPr id="7" name="Picture 6" descr="Holzapfel Science 2005 Dif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13" y="1592277"/>
            <a:ext cx="4112482" cy="3842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74387" y="5412656"/>
            <a:ext cx="297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Holzapfel</a:t>
            </a:r>
            <a:r>
              <a:rPr lang="en-US" dirty="0" smtClean="0"/>
              <a:t> et al., Science, 2005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85010" y="5428405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Farber et al., Nature, 1994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0734" y="5903893"/>
            <a:ext cx="837192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Heterogeneities bigger than about a meter take forever to get rid of diffusively…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621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34298" y="52288"/>
            <a:ext cx="7521598" cy="17543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The Right Chemical Diffusion Rate can Yield Viscosity in the Diffusional Creep Regime (</a:t>
            </a:r>
            <a:r>
              <a:rPr lang="en-US" sz="3600" dirty="0" err="1" smtClean="0">
                <a:latin typeface="Times New Roman"/>
                <a:cs typeface="Times New Roman"/>
              </a:rPr>
              <a:t>Nabarro</a:t>
            </a:r>
            <a:r>
              <a:rPr lang="en-US" sz="3600" dirty="0" smtClean="0">
                <a:latin typeface="Times New Roman"/>
                <a:cs typeface="Times New Roman"/>
              </a:rPr>
              <a:t>-Herring Creep)…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5527" y="3114262"/>
            <a:ext cx="4231118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Here</a:t>
            </a:r>
            <a:r>
              <a:rPr lang="en-US" sz="2200" dirty="0" smtClean="0">
                <a:latin typeface="Symbol" charset="2"/>
                <a:cs typeface="Symbol" charset="2"/>
              </a:rPr>
              <a:t>, s</a:t>
            </a:r>
            <a:r>
              <a:rPr lang="en-US" sz="2200" dirty="0" smtClean="0">
                <a:latin typeface="Times New Roman"/>
                <a:cs typeface="Times New Roman"/>
              </a:rPr>
              <a:t> is stress, </a:t>
            </a:r>
            <a:r>
              <a:rPr lang="en-US" sz="2200" dirty="0" smtClean="0">
                <a:latin typeface="Symbol" charset="2"/>
                <a:cs typeface="Symbol" charset="2"/>
              </a:rPr>
              <a:t>e</a:t>
            </a:r>
            <a:r>
              <a:rPr lang="en-US" sz="2200" baseline="30000" dirty="0" smtClean="0">
                <a:latin typeface="Times New Roman"/>
                <a:cs typeface="Times New Roman"/>
              </a:rPr>
              <a:t>.</a:t>
            </a:r>
            <a:r>
              <a:rPr lang="en-US" sz="2200" dirty="0" smtClean="0">
                <a:latin typeface="Times New Roman"/>
                <a:cs typeface="Times New Roman"/>
              </a:rPr>
              <a:t> is strain rate, d is grain size, k is Boltzmann’s constant, </a:t>
            </a:r>
            <a:r>
              <a:rPr lang="en-US" sz="2200" dirty="0" smtClean="0">
                <a:latin typeface="Symbol" charset="2"/>
                <a:cs typeface="Symbol" charset="2"/>
              </a:rPr>
              <a:t>a</a:t>
            </a:r>
            <a:r>
              <a:rPr lang="en-US" sz="2200" dirty="0" smtClean="0">
                <a:latin typeface="Times New Roman"/>
                <a:cs typeface="Times New Roman"/>
              </a:rPr>
              <a:t> is a geometric constant (usually ~5-ish), </a:t>
            </a:r>
            <a:r>
              <a:rPr lang="en-US" sz="2200" dirty="0" err="1" smtClean="0">
                <a:latin typeface="Times New Roman"/>
                <a:cs typeface="Times New Roman"/>
              </a:rPr>
              <a:t>D</a:t>
            </a:r>
            <a:r>
              <a:rPr lang="en-US" sz="2200" baseline="-25000" dirty="0" err="1" smtClean="0">
                <a:latin typeface="Times New Roman"/>
                <a:cs typeface="Times New Roman"/>
              </a:rPr>
              <a:t>sd</a:t>
            </a:r>
            <a:r>
              <a:rPr lang="en-US" sz="2200" dirty="0" smtClean="0">
                <a:latin typeface="Times New Roman"/>
                <a:cs typeface="Times New Roman"/>
              </a:rPr>
              <a:t> is the self-diffusivity, and V is the atomic volume.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As you might expect, strongly grain size dependent… 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 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7179" y="1837552"/>
            <a:ext cx="4489456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ymbol" charset="2"/>
                <a:cs typeface="Symbol" charset="2"/>
              </a:rPr>
              <a:t>n</a:t>
            </a:r>
            <a:r>
              <a:rPr lang="en-US" sz="3200" dirty="0" smtClean="0">
                <a:latin typeface="Times New Roman"/>
                <a:cs typeface="Times New Roman"/>
              </a:rPr>
              <a:t> =  </a:t>
            </a:r>
            <a:r>
              <a:rPr lang="en-US" sz="3200" dirty="0" smtClean="0">
                <a:latin typeface="Symbol" charset="2"/>
                <a:cs typeface="Symbol" charset="2"/>
              </a:rPr>
              <a:t>s</a:t>
            </a:r>
            <a:r>
              <a:rPr lang="en-US" sz="3200" dirty="0" smtClean="0">
                <a:latin typeface="Times New Roman"/>
                <a:cs typeface="Times New Roman"/>
              </a:rPr>
              <a:t>/</a:t>
            </a:r>
            <a:r>
              <a:rPr lang="en-US" sz="3200" dirty="0" smtClean="0">
                <a:latin typeface="Symbol" charset="2"/>
                <a:cs typeface="Symbol" charset="2"/>
              </a:rPr>
              <a:t>e</a:t>
            </a:r>
            <a:r>
              <a:rPr lang="en-US" sz="3200" baseline="30000" dirty="0" smtClean="0">
                <a:latin typeface="Times New Roman"/>
                <a:cs typeface="Times New Roman"/>
              </a:rPr>
              <a:t>.</a:t>
            </a:r>
            <a:r>
              <a:rPr lang="en-US" sz="3200" dirty="0" smtClean="0">
                <a:latin typeface="Times New Roman"/>
                <a:cs typeface="Times New Roman"/>
              </a:rPr>
              <a:t> = d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kT/</a:t>
            </a:r>
            <a:r>
              <a:rPr lang="en-US" sz="3200" dirty="0" err="1" smtClean="0">
                <a:latin typeface="Symbol" charset="2"/>
                <a:cs typeface="Symbol" charset="2"/>
              </a:rPr>
              <a:t>a</a:t>
            </a:r>
            <a:r>
              <a:rPr lang="en-US" sz="3200" dirty="0" err="1" smtClean="0">
                <a:latin typeface="Times New Roman"/>
                <a:cs typeface="Times New Roman"/>
              </a:rPr>
              <a:t>D</a:t>
            </a:r>
            <a:r>
              <a:rPr lang="en-US" sz="3200" baseline="-25000" dirty="0" err="1" smtClean="0">
                <a:latin typeface="Times New Roman"/>
                <a:cs typeface="Times New Roman"/>
              </a:rPr>
              <a:t>sd</a:t>
            </a:r>
            <a:r>
              <a:rPr lang="en-US" sz="3200" dirty="0" err="1" smtClean="0">
                <a:latin typeface="Times New Roman"/>
                <a:cs typeface="Times New Roman"/>
              </a:rPr>
              <a:t>V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Picture 3" descr="image0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" y="2614552"/>
            <a:ext cx="4016980" cy="408908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321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34298" y="52288"/>
            <a:ext cx="752159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How about those Defects?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Ammann Diffusion Vacanc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22" y="698619"/>
            <a:ext cx="4330066" cy="5900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4461" y="6488668"/>
            <a:ext cx="28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Ammann</a:t>
            </a:r>
            <a:r>
              <a:rPr lang="en-US" dirty="0" smtClean="0"/>
              <a:t> et al., Nature,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57777"/>
            <a:ext cx="22026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dirty="0" err="1" smtClean="0">
                <a:latin typeface="Times New Roman"/>
                <a:cs typeface="Times New Roman"/>
              </a:rPr>
              <a:t>Mg,Fe</a:t>
            </a:r>
            <a:r>
              <a:rPr lang="en-US" sz="2400" dirty="0" smtClean="0">
                <a:latin typeface="Times New Roman"/>
                <a:cs typeface="Times New Roman"/>
              </a:rPr>
              <a:t>)O on top, (</a:t>
            </a:r>
            <a:r>
              <a:rPr lang="en-US" sz="2400" dirty="0" err="1" smtClean="0">
                <a:latin typeface="Times New Roman"/>
                <a:cs typeface="Times New Roman"/>
              </a:rPr>
              <a:t>Mg,Fe</a:t>
            </a:r>
            <a:r>
              <a:rPr lang="en-US" sz="2400" dirty="0" smtClean="0">
                <a:latin typeface="Times New Roman"/>
                <a:cs typeface="Times New Roman"/>
              </a:rPr>
              <a:t>)O and </a:t>
            </a:r>
            <a:r>
              <a:rPr lang="en-US" sz="2400" dirty="0" err="1" smtClean="0">
                <a:latin typeface="Times New Roman"/>
                <a:cs typeface="Times New Roman"/>
              </a:rPr>
              <a:t>Pv</a:t>
            </a:r>
            <a:r>
              <a:rPr lang="en-US" sz="2400" dirty="0" smtClean="0">
                <a:latin typeface="Times New Roman"/>
                <a:cs typeface="Times New Roman"/>
              </a:rPr>
              <a:t> on the bottom; estimated vacancy contents are numbers on the side.  Theory is bands, Data are points.</a:t>
            </a: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3989" y="1790628"/>
            <a:ext cx="2144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Now: How many defects are there in the deep Earth?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247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34298" y="52288"/>
            <a:ext cx="7521598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smtClean="0">
                <a:latin typeface="Times New Roman"/>
                <a:cs typeface="Times New Roman"/>
              </a:rPr>
              <a:t>Now: Recall Diffusion is Anisotropic, as Well (as is post-</a:t>
            </a:r>
            <a:r>
              <a:rPr lang="en-US" sz="3200" dirty="0" err="1" smtClean="0">
                <a:latin typeface="Times New Roman"/>
                <a:cs typeface="Times New Roman"/>
              </a:rPr>
              <a:t>perovskite</a:t>
            </a:r>
            <a:r>
              <a:rPr lang="en-US" sz="3200" dirty="0" smtClean="0">
                <a:latin typeface="Times New Roman"/>
                <a:cs typeface="Times New Roman"/>
              </a:rPr>
              <a:t>)….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2509" y="6226032"/>
            <a:ext cx="1616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Ammann</a:t>
            </a:r>
            <a:r>
              <a:rPr lang="en-US" dirty="0" smtClean="0"/>
              <a:t> et al.,</a:t>
            </a:r>
          </a:p>
          <a:p>
            <a:r>
              <a:rPr lang="en-US" dirty="0" smtClean="0"/>
              <a:t> Nature,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5623" y="1332560"/>
            <a:ext cx="2378377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Hmmm…ca. 10 orders of magnitude in diffusivity anisotropy translates into ca. 10 orders of magnitude of viscosity anisotropy. 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" name="Picture 1" descr="Ammanndiffviscppv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62" y="1203450"/>
            <a:ext cx="4275961" cy="5654550"/>
          </a:xfrm>
          <a:prstGeom prst="rect">
            <a:avLst/>
          </a:prstGeom>
        </p:spPr>
      </p:pic>
      <p:pic>
        <p:nvPicPr>
          <p:cNvPr id="3" name="Picture 2" descr="spotlight109-fi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6612"/>
            <a:ext cx="2489662" cy="26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3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43000" y="381000"/>
            <a:ext cx="6858000" cy="1752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533400"/>
            <a:ext cx="654373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latin typeface="Times New Roman"/>
                <a:cs typeface="Times New Roman"/>
              </a:rPr>
              <a:t>T</a:t>
            </a:r>
            <a:r>
              <a:rPr lang="en-US" sz="3600" dirty="0" smtClean="0">
                <a:latin typeface="Times New Roman"/>
                <a:cs typeface="Times New Roman"/>
              </a:rPr>
              <a:t>-conductivity--Geophysical Issues at Stake Include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13682" y="2738239"/>
            <a:ext cx="7422368" cy="3108544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r>
              <a:rPr lang="en-US" sz="2800" dirty="0" smtClean="0"/>
              <a:t>Heat Transport/Gradient Through Conductive Zones (Lithosphere, D”)</a:t>
            </a:r>
          </a:p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r>
              <a:rPr lang="en-US" sz="2800" dirty="0" smtClean="0">
                <a:cs typeface="+mn-cs"/>
              </a:rPr>
              <a:t>Rate of Equilibration of Thermal Anomalies (Like Slabs…)</a:t>
            </a:r>
          </a:p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r>
              <a:rPr lang="en-US" sz="2800" dirty="0" smtClean="0"/>
              <a:t>Input to Fluid Dynamic Models (Rayleigh #, etc.)</a:t>
            </a: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20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34298" y="52288"/>
            <a:ext cx="7521598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smtClean="0">
                <a:latin typeface="Times New Roman"/>
                <a:cs typeface="Times New Roman"/>
              </a:rPr>
              <a:t>Now: Put in some Variable Preferred Orientation and Elastic Anisotropy.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4461" y="6488668"/>
            <a:ext cx="28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Ammann</a:t>
            </a:r>
            <a:r>
              <a:rPr lang="en-US" dirty="0" smtClean="0"/>
              <a:t> et al., Nature, 2010</a:t>
            </a:r>
            <a:endParaRPr lang="en-US" dirty="0"/>
          </a:p>
        </p:txBody>
      </p:sp>
      <p:pic>
        <p:nvPicPr>
          <p:cNvPr id="3" name="Picture 2" descr="Ammann Fig3 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33" y="1126496"/>
            <a:ext cx="5688928" cy="5651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816" y="1790627"/>
            <a:ext cx="2352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And, seismic profiles emerge that look like some that have been attributed to folded slabs…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099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43000" y="381000"/>
            <a:ext cx="6696131" cy="15066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533400"/>
            <a:ext cx="654373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E-conductivity--Geophysical Issues at Stake Include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13682" y="2172742"/>
            <a:ext cx="7422368" cy="4401205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r>
              <a:rPr lang="en-US" sz="2800" dirty="0" smtClean="0"/>
              <a:t>Through Thermal Conductivity, Heat Flow out of Core (!), Age of Inner Core, </a:t>
            </a:r>
            <a:r>
              <a:rPr lang="en-US" sz="2800" dirty="0" err="1" smtClean="0"/>
              <a:t>Geodynamo</a:t>
            </a:r>
            <a:r>
              <a:rPr lang="en-US" sz="2800" dirty="0" smtClean="0"/>
              <a:t> Operational Conditions (</a:t>
            </a:r>
            <a:r>
              <a:rPr lang="en-US" sz="2800" i="1" dirty="0" smtClean="0"/>
              <a:t>metallic</a:t>
            </a:r>
            <a:r>
              <a:rPr lang="en-US" sz="2800" dirty="0" smtClean="0"/>
              <a:t> conductivity: negative </a:t>
            </a:r>
            <a:r>
              <a:rPr lang="en-US" sz="2800" dirty="0"/>
              <a:t>d</a:t>
            </a:r>
            <a:r>
              <a:rPr lang="en-US" sz="2800" dirty="0">
                <a:latin typeface="Symbol" charset="2"/>
                <a:cs typeface="Symbol" charset="2"/>
              </a:rPr>
              <a:t>s</a:t>
            </a:r>
            <a:r>
              <a:rPr lang="en-US" sz="2800" dirty="0"/>
              <a:t>/</a:t>
            </a:r>
            <a:r>
              <a:rPr lang="en-US" sz="2800" dirty="0" err="1"/>
              <a:t>dT</a:t>
            </a:r>
            <a:r>
              <a:rPr lang="en-US" sz="2800" dirty="0" smtClean="0"/>
              <a:t>)</a:t>
            </a:r>
          </a:p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r>
              <a:rPr lang="en-US" sz="2800" dirty="0" smtClean="0">
                <a:cs typeface="+mn-cs"/>
              </a:rPr>
              <a:t>Identification of Hydrous/Melt-Bearing Regions via </a:t>
            </a:r>
            <a:r>
              <a:rPr lang="en-US" sz="2800" dirty="0" err="1" smtClean="0">
                <a:cs typeface="+mn-cs"/>
              </a:rPr>
              <a:t>Magnetotellurics</a:t>
            </a:r>
            <a:r>
              <a:rPr lang="en-US" sz="2800" dirty="0" smtClean="0">
                <a:cs typeface="+mn-cs"/>
              </a:rPr>
              <a:t> (mostly </a:t>
            </a:r>
            <a:r>
              <a:rPr lang="en-US" sz="2800" i="1" dirty="0" smtClean="0">
                <a:cs typeface="+mn-cs"/>
              </a:rPr>
              <a:t>ionic</a:t>
            </a:r>
            <a:r>
              <a:rPr lang="en-US" sz="2800" dirty="0" smtClean="0">
                <a:cs typeface="+mn-cs"/>
              </a:rPr>
              <a:t> conductivity: positive d</a:t>
            </a:r>
            <a:r>
              <a:rPr lang="en-US" sz="2800" dirty="0" smtClean="0">
                <a:latin typeface="Symbol" charset="2"/>
                <a:cs typeface="Symbol" charset="2"/>
              </a:rPr>
              <a:t>s</a:t>
            </a:r>
            <a:r>
              <a:rPr lang="en-US" sz="2800" dirty="0" smtClean="0">
                <a:cs typeface="+mn-cs"/>
              </a:rPr>
              <a:t>/</a:t>
            </a:r>
            <a:r>
              <a:rPr lang="en-US" sz="2800" dirty="0" err="1" smtClean="0">
                <a:cs typeface="+mn-cs"/>
              </a:rPr>
              <a:t>dT</a:t>
            </a:r>
            <a:r>
              <a:rPr lang="en-US" sz="2800" dirty="0" smtClean="0">
                <a:cs typeface="+mn-cs"/>
              </a:rPr>
              <a:t>)</a:t>
            </a:r>
          </a:p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r>
              <a:rPr lang="en-US" sz="2800" dirty="0" smtClean="0">
                <a:cs typeface="+mn-cs"/>
              </a:rPr>
              <a:t>Magnetic Field </a:t>
            </a:r>
            <a:r>
              <a:rPr lang="en-US" sz="2800" dirty="0" smtClean="0"/>
              <a:t>Filtering by Mantle; </a:t>
            </a:r>
            <a:r>
              <a:rPr lang="en-US" sz="2800" dirty="0" smtClean="0">
                <a:cs typeface="+mn-cs"/>
              </a:rPr>
              <a:t>Variations in Length of Day (EM coupling in mantle)</a:t>
            </a:r>
          </a:p>
        </p:txBody>
      </p:sp>
    </p:spTree>
    <p:extLst>
      <p:ext uri="{BB962C8B-B14F-4D97-AF65-F5344CB8AC3E}">
        <p14:creationId xmlns:p14="http://schemas.microsoft.com/office/powerpoint/2010/main" val="259549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34298" y="52288"/>
            <a:ext cx="7521598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Within an Ionic Regime, Conductivity and Diffusivity are Linked 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035" y="2822766"/>
            <a:ext cx="6969664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Here, </a:t>
            </a:r>
            <a:r>
              <a:rPr lang="en-US" sz="2200" dirty="0" smtClean="0">
                <a:latin typeface="Symbol" charset="2"/>
                <a:cs typeface="Symbol" charset="2"/>
              </a:rPr>
              <a:t>s</a:t>
            </a:r>
            <a:r>
              <a:rPr lang="en-US" sz="2200" dirty="0" smtClean="0">
                <a:latin typeface="Times New Roman"/>
                <a:cs typeface="Times New Roman"/>
              </a:rPr>
              <a:t> is the electrical conductivity</a:t>
            </a:r>
            <a:r>
              <a:rPr lang="en-US" sz="2200" dirty="0" smtClean="0">
                <a:latin typeface="Symbol" charset="2"/>
                <a:cs typeface="Symbol" charset="2"/>
              </a:rPr>
              <a:t>, </a:t>
            </a:r>
            <a:r>
              <a:rPr lang="en-US" sz="2200" dirty="0" smtClean="0">
                <a:latin typeface="Times New Roman"/>
                <a:cs typeface="Times New Roman"/>
              </a:rPr>
              <a:t>D is the diffusion rate,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 q is the charge on the species, k is Boltzmann’s constant, 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and n is the concentration.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2125" y="1545527"/>
            <a:ext cx="4357283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Symbol" charset="2"/>
                <a:cs typeface="Symbol" charset="2"/>
              </a:rPr>
              <a:t>s</a:t>
            </a:r>
            <a:r>
              <a:rPr lang="en-US" sz="3200" dirty="0" smtClean="0">
                <a:latin typeface="Times New Roman"/>
                <a:cs typeface="Times New Roman"/>
              </a:rPr>
              <a:t>(P,T) = D(P,T)q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n/</a:t>
            </a:r>
            <a:r>
              <a:rPr lang="en-US" sz="3200" dirty="0" err="1" smtClean="0">
                <a:latin typeface="Times New Roman"/>
                <a:cs typeface="Times New Roman"/>
              </a:rPr>
              <a:t>kT</a:t>
            </a:r>
            <a:r>
              <a:rPr lang="en-US" sz="3200" dirty="0" smtClean="0">
                <a:latin typeface="Times New Roman"/>
                <a:cs typeface="Times New Roman"/>
              </a:rPr>
              <a:t>]:</a:t>
            </a:r>
          </a:p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Nernst-Einstein Equation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2532" y="4146606"/>
            <a:ext cx="4829258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Great Stuff. However, one does have to know all the possible charge carriers, and their </a:t>
            </a:r>
            <a:r>
              <a:rPr lang="en-US" sz="2400" dirty="0" err="1" smtClean="0">
                <a:latin typeface="Times New Roman"/>
                <a:cs typeface="Times New Roman"/>
              </a:rPr>
              <a:t>mobilities</a:t>
            </a:r>
            <a:r>
              <a:rPr lang="en-US" sz="2400" dirty="0" smtClean="0">
                <a:latin typeface="Times New Roman"/>
                <a:cs typeface="Times New Roman"/>
              </a:rPr>
              <a:t>/vacancy concentrations (as a function of P/T), to get the right answer for rocks/minerals.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874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304366"/>
            <a:ext cx="654373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E-conductivity—Observationally, A Coarse Probe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2" name="Picture 1" descr="Shimizu TZ conductiv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6" y="3087429"/>
            <a:ext cx="5105443" cy="3260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7594" y="6498956"/>
            <a:ext cx="3182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Shimizu et al., </a:t>
            </a:r>
            <a:r>
              <a:rPr lang="en-US" dirty="0" err="1" smtClean="0"/>
              <a:t>Geophys</a:t>
            </a:r>
            <a:r>
              <a:rPr lang="en-US" dirty="0" smtClean="0"/>
              <a:t>. J., 2010</a:t>
            </a:r>
            <a:endParaRPr lang="en-US" dirty="0"/>
          </a:p>
        </p:txBody>
      </p:sp>
      <p:pic>
        <p:nvPicPr>
          <p:cNvPr id="4" name="Picture 3" descr="Kuvshinov conductivit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7504"/>
            <a:ext cx="4038556" cy="3780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990" y="6498956"/>
            <a:ext cx="3187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Kuvshinov</a:t>
            </a:r>
            <a:r>
              <a:rPr lang="en-US" dirty="0" smtClean="0"/>
              <a:t> and Olsen, GRL, 2006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9231" y="2125751"/>
            <a:ext cx="217927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Global 1-D Models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7594" y="2555317"/>
            <a:ext cx="299104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Regional N-Pacific Models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913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780581"/>
            <a:ext cx="2520431" cy="2862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But, Attempts Are Made—with Some Prospects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6498956"/>
            <a:ext cx="3182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Shimizu et al., </a:t>
            </a:r>
            <a:r>
              <a:rPr lang="en-US" dirty="0" err="1" smtClean="0"/>
              <a:t>Geophys</a:t>
            </a:r>
            <a:r>
              <a:rPr lang="en-US" dirty="0" smtClean="0"/>
              <a:t>. J., 2010</a:t>
            </a:r>
            <a:endParaRPr lang="en-US" dirty="0"/>
          </a:p>
        </p:txBody>
      </p:sp>
      <p:pic>
        <p:nvPicPr>
          <p:cNvPr id="7" name="Picture 6" descr="Shimizu Water con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7646"/>
            <a:ext cx="3413831" cy="6441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8533" y="1309592"/>
            <a:ext cx="2281272" cy="3785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Comparison with </a:t>
            </a:r>
            <a:r>
              <a:rPr lang="en-US" sz="2000" dirty="0" err="1" smtClean="0">
                <a:latin typeface="Times New Roman"/>
                <a:cs typeface="Times New Roman"/>
              </a:rPr>
              <a:t>Yosino</a:t>
            </a:r>
            <a:r>
              <a:rPr lang="en-US" sz="2000" dirty="0" smtClean="0">
                <a:latin typeface="Times New Roman"/>
                <a:cs typeface="Times New Roman"/>
              </a:rPr>
              <a:t> et al., Nature, 2008 lab data. Assumes that all of the conductivity mismatch is produced by H</a:t>
            </a:r>
            <a:r>
              <a:rPr lang="en-US" sz="2000" baseline="-25000" dirty="0" smtClean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O—no T anomalies, no melt, no high conductivity GB phases, etc.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809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275450"/>
            <a:ext cx="654373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Metallic Conductivity—A Venerable Relationship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8769" y="1964390"/>
            <a:ext cx="5100396" cy="4401205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sz="2800" dirty="0" smtClean="0"/>
              <a:t> The </a:t>
            </a:r>
            <a:r>
              <a:rPr lang="en-US" sz="2800" dirty="0" err="1" smtClean="0"/>
              <a:t>Wiedemann</a:t>
            </a:r>
            <a:r>
              <a:rPr lang="en-US" sz="2800" dirty="0" smtClean="0"/>
              <a:t>-Franz Law: 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2800" i="1" dirty="0" smtClean="0"/>
              <a:t>L </a:t>
            </a:r>
            <a:r>
              <a:rPr lang="en-US" sz="2800" dirty="0" smtClean="0"/>
              <a:t>=</a:t>
            </a:r>
            <a:r>
              <a:rPr lang="en-US" sz="2800" i="1" dirty="0" smtClean="0"/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k</a:t>
            </a:r>
            <a:r>
              <a:rPr lang="en-US" sz="2800" i="1" dirty="0" smtClean="0">
                <a:latin typeface="Symbol" charset="2"/>
                <a:cs typeface="Symbol" charset="2"/>
              </a:rPr>
              <a:t>/</a:t>
            </a:r>
            <a:r>
              <a:rPr lang="en-US" sz="2800" i="1" dirty="0" err="1" smtClean="0">
                <a:latin typeface="Symbol" charset="2"/>
                <a:cs typeface="Symbol" charset="2"/>
              </a:rPr>
              <a:t>s</a:t>
            </a:r>
            <a:r>
              <a:rPr lang="en-US" sz="2800" i="1" dirty="0" err="1" smtClean="0"/>
              <a:t>T</a:t>
            </a:r>
            <a:r>
              <a:rPr lang="en-US" sz="2800" dirty="0" smtClean="0"/>
              <a:t>,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2800" dirty="0" smtClean="0"/>
              <a:t>Where </a:t>
            </a:r>
            <a:r>
              <a:rPr lang="en-US" sz="2800" i="1" dirty="0" smtClean="0"/>
              <a:t>L</a:t>
            </a:r>
            <a:r>
              <a:rPr lang="en-US" sz="2800" dirty="0" smtClean="0"/>
              <a:t> is the Lorenz #, and is quite close to 2.5 x 10</a:t>
            </a:r>
            <a:r>
              <a:rPr lang="en-US" sz="2800" baseline="30000" dirty="0" smtClean="0"/>
              <a:t>-8</a:t>
            </a:r>
            <a:r>
              <a:rPr lang="en-US" sz="2800" dirty="0" smtClean="0"/>
              <a:t> W-</a:t>
            </a:r>
            <a:r>
              <a:rPr lang="en-US" sz="2800" dirty="0" smtClean="0">
                <a:latin typeface="Symbol" charset="2"/>
                <a:cs typeface="Symbol" charset="2"/>
              </a:rPr>
              <a:t>W</a:t>
            </a:r>
            <a:r>
              <a:rPr lang="en-US" sz="2800" dirty="0" smtClean="0"/>
              <a:t>/K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for lots and lots of metals, </a:t>
            </a:r>
            <a:r>
              <a:rPr lang="en-US" sz="2800" i="1" dirty="0" smtClean="0">
                <a:latin typeface="Times New Roman"/>
                <a:cs typeface="Times New Roman"/>
              </a:rPr>
              <a:t>k</a:t>
            </a:r>
            <a:r>
              <a:rPr lang="en-US" sz="2800" dirty="0" smtClean="0"/>
              <a:t> is thermal conductivity and </a:t>
            </a:r>
            <a:r>
              <a:rPr lang="en-US" sz="2800" i="1" dirty="0" smtClean="0">
                <a:latin typeface="Symbol" charset="2"/>
                <a:cs typeface="Symbol" charset="2"/>
              </a:rPr>
              <a:t>s</a:t>
            </a:r>
            <a:r>
              <a:rPr lang="en-US" sz="2800" dirty="0" smtClean="0"/>
              <a:t> is electrical conductivity. Hence, measure e-conductivity, get thermal conductivity for cheap….</a:t>
            </a:r>
          </a:p>
        </p:txBody>
      </p:sp>
      <p:pic>
        <p:nvPicPr>
          <p:cNvPr id="2" name="Picture 1" descr="1-s2.0-S0011227508001835-gr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36" y="2758082"/>
            <a:ext cx="3613252" cy="2944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689" y="6365595"/>
            <a:ext cx="26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 et al., Cryogenics, 2009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1736" y="2162812"/>
            <a:ext cx="365952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Austenitic Steel (mostly Fe)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144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235765"/>
            <a:ext cx="654373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E-conductivity—Measurements at Core Conditions are Challenging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2" name="Picture 1" descr="ShockCondassemb.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4" y="1574990"/>
            <a:ext cx="4207332" cy="2205159"/>
          </a:xfrm>
          <a:prstGeom prst="rect">
            <a:avLst/>
          </a:prstGeom>
        </p:spPr>
      </p:pic>
      <p:pic>
        <p:nvPicPr>
          <p:cNvPr id="3" name="Picture 2" descr="Bi Iron con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13" y="2220181"/>
            <a:ext cx="4424861" cy="34681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1013" y="6296815"/>
            <a:ext cx="359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Bi et al., J. Phys. Cond. Matter, 2002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714" y="4024775"/>
            <a:ext cx="4048618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As it turns out, the ~factor of two difference in shock measurements of iron e-conductivity REALLY matters (especially if one cares about its thermal conductivity)…</a:t>
            </a:r>
          </a:p>
        </p:txBody>
      </p:sp>
    </p:spTree>
    <p:extLst>
      <p:ext uri="{BB962C8B-B14F-4D97-AF65-F5344CB8AC3E}">
        <p14:creationId xmlns:p14="http://schemas.microsoft.com/office/powerpoint/2010/main" val="381311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51834" y="57184"/>
            <a:ext cx="6985758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Theoretical Electronic Thermal and Electrical Conductivity of Fe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2" name="Picture 1" descr="PozzoElecThermconducir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86" y="1436094"/>
            <a:ext cx="4189655" cy="54219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6554867" y="6242657"/>
            <a:ext cx="258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Pozzo</a:t>
            </a:r>
            <a:r>
              <a:rPr lang="en-US" dirty="0" smtClean="0"/>
              <a:t> et al., Nature, 2012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64624"/>
            <a:ext cx="2487086" cy="47089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Thermal Conductivity is higher than expected, hence heat transport in</a:t>
            </a:r>
            <a:r>
              <a:rPr lang="en-US" sz="2000" smtClean="0">
                <a:latin typeface="Times New Roman"/>
                <a:cs typeface="Times New Roman"/>
              </a:rPr>
              <a:t>/out of </a:t>
            </a:r>
            <a:r>
              <a:rPr lang="en-US" sz="2000" dirty="0" smtClean="0">
                <a:latin typeface="Times New Roman"/>
                <a:cs typeface="Times New Roman"/>
              </a:rPr>
              <a:t>the core is larger, power available for the </a:t>
            </a:r>
            <a:r>
              <a:rPr lang="en-US" sz="2000" smtClean="0">
                <a:latin typeface="Times New Roman"/>
                <a:cs typeface="Times New Roman"/>
              </a:rPr>
              <a:t>dynamo is </a:t>
            </a:r>
            <a:r>
              <a:rPr lang="en-US" sz="2000" dirty="0" smtClean="0">
                <a:latin typeface="Times New Roman"/>
                <a:cs typeface="Times New Roman"/>
              </a:rPr>
              <a:t>less, forming an inner core early is *much* harder, and stable stratification might be necessitated at the top of the outer core---</a:t>
            </a:r>
            <a:r>
              <a:rPr lang="en-US" sz="2000" b="1" dirty="0" smtClean="0">
                <a:latin typeface="Times New Roman"/>
                <a:cs typeface="Times New Roman"/>
              </a:rPr>
              <a:t>Momentous Conclusions!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8892" y="1564624"/>
            <a:ext cx="2295108" cy="3785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Issues include: Effect of lighter alloying components (still unclear, but will lower the values); Accuracy of theory for transport properties at these extreme conditions hasn’t really been demonstrated…</a:t>
            </a:r>
            <a:endParaRPr lang="en-US" sz="2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077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260" y="57184"/>
            <a:ext cx="2664614" cy="39703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Role of Impurities on Thermal/Electrical Conductivity of Fe: More Theory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4867" y="6242657"/>
            <a:ext cx="267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deKoker</a:t>
            </a:r>
            <a:r>
              <a:rPr lang="en-US" dirty="0" smtClean="0"/>
              <a:t> et al., PNAS, 2012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17704" y="2043512"/>
            <a:ext cx="2589133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Issues include: Other Impurities? (C, H)…and accuracy of theory for transport properties...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pic>
        <p:nvPicPr>
          <p:cNvPr id="6" name="Picture 5" descr="deKokerTheoryImpuriti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0"/>
            <a:ext cx="2757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0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275450"/>
            <a:ext cx="654373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Take-Home Messages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952602" y="1111170"/>
            <a:ext cx="7164371" cy="4524315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514350" indent="-514350">
              <a:spcBef>
                <a:spcPct val="50000"/>
              </a:spcBef>
              <a:buAutoNum type="arabicParenBoth"/>
              <a:defRPr/>
            </a:pPr>
            <a:r>
              <a:rPr lang="en-US" dirty="0" smtClean="0"/>
              <a:t>As with most characteristics, transport properties become less well-constrained as one goes to higher pressures and temperatures; nevertheless, simple formalisms for extrapolation exist, BUT</a:t>
            </a:r>
          </a:p>
          <a:p>
            <a:pPr marL="514350" indent="-514350">
              <a:spcBef>
                <a:spcPct val="50000"/>
              </a:spcBef>
              <a:buAutoNum type="arabicParenBoth"/>
              <a:defRPr/>
            </a:pPr>
            <a:r>
              <a:rPr lang="en-US" dirty="0" smtClean="0"/>
              <a:t>One might need to know a lot of information (defect concentration, vacancy abundance, H</a:t>
            </a:r>
            <a:r>
              <a:rPr lang="en-US" smtClean="0"/>
              <a:t>/minor element concentrations </a:t>
            </a:r>
            <a:r>
              <a:rPr lang="en-US" dirty="0" smtClean="0"/>
              <a:t>to extrapolate accurately (especially for chemical diffusion and e-conductivity)</a:t>
            </a:r>
          </a:p>
          <a:p>
            <a:pPr marL="514350" indent="-514350">
              <a:spcBef>
                <a:spcPct val="50000"/>
              </a:spcBef>
              <a:buAutoNum type="arabicParenBoth"/>
              <a:defRPr/>
            </a:pPr>
            <a:r>
              <a:rPr lang="en-US" dirty="0" smtClean="0"/>
              <a:t>It is well worth keeping in mind that these properties are tensors---hence, they can be highly anisotropic, and this anisotropy could be of key importance.</a:t>
            </a:r>
          </a:p>
        </p:txBody>
      </p:sp>
    </p:spTree>
    <p:extLst>
      <p:ext uri="{BB962C8B-B14F-4D97-AF65-F5344CB8AC3E}">
        <p14:creationId xmlns:p14="http://schemas.microsoft.com/office/powerpoint/2010/main" val="295077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52288"/>
            <a:ext cx="654373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Thermal Conductivity: A Tale of Three (Main) Transporters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5839" y="1399419"/>
            <a:ext cx="7978053" cy="1815882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r>
              <a:rPr lang="en-US" sz="2800" dirty="0" smtClean="0"/>
              <a:t>In insulators/semiconductors, generation and transport of thermal waves (phonons, lattice-mediated)---conductivity controlled by </a:t>
            </a:r>
            <a:r>
              <a:rPr lang="en-US" sz="2800" dirty="0" err="1" smtClean="0"/>
              <a:t>anharmonic</a:t>
            </a:r>
            <a:r>
              <a:rPr lang="en-US" sz="2800" dirty="0" smtClean="0"/>
              <a:t>- (scattering)  and defect-driven effects.</a:t>
            </a:r>
            <a:endParaRPr lang="en-US" sz="2800" dirty="0" smtClean="0">
              <a:cs typeface="+mn-cs"/>
            </a:endParaRPr>
          </a:p>
        </p:txBody>
      </p:sp>
      <p:pic>
        <p:nvPicPr>
          <p:cNvPr id="3" name="Picture 2" descr="kappatde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02" y="3392610"/>
            <a:ext cx="3314266" cy="3402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1492" y="3751387"/>
            <a:ext cx="746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latin typeface="Symbol" charset="2"/>
                <a:cs typeface="Symbol" charset="2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T</a:t>
            </a:r>
            <a:r>
              <a:rPr lang="en-US" sz="2400" baseline="30000" dirty="0" smtClean="0">
                <a:latin typeface="Times New Roman"/>
                <a:cs typeface="Times New Roman"/>
              </a:rPr>
              <a:t>3</a:t>
            </a:r>
            <a:endParaRPr lang="en-US" sz="2400" baseline="30000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0639" y="4212626"/>
            <a:ext cx="814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charset="2"/>
                <a:cs typeface="Symbol" charset="2"/>
              </a:rPr>
              <a:t>a </a:t>
            </a:r>
            <a:r>
              <a:rPr lang="en-US" sz="2400" dirty="0" smtClean="0">
                <a:latin typeface="Times New Roman"/>
                <a:cs typeface="Times New Roman"/>
              </a:rPr>
              <a:t>T</a:t>
            </a:r>
            <a:r>
              <a:rPr lang="en-US" sz="2400" baseline="30000" dirty="0" smtClean="0">
                <a:latin typeface="Times New Roman"/>
                <a:cs typeface="Times New Roman"/>
              </a:rPr>
              <a:t>-1</a:t>
            </a:r>
            <a:endParaRPr lang="en-US" sz="2400" baseline="30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132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839" y="1399419"/>
            <a:ext cx="7978053" cy="167614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52288"/>
            <a:ext cx="654373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Thermal Conductivity: A Tale of 3 Mechanisms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5839" y="1399419"/>
            <a:ext cx="7978053" cy="2031325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sz="2800" dirty="0" smtClean="0">
                <a:cs typeface="+mn-cs"/>
              </a:rPr>
              <a:t>2) In metals, can have lattice and electron-mediated 	thermal transport—T dependence modulated by 	electron-electron and electron-phonon scattering.</a:t>
            </a:r>
          </a:p>
          <a:p>
            <a:pPr marL="0" indent="0">
              <a:spcBef>
                <a:spcPct val="50000"/>
              </a:spcBef>
              <a:defRPr/>
            </a:pPr>
            <a:endParaRPr lang="en-US" sz="2800" dirty="0" smtClean="0">
              <a:cs typeface="+mn-cs"/>
            </a:endParaRPr>
          </a:p>
        </p:txBody>
      </p:sp>
      <p:pic>
        <p:nvPicPr>
          <p:cNvPr id="3" name="Picture 2" descr="1-s2.0-S0079642500000037-gr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93" y="3075559"/>
            <a:ext cx="5445624" cy="3731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99800" y="5924739"/>
            <a:ext cx="1944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Schaaf</a:t>
            </a:r>
            <a:r>
              <a:rPr lang="en-US" dirty="0" smtClean="0"/>
              <a:t>, </a:t>
            </a:r>
            <a:r>
              <a:rPr lang="en-US" dirty="0" err="1" smtClean="0"/>
              <a:t>Prog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Mater. Sci., 2002; </a:t>
            </a:r>
          </a:p>
          <a:p>
            <a:r>
              <a:rPr lang="en-US" dirty="0" smtClean="0"/>
              <a:t>after </a:t>
            </a:r>
            <a:r>
              <a:rPr lang="en-US" dirty="0" err="1" smtClean="0"/>
              <a:t>Toulokian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6577" y="554367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Fe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1933" y="4346222"/>
            <a:ext cx="1570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Body-centered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cubic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8555" y="5022334"/>
            <a:ext cx="67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F.c.c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8778" y="371000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Liquid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403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08289" y="52289"/>
            <a:ext cx="6330842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Thermal Conductivity: A Tale of 3 Mechanisms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7997" y="1006396"/>
            <a:ext cx="8632968" cy="954107"/>
          </a:xfrm>
          <a:prstGeom prst="rect">
            <a:avLst/>
          </a:prstGeom>
          <a:solidFill>
            <a:srgbClr val="FFFF00"/>
          </a:solidFill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sz="2800" dirty="0" smtClean="0"/>
              <a:t>3) </a:t>
            </a:r>
            <a:r>
              <a:rPr lang="en-US" sz="2800" dirty="0" err="1" smtClean="0"/>
              <a:t>Radiative</a:t>
            </a:r>
            <a:r>
              <a:rPr lang="en-US" sz="2800" dirty="0" smtClean="0"/>
              <a:t> conductivity (photon-mediated)—	Limited by material opacity. Transparency is fragile…</a:t>
            </a:r>
            <a:endParaRPr lang="en-US" sz="2800" dirty="0" smtClean="0">
              <a:cs typeface="+mn-cs"/>
            </a:endParaRPr>
          </a:p>
        </p:txBody>
      </p:sp>
      <p:pic>
        <p:nvPicPr>
          <p:cNvPr id="6" name="Picture 5" descr="Image21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9" y="2227965"/>
            <a:ext cx="3572263" cy="4123356"/>
          </a:xfrm>
          <a:prstGeom prst="rect">
            <a:avLst/>
          </a:prstGeom>
        </p:spPr>
      </p:pic>
      <p:pic>
        <p:nvPicPr>
          <p:cNvPr id="7" name="Picture 6" descr="GonchPEPI2010OpticalRa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39" y="2227965"/>
            <a:ext cx="4273153" cy="41233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540" y="1874130"/>
            <a:ext cx="67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79944" y="1874130"/>
            <a:ext cx="671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540" y="6482352"/>
            <a:ext cx="2824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Goncharov</a:t>
            </a:r>
            <a:r>
              <a:rPr lang="en-US" dirty="0" smtClean="0"/>
              <a:t> et al., PEPI, 2010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51184" y="1903866"/>
            <a:ext cx="846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0.5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8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8613" y="52288"/>
            <a:ext cx="8474202" cy="17543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Just to Remind you (and the Math for Chemical Diffusion is essentially identical---right down to the anisotropy….)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226" y="1863365"/>
            <a:ext cx="8143765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dirty="0" smtClean="0">
                <a:latin typeface="Times New Roman"/>
                <a:cs typeface="Times New Roman"/>
              </a:rPr>
              <a:t> (heat flow/unit area/time) = -</a:t>
            </a:r>
            <a:r>
              <a:rPr lang="en-US" sz="2400" i="1" dirty="0" smtClean="0">
                <a:latin typeface="Times New Roman"/>
                <a:cs typeface="Times New Roman"/>
              </a:rPr>
              <a:t>k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d</a:t>
            </a:r>
            <a:r>
              <a:rPr lang="en-US" sz="2400" i="1" dirty="0" err="1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/</a:t>
            </a:r>
            <a:r>
              <a:rPr lang="en-US" sz="2400" i="1" dirty="0" err="1" smtClean="0">
                <a:latin typeface="Times New Roman"/>
                <a:cs typeface="Times New Roman"/>
              </a:rPr>
              <a:t>dz</a:t>
            </a:r>
            <a:endParaRPr lang="en-US" sz="2400" i="1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where </a:t>
            </a:r>
            <a:r>
              <a:rPr lang="en-US" sz="2400" i="1" dirty="0" smtClean="0">
                <a:latin typeface="Times New Roman"/>
                <a:cs typeface="Times New Roman"/>
              </a:rPr>
              <a:t>k</a:t>
            </a:r>
            <a:r>
              <a:rPr lang="en-US" sz="2400" dirty="0" smtClean="0">
                <a:latin typeface="Times New Roman"/>
                <a:cs typeface="Times New Roman"/>
              </a:rPr>
              <a:t> is thermal conductivity (W/m-K)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Or, if you like vectors,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dirty="0" smtClean="0">
                <a:latin typeface="Times New Roman"/>
                <a:cs typeface="Times New Roman"/>
              </a:rPr>
              <a:t> = -</a:t>
            </a:r>
            <a:r>
              <a:rPr lang="en-US" sz="2400" i="1" dirty="0" smtClean="0">
                <a:latin typeface="Times New Roman"/>
                <a:cs typeface="Times New Roman"/>
              </a:rPr>
              <a:t>k</a:t>
            </a:r>
            <a:r>
              <a:rPr lang="en-US" sz="2400" dirty="0" smtClean="0">
                <a:latin typeface="Times New Roman"/>
                <a:cs typeface="Times New Roman"/>
              </a:rPr>
              <a:t> grad 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 ,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Or,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= - 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err="1" smtClean="0">
                <a:latin typeface="Times New Roman"/>
                <a:cs typeface="Times New Roman"/>
              </a:rPr>
              <a:t>k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ij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i="1" dirty="0" err="1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sz="2400" dirty="0" smtClean="0">
                <a:latin typeface="Times New Roman"/>
                <a:cs typeface="Times New Roman"/>
              </a:rPr>
              <a:t> (yes, thermal conductivity is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a lovely (and symmetric) tensor, and hence anisotropic…)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With respect to time, Energy Balance requires</a:t>
            </a:r>
          </a:p>
          <a:p>
            <a:r>
              <a:rPr lang="en-US" sz="2400" i="1" dirty="0" err="1" smtClean="0">
                <a:latin typeface="Symbol" charset="2"/>
                <a:cs typeface="Symbol" charset="2"/>
              </a:rPr>
              <a:t>r</a:t>
            </a:r>
            <a:r>
              <a:rPr lang="en-US" sz="2400" i="1" dirty="0" err="1" smtClean="0">
                <a:latin typeface="Times New Roman"/>
                <a:cs typeface="Times New Roman"/>
              </a:rPr>
              <a:t>c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d</a:t>
            </a:r>
            <a:r>
              <a:rPr lang="en-US" sz="2400" i="1" dirty="0" err="1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err="1" smtClean="0">
                <a:latin typeface="Times New Roman"/>
                <a:cs typeface="Times New Roman"/>
              </a:rPr>
              <a:t>d</a:t>
            </a:r>
            <a:r>
              <a:rPr lang="en-US" sz="2400" i="1" dirty="0" err="1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 = </a:t>
            </a:r>
            <a:r>
              <a:rPr lang="en-US" sz="2400" i="1" dirty="0" smtClean="0">
                <a:latin typeface="Times New Roman"/>
                <a:cs typeface="Times New Roman"/>
              </a:rPr>
              <a:t>k</a:t>
            </a:r>
            <a:r>
              <a:rPr lang="en-US" sz="2400" dirty="0" smtClean="0">
                <a:latin typeface="Times New Roman"/>
                <a:cs typeface="Times New Roman"/>
              </a:rPr>
              <a:t> d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/d</a:t>
            </a:r>
            <a:r>
              <a:rPr lang="en-US" sz="2400" i="1" dirty="0" smtClean="0">
                <a:latin typeface="Times New Roman"/>
                <a:cs typeface="Times New Roman"/>
              </a:rPr>
              <a:t>z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; with </a:t>
            </a:r>
            <a:r>
              <a:rPr lang="en-US" sz="2400" i="1" dirty="0" smtClean="0">
                <a:latin typeface="Times New Roman"/>
                <a:cs typeface="Times New Roman"/>
              </a:rPr>
              <a:t>k/</a:t>
            </a:r>
            <a:r>
              <a:rPr lang="en-US" sz="2400" i="1" dirty="0" err="1">
                <a:latin typeface="Symbol" charset="2"/>
                <a:cs typeface="Symbol" charset="2"/>
              </a:rPr>
              <a:t>r</a:t>
            </a:r>
            <a:r>
              <a:rPr lang="en-US" sz="2400" i="1" dirty="0" err="1" smtClean="0">
                <a:latin typeface="Times New Roman"/>
                <a:cs typeface="Times New Roman"/>
              </a:rPr>
              <a:t>c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= </a:t>
            </a:r>
            <a:r>
              <a:rPr lang="en-US" sz="2400" i="1" dirty="0" smtClean="0">
                <a:latin typeface="Symbol" charset="2"/>
                <a:cs typeface="Symbol" charset="2"/>
              </a:rPr>
              <a:t>k</a:t>
            </a:r>
            <a:r>
              <a:rPr lang="en-US" sz="2400" dirty="0" smtClean="0">
                <a:latin typeface="Times New Roman"/>
                <a:cs typeface="Times New Roman"/>
              </a:rPr>
              <a:t> (the thermal diffusivity: l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/sec), with </a:t>
            </a:r>
            <a:r>
              <a:rPr lang="en-US" sz="2400" i="1" dirty="0" smtClean="0"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latin typeface="Times New Roman"/>
                <a:cs typeface="Times New Roman"/>
              </a:rPr>
              <a:t> = heat capacity.</a:t>
            </a: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895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227" y="719667"/>
            <a:ext cx="7897774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The non-dimensional net solution is: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-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>
                <a:latin typeface="Times New Roman"/>
                <a:cs typeface="Times New Roman"/>
              </a:rPr>
              <a:t>)/(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s</a:t>
            </a:r>
            <a:r>
              <a:rPr lang="en-US" sz="2400" dirty="0" smtClean="0">
                <a:latin typeface="Times New Roman"/>
                <a:cs typeface="Times New Roman"/>
              </a:rPr>
              <a:t>-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>
                <a:latin typeface="Times New Roman"/>
                <a:cs typeface="Times New Roman"/>
              </a:rPr>
              <a:t>) = 1 – </a:t>
            </a:r>
            <a:r>
              <a:rPr lang="en-US" sz="2400" dirty="0" err="1" smtClean="0">
                <a:latin typeface="Times New Roman"/>
                <a:cs typeface="Times New Roman"/>
              </a:rPr>
              <a:t>erf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z</a:t>
            </a:r>
            <a:r>
              <a:rPr lang="en-US" sz="2400" dirty="0" smtClean="0">
                <a:latin typeface="Times New Roman"/>
                <a:cs typeface="Times New Roman"/>
              </a:rPr>
              <a:t>/(2√</a:t>
            </a:r>
            <a:r>
              <a:rPr lang="en-US" sz="2400" i="1" dirty="0" smtClean="0">
                <a:latin typeface="Symbol" charset="2"/>
                <a:cs typeface="Symbol" charset="2"/>
              </a:rPr>
              <a:t>k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), and that describes the 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 distribution in thermal boundary layers (w/o internal heating).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3" name="Picture 2" descr="ErrorPlo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2" y="2568223"/>
            <a:ext cx="5636384" cy="3753666"/>
          </a:xfrm>
          <a:prstGeom prst="rect">
            <a:avLst/>
          </a:prstGeom>
        </p:spPr>
      </p:pic>
      <p:pic>
        <p:nvPicPr>
          <p:cNvPr id="4" name="Picture 3" descr="thermal_b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01421" y="2948446"/>
            <a:ext cx="3852443" cy="30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5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33528" y="52288"/>
            <a:ext cx="7402522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smtClean="0">
                <a:latin typeface="Times New Roman"/>
                <a:cs typeface="Times New Roman"/>
              </a:rPr>
              <a:t>Thermal Conductivity--Lots of Ways to make Measurements, Including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7535" y="1164134"/>
            <a:ext cx="8414664" cy="5447645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r>
              <a:rPr lang="en-US" dirty="0" smtClean="0"/>
              <a:t>Modulated Thermal Input and Response Measurement (Phase Lag) (Mostly LVP, so ca. 2000 K and 25 </a:t>
            </a:r>
            <a:r>
              <a:rPr lang="en-US" dirty="0" err="1" smtClean="0"/>
              <a:t>GPa</a:t>
            </a:r>
            <a:r>
              <a:rPr lang="en-US" dirty="0" smtClean="0"/>
              <a:t>)</a:t>
            </a:r>
          </a:p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r>
              <a:rPr lang="en-US" dirty="0" smtClean="0"/>
              <a:t>Input Thermal Pulse (Laser Flash or other) at one interface, measure response at opposite interface (Mostly low P and high T; preliminary measurements at high P (ca. 100 </a:t>
            </a:r>
            <a:r>
              <a:rPr lang="en-US" dirty="0" err="1" smtClean="0"/>
              <a:t>GPa</a:t>
            </a:r>
            <a:r>
              <a:rPr lang="en-US" dirty="0" smtClean="0"/>
              <a:t>, 2000 K))</a:t>
            </a:r>
          </a:p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r>
              <a:rPr lang="en-US" dirty="0" smtClean="0"/>
              <a:t>Measuring and Modeling Thermal Gradients within Spot-Heated Samples (DAC-Very High P/T)</a:t>
            </a:r>
          </a:p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r>
              <a:rPr lang="en-US" dirty="0" smtClean="0"/>
              <a:t>Optical Techniques--Effectively, measure phonon decay, via impulsive stimulated scattering. Prospects, but limited ES applications to date.</a:t>
            </a:r>
          </a:p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r>
              <a:rPr lang="en-US" dirty="0" smtClean="0"/>
              <a:t>Theory (often in defect-free solids)…</a:t>
            </a:r>
          </a:p>
          <a:p>
            <a:pPr>
              <a:spcBef>
                <a:spcPct val="50000"/>
              </a:spcBef>
              <a:buFont typeface="Times" charset="0"/>
              <a:buAutoNum type="arabicParenR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271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-s2.Xu PEPI0-S0031920104001347-gr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3" y="0"/>
            <a:ext cx="2230254" cy="2237448"/>
          </a:xfrm>
          <a:prstGeom prst="rect">
            <a:avLst/>
          </a:prstGeom>
        </p:spPr>
      </p:pic>
      <p:pic>
        <p:nvPicPr>
          <p:cNvPr id="4" name="Picture 3" descr="1-s2.0-S0031920104001347-gr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3" y="2422515"/>
            <a:ext cx="3020235" cy="4276745"/>
          </a:xfrm>
          <a:prstGeom prst="rect">
            <a:avLst/>
          </a:prstGeom>
        </p:spPr>
      </p:pic>
      <p:pic>
        <p:nvPicPr>
          <p:cNvPr id="6" name="Picture 5" descr="Marton 2005PEPI from Xu et al. 200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33" y="2902092"/>
            <a:ext cx="5219490" cy="3360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1533" y="6342329"/>
            <a:ext cx="515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From: </a:t>
            </a:r>
            <a:r>
              <a:rPr lang="en-US" dirty="0" err="1" smtClean="0"/>
              <a:t>Xu</a:t>
            </a:r>
            <a:r>
              <a:rPr lang="en-US" dirty="0" smtClean="0"/>
              <a:t> et al., PEPI, 2004; </a:t>
            </a:r>
            <a:r>
              <a:rPr lang="en-US" dirty="0" err="1" smtClean="0"/>
              <a:t>Marton</a:t>
            </a:r>
            <a:r>
              <a:rPr lang="en-US" dirty="0" smtClean="0"/>
              <a:t> et al., PEPI, 2005)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21533" y="333140"/>
            <a:ext cx="5155565" cy="1815882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An Example of the Phase Lag Technique for Thermal Conductivity Measurements  at High-Pressures and Temperatures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5096" y="213088"/>
            <a:ext cx="47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TC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0590" y="1029031"/>
            <a:ext cx="479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TC</a:t>
            </a:r>
          </a:p>
        </p:txBody>
      </p:sp>
    </p:spTree>
    <p:extLst>
      <p:ext uri="{BB962C8B-B14F-4D97-AF65-F5344CB8AC3E}">
        <p14:creationId xmlns:p14="http://schemas.microsoft.com/office/powerpoint/2010/main" val="406146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2025</Words>
  <Application>Microsoft Macintosh PowerPoint</Application>
  <PresentationFormat>On-screen Show (4:3)</PresentationFormat>
  <Paragraphs>140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Williams</dc:creator>
  <cp:lastModifiedBy>Quentin Williams</cp:lastModifiedBy>
  <cp:revision>85</cp:revision>
  <dcterms:created xsi:type="dcterms:W3CDTF">2012-07-21T19:42:06Z</dcterms:created>
  <dcterms:modified xsi:type="dcterms:W3CDTF">2012-07-25T17:37:31Z</dcterms:modified>
</cp:coreProperties>
</file>