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9" r:id="rId2"/>
    <p:sldId id="259" r:id="rId3"/>
    <p:sldId id="260" r:id="rId4"/>
    <p:sldId id="281" r:id="rId5"/>
    <p:sldId id="262" r:id="rId6"/>
    <p:sldId id="261" r:id="rId7"/>
    <p:sldId id="282" r:id="rId8"/>
    <p:sldId id="286" r:id="rId9"/>
    <p:sldId id="284" r:id="rId10"/>
    <p:sldId id="287" r:id="rId11"/>
    <p:sldId id="263" r:id="rId12"/>
    <p:sldId id="264" r:id="rId13"/>
    <p:sldId id="290" r:id="rId14"/>
    <p:sldId id="291" r:id="rId15"/>
    <p:sldId id="266" r:id="rId16"/>
    <p:sldId id="294" r:id="rId17"/>
    <p:sldId id="293" r:id="rId18"/>
    <p:sldId id="277" r:id="rId19"/>
    <p:sldId id="292" r:id="rId20"/>
    <p:sldId id="268" r:id="rId21"/>
    <p:sldId id="269" r:id="rId22"/>
    <p:sldId id="271" r:id="rId23"/>
    <p:sldId id="275" r:id="rId24"/>
    <p:sldId id="272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1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3" d="100"/>
        <a:sy n="53" d="100"/>
      </p:scale>
      <p:origin x="0" y="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E167F-489D-4AEC-B188-29791450A824}" type="datetimeFigureOut">
              <a:rPr lang="en-US" smtClean="0"/>
              <a:t>7/10/2012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88ECE-1CE2-48E5-A241-6C60767A0B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DD8C0-98EF-4BFA-BCFF-32E9F951035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Even though we have less data that constrains lower mantle structure ( no surface waves, etc. ) the structure is simple, so we will start there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87081B-4846-4809-856E-27D5DDF376B8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E39E-3688-43F4-BA23-F5C33A133A6B}" type="datetimeFigureOut">
              <a:rPr lang="en-US" smtClean="0"/>
              <a:pPr/>
              <a:t>7/9/2012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B8D1-11ED-4314-AD95-57606E2C0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E39E-3688-43F4-BA23-F5C33A133A6B}" type="datetimeFigureOut">
              <a:rPr lang="en-US" smtClean="0"/>
              <a:pPr/>
              <a:t>7/9/2012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B8D1-11ED-4314-AD95-57606E2C0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E39E-3688-43F4-BA23-F5C33A133A6B}" type="datetimeFigureOut">
              <a:rPr lang="en-US" smtClean="0"/>
              <a:pPr/>
              <a:t>7/9/2012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B8D1-11ED-4314-AD95-57606E2C0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705054E-4027-432A-9A1A-CA3ECADB30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E39E-3688-43F4-BA23-F5C33A133A6B}" type="datetimeFigureOut">
              <a:rPr lang="en-US" smtClean="0"/>
              <a:pPr/>
              <a:t>7/9/2012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B8D1-11ED-4314-AD95-57606E2C0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E39E-3688-43F4-BA23-F5C33A133A6B}" type="datetimeFigureOut">
              <a:rPr lang="en-US" smtClean="0"/>
              <a:pPr/>
              <a:t>7/9/2012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B8D1-11ED-4314-AD95-57606E2C0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E39E-3688-43F4-BA23-F5C33A133A6B}" type="datetimeFigureOut">
              <a:rPr lang="en-US" smtClean="0"/>
              <a:pPr/>
              <a:t>7/9/2012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B8D1-11ED-4314-AD95-57606E2C0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E39E-3688-43F4-BA23-F5C33A133A6B}" type="datetimeFigureOut">
              <a:rPr lang="en-US" smtClean="0"/>
              <a:pPr/>
              <a:t>7/9/2012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B8D1-11ED-4314-AD95-57606E2C0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E39E-3688-43F4-BA23-F5C33A133A6B}" type="datetimeFigureOut">
              <a:rPr lang="en-US" smtClean="0"/>
              <a:pPr/>
              <a:t>7/9/2012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B8D1-11ED-4314-AD95-57606E2C0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E39E-3688-43F4-BA23-F5C33A133A6B}" type="datetimeFigureOut">
              <a:rPr lang="en-US" smtClean="0"/>
              <a:pPr/>
              <a:t>7/9/2012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B8D1-11ED-4314-AD95-57606E2C0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E39E-3688-43F4-BA23-F5C33A133A6B}" type="datetimeFigureOut">
              <a:rPr lang="en-US" smtClean="0"/>
              <a:pPr/>
              <a:t>7/9/2012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B8D1-11ED-4314-AD95-57606E2C0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E39E-3688-43F4-BA23-F5C33A133A6B}" type="datetimeFigureOut">
              <a:rPr lang="en-US" smtClean="0"/>
              <a:pPr/>
              <a:t>7/9/2012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B8D1-11ED-4314-AD95-57606E2C0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2E39E-3688-43F4-BA23-F5C33A133A6B}" type="datetimeFigureOut">
              <a:rPr lang="en-US" smtClean="0"/>
              <a:pPr/>
              <a:t>7/9/2012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2B8D1-11ED-4314-AD95-57606E2C0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Terra Incognita</a:t>
            </a:r>
            <a:b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(Again? Again! Again.)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1752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i="1" dirty="0" smtClean="0">
                <a:latin typeface="Comic Sans MS" pitchFamily="66" charset="0"/>
              </a:rPr>
              <a:t>The zonal nature of the spectrum of lateral heterogeneity in the mantle as function of depth: five zones</a:t>
            </a:r>
            <a:endParaRPr lang="en-US" i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9387" y="6248400"/>
            <a:ext cx="7087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A very informal presentation; KITP July 9, 2012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8365" y="4191000"/>
            <a:ext cx="2830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/>
              <a:t>Adam Dziewonski</a:t>
            </a:r>
            <a:endParaRPr lang="en-US" sz="2800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C00000"/>
                </a:solidFill>
                <a:latin typeface="Comic Sans MS" pitchFamily="66" charset="0"/>
              </a:rPr>
              <a:t>Principal Component Analysis (PCA)</a:t>
            </a:r>
            <a:endParaRPr lang="en-US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  </a:t>
            </a:r>
            <a:r>
              <a:rPr lang="en-US" sz="2800" dirty="0" smtClean="0">
                <a:latin typeface="Comic Sans MS" pitchFamily="66" charset="0"/>
              </a:rPr>
              <a:t>A multi-dimensional function – a 3-D velocity model, for example – may be represented by a sum of multi-dimensional functions that are orthogonal: </a:t>
            </a:r>
          </a:p>
          <a:p>
            <a:pPr algn="ctr">
              <a:buNone/>
            </a:pPr>
            <a:r>
              <a:rPr lang="el-GR" sz="2800" dirty="0" smtClean="0">
                <a:latin typeface="Comic Sans MS" pitchFamily="66" charset="0"/>
              </a:rPr>
              <a:t>Δ</a:t>
            </a:r>
            <a:r>
              <a:rPr lang="en-US" sz="2800" dirty="0" smtClean="0">
                <a:latin typeface="Comic Sans MS" pitchFamily="66" charset="0"/>
              </a:rPr>
              <a:t>v(r,</a:t>
            </a:r>
            <a:r>
              <a:rPr lang="el-GR" sz="2800" dirty="0" smtClean="0">
                <a:latin typeface="Comic Sans MS" pitchFamily="66" charset="0"/>
              </a:rPr>
              <a:t>θ</a:t>
            </a:r>
            <a:r>
              <a:rPr lang="en-US" sz="2800" dirty="0" smtClean="0">
                <a:latin typeface="Comic Sans MS" pitchFamily="66" charset="0"/>
              </a:rPr>
              <a:t>,</a:t>
            </a:r>
            <a:r>
              <a:rPr lang="el-GR" sz="2800" dirty="0" smtClean="0">
                <a:latin typeface="Comic Sans MS" pitchFamily="66" charset="0"/>
              </a:rPr>
              <a:t>φ</a:t>
            </a:r>
            <a:r>
              <a:rPr lang="en-US" sz="2800" dirty="0" smtClean="0">
                <a:latin typeface="Comic Sans MS" pitchFamily="66" charset="0"/>
              </a:rPr>
              <a:t>) = ∑ </a:t>
            </a:r>
            <a:r>
              <a:rPr lang="el-GR" sz="2800" dirty="0" smtClean="0">
                <a:latin typeface="Comic Sans MS" pitchFamily="66" charset="0"/>
              </a:rPr>
              <a:t>λ</a:t>
            </a:r>
            <a:r>
              <a:rPr lang="en-US" sz="2400" i="1" dirty="0" err="1" smtClean="0">
                <a:latin typeface="Comic Sans MS" pitchFamily="66" charset="0"/>
              </a:rPr>
              <a:t>i</a:t>
            </a:r>
            <a:r>
              <a:rPr lang="en-US" sz="2400" dirty="0" smtClean="0">
                <a:latin typeface="Comic Sans MS" pitchFamily="66" charset="0"/>
              </a:rPr>
              <a:t> • </a:t>
            </a:r>
            <a:r>
              <a:rPr lang="en-US" sz="2800" dirty="0" err="1" smtClean="0">
                <a:latin typeface="Comic Sans MS" pitchFamily="66" charset="0"/>
              </a:rPr>
              <a:t>f</a:t>
            </a:r>
            <a:r>
              <a:rPr lang="en-US" sz="2000" i="1" dirty="0" err="1" smtClean="0">
                <a:latin typeface="Comic Sans MS" pitchFamily="66" charset="0"/>
              </a:rPr>
              <a:t>i</a:t>
            </a:r>
            <a:r>
              <a:rPr lang="en-US" sz="2000" dirty="0" smtClean="0">
                <a:latin typeface="Comic Sans MS" pitchFamily="66" charset="0"/>
              </a:rPr>
              <a:t> (r, </a:t>
            </a:r>
            <a:r>
              <a:rPr lang="el-GR" sz="2000" dirty="0" smtClean="0">
                <a:latin typeface="Comic Sans MS" pitchFamily="66" charset="0"/>
              </a:rPr>
              <a:t>θ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l-GR" sz="2000" dirty="0" smtClean="0">
                <a:latin typeface="Comic Sans MS" pitchFamily="66" charset="0"/>
              </a:rPr>
              <a:t>φ</a:t>
            </a:r>
            <a:r>
              <a:rPr lang="en-US" sz="2000" dirty="0" smtClean="0">
                <a:latin typeface="Comic Sans MS" pitchFamily="66" charset="0"/>
              </a:rPr>
              <a:t>)</a:t>
            </a:r>
          </a:p>
          <a:p>
            <a:pPr>
              <a:buNone/>
            </a:pPr>
            <a:r>
              <a:rPr lang="en-US" sz="2400" dirty="0" smtClean="0">
                <a:latin typeface="Comic Sans MS" pitchFamily="66" charset="0"/>
              </a:rPr>
              <a:t>    Where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l-GR" sz="2800" dirty="0" smtClean="0">
                <a:latin typeface="Comic Sans MS" pitchFamily="66" charset="0"/>
              </a:rPr>
              <a:t>λ</a:t>
            </a:r>
            <a:r>
              <a:rPr lang="en-US" sz="2800" i="1" dirty="0" err="1" smtClean="0">
                <a:latin typeface="Comic Sans MS" pitchFamily="66" charset="0"/>
              </a:rPr>
              <a:t>i</a:t>
            </a:r>
            <a:r>
              <a:rPr lang="en-US" sz="2800" dirty="0" smtClean="0">
                <a:latin typeface="Comic Sans MS" pitchFamily="66" charset="0"/>
              </a:rPr>
              <a:t>  are </a:t>
            </a:r>
            <a:r>
              <a:rPr lang="en-US" sz="2800" dirty="0" err="1" smtClean="0">
                <a:latin typeface="Comic Sans MS" pitchFamily="66" charset="0"/>
              </a:rPr>
              <a:t>eigenvalues</a:t>
            </a:r>
            <a:r>
              <a:rPr lang="en-US" sz="2800" dirty="0" smtClean="0">
                <a:latin typeface="Comic Sans MS" pitchFamily="66" charset="0"/>
              </a:rPr>
              <a:t> and </a:t>
            </a:r>
          </a:p>
          <a:p>
            <a:pPr algn="ctr">
              <a:buNone/>
            </a:pPr>
            <a:r>
              <a:rPr lang="en-US" sz="2800" dirty="0" smtClean="0">
                <a:latin typeface="Comic Sans MS" pitchFamily="66" charset="0"/>
              </a:rPr>
              <a:t>∫ </a:t>
            </a:r>
            <a:r>
              <a:rPr lang="en-US" sz="2800" dirty="0" err="1" smtClean="0">
                <a:latin typeface="Comic Sans MS" pitchFamily="66" charset="0"/>
              </a:rPr>
              <a:t>f</a:t>
            </a:r>
            <a:r>
              <a:rPr lang="en-US" sz="2400" i="1" dirty="0" err="1" smtClean="0">
                <a:latin typeface="Comic Sans MS" pitchFamily="66" charset="0"/>
              </a:rPr>
              <a:t>i</a:t>
            </a:r>
            <a:r>
              <a:rPr lang="en-US" sz="2400" i="1" dirty="0" smtClean="0">
                <a:latin typeface="Comic Sans MS" pitchFamily="66" charset="0"/>
              </a:rPr>
              <a:t> • </a:t>
            </a:r>
            <a:r>
              <a:rPr lang="en-US" sz="2800" dirty="0" err="1" smtClean="0">
                <a:latin typeface="Comic Sans MS" pitchFamily="66" charset="0"/>
              </a:rPr>
              <a:t>f</a:t>
            </a:r>
            <a:r>
              <a:rPr lang="en-US" sz="2400" i="1" dirty="0" err="1" smtClean="0">
                <a:latin typeface="Comic Sans MS" pitchFamily="66" charset="0"/>
              </a:rPr>
              <a:t>j</a:t>
            </a:r>
            <a:r>
              <a:rPr lang="en-US" sz="2400" i="1" dirty="0" smtClean="0">
                <a:latin typeface="Comic Sans MS" pitchFamily="66" charset="0"/>
              </a:rPr>
              <a:t> </a:t>
            </a:r>
            <a:r>
              <a:rPr lang="en-US" sz="2400" i="1" dirty="0" err="1" smtClean="0">
                <a:latin typeface="Comic Sans MS" pitchFamily="66" charset="0"/>
              </a:rPr>
              <a:t>dV</a:t>
            </a:r>
            <a:r>
              <a:rPr lang="en-US" sz="2400" i="1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 = </a:t>
            </a:r>
            <a:r>
              <a:rPr lang="el-GR" sz="2400" dirty="0" smtClean="0">
                <a:latin typeface="Comic Sans MS" pitchFamily="66" charset="0"/>
              </a:rPr>
              <a:t>δ</a:t>
            </a:r>
            <a:r>
              <a:rPr lang="en-US" sz="2400" i="1" dirty="0" err="1" smtClean="0">
                <a:latin typeface="Comic Sans MS" pitchFamily="66" charset="0"/>
              </a:rPr>
              <a:t>ij</a:t>
            </a:r>
            <a:endParaRPr lang="en-US" sz="2400" i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2400" i="1" dirty="0" smtClean="0">
                <a:latin typeface="Comic Sans MS" pitchFamily="66" charset="0"/>
              </a:rPr>
              <a:t>   </a:t>
            </a:r>
            <a:r>
              <a:rPr lang="en-US" sz="2800" dirty="0" smtClean="0">
                <a:latin typeface="Comic Sans MS" pitchFamily="66" charset="0"/>
              </a:rPr>
              <a:t>The advantage of PCA is to determine the importance of different elements of the model.</a:t>
            </a:r>
            <a:endParaRPr lang="en-US" sz="2400" i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2800" i="1" dirty="0" smtClean="0">
                <a:latin typeface="Comic Sans MS" pitchFamily="66" charset="0"/>
              </a:rPr>
              <a:t>   </a:t>
            </a:r>
            <a:endParaRPr 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Variance reduction and the radial</a:t>
            </a:r>
            <a:b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components of the largest PC’s of model S362ANI</a:t>
            </a:r>
            <a:endParaRPr lang="en-US" sz="32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" name="Content Placeholder 3" descr="harvard_PCpow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9190038" cy="4595019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The first six PC’s: horizontal component </a:t>
            </a:r>
            <a:endParaRPr lang="en-US" sz="32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" name="Content Placeholder 3" descr="harvard_6PCmap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716" t="1684" r="7348" b="5717"/>
          <a:stretch>
            <a:fillRect/>
          </a:stretch>
        </p:blipFill>
        <p:spPr>
          <a:xfrm>
            <a:off x="1298171" y="1219200"/>
            <a:ext cx="6931429" cy="522231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Model obtained by using two largest PC’s compared to S362ANI (right)</a:t>
            </a:r>
            <a:endParaRPr lang="en-US" sz="32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" name="Content Placeholder 3" descr="harvard_2PC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330" t="3367" r="5197" b="7401"/>
          <a:stretch>
            <a:fillRect/>
          </a:stretch>
        </p:blipFill>
        <p:spPr>
          <a:xfrm>
            <a:off x="2819400" y="1447800"/>
            <a:ext cx="3713672" cy="4800600"/>
          </a:xfrm>
        </p:spPr>
      </p:pic>
      <p:sp>
        <p:nvSpPr>
          <p:cNvPr id="5" name="TextBox 4"/>
          <p:cNvSpPr txBox="1"/>
          <p:nvPr/>
        </p:nvSpPr>
        <p:spPr>
          <a:xfrm>
            <a:off x="2756752" y="6324600"/>
            <a:ext cx="4120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Comic Sans MS" pitchFamily="66" charset="0"/>
              </a:rPr>
              <a:t>69% variance reduction</a:t>
            </a:r>
            <a:endParaRPr 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Model obtained by using four largest PC’s compared to S362ANI (right)</a:t>
            </a:r>
            <a:endParaRPr lang="en-US" sz="3600" dirty="0"/>
          </a:p>
        </p:txBody>
      </p:sp>
      <p:pic>
        <p:nvPicPr>
          <p:cNvPr id="4" name="Content Placeholder 3" descr="harvard_4PC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330" t="5051" r="3063" b="7401"/>
          <a:stretch>
            <a:fillRect/>
          </a:stretch>
        </p:blipFill>
        <p:spPr>
          <a:xfrm>
            <a:off x="2667000" y="1357085"/>
            <a:ext cx="3886200" cy="4811485"/>
          </a:xfrm>
        </p:spPr>
      </p:pic>
      <p:sp>
        <p:nvSpPr>
          <p:cNvPr id="6" name="TextBox 5"/>
          <p:cNvSpPr txBox="1"/>
          <p:nvPr/>
        </p:nvSpPr>
        <p:spPr>
          <a:xfrm>
            <a:off x="2819400" y="6334780"/>
            <a:ext cx="4120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Comic Sans MS" pitchFamily="66" charset="0"/>
              </a:rPr>
              <a:t>88% variance reduction</a:t>
            </a:r>
            <a:endParaRPr 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Model obtained by using six largest PC’s compared to S362ANI (right)</a:t>
            </a:r>
            <a:endParaRPr lang="en-US" sz="3600" dirty="0"/>
          </a:p>
        </p:txBody>
      </p:sp>
      <p:pic>
        <p:nvPicPr>
          <p:cNvPr id="4" name="Content Placeholder 3" descr="harvard_6PC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330" t="3367" r="7330" b="7401"/>
          <a:stretch>
            <a:fillRect/>
          </a:stretch>
        </p:blipFill>
        <p:spPr>
          <a:xfrm>
            <a:off x="2743200" y="1348740"/>
            <a:ext cx="3657600" cy="4846320"/>
          </a:xfrm>
        </p:spPr>
      </p:pic>
      <p:sp>
        <p:nvSpPr>
          <p:cNvPr id="5" name="TextBox 4"/>
          <p:cNvSpPr txBox="1"/>
          <p:nvPr/>
        </p:nvSpPr>
        <p:spPr>
          <a:xfrm>
            <a:off x="2590800" y="6172200"/>
            <a:ext cx="4120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95% variance reduction</a:t>
            </a:r>
            <a:endParaRPr 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Comparison of five models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at a depth of 2800 km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71370"/>
          <a:stretch>
            <a:fillRect/>
          </a:stretch>
        </p:blipFill>
        <p:spPr bwMode="auto">
          <a:xfrm>
            <a:off x="-31086" y="4114800"/>
            <a:ext cx="9175086" cy="2495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94551"/>
          <a:stretch>
            <a:fillRect/>
          </a:stretch>
        </p:blipFill>
        <p:spPr bwMode="auto">
          <a:xfrm>
            <a:off x="-457200" y="3429000"/>
            <a:ext cx="9877543" cy="5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 t="8791" r="-4161"/>
          <a:stretch>
            <a:fillRect/>
          </a:stretch>
        </p:blipFill>
        <p:spPr bwMode="auto">
          <a:xfrm>
            <a:off x="457200" y="1143000"/>
            <a:ext cx="83058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Lower mantle “slow – fast” regionalization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7543800" cy="3810000"/>
          </a:xfrm>
        </p:spPr>
        <p:txBody>
          <a:bodyPr/>
          <a:lstStyle/>
          <a:p>
            <a:pPr marL="457200" indent="-457200">
              <a:buFont typeface="Arial" charset="0"/>
              <a:buNone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4581" name="TextBox 12"/>
          <p:cNvSpPr txBox="1">
            <a:spLocks noChangeArrowheads="1"/>
          </p:cNvSpPr>
          <p:nvPr/>
        </p:nvSpPr>
        <p:spPr bwMode="auto">
          <a:xfrm>
            <a:off x="8382000" y="914400"/>
            <a:ext cx="312738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</a:pPr>
            <a:r>
              <a:rPr lang="en-US"/>
              <a:t>5</a:t>
            </a:r>
          </a:p>
          <a:p>
            <a:pPr>
              <a:lnSpc>
                <a:spcPct val="250000"/>
              </a:lnSpc>
            </a:pPr>
            <a:r>
              <a:rPr lang="en-US"/>
              <a:t>4</a:t>
            </a:r>
          </a:p>
          <a:p>
            <a:pPr>
              <a:lnSpc>
                <a:spcPct val="250000"/>
              </a:lnSpc>
            </a:pPr>
            <a:r>
              <a:rPr lang="en-US"/>
              <a:t>3</a:t>
            </a:r>
          </a:p>
          <a:p>
            <a:pPr>
              <a:lnSpc>
                <a:spcPct val="250000"/>
              </a:lnSpc>
            </a:pPr>
            <a:r>
              <a:rPr lang="en-US"/>
              <a:t>2</a:t>
            </a:r>
          </a:p>
          <a:p>
            <a:pPr>
              <a:lnSpc>
                <a:spcPct val="250000"/>
              </a:lnSpc>
            </a:pPr>
            <a:r>
              <a:rPr lang="en-US"/>
              <a:t>1</a:t>
            </a:r>
          </a:p>
          <a:p>
            <a:pPr>
              <a:lnSpc>
                <a:spcPct val="250000"/>
              </a:lnSpc>
            </a:pPr>
            <a:r>
              <a:rPr lang="en-US"/>
              <a:t>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4788" y="5105400"/>
            <a:ext cx="8939212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How similar are regionalizations based on cluster</a:t>
            </a:r>
          </a:p>
          <a:p>
            <a:pPr algn="ctr">
              <a:defRPr/>
            </a:pP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analysis of different tomographic models?</a:t>
            </a:r>
            <a:endParaRPr lang="en-US" sz="3000" dirty="0">
              <a:latin typeface="Comic Sans MS" pitchFamily="66" charset="0"/>
            </a:endParaRPr>
          </a:p>
        </p:txBody>
      </p:sp>
      <p:sp>
        <p:nvSpPr>
          <p:cNvPr id="24583" name="TextBox 6"/>
          <p:cNvSpPr txBox="1">
            <a:spLocks noChangeArrowheads="1"/>
          </p:cNvSpPr>
          <p:nvPr/>
        </p:nvSpPr>
        <p:spPr bwMode="auto">
          <a:xfrm>
            <a:off x="6149899" y="6248400"/>
            <a:ext cx="27655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400" i="1" dirty="0" err="1">
                <a:latin typeface="Comic Sans MS" pitchFamily="66" charset="0"/>
              </a:rPr>
              <a:t>Lekic</a:t>
            </a:r>
            <a:r>
              <a:rPr lang="en-US" sz="2400" i="1" dirty="0">
                <a:latin typeface="Comic Sans MS" pitchFamily="66" charset="0"/>
              </a:rPr>
              <a:t> et al. (</a:t>
            </a:r>
            <a:r>
              <a:rPr lang="en-US" sz="2400" i="1" dirty="0" smtClean="0">
                <a:latin typeface="Comic Sans MS" pitchFamily="66" charset="0"/>
              </a:rPr>
              <a:t>2012)</a:t>
            </a:r>
            <a:endParaRPr lang="en-US" sz="2400" i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30476"/>
            <a:ext cx="8229600" cy="1143000"/>
          </a:xfrm>
        </p:spPr>
        <p:txBody>
          <a:bodyPr/>
          <a:lstStyle/>
          <a:p>
            <a:r>
              <a:rPr lang="en-US" dirty="0" err="1" smtClean="0"/>
              <a:t>Vs</a:t>
            </a:r>
            <a:r>
              <a:rPr lang="en-US" dirty="0" smtClean="0"/>
              <a:t> Profiles of 2 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b="50348"/>
          <a:stretch>
            <a:fillRect/>
          </a:stretch>
        </p:blipFill>
        <p:spPr bwMode="auto">
          <a:xfrm>
            <a:off x="228600" y="1143000"/>
            <a:ext cx="8577419" cy="4258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415167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Voting vs. harmonic order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Content Placeholder 3" descr="Voting_vs_Lma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76400"/>
            <a:ext cx="8134321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Grp="1" noChangeAspect="1" noChangeArrowheads="1"/>
          </p:cNvPicPr>
          <p:nvPr>
            <p:ph type="ctrTitle"/>
          </p:nvPr>
        </p:nvPicPr>
        <p:blipFill>
          <a:blip r:embed="rId2" cstate="print"/>
          <a:srcRect t="3148" b="7524"/>
          <a:stretch>
            <a:fillRect/>
          </a:stretch>
        </p:blipFill>
        <p:spPr>
          <a:xfrm>
            <a:off x="533400" y="1066800"/>
            <a:ext cx="7924800" cy="4883369"/>
          </a:xfrm>
          <a:noFill/>
          <a:ln/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06314" y="1143000"/>
            <a:ext cx="992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Geoid</a:t>
            </a: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6746" y="1066800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Hot spots</a:t>
            </a: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3657600"/>
            <a:ext cx="2757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Seismic structure</a:t>
            </a: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3657600"/>
            <a:ext cx="3427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Subduction 0 – 120 Ma</a:t>
            </a: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304800"/>
            <a:ext cx="8137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Comic Sans MS" pitchFamily="66" charset="0"/>
              </a:rPr>
              <a:t>Geodynamic functions; degrees 2 &amp; 3 only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0162" y="6248400"/>
            <a:ext cx="4653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i="1" dirty="0" smtClean="0">
                <a:latin typeface="Comic Sans MS" pitchFamily="66" charset="0"/>
              </a:rPr>
              <a:t>Richards &amp; </a:t>
            </a:r>
            <a:r>
              <a:rPr lang="en-US" sz="2400" i="1" dirty="0" err="1" smtClean="0">
                <a:latin typeface="Comic Sans MS" pitchFamily="66" charset="0"/>
              </a:rPr>
              <a:t>Engerbretsen</a:t>
            </a:r>
            <a:r>
              <a:rPr lang="en-US" sz="2400" i="1" dirty="0" smtClean="0">
                <a:latin typeface="Comic Sans MS" pitchFamily="66" charset="0"/>
              </a:rPr>
              <a:t>, 1992</a:t>
            </a:r>
            <a:endParaRPr lang="en-US" sz="2400" i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34819" name="Content Placeholder 3" descr="EPSL_Figure_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5535"/>
          <a:stretch>
            <a:fillRect/>
          </a:stretch>
        </p:blipFill>
        <p:spPr>
          <a:xfrm>
            <a:off x="1676400" y="0"/>
            <a:ext cx="5257800" cy="3810000"/>
          </a:xfrm>
        </p:spPr>
      </p:pic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0" y="4267200"/>
            <a:ext cx="8839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dirty="0">
                <a:latin typeface="Comic Sans MS" pitchFamily="66" charset="0"/>
              </a:rPr>
              <a:t>Comparison of seismic model S362ANI (left column) at 2800 km and integrated mass anomaly for slab model L-B&amp;R (right column). The top maps show the velocity model at 2800 km and the whole-mantle integrated slab model for degrees 1-18. The middle row shows degree-2 pattern only (note the changed color scale), while the third row shows the combined degree 2 and 3 pattern. </a:t>
            </a:r>
            <a:endParaRPr lang="en-US" sz="2200" b="1" dirty="0">
              <a:latin typeface="Comic Sans MS" pitchFamily="66" charset="0"/>
            </a:endParaRPr>
          </a:p>
        </p:txBody>
      </p:sp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0" y="914400"/>
            <a:ext cx="1847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latin typeface="Comic Sans MS" pitchFamily="66" charset="0"/>
              </a:rPr>
              <a:t>2800 km</a:t>
            </a:r>
          </a:p>
        </p:txBody>
      </p:sp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7010400" y="609600"/>
            <a:ext cx="1816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omic Sans MS" pitchFamily="66" charset="0"/>
              </a:rPr>
              <a:t>All degrees</a:t>
            </a:r>
          </a:p>
        </p:txBody>
      </p:sp>
      <p:sp>
        <p:nvSpPr>
          <p:cNvPr id="34823" name="TextBox 6"/>
          <p:cNvSpPr txBox="1">
            <a:spLocks noChangeArrowheads="1"/>
          </p:cNvSpPr>
          <p:nvPr/>
        </p:nvSpPr>
        <p:spPr bwMode="auto">
          <a:xfrm>
            <a:off x="7010400" y="1676400"/>
            <a:ext cx="1501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omic Sans MS" pitchFamily="66" charset="0"/>
              </a:rPr>
              <a:t>Degree 2</a:t>
            </a:r>
          </a:p>
        </p:txBody>
      </p:sp>
      <p:sp>
        <p:nvSpPr>
          <p:cNvPr id="34824" name="TextBox 7"/>
          <p:cNvSpPr txBox="1">
            <a:spLocks noChangeArrowheads="1"/>
          </p:cNvSpPr>
          <p:nvPr/>
        </p:nvSpPr>
        <p:spPr bwMode="auto">
          <a:xfrm>
            <a:off x="6858000" y="2895600"/>
            <a:ext cx="2152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Degrees 2 &amp;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Degree 2 velocity anomalies at 2800 km, the Earth’s rotation axis and TPW paths of Besse and Courtillot (2002)</a:t>
            </a:r>
            <a:endParaRPr lang="en-US" sz="32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" name="Content Placeholder 3" descr="EPSL_Figure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8418" r="-2363" b="20870"/>
          <a:stretch>
            <a:fillRect/>
          </a:stretch>
        </p:blipFill>
        <p:spPr>
          <a:xfrm>
            <a:off x="861197" y="1981200"/>
            <a:ext cx="7597003" cy="3200400"/>
          </a:xfrm>
        </p:spPr>
      </p:pic>
      <p:sp>
        <p:nvSpPr>
          <p:cNvPr id="5" name="TextBox 4"/>
          <p:cNvSpPr txBox="1"/>
          <p:nvPr/>
        </p:nvSpPr>
        <p:spPr>
          <a:xfrm>
            <a:off x="1143000" y="5257800"/>
            <a:ext cx="1598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S362ANI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5257800"/>
            <a:ext cx="15119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SAW24B</a:t>
            </a:r>
          </a:p>
          <a:p>
            <a:endParaRPr lang="en-US" sz="24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400" y="5257800"/>
            <a:ext cx="139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S20RTS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C00000"/>
                </a:solidFill>
                <a:latin typeface="Comic Sans MS" pitchFamily="66" charset="0"/>
              </a:rPr>
              <a:t>You cannot </a:t>
            </a:r>
            <a:r>
              <a:rPr lang="en-US" sz="4000" dirty="0" err="1" smtClean="0">
                <a:solidFill>
                  <a:srgbClr val="C00000"/>
                </a:solidFill>
                <a:latin typeface="Comic Sans MS" pitchFamily="66" charset="0"/>
              </a:rPr>
              <a:t>unmix</a:t>
            </a:r>
            <a:r>
              <a:rPr lang="en-US" sz="4000" dirty="0" smtClean="0">
                <a:solidFill>
                  <a:srgbClr val="C00000"/>
                </a:solidFill>
                <a:latin typeface="Comic Sans MS" pitchFamily="66" charset="0"/>
              </a:rPr>
              <a:t> convection</a:t>
            </a:r>
          </a:p>
        </p:txBody>
      </p:sp>
      <p:pic>
        <p:nvPicPr>
          <p:cNvPr id="40963" name="Content Placeholder 3" descr="mix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9481" b="45668"/>
          <a:stretch>
            <a:fillRect/>
          </a:stretch>
        </p:blipFill>
        <p:spPr>
          <a:xfrm>
            <a:off x="1447800" y="1066800"/>
            <a:ext cx="5105400" cy="3544888"/>
          </a:xfrm>
        </p:spPr>
      </p:pic>
      <p:pic>
        <p:nvPicPr>
          <p:cNvPr id="5" name="Content Placeholder 3" descr="EPSL_Figure_3.jpg"/>
          <p:cNvPicPr>
            <a:picLocks noChangeAspect="1"/>
          </p:cNvPicPr>
          <p:nvPr/>
        </p:nvPicPr>
        <p:blipFill>
          <a:blip r:embed="rId3" cstate="print"/>
          <a:srcRect t="20284" r="68335" b="20869"/>
          <a:stretch>
            <a:fillRect/>
          </a:stretch>
        </p:blipFill>
        <p:spPr bwMode="auto">
          <a:xfrm>
            <a:off x="6553200" y="4126220"/>
            <a:ext cx="2370221" cy="273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" y="4572000"/>
            <a:ext cx="533832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After 4.5 billion years after</a:t>
            </a:r>
          </a:p>
          <a:p>
            <a:r>
              <a:rPr lang="en-US" sz="2400" dirty="0" smtClean="0">
                <a:latin typeface="Comic Sans MS" pitchFamily="66" charset="0"/>
              </a:rPr>
              <a:t>t</a:t>
            </a:r>
            <a:r>
              <a:rPr lang="en-US" sz="2400" dirty="0" smtClean="0">
                <a:latin typeface="Comic Sans MS" pitchFamily="66" charset="0"/>
              </a:rPr>
              <a:t>he </a:t>
            </a:r>
            <a:r>
              <a:rPr lang="en-US" sz="2400" dirty="0" smtClean="0">
                <a:latin typeface="Comic Sans MS" pitchFamily="66" charset="0"/>
              </a:rPr>
              <a:t>Earth accreted,  </a:t>
            </a:r>
            <a:r>
              <a:rPr lang="en-US" sz="2400" dirty="0" smtClean="0">
                <a:latin typeface="Comic Sans MS" pitchFamily="66" charset="0"/>
              </a:rPr>
              <a:t>the dominant </a:t>
            </a:r>
          </a:p>
          <a:p>
            <a:r>
              <a:rPr lang="en-US" sz="2400" dirty="0" smtClean="0">
                <a:latin typeface="Comic Sans MS" pitchFamily="66" charset="0"/>
              </a:rPr>
              <a:t>component of lateral</a:t>
            </a:r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 heterogeneity in the lowermost</a:t>
            </a:r>
          </a:p>
          <a:p>
            <a:r>
              <a:rPr lang="en-US" sz="2400" dirty="0" smtClean="0">
                <a:latin typeface="Comic Sans MS" pitchFamily="66" charset="0"/>
              </a:rPr>
              <a:t>m</a:t>
            </a:r>
            <a:r>
              <a:rPr lang="en-US" sz="2400" dirty="0" smtClean="0">
                <a:latin typeface="Comic Sans MS" pitchFamily="66" charset="0"/>
              </a:rPr>
              <a:t>antle </a:t>
            </a:r>
            <a:r>
              <a:rPr lang="en-US" sz="2400" dirty="0" smtClean="0">
                <a:latin typeface="Comic Sans MS" pitchFamily="66" charset="0"/>
              </a:rPr>
              <a:t>still looks like the initial</a:t>
            </a:r>
          </a:p>
          <a:p>
            <a:r>
              <a:rPr lang="en-US" sz="2400" dirty="0" smtClean="0">
                <a:latin typeface="Comic Sans MS" pitchFamily="66" charset="0"/>
              </a:rPr>
              <a:t>m</a:t>
            </a:r>
            <a:r>
              <a:rPr lang="en-US" sz="2400" dirty="0" smtClean="0">
                <a:latin typeface="Comic Sans MS" pitchFamily="66" charset="0"/>
              </a:rPr>
              <a:t>odel </a:t>
            </a:r>
            <a:r>
              <a:rPr lang="en-US" sz="2400" dirty="0" smtClean="0">
                <a:latin typeface="Comic Sans MS" pitchFamily="66" charset="0"/>
              </a:rPr>
              <a:t>of the convection experiment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990600"/>
          </a:xfrm>
        </p:spPr>
        <p:txBody>
          <a:bodyPr/>
          <a:lstStyle/>
          <a:p>
            <a:r>
              <a:rPr lang="en-US" sz="3800" dirty="0" smtClean="0">
                <a:solidFill>
                  <a:srgbClr val="C00000"/>
                </a:solidFill>
                <a:latin typeface="Comic Sans MS" pitchFamily="66" charset="0"/>
              </a:rPr>
              <a:t>Degrees 2 &amp; 3 tell most of the story</a:t>
            </a:r>
            <a:endParaRPr lang="en-US" sz="3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657600"/>
            <a:ext cx="5181600" cy="281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Content Placeholder 3" descr="EPSL_Figure_8.jpg"/>
          <p:cNvPicPr>
            <a:picLocks noChangeAspect="1"/>
          </p:cNvPicPr>
          <p:nvPr/>
        </p:nvPicPr>
        <p:blipFill>
          <a:blip r:embed="rId3" cstate="print"/>
          <a:srcRect t="50487" r="50725" b="26727"/>
          <a:stretch>
            <a:fillRect/>
          </a:stretch>
        </p:blipFill>
        <p:spPr bwMode="auto">
          <a:xfrm>
            <a:off x="381000" y="1143000"/>
            <a:ext cx="575733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553200" y="1752600"/>
            <a:ext cx="22236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S362ANI</a:t>
            </a:r>
          </a:p>
          <a:p>
            <a:pPr algn="ctr"/>
            <a:r>
              <a:rPr lang="en-US" sz="2400" dirty="0" smtClean="0">
                <a:latin typeface="Comic Sans MS" pitchFamily="66" charset="0"/>
              </a:rPr>
              <a:t>Degrees 2 &amp; 3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44196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Five model voting</a:t>
            </a:r>
          </a:p>
          <a:p>
            <a:pPr algn="ctr"/>
            <a:r>
              <a:rPr lang="en-US" sz="2400" dirty="0" smtClean="0">
                <a:latin typeface="Comic Sans MS" pitchFamily="66" charset="0"/>
              </a:rPr>
              <a:t>All degrees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rgbClr val="C00000"/>
                </a:solidFill>
                <a:latin typeface="Comic Sans MS" pitchFamily="66" charset="0"/>
              </a:rPr>
              <a:t>Two main points:</a:t>
            </a:r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382000" cy="5562600"/>
          </a:xfrm>
        </p:spPr>
        <p:txBody>
          <a:bodyPr/>
          <a:lstStyle/>
          <a:p>
            <a:endParaRPr lang="en-US" sz="2800" dirty="0" smtClean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 The characteristics of the spectrum of heterogeneity as a function of depth indicates the presence of five different regions: three in in the upper mantle and two in the lower mantle. </a:t>
            </a:r>
          </a:p>
          <a:p>
            <a:pPr>
              <a:buFont typeface="Arial" charset="0"/>
              <a:buNone/>
            </a:pPr>
            <a:endParaRPr lang="en-US" sz="2800" dirty="0" smtClean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A very large structure at the bottom of the mantle imposes a permanent imprint on the tectonics at the surface. It determines </a:t>
            </a:r>
            <a:r>
              <a:rPr lang="en-US" sz="2800" dirty="0" smtClean="0">
                <a:latin typeface="Comic Sans MS" pitchFamily="66" charset="0"/>
              </a:rPr>
              <a:t>a broad ring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in which subduction can occur and regions of high hot-spot activity.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379934"/>
            <a:ext cx="6079850" cy="410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 flipH="1">
            <a:off x="1143000" y="304800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mic Sans MS" pitchFamily="66" charset="0"/>
              </a:rPr>
              <a:t>Deep mantle and convecting mantle do not mix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0718" y="6019800"/>
            <a:ext cx="7773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Comic Sans MS" pitchFamily="66" charset="0"/>
              </a:rPr>
              <a:t>Mukhopadhyay (2012) ; figure from </a:t>
            </a:r>
            <a:r>
              <a:rPr lang="en-US" sz="2400" dirty="0" err="1" smtClean="0">
                <a:latin typeface="Comic Sans MS" pitchFamily="66" charset="0"/>
              </a:rPr>
              <a:t>Ballentine</a:t>
            </a:r>
            <a:r>
              <a:rPr lang="en-US" sz="2400" dirty="0" smtClean="0">
                <a:latin typeface="Comic Sans MS" pitchFamily="66" charset="0"/>
              </a:rPr>
              <a:t> (2012)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458200" cy="1066800"/>
          </a:xfrm>
        </p:spPr>
        <p:txBody>
          <a:bodyPr/>
          <a:lstStyle/>
          <a:p>
            <a:pPr eaLnBrk="1" hangingPunct="1"/>
            <a:r>
              <a:rPr lang="en-US" sz="3400" dirty="0" smtClean="0">
                <a:solidFill>
                  <a:srgbClr val="CC3300"/>
                </a:solidFill>
                <a:latin typeface="Comic Sans MS" pitchFamily="66" charset="0"/>
              </a:rPr>
              <a:t>Slabs go to the bottom of the mantle !!!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667000"/>
            <a:ext cx="1676400" cy="167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14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4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4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4400" dirty="0" smtClean="0">
                <a:latin typeface="Comic Sans MS" pitchFamily="66" charset="0"/>
              </a:rPr>
              <a:t>1997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 smtClean="0">
              <a:latin typeface="Comic Sans MS" pitchFamily="66" charset="0"/>
            </a:endParaRPr>
          </a:p>
        </p:txBody>
      </p:sp>
      <p:pic>
        <p:nvPicPr>
          <p:cNvPr id="3076" name="Picture 4" descr="farralon_slab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5185" y="1143000"/>
            <a:ext cx="476015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10559" y="6396335"/>
            <a:ext cx="2733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400" i="1" dirty="0" smtClean="0">
                <a:latin typeface="Comic Sans MS" pitchFamily="66" charset="0"/>
              </a:rPr>
              <a:t>Grand et al., 1997</a:t>
            </a:r>
            <a:endParaRPr lang="en-US" sz="2400" i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7037508" cy="668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8382000" y="3429000"/>
            <a:ext cx="76200" cy="174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15364" name="Picture 3" descr="EPSL_Figure_1.jpg"/>
          <p:cNvPicPr>
            <a:picLocks noChangeAspect="1"/>
          </p:cNvPicPr>
          <p:nvPr/>
        </p:nvPicPr>
        <p:blipFill>
          <a:blip r:embed="rId2" cstate="print"/>
          <a:srcRect l="6250" r="14063" b="13248"/>
          <a:stretch>
            <a:fillRect/>
          </a:stretch>
        </p:blipFill>
        <p:spPr bwMode="auto">
          <a:xfrm>
            <a:off x="2438400" y="1066800"/>
            <a:ext cx="3886200" cy="557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228600" y="5334000"/>
            <a:ext cx="8686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400">
              <a:latin typeface="Comic Sans MS" pitchFamily="66" charset="0"/>
            </a:endParaRPr>
          </a:p>
        </p:txBody>
      </p: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1377983" y="228600"/>
            <a:ext cx="652614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Comic Sans MS" pitchFamily="66" charset="0"/>
              </a:rPr>
              <a:t>Five </a:t>
            </a:r>
            <a:r>
              <a:rPr lang="en-US" sz="4400" dirty="0" smtClean="0">
                <a:solidFill>
                  <a:srgbClr val="C00000"/>
                </a:solidFill>
                <a:latin typeface="Comic Sans MS" pitchFamily="66" charset="0"/>
              </a:rPr>
              <a:t>zones</a:t>
            </a:r>
            <a:r>
              <a:rPr lang="en-US" sz="4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4400" dirty="0">
                <a:solidFill>
                  <a:srgbClr val="C00000"/>
                </a:solidFill>
                <a:latin typeface="Comic Sans MS" pitchFamily="66" charset="0"/>
              </a:rPr>
              <a:t>in the mantle</a:t>
            </a:r>
          </a:p>
        </p:txBody>
      </p:sp>
      <p:pic>
        <p:nvPicPr>
          <p:cNvPr id="15367" name="Picture 6" descr="rm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133600"/>
            <a:ext cx="166528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Box 7"/>
          <p:cNvSpPr txBox="1">
            <a:spLocks noChangeArrowheads="1"/>
          </p:cNvSpPr>
          <p:nvPr/>
        </p:nvSpPr>
        <p:spPr bwMode="auto">
          <a:xfrm>
            <a:off x="6400800" y="1066800"/>
            <a:ext cx="233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i="1">
                <a:latin typeface="Comic Sans MS" pitchFamily="66" charset="0"/>
              </a:rPr>
              <a:t>heterosphere</a:t>
            </a:r>
          </a:p>
          <a:p>
            <a:pPr algn="ctr"/>
            <a:r>
              <a:rPr lang="en-US" sz="2400" i="1">
                <a:latin typeface="Comic Sans MS" pitchFamily="66" charset="0"/>
              </a:rPr>
              <a:t>Moho – 225 km</a:t>
            </a:r>
          </a:p>
        </p:txBody>
      </p:sp>
      <p:sp>
        <p:nvSpPr>
          <p:cNvPr id="15369" name="TextBox 8"/>
          <p:cNvSpPr txBox="1">
            <a:spLocks noChangeArrowheads="1"/>
          </p:cNvSpPr>
          <p:nvPr/>
        </p:nvSpPr>
        <p:spPr bwMode="auto">
          <a:xfrm>
            <a:off x="6400800" y="2057400"/>
            <a:ext cx="2038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i="1">
                <a:latin typeface="Comic Sans MS" pitchFamily="66" charset="0"/>
              </a:rPr>
              <a:t>upper mantle</a:t>
            </a:r>
          </a:p>
          <a:p>
            <a:pPr algn="ctr"/>
            <a:r>
              <a:rPr lang="en-US" sz="2400" i="1">
                <a:latin typeface="Comic Sans MS" pitchFamily="66" charset="0"/>
              </a:rPr>
              <a:t>buffer zone</a:t>
            </a:r>
          </a:p>
          <a:p>
            <a:pPr algn="ctr"/>
            <a:r>
              <a:rPr lang="en-US" sz="2400" i="1">
                <a:latin typeface="Comic Sans MS" pitchFamily="66" charset="0"/>
              </a:rPr>
              <a:t>225-500 km</a:t>
            </a:r>
          </a:p>
        </p:txBody>
      </p:sp>
      <p:sp>
        <p:nvSpPr>
          <p:cNvPr id="15370" name="TextBox 9"/>
          <p:cNvSpPr txBox="1">
            <a:spLocks noChangeArrowheads="1"/>
          </p:cNvSpPr>
          <p:nvPr/>
        </p:nvSpPr>
        <p:spPr bwMode="auto">
          <a:xfrm>
            <a:off x="6400800" y="3352800"/>
            <a:ext cx="2333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i="1">
                <a:latin typeface="Comic Sans MS" pitchFamily="66" charset="0"/>
              </a:rPr>
              <a:t>transition zon</a:t>
            </a:r>
            <a:r>
              <a:rPr lang="en-US" sz="2400">
                <a:latin typeface="Comic Sans MS" pitchFamily="66" charset="0"/>
              </a:rPr>
              <a:t>e</a:t>
            </a:r>
          </a:p>
          <a:p>
            <a:pPr algn="ctr"/>
            <a:r>
              <a:rPr lang="en-US" sz="2400" i="1">
                <a:latin typeface="Comic Sans MS" pitchFamily="66" charset="0"/>
              </a:rPr>
              <a:t>500-650 km</a:t>
            </a:r>
          </a:p>
        </p:txBody>
      </p:sp>
      <p:sp>
        <p:nvSpPr>
          <p:cNvPr id="15371" name="TextBox 10"/>
          <p:cNvSpPr txBox="1">
            <a:spLocks noChangeArrowheads="1"/>
          </p:cNvSpPr>
          <p:nvPr/>
        </p:nvSpPr>
        <p:spPr bwMode="auto">
          <a:xfrm>
            <a:off x="6477000" y="4419600"/>
            <a:ext cx="21224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i="1">
                <a:latin typeface="Comic Sans MS" pitchFamily="66" charset="0"/>
              </a:rPr>
              <a:t>lower mantle</a:t>
            </a:r>
          </a:p>
          <a:p>
            <a:pPr algn="ctr"/>
            <a:r>
              <a:rPr lang="en-US" sz="2400" i="1">
                <a:latin typeface="Comic Sans MS" pitchFamily="66" charset="0"/>
              </a:rPr>
              <a:t>buffer zone</a:t>
            </a:r>
          </a:p>
          <a:p>
            <a:pPr algn="ctr"/>
            <a:r>
              <a:rPr lang="en-US" sz="2400" i="1">
                <a:latin typeface="Comic Sans MS" pitchFamily="66" charset="0"/>
              </a:rPr>
              <a:t>650-2400 km</a:t>
            </a:r>
          </a:p>
        </p:txBody>
      </p:sp>
      <p:sp>
        <p:nvSpPr>
          <p:cNvPr id="15372" name="TextBox 11"/>
          <p:cNvSpPr txBox="1">
            <a:spLocks noChangeArrowheads="1"/>
          </p:cNvSpPr>
          <p:nvPr/>
        </p:nvSpPr>
        <p:spPr bwMode="auto">
          <a:xfrm>
            <a:off x="6324600" y="5715000"/>
            <a:ext cx="23955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i="1" dirty="0">
                <a:latin typeface="Comic Sans MS" pitchFamily="66" charset="0"/>
              </a:rPr>
              <a:t>abyssal </a:t>
            </a:r>
            <a:r>
              <a:rPr lang="en-US" sz="2400" i="1" dirty="0" smtClean="0">
                <a:latin typeface="Comic Sans MS" pitchFamily="66" charset="0"/>
              </a:rPr>
              <a:t> </a:t>
            </a:r>
            <a:r>
              <a:rPr lang="en-US" sz="2400" i="1" dirty="0" smtClean="0">
                <a:latin typeface="Comic Sans MS" pitchFamily="66" charset="0"/>
              </a:rPr>
              <a:t>zone</a:t>
            </a:r>
            <a:endParaRPr lang="en-US" sz="2400" i="1" dirty="0">
              <a:latin typeface="Comic Sans MS" pitchFamily="66" charset="0"/>
            </a:endParaRPr>
          </a:p>
          <a:p>
            <a:pPr algn="ctr"/>
            <a:r>
              <a:rPr lang="en-US" sz="2400" i="1" dirty="0">
                <a:latin typeface="Comic Sans MS" pitchFamily="66" charset="0"/>
              </a:rPr>
              <a:t>2400 km - CMB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324600" y="2057400"/>
            <a:ext cx="2438400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248400" y="3276600"/>
            <a:ext cx="2438400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324600" y="4343400"/>
            <a:ext cx="2362200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324600" y="5638800"/>
            <a:ext cx="23622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6172200"/>
            <a:ext cx="33890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latin typeface="Comic Sans MS" pitchFamily="66" charset="0"/>
              </a:rPr>
              <a:t>(Dziewonski et al., 2010)</a:t>
            </a:r>
            <a:endParaRPr lang="en-US" sz="2200" i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39971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Spectral characteristics of three models 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4" name="Content Placeholder 3" descr="Picture1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5823" y="1014609"/>
            <a:ext cx="7873142" cy="5411242"/>
          </a:xfrm>
        </p:spPr>
      </p:pic>
      <p:cxnSp>
        <p:nvCxnSpPr>
          <p:cNvPr id="6" name="Straight Connector 5"/>
          <p:cNvCxnSpPr/>
          <p:nvPr/>
        </p:nvCxnSpPr>
        <p:spPr>
          <a:xfrm>
            <a:off x="1400677" y="1866378"/>
            <a:ext cx="6966053" cy="2505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400677" y="2129425"/>
            <a:ext cx="696605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53227" y="2317315"/>
            <a:ext cx="6815738" cy="1252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553227" y="4283901"/>
            <a:ext cx="6966053" cy="125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95823" y="4296427"/>
            <a:ext cx="50104" cy="663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89348" y="5699342"/>
            <a:ext cx="1302707" cy="1158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75364" y="5699342"/>
            <a:ext cx="4636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>All models show five </a:t>
            </a:r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>zones</a:t>
            </a:r>
            <a:endParaRPr lang="en-US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609600"/>
            <a:ext cx="4495800" cy="13716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Comic Sans MS" pitchFamily="66" charset="0"/>
              </a:rPr>
              <a:t>Velocity anomalies change abruptly between 200 and 300 km depth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 flipH="1" flipV="1">
            <a:off x="8686799" y="3786187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5400" y="5181600"/>
            <a:ext cx="4038600" cy="6635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i="1" dirty="0" smtClean="0"/>
              <a:t>From Ritsema et al., 2004</a:t>
            </a:r>
            <a:endParaRPr lang="en-US" sz="2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433705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1066800" y="2057400"/>
            <a:ext cx="3352800" cy="0"/>
          </a:xfrm>
          <a:prstGeom prst="line">
            <a:avLst/>
          </a:prstGeom>
          <a:ln w="28575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838200" y="4038600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90600" y="3810000"/>
            <a:ext cx="3429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8382000" y="3429000"/>
            <a:ext cx="76200" cy="174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15364" name="Picture 3" descr="EPSL_Figure_1.jpg"/>
          <p:cNvPicPr>
            <a:picLocks noChangeAspect="1"/>
          </p:cNvPicPr>
          <p:nvPr/>
        </p:nvPicPr>
        <p:blipFill>
          <a:blip r:embed="rId2" cstate="print"/>
          <a:srcRect l="6250" r="14063" b="13248"/>
          <a:stretch>
            <a:fillRect/>
          </a:stretch>
        </p:blipFill>
        <p:spPr bwMode="auto">
          <a:xfrm>
            <a:off x="2438400" y="1066800"/>
            <a:ext cx="3886200" cy="557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228600" y="5334000"/>
            <a:ext cx="8686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400">
              <a:latin typeface="Comic Sans MS" pitchFamily="66" charset="0"/>
            </a:endParaRPr>
          </a:p>
        </p:txBody>
      </p: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1377983" y="228600"/>
            <a:ext cx="652614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Comic Sans MS" pitchFamily="66" charset="0"/>
              </a:rPr>
              <a:t>Five </a:t>
            </a:r>
            <a:r>
              <a:rPr lang="en-US" sz="4400" dirty="0" smtClean="0">
                <a:solidFill>
                  <a:srgbClr val="C00000"/>
                </a:solidFill>
                <a:latin typeface="Comic Sans MS" pitchFamily="66" charset="0"/>
              </a:rPr>
              <a:t>zones</a:t>
            </a:r>
            <a:r>
              <a:rPr lang="en-US" sz="4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4400" dirty="0">
                <a:solidFill>
                  <a:srgbClr val="C00000"/>
                </a:solidFill>
                <a:latin typeface="Comic Sans MS" pitchFamily="66" charset="0"/>
              </a:rPr>
              <a:t>in the mantle</a:t>
            </a:r>
          </a:p>
        </p:txBody>
      </p:sp>
      <p:pic>
        <p:nvPicPr>
          <p:cNvPr id="15367" name="Picture 6" descr="rm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133600"/>
            <a:ext cx="166528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Box 7"/>
          <p:cNvSpPr txBox="1">
            <a:spLocks noChangeArrowheads="1"/>
          </p:cNvSpPr>
          <p:nvPr/>
        </p:nvSpPr>
        <p:spPr bwMode="auto">
          <a:xfrm>
            <a:off x="6400800" y="1066800"/>
            <a:ext cx="233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i="1">
                <a:latin typeface="Comic Sans MS" pitchFamily="66" charset="0"/>
              </a:rPr>
              <a:t>heterosphere</a:t>
            </a:r>
          </a:p>
          <a:p>
            <a:pPr algn="ctr"/>
            <a:r>
              <a:rPr lang="en-US" sz="2400" i="1">
                <a:latin typeface="Comic Sans MS" pitchFamily="66" charset="0"/>
              </a:rPr>
              <a:t>Moho – 225 km</a:t>
            </a:r>
          </a:p>
        </p:txBody>
      </p:sp>
      <p:sp>
        <p:nvSpPr>
          <p:cNvPr id="15369" name="TextBox 8"/>
          <p:cNvSpPr txBox="1">
            <a:spLocks noChangeArrowheads="1"/>
          </p:cNvSpPr>
          <p:nvPr/>
        </p:nvSpPr>
        <p:spPr bwMode="auto">
          <a:xfrm>
            <a:off x="6400800" y="2057400"/>
            <a:ext cx="2038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i="1">
                <a:latin typeface="Comic Sans MS" pitchFamily="66" charset="0"/>
              </a:rPr>
              <a:t>upper mantle</a:t>
            </a:r>
          </a:p>
          <a:p>
            <a:pPr algn="ctr"/>
            <a:r>
              <a:rPr lang="en-US" sz="2400" i="1">
                <a:latin typeface="Comic Sans MS" pitchFamily="66" charset="0"/>
              </a:rPr>
              <a:t>buffer zone</a:t>
            </a:r>
          </a:p>
          <a:p>
            <a:pPr algn="ctr"/>
            <a:r>
              <a:rPr lang="en-US" sz="2400" i="1">
                <a:latin typeface="Comic Sans MS" pitchFamily="66" charset="0"/>
              </a:rPr>
              <a:t>225-500 km</a:t>
            </a:r>
          </a:p>
        </p:txBody>
      </p:sp>
      <p:sp>
        <p:nvSpPr>
          <p:cNvPr id="15370" name="TextBox 9"/>
          <p:cNvSpPr txBox="1">
            <a:spLocks noChangeArrowheads="1"/>
          </p:cNvSpPr>
          <p:nvPr/>
        </p:nvSpPr>
        <p:spPr bwMode="auto">
          <a:xfrm>
            <a:off x="6400800" y="3352800"/>
            <a:ext cx="2333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i="1">
                <a:latin typeface="Comic Sans MS" pitchFamily="66" charset="0"/>
              </a:rPr>
              <a:t>transition zon</a:t>
            </a:r>
            <a:r>
              <a:rPr lang="en-US" sz="2400">
                <a:latin typeface="Comic Sans MS" pitchFamily="66" charset="0"/>
              </a:rPr>
              <a:t>e</a:t>
            </a:r>
          </a:p>
          <a:p>
            <a:pPr algn="ctr"/>
            <a:r>
              <a:rPr lang="en-US" sz="2400" i="1">
                <a:latin typeface="Comic Sans MS" pitchFamily="66" charset="0"/>
              </a:rPr>
              <a:t>500-650 km</a:t>
            </a:r>
          </a:p>
        </p:txBody>
      </p:sp>
      <p:sp>
        <p:nvSpPr>
          <p:cNvPr id="15371" name="TextBox 10"/>
          <p:cNvSpPr txBox="1">
            <a:spLocks noChangeArrowheads="1"/>
          </p:cNvSpPr>
          <p:nvPr/>
        </p:nvSpPr>
        <p:spPr bwMode="auto">
          <a:xfrm>
            <a:off x="6477000" y="4419600"/>
            <a:ext cx="21224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i="1">
                <a:latin typeface="Comic Sans MS" pitchFamily="66" charset="0"/>
              </a:rPr>
              <a:t>lower mantle</a:t>
            </a:r>
          </a:p>
          <a:p>
            <a:pPr algn="ctr"/>
            <a:r>
              <a:rPr lang="en-US" sz="2400" i="1">
                <a:latin typeface="Comic Sans MS" pitchFamily="66" charset="0"/>
              </a:rPr>
              <a:t>buffer zone</a:t>
            </a:r>
          </a:p>
          <a:p>
            <a:pPr algn="ctr"/>
            <a:r>
              <a:rPr lang="en-US" sz="2400" i="1">
                <a:latin typeface="Comic Sans MS" pitchFamily="66" charset="0"/>
              </a:rPr>
              <a:t>650-2400 km</a:t>
            </a:r>
          </a:p>
        </p:txBody>
      </p:sp>
      <p:sp>
        <p:nvSpPr>
          <p:cNvPr id="15372" name="TextBox 11"/>
          <p:cNvSpPr txBox="1">
            <a:spLocks noChangeArrowheads="1"/>
          </p:cNvSpPr>
          <p:nvPr/>
        </p:nvSpPr>
        <p:spPr bwMode="auto">
          <a:xfrm>
            <a:off x="6324600" y="5715000"/>
            <a:ext cx="23955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i="1" dirty="0">
                <a:latin typeface="Comic Sans MS" pitchFamily="66" charset="0"/>
              </a:rPr>
              <a:t>abyssal </a:t>
            </a:r>
            <a:r>
              <a:rPr lang="en-US" sz="2400" i="1" dirty="0" smtClean="0">
                <a:latin typeface="Comic Sans MS" pitchFamily="66" charset="0"/>
              </a:rPr>
              <a:t> </a:t>
            </a:r>
            <a:r>
              <a:rPr lang="en-US" sz="2400" i="1" dirty="0" smtClean="0">
                <a:latin typeface="Comic Sans MS" pitchFamily="66" charset="0"/>
              </a:rPr>
              <a:t>zone</a:t>
            </a:r>
            <a:endParaRPr lang="en-US" sz="2400" i="1" dirty="0">
              <a:latin typeface="Comic Sans MS" pitchFamily="66" charset="0"/>
            </a:endParaRPr>
          </a:p>
          <a:p>
            <a:pPr algn="ctr"/>
            <a:r>
              <a:rPr lang="en-US" sz="2400" i="1" dirty="0">
                <a:latin typeface="Comic Sans MS" pitchFamily="66" charset="0"/>
              </a:rPr>
              <a:t>2400 km - CMB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324600" y="2057400"/>
            <a:ext cx="2438400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248400" y="3276600"/>
            <a:ext cx="2438400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324600" y="4343400"/>
            <a:ext cx="2362200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324600" y="5638800"/>
            <a:ext cx="23622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6172200"/>
            <a:ext cx="33890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latin typeface="Comic Sans MS" pitchFamily="66" charset="0"/>
              </a:rPr>
              <a:t>(Dziewonski et al., 2010)</a:t>
            </a:r>
            <a:endParaRPr lang="en-US" sz="2200" i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Comparison of five models</a:t>
            </a:r>
            <a:endParaRPr lang="en-US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057400"/>
            <a:ext cx="8610600" cy="28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-7578" t="-3418" r="-8277" b="95443"/>
          <a:stretch>
            <a:fillRect/>
          </a:stretch>
        </p:blipFill>
        <p:spPr bwMode="auto">
          <a:xfrm>
            <a:off x="-762000" y="1143000"/>
            <a:ext cx="1048294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562600" y="5334000"/>
            <a:ext cx="3288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i="1" dirty="0" smtClean="0">
                <a:latin typeface="Comic Sans MS" pitchFamily="66" charset="0"/>
              </a:rPr>
              <a:t>After Ritsema et al., 2011</a:t>
            </a:r>
            <a:endParaRPr lang="en-US" sz="2000" i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1565</TotalTime>
  <Words>670</Words>
  <Application>Microsoft Office PowerPoint</Application>
  <PresentationFormat>On-screen Show (4:3)</PresentationFormat>
  <Paragraphs>112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Terra Incognita (Again? Again! Again.)</vt:lpstr>
      <vt:lpstr>Slide 2</vt:lpstr>
      <vt:lpstr>Slabs go to the bottom of the mantle !!!</vt:lpstr>
      <vt:lpstr>Slide 4</vt:lpstr>
      <vt:lpstr> </vt:lpstr>
      <vt:lpstr>Spectral characteristics of three models </vt:lpstr>
      <vt:lpstr>Velocity anomalies change abruptly between 200 and 300 km depth </vt:lpstr>
      <vt:lpstr> </vt:lpstr>
      <vt:lpstr>Comparison of five models</vt:lpstr>
      <vt:lpstr>Principal Component Analysis (PCA)</vt:lpstr>
      <vt:lpstr>Variance reduction and the radial components of the largest PC’s of model S362ANI</vt:lpstr>
      <vt:lpstr>The first six PC’s: horizontal component </vt:lpstr>
      <vt:lpstr>Model obtained by using two largest PC’s compared to S362ANI (right)</vt:lpstr>
      <vt:lpstr>Model obtained by using four largest PC’s compared to S362ANI (right)</vt:lpstr>
      <vt:lpstr>Model obtained by using six largest PC’s compared to S362ANI (right)</vt:lpstr>
      <vt:lpstr>Comparison of five models at a depth of 2800 km</vt:lpstr>
      <vt:lpstr>Lower mantle “slow – fast” regionalization</vt:lpstr>
      <vt:lpstr>Vs Profiles of 2 Clusters</vt:lpstr>
      <vt:lpstr>Voting vs. harmonic order</vt:lpstr>
      <vt:lpstr>Slide 20</vt:lpstr>
      <vt:lpstr>Degree 2 velocity anomalies at 2800 km, the Earth’s rotation axis and TPW paths of Besse and Courtillot (2002)</vt:lpstr>
      <vt:lpstr>You cannot unmix convection</vt:lpstr>
      <vt:lpstr>Degrees 2 &amp; 3 tell most of the story</vt:lpstr>
      <vt:lpstr>Two main points:</vt:lpstr>
      <vt:lpstr>Slide 25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11</cp:revision>
  <dcterms:created xsi:type="dcterms:W3CDTF">2011-12-10T02:22:06Z</dcterms:created>
  <dcterms:modified xsi:type="dcterms:W3CDTF">2012-07-10T19:37:18Z</dcterms:modified>
</cp:coreProperties>
</file>