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7" r:id="rId3"/>
    <p:sldId id="265" r:id="rId4"/>
    <p:sldId id="268" r:id="rId5"/>
    <p:sldId id="266" r:id="rId6"/>
    <p:sldId id="267" r:id="rId7"/>
    <p:sldId id="269" r:id="rId8"/>
    <p:sldId id="270" r:id="rId9"/>
    <p:sldId id="259" r:id="rId10"/>
    <p:sldId id="258" r:id="rId11"/>
    <p:sldId id="260" r:id="rId12"/>
    <p:sldId id="261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7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835B-922A-C94F-A0AD-9444ABBCB1BF}" type="datetimeFigureOut">
              <a:rPr lang="en-US" smtClean="0"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18B6-4EE3-3344-A3FF-F58F3FEC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4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835B-922A-C94F-A0AD-9444ABBCB1BF}" type="datetimeFigureOut">
              <a:rPr lang="en-US" smtClean="0"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18B6-4EE3-3344-A3FF-F58F3FEC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80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835B-922A-C94F-A0AD-9444ABBCB1BF}" type="datetimeFigureOut">
              <a:rPr lang="en-US" smtClean="0"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18B6-4EE3-3344-A3FF-F58F3FEC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00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D62F3-028A-2A41-9F22-A7EC124969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32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FD11E-AAD3-BD49-BC37-6D20A8A38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93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E8FB2-F7BF-274F-A540-EA17940EEA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70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0A764-DAA1-4F4D-919E-D3A5CD00F0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95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32147-FCED-5741-82EC-3C252D0772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57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6E5A0-2B64-DA4A-842C-40DE6CC982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12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4D903-EEB5-824B-8A9A-042074EEF5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56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D1FC9-22F6-6E4B-8F05-58E9C136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3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835B-922A-C94F-A0AD-9444ABBCB1BF}" type="datetimeFigureOut">
              <a:rPr lang="en-US" smtClean="0"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18B6-4EE3-3344-A3FF-F58F3FEC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76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23345-C6C0-B54E-96A6-5C3BCCB2E5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19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D566F-66D0-3C4E-BB94-29825BD330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27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63E1A-B5CE-0B4D-9047-07AE2DCF2B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11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835B-922A-C94F-A0AD-9444ABBCB1BF}" type="datetimeFigureOut">
              <a:rPr lang="en-US" smtClean="0"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18B6-4EE3-3344-A3FF-F58F3FEC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4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835B-922A-C94F-A0AD-9444ABBCB1BF}" type="datetimeFigureOut">
              <a:rPr lang="en-US" smtClean="0"/>
              <a:t>7/16/15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18B6-4EE3-3344-A3FF-F58F3FEC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5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835B-922A-C94F-A0AD-9444ABBCB1BF}" type="datetimeFigureOut">
              <a:rPr lang="en-US" smtClean="0"/>
              <a:t>7/16/15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18B6-4EE3-3344-A3FF-F58F3FEC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6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835B-922A-C94F-A0AD-9444ABBCB1BF}" type="datetimeFigureOut">
              <a:rPr lang="en-US" smtClean="0"/>
              <a:t>7/16/15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18B6-4EE3-3344-A3FF-F58F3FEC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7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835B-922A-C94F-A0AD-9444ABBCB1BF}" type="datetimeFigureOut">
              <a:rPr lang="en-US" smtClean="0"/>
              <a:t>7/16/15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18B6-4EE3-3344-A3FF-F58F3FEC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4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835B-922A-C94F-A0AD-9444ABBCB1BF}" type="datetimeFigureOut">
              <a:rPr lang="en-US" smtClean="0"/>
              <a:t>7/16/15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18B6-4EE3-3344-A3FF-F58F3FEC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5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835B-922A-C94F-A0AD-9444ABBCB1BF}" type="datetimeFigureOut">
              <a:rPr lang="en-US" smtClean="0"/>
              <a:t>7/16/15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18B6-4EE3-3344-A3FF-F58F3FEC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1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C835B-922A-C94F-A0AD-9444ABBCB1BF}" type="datetimeFigureOut">
              <a:rPr lang="en-US" smtClean="0"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E18B6-4EE3-3344-A3FF-F58F3FEC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7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1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1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E853DE2-417B-5442-9A61-BC9786365641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5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333399"/>
                </a:solidFill>
              </a:rPr>
              <a:t>Seismological Analysis Methods</a:t>
            </a:r>
            <a:endParaRPr lang="en-US" sz="3600" dirty="0">
              <a:solidFill>
                <a:srgbClr val="333399"/>
              </a:solidFill>
            </a:endParaRPr>
          </a:p>
        </p:txBody>
      </p:sp>
      <p:pic>
        <p:nvPicPr>
          <p:cNvPr id="4" name="Picture 3" descr="reciever_function_schemat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2533880" cy="1752600"/>
          </a:xfrm>
          <a:prstGeom prst="rect">
            <a:avLst/>
          </a:prstGeom>
        </p:spPr>
      </p:pic>
      <p:pic>
        <p:nvPicPr>
          <p:cNvPr id="7" name="Picture 6" descr="body_wave_tomograph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00199"/>
            <a:ext cx="2743200" cy="1714621"/>
          </a:xfrm>
          <a:prstGeom prst="rect">
            <a:avLst/>
          </a:prstGeom>
        </p:spPr>
      </p:pic>
      <p:pic>
        <p:nvPicPr>
          <p:cNvPr id="6" name="Picture 5" descr="surf_wav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105400"/>
            <a:ext cx="3352800" cy="167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121920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Receiver Functions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1219200"/>
            <a:ext cx="2484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Body Wave Tomography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4659868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Surface (Rayleigh) wave tomography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352800"/>
            <a:ext cx="40510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3399"/>
                </a:solidFill>
              </a:rPr>
              <a:t>Good for:  Imaging discontinuities</a:t>
            </a:r>
          </a:p>
          <a:p>
            <a:r>
              <a:rPr lang="en-US" sz="1600" dirty="0">
                <a:solidFill>
                  <a:srgbClr val="333399"/>
                </a:solidFill>
              </a:rPr>
              <a:t> </a:t>
            </a:r>
            <a:r>
              <a:rPr lang="en-US" sz="1600" dirty="0" smtClean="0">
                <a:solidFill>
                  <a:srgbClr val="333399"/>
                </a:solidFill>
              </a:rPr>
              <a:t>   (</a:t>
            </a:r>
            <a:r>
              <a:rPr lang="en-US" sz="1600" dirty="0" err="1" smtClean="0">
                <a:solidFill>
                  <a:srgbClr val="333399"/>
                </a:solidFill>
              </a:rPr>
              <a:t>Moho</a:t>
            </a:r>
            <a:r>
              <a:rPr lang="en-US" sz="1600" dirty="0" smtClean="0">
                <a:solidFill>
                  <a:srgbClr val="333399"/>
                </a:solidFill>
              </a:rPr>
              <a:t>, </a:t>
            </a:r>
            <a:r>
              <a:rPr lang="en-US" sz="1600" dirty="0" err="1" smtClean="0">
                <a:solidFill>
                  <a:srgbClr val="333399"/>
                </a:solidFill>
              </a:rPr>
              <a:t>sed</a:t>
            </a:r>
            <a:r>
              <a:rPr lang="en-US" sz="1600" dirty="0" smtClean="0">
                <a:solidFill>
                  <a:srgbClr val="333399"/>
                </a:solidFill>
              </a:rPr>
              <a:t>/rock interface, 410)</a:t>
            </a:r>
          </a:p>
          <a:p>
            <a:r>
              <a:rPr lang="en-US" sz="1600" dirty="0" smtClean="0">
                <a:solidFill>
                  <a:srgbClr val="333399"/>
                </a:solidFill>
              </a:rPr>
              <a:t>Weakness:  can’t see gradients</a:t>
            </a:r>
          </a:p>
          <a:p>
            <a:r>
              <a:rPr lang="en-US" sz="1600" dirty="0">
                <a:solidFill>
                  <a:srgbClr val="333399"/>
                </a:solidFill>
              </a:rPr>
              <a:t> </a:t>
            </a:r>
            <a:r>
              <a:rPr lang="en-US" sz="1600" dirty="0" smtClean="0">
                <a:solidFill>
                  <a:srgbClr val="333399"/>
                </a:solidFill>
              </a:rPr>
              <a:t>   can’t constrain velocities well</a:t>
            </a:r>
          </a:p>
          <a:p>
            <a:r>
              <a:rPr lang="en-US" sz="1600" dirty="0">
                <a:solidFill>
                  <a:srgbClr val="333399"/>
                </a:solidFill>
              </a:rPr>
              <a:t> </a:t>
            </a:r>
            <a:r>
              <a:rPr lang="en-US" sz="1600" dirty="0" smtClean="0">
                <a:solidFill>
                  <a:srgbClr val="333399"/>
                </a:solidFill>
              </a:rPr>
              <a:t>   results limited to immediately below station</a:t>
            </a:r>
            <a:endParaRPr lang="en-US" sz="1600" dirty="0">
              <a:solidFill>
                <a:srgbClr val="3333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3429000"/>
            <a:ext cx="34620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3399"/>
                </a:solidFill>
              </a:rPr>
              <a:t>Good for:  lateral variations</a:t>
            </a:r>
          </a:p>
          <a:p>
            <a:r>
              <a:rPr lang="en-US" sz="1600" dirty="0" smtClean="0">
                <a:solidFill>
                  <a:srgbClr val="333399"/>
                </a:solidFill>
              </a:rPr>
              <a:t>    Structure in 100-600 km depth range</a:t>
            </a:r>
          </a:p>
          <a:p>
            <a:r>
              <a:rPr lang="en-US" sz="1600" dirty="0" smtClean="0">
                <a:solidFill>
                  <a:srgbClr val="333399"/>
                </a:solidFill>
              </a:rPr>
              <a:t>Weakness:   need close station spacing,</a:t>
            </a:r>
          </a:p>
          <a:p>
            <a:r>
              <a:rPr lang="en-US" sz="1600" dirty="0" smtClean="0">
                <a:solidFill>
                  <a:srgbClr val="333399"/>
                </a:solidFill>
              </a:rPr>
              <a:t>often poor depth resolution</a:t>
            </a:r>
          </a:p>
          <a:p>
            <a:r>
              <a:rPr lang="en-US" sz="1600" dirty="0" smtClean="0">
                <a:solidFill>
                  <a:srgbClr val="333399"/>
                </a:solidFill>
              </a:rPr>
              <a:t>velocities are relative, not absolute</a:t>
            </a:r>
            <a:endParaRPr lang="en-US" sz="1600" dirty="0">
              <a:solidFill>
                <a:srgbClr val="3333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5334000"/>
            <a:ext cx="36746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3399"/>
                </a:solidFill>
              </a:rPr>
              <a:t>Good for:   depth variations</a:t>
            </a:r>
          </a:p>
          <a:p>
            <a:r>
              <a:rPr lang="en-US" sz="1600" dirty="0">
                <a:solidFill>
                  <a:srgbClr val="333399"/>
                </a:solidFill>
              </a:rPr>
              <a:t> </a:t>
            </a:r>
            <a:r>
              <a:rPr lang="en-US" sz="1600" dirty="0" smtClean="0">
                <a:solidFill>
                  <a:srgbClr val="333399"/>
                </a:solidFill>
              </a:rPr>
              <a:t>   gives absolute velocities</a:t>
            </a:r>
          </a:p>
          <a:p>
            <a:r>
              <a:rPr lang="en-US" sz="1600" dirty="0" smtClean="0">
                <a:solidFill>
                  <a:srgbClr val="333399"/>
                </a:solidFill>
              </a:rPr>
              <a:t>Weaknesses: often poor lateral resolution</a:t>
            </a:r>
          </a:p>
          <a:p>
            <a:r>
              <a:rPr lang="en-US" sz="1600" dirty="0">
                <a:solidFill>
                  <a:srgbClr val="333399"/>
                </a:solidFill>
              </a:rPr>
              <a:t> </a:t>
            </a:r>
            <a:r>
              <a:rPr lang="en-US" sz="1600" dirty="0" smtClean="0">
                <a:solidFill>
                  <a:srgbClr val="333399"/>
                </a:solidFill>
              </a:rPr>
              <a:t>   limited to upper 300 km</a:t>
            </a:r>
            <a:endParaRPr lang="en-US" sz="16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4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0" y="198438"/>
            <a:ext cx="3962400" cy="18589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But – Tomography is messy!   – usually some part of the model is poorly constrained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1746" name="Picture 3" descr="raypaths_p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r="1613"/>
          <a:stretch>
            <a:fillRect/>
          </a:stretch>
        </p:blipFill>
        <p:spPr bwMode="auto">
          <a:xfrm>
            <a:off x="4077368" y="1170755"/>
            <a:ext cx="4850732" cy="565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743200" y="2242344"/>
            <a:ext cx="1160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/>
              <a:t>Raypaths</a:t>
            </a:r>
            <a:endParaRPr lang="en-US" sz="1800" dirty="0"/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2743200" y="4343400"/>
            <a:ext cx="993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Velocity</a:t>
            </a:r>
          </a:p>
        </p:txBody>
      </p:sp>
      <p:sp>
        <p:nvSpPr>
          <p:cNvPr id="31749" name="TextBox 6"/>
          <p:cNvSpPr txBox="1">
            <a:spLocks noChangeArrowheads="1"/>
          </p:cNvSpPr>
          <p:nvPr/>
        </p:nvSpPr>
        <p:spPr bwMode="auto">
          <a:xfrm>
            <a:off x="1219200" y="6324600"/>
            <a:ext cx="2571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/>
              <a:t>Conder &amp; Wiens</a:t>
            </a:r>
            <a:r>
              <a:rPr lang="en-US" sz="1800"/>
              <a:t> [2006]</a:t>
            </a:r>
          </a:p>
        </p:txBody>
      </p:sp>
    </p:spTree>
    <p:extLst>
      <p:ext uri="{BB962C8B-B14F-4D97-AF65-F5344CB8AC3E}">
        <p14:creationId xmlns:p14="http://schemas.microsoft.com/office/powerpoint/2010/main" val="3112037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parts of the model are poorly constrained, least squares solution blows up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525" y="2288492"/>
            <a:ext cx="805032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 for equation    </a:t>
            </a:r>
            <a:r>
              <a:rPr lang="en-US" b="1" dirty="0" smtClean="0"/>
              <a:t>S</a:t>
            </a:r>
            <a:r>
              <a:rPr lang="en-US" dirty="0" smtClean="0"/>
              <a:t> = [ </a:t>
            </a:r>
            <a:r>
              <a:rPr lang="en-US" b="1" dirty="0" smtClean="0"/>
              <a:t>L</a:t>
            </a:r>
            <a:r>
              <a:rPr lang="en-US" baseline="30000" dirty="0" smtClean="0"/>
              <a:t>T</a:t>
            </a:r>
            <a:r>
              <a:rPr lang="en-US" b="1" dirty="0" smtClean="0"/>
              <a:t>L</a:t>
            </a:r>
            <a:r>
              <a:rPr lang="en-US" dirty="0" smtClean="0"/>
              <a:t>]</a:t>
            </a:r>
            <a:r>
              <a:rPr lang="en-US" baseline="30000" dirty="0" smtClean="0"/>
              <a:t>-1 </a:t>
            </a:r>
            <a:r>
              <a:rPr lang="en-US" b="1" dirty="0" smtClean="0"/>
              <a:t>L</a:t>
            </a:r>
            <a:r>
              <a:rPr lang="en-US" baseline="30000" dirty="0" smtClean="0"/>
              <a:t>T</a:t>
            </a:r>
            <a:r>
              <a:rPr lang="en-US" dirty="0"/>
              <a:t> </a:t>
            </a:r>
            <a:r>
              <a:rPr lang="en-US" b="1" dirty="0" smtClean="0"/>
              <a:t>t</a:t>
            </a:r>
            <a:r>
              <a:rPr lang="en-US" dirty="0" smtClean="0"/>
              <a:t>, the matrix [ </a:t>
            </a:r>
            <a:r>
              <a:rPr lang="en-US" b="1" dirty="0" smtClean="0"/>
              <a:t>L</a:t>
            </a:r>
            <a:r>
              <a:rPr lang="en-US" baseline="30000" dirty="0" smtClean="0"/>
              <a:t>T</a:t>
            </a:r>
            <a:r>
              <a:rPr lang="en-US" b="1" dirty="0" smtClean="0"/>
              <a:t>L</a:t>
            </a:r>
            <a:r>
              <a:rPr lang="en-US" dirty="0" smtClean="0"/>
              <a:t>] is singular, no solution possible</a:t>
            </a:r>
          </a:p>
          <a:p>
            <a:r>
              <a:rPr lang="en-US" dirty="0" smtClean="0"/>
              <a:t>If it is not quite singular it will be “ill-conditioned”, so that the solution is unstable</a:t>
            </a:r>
          </a:p>
          <a:p>
            <a:endParaRPr lang="en-US" dirty="0"/>
          </a:p>
          <a:p>
            <a:r>
              <a:rPr lang="en-US" dirty="0" smtClean="0"/>
              <a:t>What to do?     Need to apply </a:t>
            </a:r>
            <a:r>
              <a:rPr lang="en-US" i="1" dirty="0" smtClean="0"/>
              <a:t>a priori </a:t>
            </a:r>
            <a:r>
              <a:rPr lang="en-US" dirty="0" smtClean="0"/>
              <a:t>information.   </a:t>
            </a:r>
          </a:p>
          <a:p>
            <a:endParaRPr lang="en-US" dirty="0"/>
          </a:p>
          <a:p>
            <a:r>
              <a:rPr lang="en-US" dirty="0" smtClean="0"/>
              <a:t>One type of information we know is the average seismic velocities as a function of</a:t>
            </a:r>
          </a:p>
          <a:p>
            <a:r>
              <a:rPr lang="en-US" dirty="0"/>
              <a:t>d</a:t>
            </a:r>
            <a:r>
              <a:rPr lang="en-US" dirty="0" smtClean="0"/>
              <a:t>epth in the earth -  a reference model</a:t>
            </a:r>
          </a:p>
          <a:p>
            <a:endParaRPr lang="en-US" dirty="0"/>
          </a:p>
          <a:p>
            <a:r>
              <a:rPr lang="en-US" dirty="0" smtClean="0"/>
              <a:t>Now we seek a solution that is as close as possible to the reference model.</a:t>
            </a:r>
          </a:p>
          <a:p>
            <a:endParaRPr lang="en-US" dirty="0" smtClean="0"/>
          </a:p>
          <a:p>
            <a:r>
              <a:rPr lang="en-US" dirty="0" smtClean="0"/>
              <a:t>We call this “damping” and refer to a damping </a:t>
            </a:r>
            <a:r>
              <a:rPr lang="en-US" dirty="0" err="1" smtClean="0"/>
              <a:t>coefficent</a:t>
            </a:r>
            <a:r>
              <a:rPr lang="en-US" dirty="0" smtClean="0"/>
              <a:t> </a:t>
            </a:r>
            <a:r>
              <a:rPr lang="en-US" dirty="0" err="1" smtClean="0"/>
              <a:t>λ</a:t>
            </a:r>
            <a:r>
              <a:rPr lang="en-US" dirty="0" smtClean="0"/>
              <a:t> – the larger the damping</a:t>
            </a:r>
          </a:p>
          <a:p>
            <a:r>
              <a:rPr lang="en-US" dirty="0" smtClean="0"/>
              <a:t>the smaller the deviation from the reference model, and thus the smaller lateral</a:t>
            </a:r>
          </a:p>
          <a:p>
            <a:r>
              <a:rPr lang="en-US" dirty="0" smtClean="0"/>
              <a:t>variations</a:t>
            </a:r>
          </a:p>
        </p:txBody>
      </p:sp>
    </p:spTree>
    <p:extLst>
      <p:ext uri="{BB962C8B-B14F-4D97-AF65-F5344CB8AC3E}">
        <p14:creationId xmlns:p14="http://schemas.microsoft.com/office/powerpoint/2010/main" val="2958473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Tomography damped to a reference model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17580"/>
            <a:ext cx="8049424" cy="507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instead of solving for the slowness S</a:t>
            </a:r>
            <a:r>
              <a:rPr lang="en-US" baseline="-25000" dirty="0" smtClean="0"/>
              <a:t>i</a:t>
            </a:r>
            <a:r>
              <a:rPr lang="en-US" dirty="0" smtClean="0"/>
              <a:t> we solve for the deviation</a:t>
            </a:r>
          </a:p>
          <a:p>
            <a:r>
              <a:rPr lang="en-US" dirty="0" smtClean="0"/>
              <a:t>from the slowness of the reference model   x</a:t>
            </a:r>
            <a:r>
              <a:rPr lang="en-US" baseline="-25000" dirty="0" smtClean="0"/>
              <a:t>i</a:t>
            </a:r>
            <a:r>
              <a:rPr lang="en-US" dirty="0" smtClean="0"/>
              <a:t> =  S</a:t>
            </a:r>
            <a:r>
              <a:rPr lang="en-US" baseline="-25000" dirty="0" smtClean="0"/>
              <a:t>i</a:t>
            </a:r>
            <a:r>
              <a:rPr lang="en-US" dirty="0" smtClean="0"/>
              <a:t> – S</a:t>
            </a:r>
            <a:r>
              <a:rPr lang="en-US" baseline="30000" dirty="0" smtClean="0"/>
              <a:t>r</a:t>
            </a:r>
            <a:r>
              <a:rPr lang="en-US" baseline="-25000" dirty="0" smtClean="0"/>
              <a:t>i</a:t>
            </a:r>
          </a:p>
          <a:p>
            <a:endParaRPr lang="en-US" baseline="-25000" dirty="0" smtClean="0"/>
          </a:p>
          <a:p>
            <a:r>
              <a:rPr lang="en-US" dirty="0" smtClean="0"/>
              <a:t>For data, we have the difference between the observed and predicted arrival times</a:t>
            </a:r>
          </a:p>
          <a:p>
            <a:r>
              <a:rPr lang="en-US" dirty="0" smtClean="0"/>
              <a:t>d</a:t>
            </a:r>
            <a:r>
              <a:rPr lang="en-US" baseline="-25000" dirty="0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dirty="0" smtClean="0"/>
              <a:t> – t</a:t>
            </a:r>
            <a:r>
              <a:rPr lang="en-US" baseline="30000" dirty="0" smtClean="0"/>
              <a:t>r</a:t>
            </a:r>
            <a:r>
              <a:rPr lang="en-US" baseline="-25000" dirty="0" smtClean="0"/>
              <a:t>i</a:t>
            </a:r>
          </a:p>
          <a:p>
            <a:endParaRPr lang="en-US" baseline="-25000" dirty="0"/>
          </a:p>
          <a:p>
            <a:r>
              <a:rPr lang="en-US" dirty="0" smtClean="0"/>
              <a:t>Now we solve Lx = d   under the criteria that we prefer the smallest possible x</a:t>
            </a:r>
          </a:p>
          <a:p>
            <a:endParaRPr lang="en-US" dirty="0"/>
          </a:p>
          <a:p>
            <a:r>
              <a:rPr lang="en-US" dirty="0" smtClean="0"/>
              <a:t>This looks like: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baseline="-25000" dirty="0" smtClean="0"/>
          </a:p>
          <a:p>
            <a:r>
              <a:rPr lang="en-US" dirty="0" smtClean="0"/>
              <a:t>The first rows of this equation are the travel time tomography equations for each d</a:t>
            </a:r>
            <a:r>
              <a:rPr lang="en-US" baseline="-25000" dirty="0" smtClean="0"/>
              <a:t>i</a:t>
            </a:r>
          </a:p>
          <a:p>
            <a:r>
              <a:rPr lang="en-US" dirty="0" smtClean="0"/>
              <a:t>The bottom rows specify that we want all the x</a:t>
            </a:r>
            <a:r>
              <a:rPr lang="en-US" baseline="-25000" dirty="0" smtClean="0"/>
              <a:t>i</a:t>
            </a:r>
            <a:r>
              <a:rPr lang="en-US" dirty="0" smtClean="0"/>
              <a:t> to be 0 if possible</a:t>
            </a:r>
          </a:p>
          <a:p>
            <a:r>
              <a:rPr lang="en-US" dirty="0" smtClean="0"/>
              <a:t>The damping parameter </a:t>
            </a:r>
            <a:r>
              <a:rPr lang="en-US" dirty="0" err="1" smtClean="0"/>
              <a:t>λ</a:t>
            </a:r>
            <a:r>
              <a:rPr lang="en-US" dirty="0" smtClean="0"/>
              <a:t> controls how strong we require the x</a:t>
            </a:r>
            <a:r>
              <a:rPr lang="en-US" baseline="-25000" dirty="0" smtClean="0"/>
              <a:t>i </a:t>
            </a:r>
            <a:r>
              <a:rPr lang="en-US" dirty="0" smtClean="0"/>
              <a:t>to be near 0.</a:t>
            </a:r>
          </a:p>
          <a:p>
            <a:r>
              <a:rPr lang="en-US" dirty="0" smtClean="0"/>
              <a:t>It can be shown that the addition of the damping will make the matrix L nonsingular</a:t>
            </a:r>
          </a:p>
          <a:p>
            <a:r>
              <a:rPr lang="en-US" dirty="0"/>
              <a:t> </a:t>
            </a:r>
            <a:r>
              <a:rPr lang="en-US" dirty="0" smtClean="0"/>
              <a:t>        (for large enough </a:t>
            </a:r>
            <a:r>
              <a:rPr lang="en-US" dirty="0" err="1" smtClean="0"/>
              <a:t>λ</a:t>
            </a:r>
            <a:r>
              <a:rPr lang="en-US" dirty="0" smtClean="0"/>
              <a:t>)</a:t>
            </a:r>
          </a:p>
        </p:txBody>
      </p:sp>
      <p:pic>
        <p:nvPicPr>
          <p:cNvPr id="6" name="Picture 5" descr="equation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378" y="3731126"/>
            <a:ext cx="3638885" cy="143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05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</a:t>
            </a:r>
            <a:r>
              <a:rPr lang="en-US" i="1" dirty="0" smtClean="0"/>
              <a:t>a-priori </a:t>
            </a:r>
            <a:r>
              <a:rPr lang="en-US" dirty="0" smtClean="0"/>
              <a:t>constraints - smoothness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370" y="1778001"/>
            <a:ext cx="8269361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know that with limited data we cannot resolve highly detailed structure</a:t>
            </a:r>
          </a:p>
          <a:p>
            <a:r>
              <a:rPr lang="en-US" dirty="0" smtClean="0"/>
              <a:t>Therefore we might want to build in a preference for a smooth model</a:t>
            </a:r>
          </a:p>
          <a:p>
            <a:r>
              <a:rPr lang="en-US" dirty="0" smtClean="0"/>
              <a:t>Smoothing constraints allow poorly sampled blocks to be constrained by adjacent</a:t>
            </a:r>
          </a:p>
          <a:p>
            <a:r>
              <a:rPr lang="en-US" dirty="0" smtClean="0"/>
              <a:t>well-sampled ones</a:t>
            </a:r>
          </a:p>
          <a:p>
            <a:endParaRPr lang="en-US" dirty="0"/>
          </a:p>
          <a:p>
            <a:r>
              <a:rPr lang="en-US" dirty="0" smtClean="0"/>
              <a:t>Construct a “smoothing matrix” D that will either minimize the 1</a:t>
            </a:r>
            <a:r>
              <a:rPr lang="en-US" baseline="30000" dirty="0" smtClean="0"/>
              <a:t>st</a:t>
            </a:r>
            <a:r>
              <a:rPr lang="en-US" dirty="0" smtClean="0"/>
              <a:t> derivative (slope) or 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derivative (curvature) of the solution.   We introduce another parameter μ </a:t>
            </a:r>
          </a:p>
          <a:p>
            <a:r>
              <a:rPr lang="en-US" dirty="0" smtClean="0"/>
              <a:t>that controls the strength of the smoothing constraint</a:t>
            </a:r>
          </a:p>
          <a:p>
            <a:endParaRPr lang="en-US" dirty="0"/>
          </a:p>
          <a:p>
            <a:r>
              <a:rPr lang="en-US" dirty="0" smtClean="0"/>
              <a:t>Now we have </a:t>
            </a:r>
            <a:endParaRPr lang="en-US" dirty="0"/>
          </a:p>
        </p:txBody>
      </p:sp>
      <p:pic>
        <p:nvPicPr>
          <p:cNvPr id="5" name="Picture 4" descr="equation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87" y="4076701"/>
            <a:ext cx="3516349" cy="164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06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118"/>
            <a:ext cx="8229600" cy="1143000"/>
          </a:xfrm>
        </p:spPr>
        <p:txBody>
          <a:bodyPr/>
          <a:lstStyle/>
          <a:p>
            <a:r>
              <a:rPr lang="en-US" dirty="0" smtClean="0"/>
              <a:t>Lets try it out.</a:t>
            </a:r>
            <a:endParaRPr lang="en-US" dirty="0"/>
          </a:p>
        </p:txBody>
      </p:sp>
      <p:pic>
        <p:nvPicPr>
          <p:cNvPr id="4" name="Picture 3" descr="larry2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8" y="1140995"/>
            <a:ext cx="7553158" cy="537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94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304800" y="838200"/>
            <a:ext cx="33877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/>
              <a:t>Surface Wave</a:t>
            </a:r>
          </a:p>
          <a:p>
            <a:pPr eaLnBrk="1" hangingPunct="1"/>
            <a:r>
              <a:rPr lang="en-US" sz="4000"/>
              <a:t>Dispersion</a:t>
            </a:r>
          </a:p>
        </p:txBody>
      </p:sp>
      <p:pic>
        <p:nvPicPr>
          <p:cNvPr id="21506" name="Picture 2" descr="disper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4763"/>
            <a:ext cx="4957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447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3429000" cy="1782763"/>
          </a:xfrm>
        </p:spPr>
        <p:txBody>
          <a:bodyPr/>
          <a:lstStyle/>
          <a:p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Surface </a:t>
            </a: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waves: 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group </a:t>
            </a:r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vs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 phase velocity</a:t>
            </a:r>
          </a:p>
        </p:txBody>
      </p:sp>
      <p:pic>
        <p:nvPicPr>
          <p:cNvPr id="32770" name="Picture 3" descr="phase_and_grou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0"/>
            <a:ext cx="5659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group_phas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4"/>
          <a:stretch/>
        </p:blipFill>
        <p:spPr>
          <a:xfrm>
            <a:off x="104588" y="2913529"/>
            <a:ext cx="3324412" cy="120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9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2057400" y="533400"/>
            <a:ext cx="5273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</a:rPr>
              <a:t>Surface wave sensitivity kernels</a:t>
            </a:r>
          </a:p>
        </p:txBody>
      </p:sp>
      <p:pic>
        <p:nvPicPr>
          <p:cNvPr id="22530" name="Picture 2" descr="sensitivity+kerne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553200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283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nishimura_forsyt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1"/>
          <a:stretch/>
        </p:blipFill>
        <p:spPr bwMode="auto">
          <a:xfrm>
            <a:off x="489220" y="2324109"/>
            <a:ext cx="8266309" cy="382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9220" y="447656"/>
            <a:ext cx="81690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   Rayleigh wave dispersion curves and </a:t>
            </a:r>
          </a:p>
          <a:p>
            <a:r>
              <a:rPr lang="en-US" sz="3200" dirty="0" smtClean="0"/>
              <a:t>S velocity as a function of oceanic plate age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85543" y="1769579"/>
            <a:ext cx="400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velocity as a function of period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89665" y="1769579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 velocity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03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rry_path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94" y="1001058"/>
            <a:ext cx="7293535" cy="54868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9294" y="175433"/>
            <a:ext cx="6676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Your dataset:   Rayleigh wave phase velocities measured</a:t>
            </a:r>
          </a:p>
          <a:p>
            <a:r>
              <a:rPr lang="en-US" sz="2000" dirty="0" smtClean="0"/>
              <a:t>                             along various paths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7988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404" y="330217"/>
            <a:ext cx="8875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Goal:  Make a map of phase velocity over the whole globe.</a:t>
            </a:r>
          </a:p>
        </p:txBody>
      </p:sp>
      <p:pic>
        <p:nvPicPr>
          <p:cNvPr id="4" name="Picture 3" descr="larry_tomo_resul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6" y="910666"/>
            <a:ext cx="6604000" cy="4818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118" y="5759320"/>
            <a:ext cx="8409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“Look under the hood” – see what parameters control the final image</a:t>
            </a:r>
          </a:p>
          <a:p>
            <a:r>
              <a:rPr lang="en-US" dirty="0" smtClean="0"/>
              <a:t>Phase velocity corresponds approximately to depth at 4/3 T (in km)</a:t>
            </a:r>
          </a:p>
          <a:p>
            <a:r>
              <a:rPr lang="en-US" dirty="0" smtClean="0"/>
              <a:t>The final dispersion curves at each point would need to be inverted for S velocity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80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7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Seismic Tomography –  Parameterization</a:t>
            </a:r>
            <a:endParaRPr lang="en-US" dirty="0"/>
          </a:p>
        </p:txBody>
      </p:sp>
      <p:pic>
        <p:nvPicPr>
          <p:cNvPr id="5" name="Picture 1032" descr="tom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" b="1428"/>
          <a:stretch>
            <a:fillRect/>
          </a:stretch>
        </p:blipFill>
        <p:spPr bwMode="auto">
          <a:xfrm>
            <a:off x="657725" y="1902326"/>
            <a:ext cx="3020719" cy="2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ss.sphhar.m2.n5.mo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52" y="4618790"/>
            <a:ext cx="4125495" cy="2062748"/>
          </a:xfrm>
          <a:prstGeom prst="rect">
            <a:avLst/>
          </a:prstGeom>
        </p:spPr>
      </p:pic>
      <p:pic>
        <p:nvPicPr>
          <p:cNvPr id="9" name="Picture 8" descr="nod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79" y="1642309"/>
            <a:ext cx="3389703" cy="26088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3749" y="1532994"/>
            <a:ext cx="147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Blocks or tiles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29685" y="155772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31635" y="4173439"/>
            <a:ext cx="2098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Spherical Harmonics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75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Travel-time tomography</a:t>
            </a:r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Text Box 1028"/>
          <p:cNvSpPr txBox="1">
            <a:spLocks noChangeArrowheads="1"/>
          </p:cNvSpPr>
          <p:nvPr/>
        </p:nvSpPr>
        <p:spPr bwMode="auto">
          <a:xfrm>
            <a:off x="1508125" y="4010025"/>
            <a:ext cx="664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30723" name="Text Box 1030"/>
          <p:cNvSpPr txBox="1">
            <a:spLocks noChangeArrowheads="1"/>
          </p:cNvSpPr>
          <p:nvPr/>
        </p:nvSpPr>
        <p:spPr bwMode="auto">
          <a:xfrm>
            <a:off x="1073485" y="3962400"/>
            <a:ext cx="69342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--  Uses observed travel time for many source-receiver </a:t>
            </a:r>
          </a:p>
          <a:p>
            <a:pPr eaLnBrk="1" hangingPunct="1"/>
            <a:r>
              <a:rPr lang="en-US" sz="1800" dirty="0"/>
              <a:t>         combinations to reconstruct seismic velocity image</a:t>
            </a:r>
          </a:p>
          <a:p>
            <a:pPr eaLnBrk="1" hangingPunct="1"/>
            <a:r>
              <a:rPr lang="en-US" sz="1800" dirty="0"/>
              <a:t>--   Solves for the slowness  </a:t>
            </a:r>
            <a:r>
              <a:rPr lang="en-US" sz="1800" dirty="0" err="1"/>
              <a:t>s</a:t>
            </a:r>
            <a:r>
              <a:rPr lang="en-US" sz="1800" baseline="-15000" dirty="0" err="1"/>
              <a:t>j</a:t>
            </a:r>
            <a:r>
              <a:rPr lang="en-US" sz="1800" baseline="-15000" dirty="0"/>
              <a:t> </a:t>
            </a:r>
            <a:r>
              <a:rPr lang="en-US" sz="1800" dirty="0"/>
              <a:t>= 1/</a:t>
            </a:r>
            <a:r>
              <a:rPr lang="en-US" sz="1800" dirty="0" err="1"/>
              <a:t>v</a:t>
            </a:r>
            <a:r>
              <a:rPr lang="en-US" sz="1800" baseline="-25000" dirty="0" err="1"/>
              <a:t>j</a:t>
            </a:r>
            <a:r>
              <a:rPr lang="en-US" sz="1800" dirty="0"/>
              <a:t>  of each block (node)</a:t>
            </a:r>
          </a:p>
          <a:p>
            <a:pPr eaLnBrk="1" hangingPunct="1"/>
            <a:r>
              <a:rPr lang="en-US" sz="1800" dirty="0"/>
              <a:t>--   Travel time for each observation is the sum of travel times </a:t>
            </a:r>
          </a:p>
          <a:p>
            <a:pPr eaLnBrk="1" hangingPunct="1"/>
            <a:r>
              <a:rPr lang="en-US" sz="1800" dirty="0"/>
              <a:t>          in each block  t = </a:t>
            </a:r>
            <a:r>
              <a:rPr lang="en-US" sz="1800" dirty="0">
                <a:latin typeface="Symbol" charset="0"/>
                <a:sym typeface="Symbol" charset="0"/>
              </a:rPr>
              <a:t> </a:t>
            </a:r>
            <a:r>
              <a:rPr lang="en-US" sz="1800" dirty="0" err="1" smtClean="0">
                <a:latin typeface="Symbol" charset="0"/>
                <a:sym typeface="Symbol" charset="0"/>
              </a:rPr>
              <a:t>Σ</a:t>
            </a:r>
            <a:r>
              <a:rPr lang="en-US" sz="1800" dirty="0" smtClean="0">
                <a:latin typeface="Symbol" charset="0"/>
                <a:sym typeface="Symbol" charset="0"/>
              </a:rPr>
              <a:t> </a:t>
            </a:r>
            <a:r>
              <a:rPr lang="en-US" sz="1800" dirty="0" err="1" smtClean="0"/>
              <a:t>L</a:t>
            </a:r>
            <a:r>
              <a:rPr lang="en-US" sz="1800" baseline="-15000" dirty="0" err="1" smtClean="0"/>
              <a:t>j</a:t>
            </a:r>
            <a:r>
              <a:rPr lang="en-US" sz="1800" dirty="0" smtClean="0"/>
              <a:t> </a:t>
            </a:r>
            <a:r>
              <a:rPr lang="en-US" sz="1800" dirty="0" err="1"/>
              <a:t>s</a:t>
            </a:r>
            <a:r>
              <a:rPr lang="en-US" sz="1800" baseline="-14000" dirty="0" err="1"/>
              <a:t>j</a:t>
            </a:r>
            <a:endParaRPr lang="en-US" sz="1800" dirty="0"/>
          </a:p>
          <a:p>
            <a:pPr eaLnBrk="1" hangingPunct="1"/>
            <a:r>
              <a:rPr lang="en-US" sz="1800" dirty="0"/>
              <a:t>--   The matrix equation for all the travel times is:  </a:t>
            </a:r>
            <a:r>
              <a:rPr lang="en-US" sz="2000" dirty="0"/>
              <a:t> </a:t>
            </a:r>
            <a:r>
              <a:rPr lang="en-US" sz="2000" b="1" dirty="0" err="1"/>
              <a:t>t</a:t>
            </a:r>
            <a:r>
              <a:rPr lang="en-US" sz="2000" b="1" baseline="-15000" dirty="0" err="1"/>
              <a:t>i</a:t>
            </a:r>
            <a:r>
              <a:rPr lang="en-US" sz="2000" b="1" dirty="0"/>
              <a:t>  =  </a:t>
            </a:r>
            <a:r>
              <a:rPr lang="en-US" sz="2000" b="1" dirty="0" err="1"/>
              <a:t>L</a:t>
            </a:r>
            <a:r>
              <a:rPr lang="en-US" sz="2000" b="1" baseline="-10000" dirty="0" err="1"/>
              <a:t>ij</a:t>
            </a:r>
            <a:r>
              <a:rPr lang="en-US" sz="2000" b="1" dirty="0"/>
              <a:t> </a:t>
            </a:r>
            <a:r>
              <a:rPr lang="en-US" sz="2000" b="1" dirty="0" err="1" smtClean="0"/>
              <a:t>s</a:t>
            </a:r>
            <a:r>
              <a:rPr lang="en-US" sz="2000" b="1" baseline="-10000" dirty="0" err="1" smtClean="0"/>
              <a:t>j</a:t>
            </a:r>
            <a:endParaRPr lang="en-US" sz="2000" b="1" baseline="-10000" dirty="0" smtClean="0"/>
          </a:p>
          <a:p>
            <a:pPr eaLnBrk="1" hangingPunct="1"/>
            <a:r>
              <a:rPr lang="en-US" sz="1800" dirty="0" smtClean="0"/>
              <a:t>--   Has form of </a:t>
            </a:r>
            <a:r>
              <a:rPr lang="en-US" sz="1800" b="1" dirty="0" smtClean="0">
                <a:solidFill>
                  <a:srgbClr val="333399"/>
                </a:solidFill>
              </a:rPr>
              <a:t>L s</a:t>
            </a:r>
            <a:r>
              <a:rPr lang="en-US" sz="1800" dirty="0" smtClean="0"/>
              <a:t> = </a:t>
            </a:r>
            <a:r>
              <a:rPr lang="en-US" sz="1800" b="1" dirty="0" smtClean="0"/>
              <a:t>t</a:t>
            </a:r>
            <a:r>
              <a:rPr lang="en-US" sz="1800" dirty="0" smtClean="0"/>
              <a:t>   ( or </a:t>
            </a:r>
            <a:r>
              <a:rPr lang="en-US" sz="1800" b="1" dirty="0" smtClean="0"/>
              <a:t>G x</a:t>
            </a:r>
            <a:r>
              <a:rPr lang="en-US" sz="1800" dirty="0" smtClean="0"/>
              <a:t>  = </a:t>
            </a:r>
            <a:r>
              <a:rPr lang="en-US" sz="1800" b="1" dirty="0" smtClean="0"/>
              <a:t>d, </a:t>
            </a:r>
            <a:r>
              <a:rPr lang="en-US" sz="1800" dirty="0" smtClean="0"/>
              <a:t>note that</a:t>
            </a:r>
            <a:r>
              <a:rPr lang="en-US" sz="1800" b="1" dirty="0" smtClean="0"/>
              <a:t> G </a:t>
            </a:r>
            <a:r>
              <a:rPr lang="en-US" sz="1800" dirty="0" smtClean="0"/>
              <a:t>is not square)</a:t>
            </a:r>
          </a:p>
          <a:p>
            <a:pPr eaLnBrk="1" hangingPunct="1"/>
            <a:r>
              <a:rPr lang="en-US" sz="1800" dirty="0" smtClean="0"/>
              <a:t>-</a:t>
            </a:r>
            <a:r>
              <a:rPr lang="en-US" sz="1800" dirty="0"/>
              <a:t>-  </a:t>
            </a:r>
            <a:r>
              <a:rPr lang="en-US" sz="1800" dirty="0" smtClean="0"/>
              <a:t> Least </a:t>
            </a:r>
            <a:r>
              <a:rPr lang="en-US" sz="1800" dirty="0"/>
              <a:t>Squares Solution:     </a:t>
            </a:r>
            <a:r>
              <a:rPr lang="en-US" sz="2000" b="1" dirty="0"/>
              <a:t>s = </a:t>
            </a:r>
            <a:r>
              <a:rPr lang="en-US" sz="2000" dirty="0"/>
              <a:t>[</a:t>
            </a:r>
            <a:r>
              <a:rPr lang="en-US" sz="2000" b="1" dirty="0"/>
              <a:t>L</a:t>
            </a:r>
            <a:r>
              <a:rPr lang="en-US" sz="2000" baseline="30000" dirty="0"/>
              <a:t>T</a:t>
            </a:r>
            <a:r>
              <a:rPr lang="en-US" sz="2000" b="1" dirty="0"/>
              <a:t>L</a:t>
            </a:r>
            <a:r>
              <a:rPr lang="en-US" sz="2000" dirty="0"/>
              <a:t>]</a:t>
            </a:r>
            <a:r>
              <a:rPr lang="en-US" sz="2000" baseline="30000" dirty="0"/>
              <a:t>-1</a:t>
            </a:r>
            <a:r>
              <a:rPr lang="en-US" sz="2000" b="1" baseline="30000" dirty="0"/>
              <a:t> </a:t>
            </a:r>
            <a:r>
              <a:rPr lang="en-US" sz="2000" b="1" dirty="0" err="1"/>
              <a:t>L</a:t>
            </a:r>
            <a:r>
              <a:rPr lang="en-US" sz="2000" baseline="30000" dirty="0" err="1"/>
              <a:t>T</a:t>
            </a:r>
            <a:r>
              <a:rPr lang="en-US" sz="2000" b="1" dirty="0" err="1"/>
              <a:t>t</a:t>
            </a:r>
            <a:endParaRPr lang="en-US" sz="2000" b="1" dirty="0"/>
          </a:p>
        </p:txBody>
      </p:sp>
      <p:pic>
        <p:nvPicPr>
          <p:cNvPr id="30724" name="Picture 1032" descr="tom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" b="1428"/>
          <a:stretch>
            <a:fillRect/>
          </a:stretch>
        </p:blipFill>
        <p:spPr bwMode="auto">
          <a:xfrm>
            <a:off x="2362200" y="685800"/>
            <a:ext cx="41148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57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731</Words>
  <Application>Microsoft Macintosh PowerPoint</Application>
  <PresentationFormat>On-screen Show (4:3)</PresentationFormat>
  <Paragraphs>95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Default Design</vt:lpstr>
      <vt:lpstr>Seismological Analysis Methods</vt:lpstr>
      <vt:lpstr>PowerPoint Presentation</vt:lpstr>
      <vt:lpstr>Surface waves: group vs phase velocity</vt:lpstr>
      <vt:lpstr>PowerPoint Presentation</vt:lpstr>
      <vt:lpstr>PowerPoint Presentation</vt:lpstr>
      <vt:lpstr>PowerPoint Presentation</vt:lpstr>
      <vt:lpstr>PowerPoint Presentation</vt:lpstr>
      <vt:lpstr>Seismic Tomography –  Parameterization</vt:lpstr>
      <vt:lpstr>Travel-time tomography</vt:lpstr>
      <vt:lpstr>But – Tomography is messy!   – usually some part of the model is poorly constrained</vt:lpstr>
      <vt:lpstr>If parts of the model are poorly constrained, least squares solution blows up</vt:lpstr>
      <vt:lpstr>Tomography damped to a reference model</vt:lpstr>
      <vt:lpstr>Other a-priori constraints - smoothness</vt:lpstr>
      <vt:lpstr>Lets try it out.</vt:lpstr>
    </vt:vector>
  </TitlesOfParts>
  <Company>Washington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Seismological Analysis Methods</dc:title>
  <dc:creator>Douglas Wiens</dc:creator>
  <cp:lastModifiedBy>Douglas Wiens</cp:lastModifiedBy>
  <cp:revision>35</cp:revision>
  <dcterms:created xsi:type="dcterms:W3CDTF">2015-07-14T03:19:21Z</dcterms:created>
  <dcterms:modified xsi:type="dcterms:W3CDTF">2015-07-16T18:50:00Z</dcterms:modified>
</cp:coreProperties>
</file>