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16.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6.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03" r:id="rId2"/>
    <p:sldId id="305" r:id="rId3"/>
    <p:sldId id="302" r:id="rId4"/>
    <p:sldId id="261" r:id="rId5"/>
    <p:sldId id="262" r:id="rId6"/>
    <p:sldId id="263" r:id="rId7"/>
    <p:sldId id="264" r:id="rId8"/>
    <p:sldId id="265" r:id="rId9"/>
    <p:sldId id="266" r:id="rId10"/>
    <p:sldId id="267" r:id="rId11"/>
    <p:sldId id="269" r:id="rId12"/>
    <p:sldId id="270" r:id="rId13"/>
    <p:sldId id="271" r:id="rId14"/>
    <p:sldId id="273" r:id="rId15"/>
    <p:sldId id="274" r:id="rId16"/>
    <p:sldId id="276" r:id="rId17"/>
    <p:sldId id="277" r:id="rId18"/>
    <p:sldId id="278" r:id="rId19"/>
    <p:sldId id="279" r:id="rId20"/>
    <p:sldId id="280" r:id="rId21"/>
    <p:sldId id="281" r:id="rId22"/>
    <p:sldId id="282" r:id="rId23"/>
    <p:sldId id="283" r:id="rId24"/>
    <p:sldId id="285" r:id="rId25"/>
    <p:sldId id="286" r:id="rId26"/>
    <p:sldId id="287" r:id="rId27"/>
    <p:sldId id="304"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8" r:id="rId42"/>
    <p:sldId id="306" r:id="rId43"/>
    <p:sldId id="309" r:id="rId44"/>
    <p:sldId id="30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9C881-BA16-424D-BC17-0478B737CE3D}" type="datetimeFigureOut">
              <a:rPr lang="en-US" smtClean="0"/>
              <a:t>7/25/12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5A6DB-E7A8-324B-BC66-432B9F8A424D}" type="slidenum">
              <a:rPr lang="en-US" smtClean="0"/>
              <a:t>‹#›</a:t>
            </a:fld>
            <a:endParaRPr lang="en-US"/>
          </a:p>
        </p:txBody>
      </p:sp>
    </p:spTree>
    <p:extLst>
      <p:ext uri="{BB962C8B-B14F-4D97-AF65-F5344CB8AC3E}">
        <p14:creationId xmlns:p14="http://schemas.microsoft.com/office/powerpoint/2010/main" val="1462024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0C44E-5BA6-B64E-9DCC-DEB76D941BEB}" type="slidenum">
              <a:rPr lang="en-US"/>
              <a:pPr/>
              <a:t>1</a:t>
            </a:fld>
            <a:endParaRPr lang="en-US"/>
          </a:p>
        </p:txBody>
      </p:sp>
      <p:sp>
        <p:nvSpPr>
          <p:cNvPr id="1495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18B13-0EB8-FF49-84E5-F1D68F2C0DDE}" type="slidenum">
              <a:rPr lang="en-US"/>
              <a:pPr/>
              <a:t>11</a:t>
            </a:fld>
            <a:endParaRPr lang="en-US"/>
          </a:p>
        </p:txBody>
      </p:sp>
      <p:sp>
        <p:nvSpPr>
          <p:cNvPr id="1556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CADF5-7DA2-5441-933F-EFBA9FF227A9}" type="slidenum">
              <a:rPr lang="en-US"/>
              <a:pPr/>
              <a:t>12</a:t>
            </a:fld>
            <a:endParaRPr lang="en-US"/>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A7206-7281-FF43-99FB-1C865DBAF2F9}" type="slidenum">
              <a:rPr lang="en-US"/>
              <a:pPr/>
              <a:t>13</a:t>
            </a:fld>
            <a:endParaRPr lang="en-US"/>
          </a:p>
        </p:txBody>
      </p:sp>
      <p:sp>
        <p:nvSpPr>
          <p:cNvPr id="5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Exista cateva programe care circula astazi in lume si care folosesc aceasta teorie a functionalei de densitate. In cateva cuvinte, in ani 65 W. Kohn (Premiul Nobel de Chimie in 1998 pentru teoria asta) si colaboratorii au spus ca toate proprietatile unui cristal depind doar de densitatea de electroni, si ca daca cunoastem aceasta densitate, atunci vom putea determina de aici toate proprietatile fizice si chmice. Dezvoltari ulterioare au aratat ca de fapt in general este doar densitatea de electroni de valenta care conteaza, si aceasta este cea ce calculam de obicei. Eu folosesc codul ABINIT care este realizat de cam 100 de contribuitori din intreaga lume. In cele ce urmeaza am sa exemplific aceasta metoda folosind=o pentru analiza proprietatilor mineralelor in conditii extrme de presiune si temperatura, specifice interiorului Terreri.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0AE-80E5-4741-8BFF-581AF3417C41}" type="slidenum">
              <a:rPr lang="en-US"/>
              <a:pPr/>
              <a:t>14</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E4A32-80EB-E443-A587-A4D90EFD5730}" type="slidenum">
              <a:rPr lang="en-US"/>
              <a:pPr/>
              <a:t>15</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9E295-C69C-434C-945F-DB5D0B7642BB}" type="slidenum">
              <a:rPr lang="en-US"/>
              <a:pPr/>
              <a:t>16</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92584-9EBB-B841-ACD6-62D66FB10376}" type="slidenum">
              <a:rPr lang="en-US"/>
              <a:pPr/>
              <a:t>17</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0C968-829A-694E-A46F-E9E996A1A46B}" type="slidenum">
              <a:rPr lang="en-US"/>
              <a:pPr/>
              <a:t>18</a:t>
            </a:fld>
            <a:endParaRPr lang="en-US"/>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A16D9-212A-854F-AF3C-24D47FB4800E}" type="slidenum">
              <a:rPr lang="en-US"/>
              <a:pPr/>
              <a:t>19</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EF43B-1616-9E49-A3C4-E0BFD894D388}" type="slidenum">
              <a:rPr lang="en-US"/>
              <a:pPr/>
              <a:t>20</a:t>
            </a:fld>
            <a:endParaRPr lang="en-US"/>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EB73D-1736-B644-9296-CB14F8DEFE6A}" type="slidenum">
              <a:rPr lang="en-US"/>
              <a:pPr/>
              <a:t>2</a:t>
            </a:fld>
            <a:endParaRPr lang="en-US"/>
          </a:p>
        </p:txBody>
      </p:sp>
      <p:sp>
        <p:nvSpPr>
          <p:cNvPr id="4198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507DC-88D9-4E48-A061-12E7C005624F}" type="slidenum">
              <a:rPr lang="en-US"/>
              <a:pPr/>
              <a:t>21</a:t>
            </a:fld>
            <a:endParaRPr lang="en-US"/>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88C65-73A8-4C45-8378-F91411871EE8}" type="slidenum">
              <a:rPr lang="en-US"/>
              <a:pPr/>
              <a:t>22</a:t>
            </a:fld>
            <a:endParaRPr lang="en-US"/>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960DD-3CD3-9946-A09A-219FB961C63B}" type="slidenum">
              <a:rPr lang="en-US"/>
              <a:pPr/>
              <a:t>23</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43047-59DB-DD43-BF93-199422A2A6F0}" type="slidenum">
              <a:rPr lang="en-US"/>
              <a:pPr/>
              <a:t>24</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14610-9374-2449-85B4-0C294E3E6FE5}" type="slidenum">
              <a:rPr lang="en-US"/>
              <a:pPr/>
              <a:t>25</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E85D5-F1C0-B24A-A649-053406B55696}" type="slidenum">
              <a:rPr lang="en-US"/>
              <a:pPr/>
              <a:t>26</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B9F33-D0B2-6741-AB66-A0BE298B221B}" type="slidenum">
              <a:rPr lang="en-US"/>
              <a:pPr/>
              <a:t>28</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7547F-FE5D-8D46-B3F2-FC6A2828175E}" type="slidenum">
              <a:rPr lang="en-US"/>
              <a:pPr/>
              <a:t>29</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5D033-8BC9-EB4C-86F3-D9EE3A75DE4C}" type="slidenum">
              <a:rPr lang="en-US"/>
              <a:pPr/>
              <a:t>30</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09DE3-50E8-214C-A87C-AFA6FD473D27}" type="slidenum">
              <a:rPr lang="en-US"/>
              <a:pPr/>
              <a:t>31</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4F8C4-E2CB-5645-A7E4-0D203C632216}" type="slidenum">
              <a:rPr lang="en-US"/>
              <a:pPr/>
              <a:t>4</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C5DED-E2C2-5440-AC13-3826AA3E99FC}" type="slidenum">
              <a:rPr lang="en-US"/>
              <a:pPr/>
              <a:t>32</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BFDBB-A15E-684E-B983-08500EDA3E6C}" type="slidenum">
              <a:rPr lang="en-US"/>
              <a:pPr/>
              <a:t>33</a:t>
            </a:fld>
            <a:endParaRPr lang="en-US"/>
          </a:p>
        </p:txBody>
      </p:sp>
      <p:sp>
        <p:nvSpPr>
          <p:cNvPr id="921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Ca o mica paranteza, Exista un numar din ce in ce mai mare de proprietatri care pot fi calculate astazi si aici avem o lista cu cateva exemple. In general valorile numerica obtinute sunt simialre cu cele experimetnale, si ca exemplu: volumul celulei este obtinut cam la 5% din cel experimental, unghiurile interatomice cam la 1-2 grade, frecventele Raman si infrarosu cam la 20 de lungimi de unda. Sut binentles si alte propretiati care inca nu stun bine descrise, dar pentru majoritatea aplicatiilor in mineralogi metoda este excelenta.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6070A-FC34-F042-8389-C07AA2BE304A}" type="slidenum">
              <a:rPr lang="en-US"/>
              <a:pPr/>
              <a:t>34</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E45CD-2664-BA47-AAF8-95F60472C97B}" type="slidenum">
              <a:rPr lang="en-US"/>
              <a:pPr/>
              <a:t>35</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6EBDF-98D0-5A44-95AC-4846F62F6942}" type="slidenum">
              <a:rPr lang="en-US"/>
              <a:pPr/>
              <a:t>36</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0B8AD-D054-6143-973B-D1230644E4D3}" type="slidenum">
              <a:rPr lang="en-US"/>
              <a:pPr/>
              <a:t>37</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9286A-A704-B840-8695-BA479031FA5C}" type="slidenum">
              <a:rPr lang="en-US"/>
              <a:pPr/>
              <a:t>38</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D840AC-C9D6-314A-A714-02A00B964841}" type="slidenum">
              <a:rPr lang="en-US"/>
              <a:pPr/>
              <a:t>39</a:t>
            </a:fld>
            <a:endParaRPr lang="en-US"/>
          </a:p>
        </p:txBody>
      </p:sp>
      <p:sp>
        <p:nvSpPr>
          <p:cNvPr id="172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pPr algn="r"/>
            <a:fld id="{C6B352DE-5EA6-A043-8AF7-A7E8964844E4}" type="slidenum">
              <a:rPr lang="en-US" sz="1200">
                <a:latin typeface="Arial" charset="0"/>
              </a:rPr>
              <a:pPr algn="r"/>
              <a:t>39</a:t>
            </a:fld>
            <a:endParaRPr lang="en-US" sz="1200">
              <a:latin typeface="Arial" charset="0"/>
            </a:endParaRPr>
          </a:p>
        </p:txBody>
      </p:sp>
      <p:sp>
        <p:nvSpPr>
          <p:cNvPr id="1720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203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291D12-FDFF-4947-BC60-4C41BF914A40}" type="slidenum">
              <a:rPr lang="en-US"/>
              <a:pPr/>
              <a:t>40</a:t>
            </a:fld>
            <a:endParaRPr lang="en-US"/>
          </a:p>
        </p:txBody>
      </p:sp>
      <p:sp>
        <p:nvSpPr>
          <p:cNvPr id="174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fontAlgn="base">
              <a:spcBef>
                <a:spcPct val="0"/>
              </a:spcBef>
              <a:spcAft>
                <a:spcPct val="0"/>
              </a:spcAft>
              <a:defRPr sz="2400">
                <a:solidFill>
                  <a:schemeClr val="tx1"/>
                </a:solidFill>
                <a:latin typeface="Times New Roman" charset="0"/>
                <a:ea typeface="Times New Roman" charset="0"/>
                <a:cs typeface="Times New Roman" charset="0"/>
              </a:defRPr>
            </a:lvl6pPr>
            <a:lvl7pPr marL="2971800" indent="-228600" fontAlgn="base">
              <a:spcBef>
                <a:spcPct val="0"/>
              </a:spcBef>
              <a:spcAft>
                <a:spcPct val="0"/>
              </a:spcAft>
              <a:defRPr sz="2400">
                <a:solidFill>
                  <a:schemeClr val="tx1"/>
                </a:solidFill>
                <a:latin typeface="Times New Roman" charset="0"/>
                <a:ea typeface="Times New Roman" charset="0"/>
                <a:cs typeface="Times New Roman" charset="0"/>
              </a:defRPr>
            </a:lvl7pPr>
            <a:lvl8pPr marL="3429000" indent="-228600" fontAlgn="base">
              <a:spcBef>
                <a:spcPct val="0"/>
              </a:spcBef>
              <a:spcAft>
                <a:spcPct val="0"/>
              </a:spcAft>
              <a:defRPr sz="2400">
                <a:solidFill>
                  <a:schemeClr val="tx1"/>
                </a:solidFill>
                <a:latin typeface="Times New Roman" charset="0"/>
                <a:ea typeface="Times New Roman" charset="0"/>
                <a:cs typeface="Times New Roman" charset="0"/>
              </a:defRPr>
            </a:lvl8pPr>
            <a:lvl9pPr marL="3886200" indent="-228600" fontAlgn="base">
              <a:spcBef>
                <a:spcPct val="0"/>
              </a:spcBef>
              <a:spcAft>
                <a:spcPct val="0"/>
              </a:spcAft>
              <a:defRPr sz="2400">
                <a:solidFill>
                  <a:schemeClr val="tx1"/>
                </a:solidFill>
                <a:latin typeface="Times New Roman" charset="0"/>
                <a:ea typeface="Times New Roman" charset="0"/>
                <a:cs typeface="Times New Roman" charset="0"/>
              </a:defRPr>
            </a:lvl9pPr>
          </a:lstStyle>
          <a:p>
            <a:pPr algn="r"/>
            <a:fld id="{387FF9EB-01F1-B549-89E0-583E871929E5}" type="slidenum">
              <a:rPr lang="en-US" sz="1200">
                <a:latin typeface="Arial" charset="0"/>
              </a:rPr>
              <a:pPr algn="r"/>
              <a:t>40</a:t>
            </a:fld>
            <a:endParaRPr lang="en-US" sz="1200">
              <a:latin typeface="Arial" charset="0"/>
            </a:endParaRPr>
          </a:p>
        </p:txBody>
      </p:sp>
      <p:sp>
        <p:nvSpPr>
          <p:cNvPr id="1740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0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50167-C615-8041-B112-1C5281CB1FB2}" type="slidenum">
              <a:rPr lang="en-US"/>
              <a:pPr/>
              <a:t>5</a:t>
            </a:fld>
            <a:endParaRPr lang="en-US"/>
          </a:p>
        </p:txBody>
      </p:sp>
      <p:sp>
        <p:nvSpPr>
          <p:cNvPr id="1259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0292A-79D1-9D48-9823-0AA4C350E1A1}" type="slidenum">
              <a:rPr lang="en-US"/>
              <a:pPr/>
              <a:t>6</a:t>
            </a:fld>
            <a:endParaRPr lang="en-US"/>
          </a:p>
        </p:txBody>
      </p:sp>
      <p:sp>
        <p:nvSpPr>
          <p:cNvPr id="1280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D21FE-98C5-0D47-9636-BC3A069DAE41}" type="slidenum">
              <a:rPr lang="en-US"/>
              <a:pPr/>
              <a:t>7</a:t>
            </a:fld>
            <a:endParaRPr lang="en-US"/>
          </a:p>
        </p:txBody>
      </p:sp>
      <p:sp>
        <p:nvSpPr>
          <p:cNvPr id="1402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096EB-9CB9-B240-B306-DBB84BBC5469}" type="slidenum">
              <a:rPr lang="en-US"/>
              <a:pPr/>
              <a:t>8</a:t>
            </a:fld>
            <a:endParaRPr lang="en-US"/>
          </a:p>
        </p:txBody>
      </p:sp>
      <p:sp>
        <p:nvSpPr>
          <p:cNvPr id="138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33F06-DAD5-0B48-8B0F-8CF8033870E2}" type="slidenum">
              <a:rPr lang="en-US"/>
              <a:pPr/>
              <a:t>9</a:t>
            </a:fld>
            <a:endParaRPr lang="en-US"/>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F37BB-5F7A-9743-836B-D6EEEF323836}" type="slidenum">
              <a:rPr lang="en-US"/>
              <a:pPr/>
              <a:t>10</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34228-6457-4F45-8020-BC970B2EE3EC}"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290941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34228-6457-4F45-8020-BC970B2EE3EC}"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103669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34228-6457-4F45-8020-BC970B2EE3EC}"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2886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34228-6457-4F45-8020-BC970B2EE3EC}"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140452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34228-6457-4F45-8020-BC970B2EE3EC}"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90060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34228-6457-4F45-8020-BC970B2EE3EC}"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34677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34228-6457-4F45-8020-BC970B2EE3EC}" type="datetimeFigureOut">
              <a:rPr lang="en-US" smtClean="0"/>
              <a:t>7/25/12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67629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34228-6457-4F45-8020-BC970B2EE3EC}" type="datetimeFigureOut">
              <a:rPr lang="en-US" smtClean="0"/>
              <a:t>7/25/12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4667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34228-6457-4F45-8020-BC970B2EE3EC}" type="datetimeFigureOut">
              <a:rPr lang="en-US" smtClean="0"/>
              <a:t>7/25/12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32365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34228-6457-4F45-8020-BC970B2EE3EC}"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141005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34228-6457-4F45-8020-BC970B2EE3EC}"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C4393-C12D-4449-BDF1-AE1E7346336D}" type="slidenum">
              <a:rPr lang="en-US" smtClean="0"/>
              <a:t>‹#›</a:t>
            </a:fld>
            <a:endParaRPr lang="en-US"/>
          </a:p>
        </p:txBody>
      </p:sp>
    </p:spTree>
    <p:extLst>
      <p:ext uri="{BB962C8B-B14F-4D97-AF65-F5344CB8AC3E}">
        <p14:creationId xmlns:p14="http://schemas.microsoft.com/office/powerpoint/2010/main" val="40977961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34228-6457-4F45-8020-BC970B2EE3EC}" type="datetimeFigureOut">
              <a:rPr lang="en-US" smtClean="0"/>
              <a:t>7/25/12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C4393-C12D-4449-BDF1-AE1E7346336D}" type="slidenum">
              <a:rPr lang="en-US" smtClean="0"/>
              <a:t>‹#›</a:t>
            </a:fld>
            <a:endParaRPr lang="en-US"/>
          </a:p>
        </p:txBody>
      </p:sp>
    </p:spTree>
    <p:extLst>
      <p:ext uri="{BB962C8B-B14F-4D97-AF65-F5344CB8AC3E}">
        <p14:creationId xmlns:p14="http://schemas.microsoft.com/office/powerpoint/2010/main" val="963483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25.emf"/><Relationship Id="rId6" Type="http://schemas.openxmlformats.org/officeDocument/2006/relationships/oleObject" Target="../embeddings/oleObject3.bin"/><Relationship Id="rId7" Type="http://schemas.openxmlformats.org/officeDocument/2006/relationships/image" Target="../media/image26.emf"/><Relationship Id="rId8" Type="http://schemas.openxmlformats.org/officeDocument/2006/relationships/oleObject" Target="../embeddings/oleObject4.bin"/><Relationship Id="rId9" Type="http://schemas.openxmlformats.org/officeDocument/2006/relationships/image" Target="../media/image27.emf"/><Relationship Id="rId10" Type="http://schemas.openxmlformats.org/officeDocument/2006/relationships/oleObject" Target="../embeddings/oleObject5.bin"/><Relationship Id="rId11"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5" Type="http://schemas.openxmlformats.org/officeDocument/2006/relationships/image" Target="../media/image30.emf"/><Relationship Id="rId6" Type="http://schemas.openxmlformats.org/officeDocument/2006/relationships/oleObject" Target="../embeddings/oleObject7.bin"/><Relationship Id="rId7" Type="http://schemas.openxmlformats.org/officeDocument/2006/relationships/image" Target="../media/image31.emf"/><Relationship Id="rId8" Type="http://schemas.openxmlformats.org/officeDocument/2006/relationships/oleObject" Target="../embeddings/oleObject8.bin"/><Relationship Id="rId9"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9.bin"/><Relationship Id="rId5" Type="http://schemas.openxmlformats.org/officeDocument/2006/relationships/image" Target="../media/image33.emf"/><Relationship Id="rId6" Type="http://schemas.openxmlformats.org/officeDocument/2006/relationships/oleObject" Target="../embeddings/oleObject10.bin"/><Relationship Id="rId7" Type="http://schemas.openxmlformats.org/officeDocument/2006/relationships/image" Target="../media/image34.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7.png"/><Relationship Id="rId5" Type="http://schemas.openxmlformats.org/officeDocument/2006/relationships/oleObject" Target="../embeddings/oleObject11.bin"/><Relationship Id="rId6" Type="http://schemas.openxmlformats.org/officeDocument/2006/relationships/image" Target="../media/image35.emf"/><Relationship Id="rId7" Type="http://schemas.openxmlformats.org/officeDocument/2006/relationships/oleObject" Target="../embeddings/oleObject12.bin"/><Relationship Id="rId8"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3.bin"/><Relationship Id="rId5" Type="http://schemas.openxmlformats.org/officeDocument/2006/relationships/image" Target="../media/image38.emf"/><Relationship Id="rId6" Type="http://schemas.openxmlformats.org/officeDocument/2006/relationships/oleObject" Target="../embeddings/oleObject14.bin"/><Relationship Id="rId7"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5.bin"/><Relationship Id="rId5" Type="http://schemas.openxmlformats.org/officeDocument/2006/relationships/image" Target="../media/image56.emf"/><Relationship Id="rId6" Type="http://schemas.openxmlformats.org/officeDocument/2006/relationships/image" Target="../media/image57.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6.bin"/><Relationship Id="rId5" Type="http://schemas.openxmlformats.org/officeDocument/2006/relationships/image" Target="../media/image61.emf"/><Relationship Id="rId6" Type="http://schemas.openxmlformats.org/officeDocument/2006/relationships/oleObject" Target="../embeddings/Microsoft_Excel_97_-_2004_Worksheet2.xls"/><Relationship Id="rId7" Type="http://schemas.openxmlformats.org/officeDocument/2006/relationships/image" Target="../media/image62.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png"/><Relationship Id="rId3"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oleObject" Target="../embeddings/oleObject1.bin"/><Relationship Id="rId8" Type="http://schemas.openxmlformats.org/officeDocument/2006/relationships/image" Target="../media/image13.emf"/><Relationship Id="rId9" Type="http://schemas.openxmlformats.org/officeDocument/2006/relationships/oleObject" Target="../embeddings/Microsoft_Excel_97_-_2004_Worksheet1.xls"/><Relationship Id="rId10"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304800"/>
            <a:ext cx="12763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59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971800"/>
            <a:ext cx="160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59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66875"/>
            <a:ext cx="19812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59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541963"/>
            <a:ext cx="1752600"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5959" name="Text Box 7"/>
          <p:cNvSpPr txBox="1">
            <a:spLocks noChangeArrowheads="1"/>
          </p:cNvSpPr>
          <p:nvPr/>
        </p:nvSpPr>
        <p:spPr bwMode="auto">
          <a:xfrm>
            <a:off x="152400" y="654050"/>
            <a:ext cx="19970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Get a diamond anvil cell</a:t>
            </a:r>
          </a:p>
        </p:txBody>
      </p:sp>
      <p:sp>
        <p:nvSpPr>
          <p:cNvPr id="125960" name="Text Box 8"/>
          <p:cNvSpPr txBox="1">
            <a:spLocks noChangeArrowheads="1"/>
          </p:cNvSpPr>
          <p:nvPr/>
        </p:nvSpPr>
        <p:spPr bwMode="auto">
          <a:xfrm>
            <a:off x="152400" y="1797050"/>
            <a:ext cx="1692275"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Get beamtime on a synchrotron</a:t>
            </a:r>
          </a:p>
        </p:txBody>
      </p:sp>
      <p:sp>
        <p:nvSpPr>
          <p:cNvPr id="125961" name="Text Box 9"/>
          <p:cNvSpPr txBox="1">
            <a:spLocks noChangeArrowheads="1"/>
          </p:cNvSpPr>
          <p:nvPr/>
        </p:nvSpPr>
        <p:spPr bwMode="auto">
          <a:xfrm>
            <a:off x="152400" y="3168650"/>
            <a:ext cx="1671638"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Load your cell.</a:t>
            </a:r>
          </a:p>
          <a:p>
            <a:r>
              <a:rPr lang="en-US"/>
              <a:t>Put medium.</a:t>
            </a:r>
          </a:p>
        </p:txBody>
      </p:sp>
      <p:pic>
        <p:nvPicPr>
          <p:cNvPr id="12596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114800"/>
            <a:ext cx="2133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5963" name="Text Box 11"/>
          <p:cNvSpPr txBox="1">
            <a:spLocks noChangeArrowheads="1"/>
          </p:cNvSpPr>
          <p:nvPr/>
        </p:nvSpPr>
        <p:spPr bwMode="auto">
          <a:xfrm>
            <a:off x="152400" y="4311650"/>
            <a:ext cx="13874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Go to synchrotron</a:t>
            </a:r>
          </a:p>
        </p:txBody>
      </p:sp>
      <p:sp>
        <p:nvSpPr>
          <p:cNvPr id="125964" name="Text Box 12"/>
          <p:cNvSpPr txBox="1">
            <a:spLocks noChangeArrowheads="1"/>
          </p:cNvSpPr>
          <p:nvPr/>
        </p:nvSpPr>
        <p:spPr bwMode="auto">
          <a:xfrm>
            <a:off x="152400" y="5835650"/>
            <a:ext cx="18446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Run your experiment</a:t>
            </a:r>
          </a:p>
        </p:txBody>
      </p:sp>
      <p:sp>
        <p:nvSpPr>
          <p:cNvPr id="125965" name="Text Box 13"/>
          <p:cNvSpPr txBox="1">
            <a:spLocks noChangeArrowheads="1"/>
          </p:cNvSpPr>
          <p:nvPr/>
        </p:nvSpPr>
        <p:spPr bwMode="auto">
          <a:xfrm>
            <a:off x="6842125" y="577850"/>
            <a:ext cx="19970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t>Get an ab initio software package</a:t>
            </a:r>
          </a:p>
        </p:txBody>
      </p:sp>
      <p:sp>
        <p:nvSpPr>
          <p:cNvPr id="125966" name="Text Box 14"/>
          <p:cNvSpPr txBox="1">
            <a:spLocks noChangeArrowheads="1"/>
          </p:cNvSpPr>
          <p:nvPr/>
        </p:nvSpPr>
        <p:spPr bwMode="auto">
          <a:xfrm>
            <a:off x="7010400" y="1676400"/>
            <a:ext cx="18288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t>Get time on a supercomputer</a:t>
            </a:r>
          </a:p>
        </p:txBody>
      </p:sp>
      <p:sp>
        <p:nvSpPr>
          <p:cNvPr id="125967" name="Text Box 15"/>
          <p:cNvSpPr txBox="1">
            <a:spLocks noChangeArrowheads="1"/>
          </p:cNvSpPr>
          <p:nvPr/>
        </p:nvSpPr>
        <p:spPr bwMode="auto">
          <a:xfrm>
            <a:off x="6305550" y="3048000"/>
            <a:ext cx="2586038"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a:t>Input your structure.</a:t>
            </a:r>
          </a:p>
          <a:p>
            <a:pPr algn="r"/>
            <a:r>
              <a:rPr lang="en-US"/>
              <a:t>Choose pseudos, XCs. </a:t>
            </a:r>
          </a:p>
        </p:txBody>
      </p:sp>
      <p:sp>
        <p:nvSpPr>
          <p:cNvPr id="125968" name="Text Box 16"/>
          <p:cNvSpPr txBox="1">
            <a:spLocks noChangeArrowheads="1"/>
          </p:cNvSpPr>
          <p:nvPr/>
        </p:nvSpPr>
        <p:spPr bwMode="auto">
          <a:xfrm>
            <a:off x="6781800" y="4387850"/>
            <a:ext cx="2057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t>Go to supercomputer</a:t>
            </a:r>
          </a:p>
        </p:txBody>
      </p:sp>
      <p:sp>
        <p:nvSpPr>
          <p:cNvPr id="125969" name="Text Box 17"/>
          <p:cNvSpPr txBox="1">
            <a:spLocks noChangeArrowheads="1"/>
          </p:cNvSpPr>
          <p:nvPr/>
        </p:nvSpPr>
        <p:spPr bwMode="auto">
          <a:xfrm>
            <a:off x="6994525" y="5715000"/>
            <a:ext cx="18446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t>Run your experiment</a:t>
            </a:r>
          </a:p>
        </p:txBody>
      </p:sp>
      <p:pic>
        <p:nvPicPr>
          <p:cNvPr id="12597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685800"/>
            <a:ext cx="213836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5971" name="Picture 19" descr="Picture 4"/>
          <p:cNvPicPr>
            <a:picLocks noChangeAspect="1" noChangeArrowheads="1"/>
          </p:cNvPicPr>
          <p:nvPr/>
        </p:nvPicPr>
        <p:blipFill>
          <a:blip r:embed="rId9">
            <a:extLst>
              <a:ext uri="{28A0092B-C50C-407E-A947-70E740481C1C}">
                <a14:useLocalDpi xmlns:a14="http://schemas.microsoft.com/office/drawing/2010/main" val="0"/>
              </a:ext>
            </a:extLst>
          </a:blip>
          <a:srcRect l="22223"/>
          <a:stretch>
            <a:fillRect/>
          </a:stretch>
        </p:blipFill>
        <p:spPr bwMode="auto">
          <a:xfrm>
            <a:off x="4343400" y="1685925"/>
            <a:ext cx="213360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25974" name="Picture 22" descr="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5300" y="3733800"/>
            <a:ext cx="1714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25973" name="Picture 21" descr="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5300" y="2971800"/>
            <a:ext cx="1371600" cy="900113"/>
          </a:xfrm>
          <a:prstGeom prst="rect">
            <a:avLst/>
          </a:prstGeom>
          <a:noFill/>
          <a:extLst>
            <a:ext uri="{909E8E84-426E-40dd-AFC4-6F175D3DCCD1}">
              <a14:hiddenFill xmlns:a14="http://schemas.microsoft.com/office/drawing/2010/main">
                <a:solidFill>
                  <a:srgbClr val="FFFFFF"/>
                </a:solidFill>
              </a14:hiddenFill>
            </a:ext>
          </a:extLst>
        </p:spPr>
      </p:pic>
      <p:pic>
        <p:nvPicPr>
          <p:cNvPr id="125977" name="Picture 25" descr="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4114800"/>
            <a:ext cx="20574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25978" name="Picture 26" descr="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5556250"/>
            <a:ext cx="3067050" cy="1301750"/>
          </a:xfrm>
          <a:prstGeom prst="rect">
            <a:avLst/>
          </a:prstGeom>
          <a:noFill/>
          <a:extLst>
            <a:ext uri="{909E8E84-426E-40dd-AFC4-6F175D3DCCD1}">
              <a14:hiddenFill xmlns:a14="http://schemas.microsoft.com/office/drawing/2010/main">
                <a:solidFill>
                  <a:srgbClr val="FFFFFF"/>
                </a:solidFill>
              </a14:hiddenFill>
            </a:ext>
          </a:extLst>
        </p:spPr>
      </p:pic>
      <p:sp>
        <p:nvSpPr>
          <p:cNvPr id="125979" name="Text Box 27"/>
          <p:cNvSpPr txBox="1">
            <a:spLocks noChangeArrowheads="1"/>
          </p:cNvSpPr>
          <p:nvPr/>
        </p:nvSpPr>
        <p:spPr bwMode="auto">
          <a:xfrm>
            <a:off x="0" y="0"/>
            <a:ext cx="4343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2400" b="1">
                <a:solidFill>
                  <a:srgbClr val="FF0000"/>
                </a:solidFill>
                <a:cs typeface="Times New Roman" charset="0"/>
              </a:rPr>
              <a:t>experimental methods</a:t>
            </a:r>
          </a:p>
        </p:txBody>
      </p:sp>
      <p:sp>
        <p:nvSpPr>
          <p:cNvPr id="125980" name="Text Box 28"/>
          <p:cNvSpPr txBox="1">
            <a:spLocks noChangeArrowheads="1"/>
          </p:cNvSpPr>
          <p:nvPr/>
        </p:nvSpPr>
        <p:spPr bwMode="auto">
          <a:xfrm>
            <a:off x="4762500" y="0"/>
            <a:ext cx="43815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2400" b="1">
                <a:solidFill>
                  <a:srgbClr val="FF0000"/>
                </a:solidFill>
                <a:cs typeface="Times New Roman" charset="0"/>
              </a:rPr>
              <a:t>computational methods</a:t>
            </a:r>
          </a:p>
        </p:txBody>
      </p:sp>
    </p:spTree>
    <p:extLst>
      <p:ext uri="{BB962C8B-B14F-4D97-AF65-F5344CB8AC3E}">
        <p14:creationId xmlns:p14="http://schemas.microsoft.com/office/powerpoint/2010/main" val="2827299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Text Box 6"/>
          <p:cNvSpPr txBox="1">
            <a:spLocks noChangeArrowheads="1"/>
          </p:cNvSpPr>
          <p:nvPr/>
        </p:nvSpPr>
        <p:spPr bwMode="auto">
          <a:xfrm>
            <a:off x="1752600" y="0"/>
            <a:ext cx="5486400" cy="70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000" b="1" u="sng">
                <a:solidFill>
                  <a:srgbClr val="FF0000"/>
                </a:solidFill>
                <a:effectLst>
                  <a:outerShdw blurRad="38100" dist="38100" dir="2700000" algn="tl">
                    <a:srgbClr val="000000"/>
                  </a:outerShdw>
                </a:effectLst>
              </a:rPr>
              <a:t>Schrödinger equation</a:t>
            </a:r>
          </a:p>
        </p:txBody>
      </p:sp>
      <p:sp>
        <p:nvSpPr>
          <p:cNvPr id="63496" name="Text Box 8"/>
          <p:cNvSpPr txBox="1">
            <a:spLocks noChangeArrowheads="1"/>
          </p:cNvSpPr>
          <p:nvPr/>
        </p:nvSpPr>
        <p:spPr bwMode="auto">
          <a:xfrm>
            <a:off x="457200" y="1050925"/>
            <a:ext cx="194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time-dependent</a:t>
            </a:r>
          </a:p>
        </p:txBody>
      </p:sp>
      <p:sp>
        <p:nvSpPr>
          <p:cNvPr id="63498" name="Text Box 10"/>
          <p:cNvSpPr txBox="1">
            <a:spLocks noChangeArrowheads="1"/>
          </p:cNvSpPr>
          <p:nvPr/>
        </p:nvSpPr>
        <p:spPr bwMode="auto">
          <a:xfrm>
            <a:off x="0" y="2514600"/>
            <a:ext cx="214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time-independent</a:t>
            </a:r>
          </a:p>
        </p:txBody>
      </p:sp>
      <p:graphicFrame>
        <p:nvGraphicFramePr>
          <p:cNvPr id="63500" name="Object 12"/>
          <p:cNvGraphicFramePr>
            <a:graphicFrameLocks noChangeAspect="1"/>
          </p:cNvGraphicFramePr>
          <p:nvPr/>
        </p:nvGraphicFramePr>
        <p:xfrm>
          <a:off x="2743200" y="762000"/>
          <a:ext cx="4265613" cy="931863"/>
        </p:xfrm>
        <a:graphic>
          <a:graphicData uri="http://schemas.openxmlformats.org/presentationml/2006/ole">
            <mc:AlternateContent xmlns:mc="http://schemas.openxmlformats.org/markup-compatibility/2006">
              <mc:Choice xmlns:v="urn:schemas-microsoft-com:vml" Requires="v">
                <p:oleObj spid="_x0000_s21649" name="Equation" r:id="rId4" imgW="1791096" imgH="394097" progId="Equation.3">
                  <p:embed/>
                </p:oleObj>
              </mc:Choice>
              <mc:Fallback>
                <p:oleObj name="Equation" r:id="rId4" imgW="1791096" imgH="3940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762000"/>
                        <a:ext cx="42656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02" name="Object 14"/>
          <p:cNvGraphicFramePr>
            <a:graphicFrameLocks noChangeAspect="1"/>
          </p:cNvGraphicFramePr>
          <p:nvPr/>
        </p:nvGraphicFramePr>
        <p:xfrm>
          <a:off x="992188" y="2819400"/>
          <a:ext cx="7081837" cy="1444625"/>
        </p:xfrm>
        <a:graphic>
          <a:graphicData uri="http://schemas.openxmlformats.org/presentationml/2006/ole">
            <mc:AlternateContent xmlns:mc="http://schemas.openxmlformats.org/markup-compatibility/2006">
              <mc:Choice xmlns:v="urn:schemas-microsoft-com:vml" Requires="v">
                <p:oleObj spid="_x0000_s21650" name="Equation" r:id="rId6" imgW="2057796" imgH="419497" progId="Equation.3">
                  <p:embed/>
                </p:oleObj>
              </mc:Choice>
              <mc:Fallback>
                <p:oleObj name="Equation" r:id="rId6" imgW="2057796" imgH="419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188" y="2819400"/>
                        <a:ext cx="7081837"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04" name="Object 16"/>
          <p:cNvGraphicFramePr>
            <a:graphicFrameLocks noChangeAspect="1"/>
          </p:cNvGraphicFramePr>
          <p:nvPr/>
        </p:nvGraphicFramePr>
        <p:xfrm>
          <a:off x="3200400" y="4724400"/>
          <a:ext cx="655638" cy="787400"/>
        </p:xfrm>
        <a:graphic>
          <a:graphicData uri="http://schemas.openxmlformats.org/presentationml/2006/ole">
            <mc:AlternateContent xmlns:mc="http://schemas.openxmlformats.org/markup-compatibility/2006">
              <mc:Choice xmlns:v="urn:schemas-microsoft-com:vml" Requires="v">
                <p:oleObj spid="_x0000_s21651" name="Equation" r:id="rId8" imgW="190897" imgH="228997" progId="Equation.3">
                  <p:embed/>
                </p:oleObj>
              </mc:Choice>
              <mc:Fallback>
                <p:oleObj name="Equation" r:id="rId8" imgW="190897" imgH="2289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724400"/>
                        <a:ext cx="65563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05" name="Text Box 17"/>
          <p:cNvSpPr txBox="1">
            <a:spLocks noChangeArrowheads="1"/>
          </p:cNvSpPr>
          <p:nvPr/>
        </p:nvSpPr>
        <p:spPr bwMode="auto">
          <a:xfrm>
            <a:off x="4800600" y="5013325"/>
            <a:ext cx="156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Eigenvalues</a:t>
            </a:r>
          </a:p>
        </p:txBody>
      </p:sp>
      <p:graphicFrame>
        <p:nvGraphicFramePr>
          <p:cNvPr id="63506" name="Object 18"/>
          <p:cNvGraphicFramePr>
            <a:graphicFrameLocks noChangeAspect="1"/>
          </p:cNvGraphicFramePr>
          <p:nvPr/>
        </p:nvGraphicFramePr>
        <p:xfrm>
          <a:off x="2928938" y="5638800"/>
          <a:ext cx="1311275" cy="787400"/>
        </p:xfrm>
        <a:graphic>
          <a:graphicData uri="http://schemas.openxmlformats.org/presentationml/2006/ole">
            <mc:AlternateContent xmlns:mc="http://schemas.openxmlformats.org/markup-compatibility/2006">
              <mc:Choice xmlns:v="urn:schemas-microsoft-com:vml" Requires="v">
                <p:oleObj spid="_x0000_s21652" name="Equation" r:id="rId10" imgW="381397" imgH="228997" progId="Equation.3">
                  <p:embed/>
                </p:oleObj>
              </mc:Choice>
              <mc:Fallback>
                <p:oleObj name="Equation" r:id="rId10" imgW="381397" imgH="22899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38" y="5638800"/>
                        <a:ext cx="13112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07" name="Text Box 19"/>
          <p:cNvSpPr txBox="1">
            <a:spLocks noChangeArrowheads="1"/>
          </p:cNvSpPr>
          <p:nvPr/>
        </p:nvSpPr>
        <p:spPr bwMode="auto">
          <a:xfrm>
            <a:off x="4813300" y="5802313"/>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Eigenstates</a:t>
            </a:r>
          </a:p>
        </p:txBody>
      </p:sp>
    </p:spTree>
    <p:extLst>
      <p:ext uri="{BB962C8B-B14F-4D97-AF65-F5344CB8AC3E}">
        <p14:creationId xmlns:p14="http://schemas.microsoft.com/office/powerpoint/2010/main" val="56367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4629" name="Text Box 5"/>
          <p:cNvSpPr txBox="1">
            <a:spLocks noChangeArrowheads="1"/>
          </p:cNvSpPr>
          <p:nvPr/>
        </p:nvSpPr>
        <p:spPr bwMode="auto">
          <a:xfrm>
            <a:off x="2743200" y="3962400"/>
            <a:ext cx="5673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Schrödinger equation involves many-body interactions</a:t>
            </a:r>
          </a:p>
        </p:txBody>
      </p:sp>
      <p:sp>
        <p:nvSpPr>
          <p:cNvPr id="154630" name="Text Box 6"/>
          <p:cNvSpPr txBox="1">
            <a:spLocks noChangeArrowheads="1"/>
          </p:cNvSpPr>
          <p:nvPr/>
        </p:nvSpPr>
        <p:spPr bwMode="auto">
          <a:xfrm>
            <a:off x="1524000" y="1905000"/>
            <a:ext cx="325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Kinetic energy of the electrons</a:t>
            </a:r>
          </a:p>
        </p:txBody>
      </p:sp>
      <p:sp>
        <p:nvSpPr>
          <p:cNvPr id="154631" name="Text Box 7"/>
          <p:cNvSpPr txBox="1">
            <a:spLocks noChangeArrowheads="1"/>
          </p:cNvSpPr>
          <p:nvPr/>
        </p:nvSpPr>
        <p:spPr bwMode="auto">
          <a:xfrm>
            <a:off x="3581400" y="2743200"/>
            <a:ext cx="195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External potential</a:t>
            </a:r>
          </a:p>
        </p:txBody>
      </p:sp>
      <p:sp>
        <p:nvSpPr>
          <p:cNvPr id="154632" name="Line 8"/>
          <p:cNvSpPr>
            <a:spLocks noChangeShapeType="1"/>
          </p:cNvSpPr>
          <p:nvPr/>
        </p:nvSpPr>
        <p:spPr bwMode="auto">
          <a:xfrm flipV="1">
            <a:off x="4114800" y="1447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633" name="Line 9"/>
          <p:cNvSpPr>
            <a:spLocks noChangeShapeType="1"/>
          </p:cNvSpPr>
          <p:nvPr/>
        </p:nvSpPr>
        <p:spPr bwMode="auto">
          <a:xfrm flipV="1">
            <a:off x="5257800" y="14478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634" name="Line 10"/>
          <p:cNvSpPr>
            <a:spLocks noChangeShapeType="1"/>
          </p:cNvSpPr>
          <p:nvPr/>
        </p:nvSpPr>
        <p:spPr bwMode="auto">
          <a:xfrm flipV="1">
            <a:off x="6858000" y="14478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721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752600" y="0"/>
            <a:ext cx="5486400" cy="701675"/>
          </a:xfrm>
          <a:prstGeom prst="rect">
            <a:avLst/>
          </a:prstGeom>
          <a:solidFill>
            <a:srgbClr val="FFFF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000" b="1" u="sng">
                <a:solidFill>
                  <a:srgbClr val="FF0000"/>
                </a:solidFill>
                <a:effectLst>
                  <a:outerShdw blurRad="38100" dist="38100" dir="2700000" algn="tl">
                    <a:srgbClr val="000000"/>
                  </a:outerShdw>
                </a:effectLst>
              </a:rPr>
              <a:t>Wavefunction</a:t>
            </a:r>
          </a:p>
        </p:txBody>
      </p:sp>
      <p:graphicFrame>
        <p:nvGraphicFramePr>
          <p:cNvPr id="66563" name="Object 3"/>
          <p:cNvGraphicFramePr>
            <a:graphicFrameLocks noChangeAspect="1"/>
          </p:cNvGraphicFramePr>
          <p:nvPr/>
        </p:nvGraphicFramePr>
        <p:xfrm>
          <a:off x="228600" y="1143000"/>
          <a:ext cx="1312863" cy="787400"/>
        </p:xfrm>
        <a:graphic>
          <a:graphicData uri="http://schemas.openxmlformats.org/presentationml/2006/ole">
            <mc:AlternateContent xmlns:mc="http://schemas.openxmlformats.org/markup-compatibility/2006">
              <mc:Choice xmlns:v="urn:schemas-microsoft-com:vml" Requires="v">
                <p:oleObj spid="_x0000_s27758" name="Equation" r:id="rId4" imgW="381397" imgH="228997" progId="Equation.3">
                  <p:embed/>
                </p:oleObj>
              </mc:Choice>
              <mc:Fallback>
                <p:oleObj name="Equation" r:id="rId4" imgW="381397" imgH="2289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13128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66564" name="Text Box 4"/>
          <p:cNvSpPr txBox="1">
            <a:spLocks noChangeArrowheads="1"/>
          </p:cNvSpPr>
          <p:nvPr/>
        </p:nvSpPr>
        <p:spPr bwMode="auto">
          <a:xfrm>
            <a:off x="1752600" y="1143000"/>
            <a:ext cx="4687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sz="2000"/>
              <a:t>contains all the measurable information</a:t>
            </a:r>
          </a:p>
          <a:p>
            <a:r>
              <a:rPr lang="en-US" sz="2000"/>
              <a:t>-gives a measure of probability:</a:t>
            </a:r>
          </a:p>
        </p:txBody>
      </p:sp>
      <p:graphicFrame>
        <p:nvGraphicFramePr>
          <p:cNvPr id="66566" name="Object 6"/>
          <p:cNvGraphicFramePr>
            <a:graphicFrameLocks noChangeAspect="1"/>
          </p:cNvGraphicFramePr>
          <p:nvPr/>
        </p:nvGraphicFramePr>
        <p:xfrm>
          <a:off x="6496050" y="1295400"/>
          <a:ext cx="2647950" cy="585788"/>
        </p:xfrm>
        <a:graphic>
          <a:graphicData uri="http://schemas.openxmlformats.org/presentationml/2006/ole">
            <mc:AlternateContent xmlns:mc="http://schemas.openxmlformats.org/markup-compatibility/2006">
              <mc:Choice xmlns:v="urn:schemas-microsoft-com:vml" Requires="v">
                <p:oleObj spid="_x0000_s27759" name="Equation" r:id="rId6" imgW="1079428" imgH="241592" progId="Equation.3">
                  <p:embed/>
                </p:oleObj>
              </mc:Choice>
              <mc:Fallback>
                <p:oleObj name="Equation" r:id="rId6" imgW="1079428" imgH="24159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6050" y="1295400"/>
                        <a:ext cx="2647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66568" name="Object 8"/>
          <p:cNvGraphicFramePr>
            <a:graphicFrameLocks noChangeAspect="1"/>
          </p:cNvGraphicFramePr>
          <p:nvPr/>
        </p:nvGraphicFramePr>
        <p:xfrm>
          <a:off x="609600" y="2438400"/>
          <a:ext cx="1312863" cy="787400"/>
        </p:xfrm>
        <a:graphic>
          <a:graphicData uri="http://schemas.openxmlformats.org/presentationml/2006/ole">
            <mc:AlternateContent xmlns:mc="http://schemas.openxmlformats.org/markup-compatibility/2006">
              <mc:Choice xmlns:v="urn:schemas-microsoft-com:vml" Requires="v">
                <p:oleObj spid="_x0000_s27760" name="Equation" r:id="rId8" imgW="381397" imgH="228997" progId="Equation.3">
                  <p:embed/>
                </p:oleObj>
              </mc:Choice>
              <mc:Fallback>
                <p:oleObj name="Equation" r:id="rId8" imgW="381397" imgH="2289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438400"/>
                        <a:ext cx="13128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66569" name="Text Box 9"/>
          <p:cNvSpPr txBox="1">
            <a:spLocks noChangeArrowheads="1"/>
          </p:cNvSpPr>
          <p:nvPr/>
        </p:nvSpPr>
        <p:spPr bwMode="auto">
          <a:xfrm>
            <a:off x="2362200" y="2362200"/>
            <a:ext cx="6408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 many-particle wavefunction: </a:t>
            </a:r>
          </a:p>
          <a:p>
            <a:r>
              <a:rPr lang="en-US" sz="2000"/>
              <a:t>	depends on the position of electrons and nuclei</a:t>
            </a:r>
          </a:p>
          <a:p>
            <a:r>
              <a:rPr lang="en-US" sz="2000"/>
              <a:t>	scales factorial</a:t>
            </a:r>
          </a:p>
        </p:txBody>
      </p:sp>
      <p:sp>
        <p:nvSpPr>
          <p:cNvPr id="66570" name="Rectangle 10"/>
          <p:cNvSpPr>
            <a:spLocks noChangeArrowheads="1"/>
          </p:cNvSpPr>
          <p:nvPr/>
        </p:nvSpPr>
        <p:spPr bwMode="auto">
          <a:xfrm>
            <a:off x="533400" y="3657600"/>
            <a:ext cx="80772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spcBef>
                <a:spcPct val="50000"/>
              </a:spcBef>
            </a:pPr>
            <a:r>
              <a:rPr lang="en-US" sz="2000"/>
              <a:t>For a system like   C atom: 6 electrons : 6! evaluations = 720</a:t>
            </a:r>
          </a:p>
          <a:p>
            <a:pPr>
              <a:lnSpc>
                <a:spcPct val="110000"/>
              </a:lnSpc>
              <a:spcBef>
                <a:spcPct val="50000"/>
              </a:spcBef>
            </a:pPr>
            <a:r>
              <a:rPr lang="en-US" sz="2000"/>
              <a:t>For a system like   O atom: 8 electrons : 8! evaluations = 40320</a:t>
            </a:r>
          </a:p>
          <a:p>
            <a:pPr>
              <a:lnSpc>
                <a:spcPct val="110000"/>
              </a:lnSpc>
              <a:spcBef>
                <a:spcPct val="50000"/>
              </a:spcBef>
            </a:pPr>
            <a:r>
              <a:rPr lang="en-US" sz="2000"/>
              <a:t>For a system like Ne atom: 10 electrons: 10! Evaluations = 3628800</a:t>
            </a:r>
          </a:p>
          <a:p>
            <a:pPr>
              <a:lnSpc>
                <a:spcPct val="110000"/>
              </a:lnSpc>
              <a:spcBef>
                <a:spcPct val="50000"/>
              </a:spcBef>
            </a:pPr>
            <a:r>
              <a:rPr lang="en-US" sz="2000"/>
              <a:t>For one SiO</a:t>
            </a:r>
            <a:r>
              <a:rPr lang="en-US" sz="2000" baseline="-25000"/>
              <a:t>2</a:t>
            </a:r>
            <a:r>
              <a:rPr lang="en-US" sz="2000"/>
              <a:t> molecule: 30electrons+3nuclei= 8.68E</a:t>
            </a:r>
            <a:r>
              <a:rPr lang="en-US" sz="2000" baseline="30000"/>
              <a:t>36</a:t>
            </a:r>
            <a:r>
              <a:rPr lang="en-US" sz="2000"/>
              <a:t> evaluations</a:t>
            </a:r>
          </a:p>
        </p:txBody>
      </p:sp>
      <p:sp>
        <p:nvSpPr>
          <p:cNvPr id="66571" name="Text Box 11"/>
          <p:cNvSpPr txBox="1">
            <a:spLocks noChangeArrowheads="1"/>
          </p:cNvSpPr>
          <p:nvPr/>
        </p:nvSpPr>
        <p:spPr bwMode="auto">
          <a:xfrm>
            <a:off x="3352800" y="5775325"/>
            <a:ext cx="4338638" cy="1006475"/>
          </a:xfrm>
          <a:prstGeom prst="rec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a:solidFill>
                  <a:srgbClr val="663300"/>
                </a:solidFill>
              </a:rPr>
              <a:t>UNPRACTICAL</a:t>
            </a:r>
            <a:r>
              <a:rPr lang="en-US" sz="6000">
                <a:solidFill>
                  <a:srgbClr val="663300"/>
                </a:solidFill>
              </a:rPr>
              <a:t>!</a:t>
            </a:r>
          </a:p>
        </p:txBody>
      </p:sp>
    </p:spTree>
    <p:extLst>
      <p:ext uri="{BB962C8B-B14F-4D97-AF65-F5344CB8AC3E}">
        <p14:creationId xmlns:p14="http://schemas.microsoft.com/office/powerpoint/2010/main" val="300013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531938" y="255588"/>
            <a:ext cx="650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u="sng">
                <a:solidFill>
                  <a:srgbClr val="FF0000"/>
                </a:solidFill>
                <a:effectLst>
                  <a:outerShdw blurRad="38100" dist="38100" dir="2700000" algn="tl">
                    <a:srgbClr val="DDDDDD"/>
                  </a:outerShdw>
                </a:effectLst>
              </a:rPr>
              <a:t>DENSITY FUNCTIONAL THEORY</a:t>
            </a:r>
          </a:p>
        </p:txBody>
      </p:sp>
      <p:sp>
        <p:nvSpPr>
          <p:cNvPr id="3080" name="Text Box 8"/>
          <p:cNvSpPr txBox="1">
            <a:spLocks noChangeArrowheads="1"/>
          </p:cNvSpPr>
          <p:nvPr/>
        </p:nvSpPr>
        <p:spPr bwMode="auto">
          <a:xfrm>
            <a:off x="323850" y="1006475"/>
            <a:ext cx="5116513"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buFontTx/>
              <a:buChar char="-"/>
            </a:pPr>
            <a:r>
              <a:rPr lang="en-US" sz="2000">
                <a:solidFill>
                  <a:schemeClr val="accent2"/>
                </a:solidFill>
              </a:rPr>
              <a:t> What is DFT ? </a:t>
            </a:r>
          </a:p>
          <a:p>
            <a:pPr>
              <a:lnSpc>
                <a:spcPct val="130000"/>
              </a:lnSpc>
              <a:buFontTx/>
              <a:buChar char="-"/>
            </a:pPr>
            <a:r>
              <a:rPr lang="en-US" sz="2000">
                <a:solidFill>
                  <a:schemeClr val="accent2"/>
                </a:solidFill>
              </a:rPr>
              <a:t> Codes</a:t>
            </a:r>
          </a:p>
          <a:p>
            <a:pPr>
              <a:lnSpc>
                <a:spcPct val="130000"/>
              </a:lnSpc>
              <a:buFontTx/>
              <a:buChar char="-"/>
            </a:pPr>
            <a:r>
              <a:rPr lang="en-US" sz="2000">
                <a:solidFill>
                  <a:schemeClr val="accent2"/>
                </a:solidFill>
              </a:rPr>
              <a:t> Planewaves and pseudopotentials</a:t>
            </a:r>
          </a:p>
          <a:p>
            <a:pPr>
              <a:lnSpc>
                <a:spcPct val="130000"/>
              </a:lnSpc>
              <a:buFontTx/>
              <a:buChar char="-"/>
            </a:pPr>
            <a:r>
              <a:rPr lang="en-US" sz="2000">
                <a:solidFill>
                  <a:schemeClr val="accent2"/>
                </a:solidFill>
              </a:rPr>
              <a:t> Types of calculation</a:t>
            </a:r>
          </a:p>
          <a:p>
            <a:pPr>
              <a:lnSpc>
                <a:spcPct val="130000"/>
              </a:lnSpc>
              <a:buFontTx/>
              <a:buChar char="-"/>
            </a:pPr>
            <a:r>
              <a:rPr lang="en-US" sz="2000">
                <a:solidFill>
                  <a:schemeClr val="accent2"/>
                </a:solidFill>
              </a:rPr>
              <a:t> Input key parameters</a:t>
            </a:r>
          </a:p>
          <a:p>
            <a:pPr>
              <a:lnSpc>
                <a:spcPct val="130000"/>
              </a:lnSpc>
              <a:buFontTx/>
              <a:buChar char="-"/>
            </a:pPr>
            <a:r>
              <a:rPr lang="en-US" sz="2000">
                <a:solidFill>
                  <a:schemeClr val="accent2"/>
                </a:solidFill>
              </a:rPr>
              <a:t> Standard output</a:t>
            </a:r>
          </a:p>
          <a:p>
            <a:pPr>
              <a:lnSpc>
                <a:spcPct val="130000"/>
              </a:lnSpc>
              <a:buFontTx/>
              <a:buChar char="-"/>
            </a:pPr>
            <a:r>
              <a:rPr lang="en-US" sz="2000">
                <a:solidFill>
                  <a:schemeClr val="accent2"/>
                </a:solidFill>
              </a:rPr>
              <a:t> Examples of properties:</a:t>
            </a:r>
          </a:p>
          <a:p>
            <a:pPr lvl="1">
              <a:lnSpc>
                <a:spcPct val="130000"/>
              </a:lnSpc>
              <a:buFontTx/>
              <a:buChar char="-"/>
            </a:pPr>
            <a:r>
              <a:rPr lang="en-US" sz="2000">
                <a:solidFill>
                  <a:schemeClr val="accent2"/>
                </a:solidFill>
              </a:rPr>
              <a:t> Electronic band structure </a:t>
            </a:r>
          </a:p>
          <a:p>
            <a:pPr lvl="1">
              <a:lnSpc>
                <a:spcPct val="130000"/>
              </a:lnSpc>
              <a:buFontTx/>
              <a:buChar char="-"/>
            </a:pPr>
            <a:r>
              <a:rPr lang="en-US" sz="2000">
                <a:solidFill>
                  <a:schemeClr val="accent2"/>
                </a:solidFill>
              </a:rPr>
              <a:t> Equation of state</a:t>
            </a:r>
          </a:p>
          <a:p>
            <a:pPr lvl="1">
              <a:lnSpc>
                <a:spcPct val="130000"/>
              </a:lnSpc>
              <a:buFontTx/>
              <a:buChar char="-"/>
            </a:pPr>
            <a:r>
              <a:rPr lang="en-US" sz="2000">
                <a:solidFill>
                  <a:schemeClr val="accent2"/>
                </a:solidFill>
              </a:rPr>
              <a:t> Elastic constants</a:t>
            </a:r>
          </a:p>
          <a:p>
            <a:pPr lvl="1">
              <a:lnSpc>
                <a:spcPct val="130000"/>
              </a:lnSpc>
              <a:buFontTx/>
              <a:buChar char="-"/>
            </a:pPr>
            <a:r>
              <a:rPr lang="en-US" sz="2000">
                <a:solidFill>
                  <a:schemeClr val="accent2"/>
                </a:solidFill>
              </a:rPr>
              <a:t> Atomic charges </a:t>
            </a:r>
          </a:p>
          <a:p>
            <a:pPr lvl="1">
              <a:lnSpc>
                <a:spcPct val="130000"/>
              </a:lnSpc>
              <a:buFontTx/>
              <a:buChar char="-"/>
            </a:pPr>
            <a:r>
              <a:rPr lang="en-US" sz="2000">
                <a:solidFill>
                  <a:schemeClr val="accent2"/>
                </a:solidFill>
              </a:rPr>
              <a:t> Raman and Infrared spectra</a:t>
            </a:r>
          </a:p>
          <a:p>
            <a:pPr lvl="1">
              <a:lnSpc>
                <a:spcPct val="130000"/>
              </a:lnSpc>
              <a:buFontTx/>
              <a:buChar char="-"/>
            </a:pPr>
            <a:r>
              <a:rPr lang="en-US" sz="2000">
                <a:solidFill>
                  <a:schemeClr val="accent2"/>
                </a:solidFill>
              </a:rPr>
              <a:t> Lattice dynamics and thermodynamics</a:t>
            </a:r>
          </a:p>
        </p:txBody>
      </p:sp>
      <p:sp>
        <p:nvSpPr>
          <p:cNvPr id="3081" name="AutoShape 9"/>
          <p:cNvSpPr>
            <a:spLocks/>
          </p:cNvSpPr>
          <p:nvPr/>
        </p:nvSpPr>
        <p:spPr bwMode="auto">
          <a:xfrm>
            <a:off x="5524500" y="1190625"/>
            <a:ext cx="403225" cy="704850"/>
          </a:xfrm>
          <a:prstGeom prst="rightBrace">
            <a:avLst>
              <a:gd name="adj1" fmla="val 145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 name="AutoShape 10"/>
          <p:cNvSpPr>
            <a:spLocks/>
          </p:cNvSpPr>
          <p:nvPr/>
        </p:nvSpPr>
        <p:spPr bwMode="auto">
          <a:xfrm>
            <a:off x="5524500" y="1962150"/>
            <a:ext cx="403225" cy="1552575"/>
          </a:xfrm>
          <a:prstGeom prst="rightBrace">
            <a:avLst>
              <a:gd name="adj1" fmla="val 320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 name="AutoShape 11"/>
          <p:cNvSpPr>
            <a:spLocks/>
          </p:cNvSpPr>
          <p:nvPr/>
        </p:nvSpPr>
        <p:spPr bwMode="auto">
          <a:xfrm>
            <a:off x="5524500" y="3562350"/>
            <a:ext cx="488950" cy="2571750"/>
          </a:xfrm>
          <a:prstGeom prst="rightBrace">
            <a:avLst>
              <a:gd name="adj1" fmla="val 4383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5" name="Rectangle 13"/>
          <p:cNvSpPr>
            <a:spLocks noChangeArrowheads="1"/>
          </p:cNvSpPr>
          <p:nvPr/>
        </p:nvSpPr>
        <p:spPr bwMode="auto">
          <a:xfrm>
            <a:off x="5976938" y="987425"/>
            <a:ext cx="30305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chemeClr val="accent2"/>
                </a:solidFill>
              </a:rPr>
              <a:t>THEORETICAL ASPECTS</a:t>
            </a:r>
          </a:p>
        </p:txBody>
      </p:sp>
      <p:sp>
        <p:nvSpPr>
          <p:cNvPr id="3086" name="Rectangle 14"/>
          <p:cNvSpPr>
            <a:spLocks noChangeArrowheads="1"/>
          </p:cNvSpPr>
          <p:nvPr/>
        </p:nvSpPr>
        <p:spPr bwMode="auto">
          <a:xfrm>
            <a:off x="6113463" y="2235200"/>
            <a:ext cx="30305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chemeClr val="accent2"/>
                </a:solidFill>
              </a:rPr>
              <a:t>PRACTICAL ASPECTS</a:t>
            </a:r>
          </a:p>
        </p:txBody>
      </p:sp>
      <p:sp>
        <p:nvSpPr>
          <p:cNvPr id="3087" name="Rectangle 15"/>
          <p:cNvSpPr>
            <a:spLocks noChangeArrowheads="1"/>
          </p:cNvSpPr>
          <p:nvPr/>
        </p:nvSpPr>
        <p:spPr bwMode="auto">
          <a:xfrm>
            <a:off x="6113463" y="4568825"/>
            <a:ext cx="3030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chemeClr val="accent2"/>
                </a:solidFill>
              </a:rPr>
              <a:t>EXAMPLES</a:t>
            </a:r>
          </a:p>
        </p:txBody>
      </p:sp>
    </p:spTree>
    <p:extLst>
      <p:ext uri="{BB962C8B-B14F-4D97-AF65-F5344CB8AC3E}">
        <p14:creationId xmlns:p14="http://schemas.microsoft.com/office/powerpoint/2010/main" val="87940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467100" y="0"/>
            <a:ext cx="2495550" cy="6905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2800" b="1" u="sng">
                <a:solidFill>
                  <a:srgbClr val="FF0000"/>
                </a:solidFill>
                <a:effectLst>
                  <a:outerShdw blurRad="38100" dist="38100" dir="2700000" algn="tl">
                    <a:srgbClr val="000000"/>
                  </a:outerShdw>
                </a:effectLst>
              </a:rPr>
              <a:t>What is DFT</a:t>
            </a:r>
          </a:p>
        </p:txBody>
      </p:sp>
      <p:sp>
        <p:nvSpPr>
          <p:cNvPr id="6147" name="Text Box 3"/>
          <p:cNvSpPr txBox="1">
            <a:spLocks noChangeArrowheads="1"/>
          </p:cNvSpPr>
          <p:nvPr/>
        </p:nvSpPr>
        <p:spPr bwMode="auto">
          <a:xfrm>
            <a:off x="439738" y="1162050"/>
            <a:ext cx="82454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en-US"/>
              <a:t>Idea: </a:t>
            </a:r>
          </a:p>
          <a:p>
            <a:pPr>
              <a:lnSpc>
                <a:spcPct val="110000"/>
              </a:lnSpc>
            </a:pPr>
            <a:r>
              <a:rPr lang="en-US"/>
              <a:t>one determines the </a:t>
            </a:r>
            <a:r>
              <a:rPr lang="en-US" b="1" i="1" u="sng">
                <a:solidFill>
                  <a:srgbClr val="FF0000"/>
                </a:solidFill>
              </a:rPr>
              <a:t>electron density</a:t>
            </a:r>
            <a:r>
              <a:rPr lang="en-US"/>
              <a:t> (Kohn, Sham in the sixties: the one responsible for the chemical bonds) from which by proper integrations and derivations all the other properties are obtained.</a:t>
            </a:r>
          </a:p>
        </p:txBody>
      </p:sp>
      <p:sp>
        <p:nvSpPr>
          <p:cNvPr id="6148" name="Text Box 4"/>
          <p:cNvSpPr txBox="1">
            <a:spLocks noChangeArrowheads="1"/>
          </p:cNvSpPr>
          <p:nvPr/>
        </p:nvSpPr>
        <p:spPr bwMode="auto">
          <a:xfrm>
            <a:off x="890588" y="2881313"/>
            <a:ext cx="694055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a:t>INPUT</a:t>
            </a:r>
          </a:p>
          <a:p>
            <a:pPr algn="ctr"/>
            <a:endParaRPr lang="en-US" b="1"/>
          </a:p>
          <a:p>
            <a:pPr algn="ctr"/>
            <a:r>
              <a:rPr lang="en-US" b="1"/>
              <a:t>Structure: atomic types + atomic positions = </a:t>
            </a:r>
          </a:p>
          <a:p>
            <a:pPr algn="ctr"/>
            <a:r>
              <a:rPr lang="en-US" b="1"/>
              <a:t>				initial guess of the geometry</a:t>
            </a:r>
          </a:p>
        </p:txBody>
      </p:sp>
      <p:sp>
        <p:nvSpPr>
          <p:cNvPr id="6157" name="Text Box 13"/>
          <p:cNvSpPr txBox="1">
            <a:spLocks noChangeArrowheads="1"/>
          </p:cNvSpPr>
          <p:nvPr/>
        </p:nvSpPr>
        <p:spPr bwMode="auto">
          <a:xfrm>
            <a:off x="287338" y="4881563"/>
            <a:ext cx="8629650" cy="762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b="1" u="sng">
                <a:solidFill>
                  <a:srgbClr val="FF0000"/>
                </a:solidFill>
                <a:effectLst>
                  <a:outerShdw blurRad="38100" dist="38100" dir="2700000" algn="tl">
                    <a:srgbClr val="000000"/>
                  </a:outerShdw>
                </a:effectLst>
              </a:rPr>
              <a:t>There is no experimental input !</a:t>
            </a:r>
          </a:p>
        </p:txBody>
      </p:sp>
    </p:spTree>
    <p:extLst>
      <p:ext uri="{BB962C8B-B14F-4D97-AF65-F5344CB8AC3E}">
        <p14:creationId xmlns:p14="http://schemas.microsoft.com/office/powerpoint/2010/main" val="130544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362200" y="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2000" b="1">
                <a:solidFill>
                  <a:schemeClr val="accent2"/>
                </a:solidFill>
              </a:rPr>
              <a:t>What is DFT</a:t>
            </a:r>
          </a:p>
        </p:txBody>
      </p:sp>
      <p:sp>
        <p:nvSpPr>
          <p:cNvPr id="18438" name="Line 6"/>
          <p:cNvSpPr>
            <a:spLocks noChangeShapeType="1"/>
          </p:cNvSpPr>
          <p:nvPr/>
        </p:nvSpPr>
        <p:spPr bwMode="auto">
          <a:xfrm flipV="1">
            <a:off x="2057400" y="2057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39" name="Text Box 7"/>
          <p:cNvSpPr txBox="1">
            <a:spLocks noChangeArrowheads="1"/>
          </p:cNvSpPr>
          <p:nvPr/>
        </p:nvSpPr>
        <p:spPr bwMode="auto">
          <a:xfrm>
            <a:off x="914400" y="2590800"/>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a:t>Kinetic energy of non-interacting electrons</a:t>
            </a:r>
          </a:p>
        </p:txBody>
      </p:sp>
      <p:sp>
        <p:nvSpPr>
          <p:cNvPr id="18440" name="Line 8"/>
          <p:cNvSpPr>
            <a:spLocks noChangeShapeType="1"/>
          </p:cNvSpPr>
          <p:nvPr/>
        </p:nvSpPr>
        <p:spPr bwMode="auto">
          <a:xfrm flipV="1">
            <a:off x="3962400" y="2057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1" name="Text Box 9"/>
          <p:cNvSpPr txBox="1">
            <a:spLocks noChangeArrowheads="1"/>
          </p:cNvSpPr>
          <p:nvPr/>
        </p:nvSpPr>
        <p:spPr bwMode="auto">
          <a:xfrm>
            <a:off x="3200400" y="2590800"/>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a:t>Energy term due to exterior</a:t>
            </a:r>
          </a:p>
        </p:txBody>
      </p:sp>
      <p:sp>
        <p:nvSpPr>
          <p:cNvPr id="18442" name="Line 10"/>
          <p:cNvSpPr>
            <a:spLocks noChangeShapeType="1"/>
          </p:cNvSpPr>
          <p:nvPr/>
        </p:nvSpPr>
        <p:spPr bwMode="auto">
          <a:xfrm flipV="1">
            <a:off x="5943600" y="2057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3" name="Text Box 11"/>
          <p:cNvSpPr txBox="1">
            <a:spLocks noChangeArrowheads="1"/>
          </p:cNvSpPr>
          <p:nvPr/>
        </p:nvSpPr>
        <p:spPr bwMode="auto">
          <a:xfrm>
            <a:off x="5318125" y="2590800"/>
            <a:ext cx="2120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Coulombian energy =</a:t>
            </a:r>
          </a:p>
          <a:p>
            <a:r>
              <a:rPr lang="en-US" sz="1600"/>
              <a:t>E</a:t>
            </a:r>
            <a:r>
              <a:rPr lang="en-US" sz="1600" baseline="-25000"/>
              <a:t>ee</a:t>
            </a:r>
            <a:r>
              <a:rPr lang="en-US" sz="1600"/>
              <a:t> + E</a:t>
            </a:r>
            <a:r>
              <a:rPr lang="en-US" sz="1600" baseline="-25000"/>
              <a:t>eN</a:t>
            </a:r>
            <a:r>
              <a:rPr lang="en-US" sz="1600"/>
              <a:t>+ E</a:t>
            </a:r>
            <a:r>
              <a:rPr lang="en-US" sz="1600" baseline="-25000"/>
              <a:t>NN</a:t>
            </a:r>
          </a:p>
        </p:txBody>
      </p:sp>
      <p:sp>
        <p:nvSpPr>
          <p:cNvPr id="18444" name="Line 12"/>
          <p:cNvSpPr>
            <a:spLocks noChangeShapeType="1"/>
          </p:cNvSpPr>
          <p:nvPr/>
        </p:nvSpPr>
        <p:spPr bwMode="auto">
          <a:xfrm flipV="1">
            <a:off x="8077200" y="20574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5" name="Text Box 13"/>
          <p:cNvSpPr txBox="1">
            <a:spLocks noChangeArrowheads="1"/>
          </p:cNvSpPr>
          <p:nvPr/>
        </p:nvSpPr>
        <p:spPr bwMode="auto">
          <a:xfrm>
            <a:off x="5638800" y="4114800"/>
            <a:ext cx="277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Exchange correlation energy</a:t>
            </a:r>
          </a:p>
        </p:txBody>
      </p:sp>
      <p:sp>
        <p:nvSpPr>
          <p:cNvPr id="18446" name="Line 14"/>
          <p:cNvSpPr>
            <a:spLocks noChangeShapeType="1"/>
          </p:cNvSpPr>
          <p:nvPr/>
        </p:nvSpPr>
        <p:spPr bwMode="auto">
          <a:xfrm flipV="1">
            <a:off x="58674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7" name="Line 15"/>
          <p:cNvSpPr>
            <a:spLocks noChangeShapeType="1"/>
          </p:cNvSpPr>
          <p:nvPr/>
        </p:nvSpPr>
        <p:spPr bwMode="auto">
          <a:xfrm flipV="1">
            <a:off x="6019800" y="4495800"/>
            <a:ext cx="0"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8" name="Line 16"/>
          <p:cNvSpPr>
            <a:spLocks noChangeShapeType="1"/>
          </p:cNvSpPr>
          <p:nvPr/>
        </p:nvSpPr>
        <p:spPr bwMode="auto">
          <a:xfrm flipV="1">
            <a:off x="70104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49" name="Line 17"/>
          <p:cNvSpPr>
            <a:spLocks noChangeShapeType="1"/>
          </p:cNvSpPr>
          <p:nvPr/>
        </p:nvSpPr>
        <p:spPr bwMode="auto">
          <a:xfrm flipV="1">
            <a:off x="71628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50" name="Line 18"/>
          <p:cNvSpPr>
            <a:spLocks noChangeShapeType="1"/>
          </p:cNvSpPr>
          <p:nvPr/>
        </p:nvSpPr>
        <p:spPr bwMode="auto">
          <a:xfrm flipV="1">
            <a:off x="304800" y="1905000"/>
            <a:ext cx="0" cy="38862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51" name="Line 19"/>
          <p:cNvSpPr>
            <a:spLocks noChangeShapeType="1"/>
          </p:cNvSpPr>
          <p:nvPr/>
        </p:nvSpPr>
        <p:spPr bwMode="auto">
          <a:xfrm flipV="1">
            <a:off x="8610600" y="1905000"/>
            <a:ext cx="0" cy="3886200"/>
          </a:xfrm>
          <a:prstGeom prst="line">
            <a:avLst/>
          </a:prstGeom>
          <a:noFill/>
          <a:ln w="76200" cmpd="tri">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53" name="Text Box 21"/>
          <p:cNvSpPr txBox="1">
            <a:spLocks noChangeArrowheads="1"/>
          </p:cNvSpPr>
          <p:nvPr/>
        </p:nvSpPr>
        <p:spPr bwMode="auto">
          <a:xfrm>
            <a:off x="5562600" y="5029200"/>
            <a:ext cx="2262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Decrease	     Increases</a:t>
            </a:r>
          </a:p>
          <a:p>
            <a:r>
              <a:rPr lang="en-US" sz="1600"/>
              <a:t>         energy</a:t>
            </a:r>
          </a:p>
        </p:txBody>
      </p:sp>
      <p:graphicFrame>
        <p:nvGraphicFramePr>
          <p:cNvPr id="18456" name="Object 24"/>
          <p:cNvGraphicFramePr>
            <a:graphicFrameLocks noChangeAspect="1"/>
          </p:cNvGraphicFramePr>
          <p:nvPr/>
        </p:nvGraphicFramePr>
        <p:xfrm>
          <a:off x="0" y="1154113"/>
          <a:ext cx="8839200" cy="623887"/>
        </p:xfrm>
        <a:graphic>
          <a:graphicData uri="http://schemas.openxmlformats.org/presentationml/2006/ole">
            <mc:AlternateContent xmlns:mc="http://schemas.openxmlformats.org/markup-compatibility/2006">
              <mc:Choice xmlns:v="urn:schemas-microsoft-com:vml" Requires="v">
                <p:oleObj spid="_x0000_s34891" r:id="rId4" imgW="3238896" imgH="228997" progId="Equation.3">
                  <p:embed/>
                </p:oleObj>
              </mc:Choice>
              <mc:Fallback>
                <p:oleObj r:id="rId4" imgW="3238896" imgH="2289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4113"/>
                        <a:ext cx="8839200"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8" name="Text Box 26"/>
          <p:cNvSpPr txBox="1">
            <a:spLocks noChangeArrowheads="1"/>
          </p:cNvSpPr>
          <p:nvPr/>
        </p:nvSpPr>
        <p:spPr bwMode="auto">
          <a:xfrm>
            <a:off x="4264025" y="4603750"/>
            <a:ext cx="1262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i="1"/>
              <a:t>Electron spin:</a:t>
            </a:r>
          </a:p>
        </p:txBody>
      </p:sp>
      <p:sp>
        <p:nvSpPr>
          <p:cNvPr id="18459" name="Line 27"/>
          <p:cNvSpPr>
            <a:spLocks noChangeShapeType="1"/>
          </p:cNvSpPr>
          <p:nvPr/>
        </p:nvSpPr>
        <p:spPr bwMode="auto">
          <a:xfrm>
            <a:off x="5784850" y="4760913"/>
            <a:ext cx="325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60" name="Line 28"/>
          <p:cNvSpPr>
            <a:spLocks noChangeShapeType="1"/>
          </p:cNvSpPr>
          <p:nvPr/>
        </p:nvSpPr>
        <p:spPr bwMode="auto">
          <a:xfrm>
            <a:off x="6942138" y="4760913"/>
            <a:ext cx="325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461" name="Object 29"/>
          <p:cNvGraphicFramePr>
            <a:graphicFrameLocks noChangeAspect="1"/>
          </p:cNvGraphicFramePr>
          <p:nvPr/>
        </p:nvGraphicFramePr>
        <p:xfrm>
          <a:off x="39688" y="6083300"/>
          <a:ext cx="9047162" cy="677863"/>
        </p:xfrm>
        <a:graphic>
          <a:graphicData uri="http://schemas.openxmlformats.org/presentationml/2006/ole">
            <mc:AlternateContent xmlns:mc="http://schemas.openxmlformats.org/markup-compatibility/2006">
              <mc:Choice xmlns:v="urn:schemas-microsoft-com:vml" Requires="v">
                <p:oleObj spid="_x0000_s34892" name="Equation" r:id="rId6" imgW="3683396" imgH="279797" progId="Equation.3">
                  <p:embed/>
                </p:oleObj>
              </mc:Choice>
              <mc:Fallback>
                <p:oleObj name="Equation" r:id="rId6" imgW="3683396" imgH="2797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8" y="6083300"/>
                        <a:ext cx="9047162"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3" name="Text Box 31"/>
          <p:cNvSpPr txBox="1">
            <a:spLocks noChangeArrowheads="1"/>
          </p:cNvSpPr>
          <p:nvPr/>
        </p:nvSpPr>
        <p:spPr bwMode="auto">
          <a:xfrm>
            <a:off x="3467100" y="0"/>
            <a:ext cx="2495550" cy="6905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2800" b="1" u="sng">
                <a:solidFill>
                  <a:srgbClr val="FF0000"/>
                </a:solidFill>
                <a:effectLst>
                  <a:outerShdw blurRad="38100" dist="38100" dir="2700000" algn="tl">
                    <a:srgbClr val="000000"/>
                  </a:outerShdw>
                </a:effectLst>
              </a:rPr>
              <a:t>What is DFT</a:t>
            </a:r>
          </a:p>
        </p:txBody>
      </p:sp>
    </p:spTree>
    <p:extLst>
      <p:ext uri="{BB962C8B-B14F-4D97-AF65-F5344CB8AC3E}">
        <p14:creationId xmlns:p14="http://schemas.microsoft.com/office/powerpoint/2010/main" val="270605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5" name="Oval 19"/>
          <p:cNvSpPr>
            <a:spLocks noChangeArrowheads="1"/>
          </p:cNvSpPr>
          <p:nvPr/>
        </p:nvSpPr>
        <p:spPr bwMode="auto">
          <a:xfrm>
            <a:off x="7391400" y="5791200"/>
            <a:ext cx="381000" cy="6858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Text Box 3"/>
          <p:cNvSpPr txBox="1">
            <a:spLocks noChangeArrowheads="1"/>
          </p:cNvSpPr>
          <p:nvPr/>
        </p:nvSpPr>
        <p:spPr bwMode="auto">
          <a:xfrm>
            <a:off x="2590800" y="228600"/>
            <a:ext cx="4403725" cy="70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b="1" u="sng">
                <a:solidFill>
                  <a:srgbClr val="FF0000"/>
                </a:solidFill>
                <a:effectLst>
                  <a:outerShdw blurRad="38100" dist="38100" dir="2700000" algn="tl">
                    <a:srgbClr val="000000"/>
                  </a:outerShdw>
                </a:effectLst>
              </a:rPr>
              <a:t>E</a:t>
            </a:r>
            <a:r>
              <a:rPr lang="en-US" sz="4000" b="1" u="sng" baseline="-25000">
                <a:solidFill>
                  <a:srgbClr val="FF0000"/>
                </a:solidFill>
                <a:effectLst>
                  <a:outerShdw blurRad="38100" dist="38100" dir="2700000" algn="tl">
                    <a:srgbClr val="000000"/>
                  </a:outerShdw>
                </a:effectLst>
              </a:rPr>
              <a:t>xc</a:t>
            </a:r>
            <a:r>
              <a:rPr lang="en-US" sz="4000" b="1" u="sng">
                <a:solidFill>
                  <a:srgbClr val="FF0000"/>
                </a:solidFill>
                <a:effectLst>
                  <a:outerShdw blurRad="38100" dist="38100" dir="2700000" algn="tl">
                    <a:srgbClr val="000000"/>
                  </a:outerShdw>
                </a:effectLst>
              </a:rPr>
              <a:t>: LDA vs. GGA</a:t>
            </a:r>
          </a:p>
        </p:txBody>
      </p:sp>
      <p:sp>
        <p:nvSpPr>
          <p:cNvPr id="24580" name="Text Box 4"/>
          <p:cNvSpPr txBox="1">
            <a:spLocks noChangeArrowheads="1"/>
          </p:cNvSpPr>
          <p:nvPr/>
        </p:nvSpPr>
        <p:spPr bwMode="auto">
          <a:xfrm>
            <a:off x="309563" y="1600200"/>
            <a:ext cx="8804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LDA = Local Density Approximation</a:t>
            </a:r>
          </a:p>
          <a:p>
            <a:r>
              <a:rPr lang="en-US" sz="2000"/>
              <a:t>				GGA = Generalized Gradient Approximation</a:t>
            </a:r>
          </a:p>
        </p:txBody>
      </p:sp>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l="31250" t="33000" r="31876" b="32001"/>
          <a:stretch>
            <a:fillRect/>
          </a:stretch>
        </p:blipFill>
        <p:spPr bwMode="auto">
          <a:xfrm>
            <a:off x="0" y="2819400"/>
            <a:ext cx="4495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l="31250" t="33000" r="31876" b="32001"/>
          <a:stretch>
            <a:fillRect/>
          </a:stretch>
        </p:blipFill>
        <p:spPr bwMode="auto">
          <a:xfrm>
            <a:off x="4495800" y="2895600"/>
            <a:ext cx="4495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4" name="Rectangle 8"/>
          <p:cNvSpPr>
            <a:spLocks noChangeArrowheads="1"/>
          </p:cNvSpPr>
          <p:nvPr/>
        </p:nvSpPr>
        <p:spPr bwMode="auto">
          <a:xfrm>
            <a:off x="2428875" y="4156075"/>
            <a:ext cx="228600" cy="10858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8" name="Freeform 12"/>
          <p:cNvSpPr>
            <a:spLocks/>
          </p:cNvSpPr>
          <p:nvPr/>
        </p:nvSpPr>
        <p:spPr bwMode="auto">
          <a:xfrm>
            <a:off x="6838950" y="4108450"/>
            <a:ext cx="320675" cy="1212850"/>
          </a:xfrm>
          <a:custGeom>
            <a:avLst/>
            <a:gdLst>
              <a:gd name="T0" fmla="*/ 106 w 202"/>
              <a:gd name="T1" fmla="*/ 98 h 764"/>
              <a:gd name="T2" fmla="*/ 158 w 202"/>
              <a:gd name="T3" fmla="*/ 52 h 764"/>
              <a:gd name="T4" fmla="*/ 202 w 202"/>
              <a:gd name="T5" fmla="*/ 0 h 764"/>
              <a:gd name="T6" fmla="*/ 202 w 202"/>
              <a:gd name="T7" fmla="*/ 764 h 764"/>
              <a:gd name="T8" fmla="*/ 188 w 202"/>
              <a:gd name="T9" fmla="*/ 758 h 764"/>
              <a:gd name="T10" fmla="*/ 160 w 202"/>
              <a:gd name="T11" fmla="*/ 760 h 764"/>
              <a:gd name="T12" fmla="*/ 93 w 202"/>
              <a:gd name="T13" fmla="*/ 760 h 764"/>
              <a:gd name="T14" fmla="*/ 0 w 202"/>
              <a:gd name="T15" fmla="*/ 763 h 764"/>
              <a:gd name="T16" fmla="*/ 2 w 202"/>
              <a:gd name="T17" fmla="*/ 164 h 764"/>
              <a:gd name="T18" fmla="*/ 106 w 202"/>
              <a:gd name="T19" fmla="*/ 9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764">
                <a:moveTo>
                  <a:pt x="106" y="98"/>
                </a:moveTo>
                <a:lnTo>
                  <a:pt x="158" y="52"/>
                </a:lnTo>
                <a:lnTo>
                  <a:pt x="202" y="0"/>
                </a:lnTo>
                <a:lnTo>
                  <a:pt x="202" y="764"/>
                </a:lnTo>
                <a:lnTo>
                  <a:pt x="188" y="758"/>
                </a:lnTo>
                <a:cubicBezTo>
                  <a:pt x="181" y="757"/>
                  <a:pt x="176" y="760"/>
                  <a:pt x="160" y="760"/>
                </a:cubicBezTo>
                <a:cubicBezTo>
                  <a:pt x="145" y="760"/>
                  <a:pt x="120" y="760"/>
                  <a:pt x="93" y="760"/>
                </a:cubicBezTo>
                <a:lnTo>
                  <a:pt x="0" y="763"/>
                </a:lnTo>
                <a:lnTo>
                  <a:pt x="2" y="164"/>
                </a:lnTo>
                <a:lnTo>
                  <a:pt x="106" y="9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90" name="Text Box 14"/>
          <p:cNvSpPr txBox="1">
            <a:spLocks noChangeArrowheads="1"/>
          </p:cNvSpPr>
          <p:nvPr/>
        </p:nvSpPr>
        <p:spPr bwMode="auto">
          <a:xfrm>
            <a:off x="7134225" y="4402138"/>
            <a:ext cx="588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solidFill>
                  <a:srgbClr val="FF0000"/>
                </a:solidFill>
              </a:rPr>
              <a:t>Non-</a:t>
            </a:r>
          </a:p>
        </p:txBody>
      </p:sp>
      <p:graphicFrame>
        <p:nvGraphicFramePr>
          <p:cNvPr id="24592" name="Object 16"/>
          <p:cNvGraphicFramePr>
            <a:graphicFrameLocks noChangeAspect="1"/>
          </p:cNvGraphicFramePr>
          <p:nvPr/>
        </p:nvGraphicFramePr>
        <p:xfrm>
          <a:off x="1036638" y="5813425"/>
          <a:ext cx="2393950" cy="538163"/>
        </p:xfrm>
        <a:graphic>
          <a:graphicData uri="http://schemas.openxmlformats.org/presentationml/2006/ole">
            <mc:AlternateContent xmlns:mc="http://schemas.openxmlformats.org/markup-compatibility/2006">
              <mc:Choice xmlns:v="urn:schemas-microsoft-com:vml" Requires="v">
                <p:oleObj spid="_x0000_s38987" name="Equation" r:id="rId5" imgW="1244997" imgH="279797" progId="Equation.3">
                  <p:embed/>
                </p:oleObj>
              </mc:Choice>
              <mc:Fallback>
                <p:oleObj name="Equation" r:id="rId5" imgW="1244997" imgH="2797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5813425"/>
                        <a:ext cx="239395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93" name="Object 17"/>
          <p:cNvGraphicFramePr>
            <a:graphicFrameLocks noChangeAspect="1"/>
          </p:cNvGraphicFramePr>
          <p:nvPr/>
        </p:nvGraphicFramePr>
        <p:xfrm>
          <a:off x="5368925" y="5868988"/>
          <a:ext cx="2809875" cy="538162"/>
        </p:xfrm>
        <a:graphic>
          <a:graphicData uri="http://schemas.openxmlformats.org/presentationml/2006/ole">
            <mc:AlternateContent xmlns:mc="http://schemas.openxmlformats.org/markup-compatibility/2006">
              <mc:Choice xmlns:v="urn:schemas-microsoft-com:vml" Requires="v">
                <p:oleObj spid="_x0000_s38988" name="Equation" r:id="rId7" imgW="1460263" imgH="279675" progId="Equation.3">
                  <p:embed/>
                </p:oleObj>
              </mc:Choice>
              <mc:Fallback>
                <p:oleObj name="Equation" r:id="rId7" imgW="1460263" imgH="27967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8925" y="5868988"/>
                        <a:ext cx="28098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9108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268413" y="0"/>
            <a:ext cx="6942137"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Flowchart of a standard DFT calculation</a:t>
            </a:r>
          </a:p>
        </p:txBody>
      </p:sp>
      <p:sp>
        <p:nvSpPr>
          <p:cNvPr id="17416" name="Rectangle 8"/>
          <p:cNvSpPr>
            <a:spLocks noChangeArrowheads="1"/>
          </p:cNvSpPr>
          <p:nvPr/>
        </p:nvSpPr>
        <p:spPr bwMode="auto">
          <a:xfrm>
            <a:off x="2316163" y="587375"/>
            <a:ext cx="5130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Initialize wavefunctions and electron density</a:t>
            </a:r>
          </a:p>
        </p:txBody>
      </p:sp>
      <p:sp>
        <p:nvSpPr>
          <p:cNvPr id="17418" name="Rectangle 10"/>
          <p:cNvSpPr>
            <a:spLocks noChangeArrowheads="1"/>
          </p:cNvSpPr>
          <p:nvPr/>
        </p:nvSpPr>
        <p:spPr bwMode="auto">
          <a:xfrm>
            <a:off x="2636838" y="1778000"/>
            <a:ext cx="3975100" cy="6286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Compute energy and potential </a:t>
            </a:r>
          </a:p>
        </p:txBody>
      </p:sp>
      <p:sp>
        <p:nvSpPr>
          <p:cNvPr id="17419" name="Rectangle 11"/>
          <p:cNvSpPr>
            <a:spLocks noChangeArrowheads="1"/>
          </p:cNvSpPr>
          <p:nvPr/>
        </p:nvSpPr>
        <p:spPr bwMode="auto">
          <a:xfrm>
            <a:off x="2760663" y="3987800"/>
            <a:ext cx="3952875"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Update energy and density </a:t>
            </a:r>
          </a:p>
        </p:txBody>
      </p:sp>
      <p:sp>
        <p:nvSpPr>
          <p:cNvPr id="17420" name="Rectangle 12"/>
          <p:cNvSpPr>
            <a:spLocks noChangeArrowheads="1"/>
          </p:cNvSpPr>
          <p:nvPr/>
        </p:nvSpPr>
        <p:spPr bwMode="auto">
          <a:xfrm>
            <a:off x="3143250" y="5051425"/>
            <a:ext cx="2895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Check convergence</a:t>
            </a:r>
          </a:p>
        </p:txBody>
      </p:sp>
      <p:sp>
        <p:nvSpPr>
          <p:cNvPr id="17422" name="Arc 14"/>
          <p:cNvSpPr>
            <a:spLocks/>
          </p:cNvSpPr>
          <p:nvPr/>
        </p:nvSpPr>
        <p:spPr bwMode="auto">
          <a:xfrm flipH="1" flipV="1">
            <a:off x="1757363" y="2185988"/>
            <a:ext cx="1266825" cy="3259137"/>
          </a:xfrm>
          <a:custGeom>
            <a:avLst/>
            <a:gdLst>
              <a:gd name="G0" fmla="+- 0 0 0"/>
              <a:gd name="G1" fmla="+- 21600 0 0"/>
              <a:gd name="G2" fmla="+- 21600 0 0"/>
              <a:gd name="T0" fmla="*/ 0 w 21600"/>
              <a:gd name="T1" fmla="*/ 0 h 41610"/>
              <a:gd name="T2" fmla="*/ 8133 w 21600"/>
              <a:gd name="T3" fmla="*/ 41610 h 41610"/>
              <a:gd name="T4" fmla="*/ 0 w 21600"/>
              <a:gd name="T5" fmla="*/ 21600 h 41610"/>
            </a:gdLst>
            <a:ahLst/>
            <a:cxnLst>
              <a:cxn ang="0">
                <a:pos x="T0" y="T1"/>
              </a:cxn>
              <a:cxn ang="0">
                <a:pos x="T2" y="T3"/>
              </a:cxn>
              <a:cxn ang="0">
                <a:pos x="T4" y="T5"/>
              </a:cxn>
            </a:cxnLst>
            <a:rect l="0" t="0" r="r" b="b"/>
            <a:pathLst>
              <a:path w="21600" h="41610" fill="none" extrusionOk="0">
                <a:moveTo>
                  <a:pt x="0" y="-1"/>
                </a:moveTo>
                <a:cubicBezTo>
                  <a:pt x="11929" y="0"/>
                  <a:pt x="21600" y="9670"/>
                  <a:pt x="21600" y="21600"/>
                </a:cubicBezTo>
                <a:cubicBezTo>
                  <a:pt x="21600" y="30388"/>
                  <a:pt x="16274" y="38301"/>
                  <a:pt x="8133" y="41610"/>
                </a:cubicBezTo>
              </a:path>
              <a:path w="21600" h="41610" stroke="0" extrusionOk="0">
                <a:moveTo>
                  <a:pt x="0" y="-1"/>
                </a:moveTo>
                <a:cubicBezTo>
                  <a:pt x="11929" y="0"/>
                  <a:pt x="21600" y="9670"/>
                  <a:pt x="21600" y="21600"/>
                </a:cubicBezTo>
                <a:cubicBezTo>
                  <a:pt x="21600" y="30388"/>
                  <a:pt x="16274" y="38301"/>
                  <a:pt x="8133" y="41610"/>
                </a:cubicBezTo>
                <a:lnTo>
                  <a:pt x="0" y="21600"/>
                </a:lnTo>
                <a:close/>
              </a:path>
            </a:pathLst>
          </a:custGeom>
          <a:noFill/>
          <a:ln w="7620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lang="en-US" sz="2000"/>
          </a:p>
        </p:txBody>
      </p:sp>
      <p:sp>
        <p:nvSpPr>
          <p:cNvPr id="17427" name="Rectangle 19"/>
          <p:cNvSpPr>
            <a:spLocks noChangeArrowheads="1"/>
          </p:cNvSpPr>
          <p:nvPr/>
        </p:nvSpPr>
        <p:spPr bwMode="auto">
          <a:xfrm>
            <a:off x="3143250" y="6162675"/>
            <a:ext cx="2895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Print required output</a:t>
            </a:r>
          </a:p>
        </p:txBody>
      </p:sp>
      <p:sp>
        <p:nvSpPr>
          <p:cNvPr id="17428" name="Line 20"/>
          <p:cNvSpPr>
            <a:spLocks noChangeShapeType="1"/>
          </p:cNvSpPr>
          <p:nvPr/>
        </p:nvSpPr>
        <p:spPr bwMode="auto">
          <a:xfrm>
            <a:off x="4578350" y="1184275"/>
            <a:ext cx="0" cy="56038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9" name="Line 21"/>
          <p:cNvSpPr>
            <a:spLocks noChangeShapeType="1"/>
          </p:cNvSpPr>
          <p:nvPr/>
        </p:nvSpPr>
        <p:spPr bwMode="auto">
          <a:xfrm>
            <a:off x="4483100" y="3276600"/>
            <a:ext cx="0" cy="71278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30" name="Line 22"/>
          <p:cNvSpPr>
            <a:spLocks noChangeShapeType="1"/>
          </p:cNvSpPr>
          <p:nvPr/>
        </p:nvSpPr>
        <p:spPr bwMode="auto">
          <a:xfrm>
            <a:off x="4481513" y="4495800"/>
            <a:ext cx="0" cy="56038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31" name="Line 23"/>
          <p:cNvSpPr>
            <a:spLocks noChangeShapeType="1"/>
          </p:cNvSpPr>
          <p:nvPr/>
        </p:nvSpPr>
        <p:spPr bwMode="auto">
          <a:xfrm>
            <a:off x="4481513" y="5610225"/>
            <a:ext cx="0" cy="56038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7435" name="Object 27"/>
          <p:cNvGraphicFramePr>
            <a:graphicFrameLocks noChangeAspect="1"/>
          </p:cNvGraphicFramePr>
          <p:nvPr/>
        </p:nvGraphicFramePr>
        <p:xfrm>
          <a:off x="0" y="2401888"/>
          <a:ext cx="8839200" cy="623887"/>
        </p:xfrm>
        <a:graphic>
          <a:graphicData uri="http://schemas.openxmlformats.org/presentationml/2006/ole">
            <mc:AlternateContent xmlns:mc="http://schemas.openxmlformats.org/markup-compatibility/2006">
              <mc:Choice xmlns:v="urn:schemas-microsoft-com:vml" Requires="v">
                <p:oleObj spid="_x0000_s41035" r:id="rId4" imgW="3238896" imgH="228997" progId="Equation.3">
                  <p:embed/>
                </p:oleObj>
              </mc:Choice>
              <mc:Fallback>
                <p:oleObj r:id="rId4" imgW="3238896" imgH="2289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01888"/>
                        <a:ext cx="8839200"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6" name="Object 28"/>
          <p:cNvGraphicFramePr>
            <a:graphicFrameLocks noChangeAspect="1"/>
          </p:cNvGraphicFramePr>
          <p:nvPr/>
        </p:nvGraphicFramePr>
        <p:xfrm>
          <a:off x="0" y="2952750"/>
          <a:ext cx="9047163" cy="677863"/>
        </p:xfrm>
        <a:graphic>
          <a:graphicData uri="http://schemas.openxmlformats.org/presentationml/2006/ole">
            <mc:AlternateContent xmlns:mc="http://schemas.openxmlformats.org/markup-compatibility/2006">
              <mc:Choice xmlns:v="urn:schemas-microsoft-com:vml" Requires="v">
                <p:oleObj spid="_x0000_s41036" name="Equation" r:id="rId6" imgW="3683396" imgH="279797" progId="Equation.3">
                  <p:embed/>
                </p:oleObj>
              </mc:Choice>
              <mc:Fallback>
                <p:oleObj name="Equation" r:id="rId6" imgW="3683396" imgH="2797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52750"/>
                        <a:ext cx="9047163"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7" name="Line 29"/>
          <p:cNvSpPr>
            <a:spLocks noChangeShapeType="1"/>
          </p:cNvSpPr>
          <p:nvPr/>
        </p:nvSpPr>
        <p:spPr bwMode="auto">
          <a:xfrm flipH="1">
            <a:off x="6096000" y="5334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38" name="Text Box 30"/>
          <p:cNvSpPr txBox="1">
            <a:spLocks noChangeArrowheads="1"/>
          </p:cNvSpPr>
          <p:nvPr/>
        </p:nvSpPr>
        <p:spPr bwMode="auto">
          <a:xfrm>
            <a:off x="6553200" y="4860925"/>
            <a:ext cx="2441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In energy/potential</a:t>
            </a:r>
          </a:p>
          <a:p>
            <a:r>
              <a:rPr lang="en-US" sz="2000" b="1"/>
              <a:t>In forces</a:t>
            </a:r>
          </a:p>
          <a:p>
            <a:r>
              <a:rPr lang="en-US" sz="2000" b="1"/>
              <a:t>In stresses</a:t>
            </a:r>
          </a:p>
        </p:txBody>
      </p:sp>
    </p:spTree>
    <p:extLst>
      <p:ext uri="{BB962C8B-B14F-4D97-AF65-F5344CB8AC3E}">
        <p14:creationId xmlns:p14="http://schemas.microsoft.com/office/powerpoint/2010/main" val="57325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066800" y="0"/>
            <a:ext cx="7100888"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Crystal structure – non-periodic systems</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200818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57400"/>
            <a:ext cx="20081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3" name="Picture 5"/>
          <p:cNvPicPr>
            <a:picLocks noChangeAspect="1" noChangeArrowheads="1"/>
          </p:cNvPicPr>
          <p:nvPr/>
        </p:nvPicPr>
        <p:blipFill>
          <a:blip r:embed="rId5">
            <a:extLst>
              <a:ext uri="{28A0092B-C50C-407E-A947-70E740481C1C}">
                <a14:useLocalDpi xmlns:a14="http://schemas.microsoft.com/office/drawing/2010/main" val="0"/>
              </a:ext>
            </a:extLst>
          </a:blip>
          <a:srcRect r="2803"/>
          <a:stretch>
            <a:fillRect/>
          </a:stretch>
        </p:blipFill>
        <p:spPr bwMode="auto">
          <a:xfrm>
            <a:off x="6324600" y="2209800"/>
            <a:ext cx="1981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74" name="Text Box 6"/>
          <p:cNvSpPr txBox="1">
            <a:spLocks noChangeArrowheads="1"/>
          </p:cNvSpPr>
          <p:nvPr/>
        </p:nvSpPr>
        <p:spPr bwMode="auto">
          <a:xfrm>
            <a:off x="822325" y="1524000"/>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Point-defect</a:t>
            </a:r>
          </a:p>
        </p:txBody>
      </p:sp>
      <p:sp>
        <p:nvSpPr>
          <p:cNvPr id="58375" name="Text Box 7"/>
          <p:cNvSpPr txBox="1">
            <a:spLocks noChangeArrowheads="1"/>
          </p:cNvSpPr>
          <p:nvPr/>
        </p:nvSpPr>
        <p:spPr bwMode="auto">
          <a:xfrm>
            <a:off x="3962400" y="1524000"/>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Surface</a:t>
            </a:r>
          </a:p>
        </p:txBody>
      </p:sp>
      <p:sp>
        <p:nvSpPr>
          <p:cNvPr id="58376" name="Text Box 8"/>
          <p:cNvSpPr txBox="1">
            <a:spLocks noChangeArrowheads="1"/>
          </p:cNvSpPr>
          <p:nvPr/>
        </p:nvSpPr>
        <p:spPr bwMode="auto">
          <a:xfrm>
            <a:off x="6858000" y="152400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Molecule</a:t>
            </a:r>
          </a:p>
        </p:txBody>
      </p:sp>
      <p:sp>
        <p:nvSpPr>
          <p:cNvPr id="58377" name="Line 9"/>
          <p:cNvSpPr>
            <a:spLocks noChangeShapeType="1"/>
          </p:cNvSpPr>
          <p:nvPr/>
        </p:nvSpPr>
        <p:spPr bwMode="auto">
          <a:xfrm>
            <a:off x="1600200" y="4343400"/>
            <a:ext cx="9906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78" name="Text Box 10"/>
          <p:cNvSpPr txBox="1">
            <a:spLocks noChangeArrowheads="1"/>
          </p:cNvSpPr>
          <p:nvPr/>
        </p:nvSpPr>
        <p:spPr bwMode="auto">
          <a:xfrm>
            <a:off x="1123950" y="4343400"/>
            <a:ext cx="1468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a:t>“</a:t>
            </a:r>
            <a:r>
              <a:rPr lang="en-US"/>
              <a:t>big enough</a:t>
            </a:r>
            <a:r>
              <a:rPr lang="ja-JP" altLang="en-US"/>
              <a:t>”</a:t>
            </a:r>
            <a:endParaRPr lang="en-US"/>
          </a:p>
        </p:txBody>
      </p:sp>
    </p:spTree>
    <p:extLst>
      <p:ext uri="{BB962C8B-B14F-4D97-AF65-F5344CB8AC3E}">
        <p14:creationId xmlns:p14="http://schemas.microsoft.com/office/powerpoint/2010/main" val="339121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Oval 1027"/>
          <p:cNvSpPr>
            <a:spLocks noChangeArrowheads="1"/>
          </p:cNvSpPr>
          <p:nvPr/>
        </p:nvSpPr>
        <p:spPr bwMode="auto">
          <a:xfrm>
            <a:off x="457200" y="1104900"/>
            <a:ext cx="4197350" cy="43434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63" name="Oval 1035"/>
          <p:cNvSpPr>
            <a:spLocks noChangeArrowheads="1"/>
          </p:cNvSpPr>
          <p:nvPr/>
        </p:nvSpPr>
        <p:spPr bwMode="auto">
          <a:xfrm>
            <a:off x="1192213" y="1790700"/>
            <a:ext cx="2728912" cy="297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 name="Oval 1028"/>
          <p:cNvSpPr>
            <a:spLocks noChangeAspect="1" noChangeArrowheads="1"/>
          </p:cNvSpPr>
          <p:nvPr/>
        </p:nvSpPr>
        <p:spPr bwMode="auto">
          <a:xfrm>
            <a:off x="1531938" y="2160588"/>
            <a:ext cx="2047875" cy="2230437"/>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7" name="Oval 1029"/>
          <p:cNvSpPr>
            <a:spLocks noChangeArrowheads="1"/>
          </p:cNvSpPr>
          <p:nvPr/>
        </p:nvSpPr>
        <p:spPr bwMode="auto">
          <a:xfrm>
            <a:off x="2346325" y="3048000"/>
            <a:ext cx="419100" cy="457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8" name="Line 1030"/>
          <p:cNvSpPr>
            <a:spLocks noChangeShapeType="1"/>
          </p:cNvSpPr>
          <p:nvPr/>
        </p:nvSpPr>
        <p:spPr bwMode="auto">
          <a:xfrm flipH="1" flipV="1">
            <a:off x="3124200" y="3429000"/>
            <a:ext cx="2133600" cy="2667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 name="Text Box 1031"/>
          <p:cNvSpPr txBox="1">
            <a:spLocks noChangeArrowheads="1"/>
          </p:cNvSpPr>
          <p:nvPr/>
        </p:nvSpPr>
        <p:spPr bwMode="auto">
          <a:xfrm>
            <a:off x="4572000" y="6172200"/>
            <a:ext cx="3717925" cy="366713"/>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Core electrons  </a:t>
            </a:r>
            <a:r>
              <a:rPr lang="en-US">
                <a:sym typeface="Wingdings" charset="0"/>
              </a:rPr>
              <a:t> pseudopotential</a:t>
            </a:r>
            <a:endParaRPr lang="en-US"/>
          </a:p>
        </p:txBody>
      </p:sp>
      <p:sp>
        <p:nvSpPr>
          <p:cNvPr id="23560" name="Line 1032"/>
          <p:cNvSpPr>
            <a:spLocks noChangeShapeType="1"/>
          </p:cNvSpPr>
          <p:nvPr/>
        </p:nvSpPr>
        <p:spPr bwMode="auto">
          <a:xfrm flipH="1">
            <a:off x="4038600" y="1905000"/>
            <a:ext cx="2743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1" name="Text Box 1033"/>
          <p:cNvSpPr txBox="1">
            <a:spLocks noChangeArrowheads="1"/>
          </p:cNvSpPr>
          <p:nvPr/>
        </p:nvSpPr>
        <p:spPr bwMode="auto">
          <a:xfrm>
            <a:off x="5410200" y="1143000"/>
            <a:ext cx="3216275" cy="64135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1" u="sng">
                <a:solidFill>
                  <a:srgbClr val="FF0000"/>
                </a:solidFill>
              </a:rPr>
              <a:t>Valence</a:t>
            </a:r>
            <a:r>
              <a:rPr lang="en-US"/>
              <a:t> electrons computed self-consistently</a:t>
            </a:r>
          </a:p>
        </p:txBody>
      </p:sp>
      <p:sp>
        <p:nvSpPr>
          <p:cNvPr id="23562" name="Text Box 1034"/>
          <p:cNvSpPr txBox="1">
            <a:spLocks noChangeArrowheads="1"/>
          </p:cNvSpPr>
          <p:nvPr/>
        </p:nvSpPr>
        <p:spPr bwMode="auto">
          <a:xfrm>
            <a:off x="1143000" y="0"/>
            <a:ext cx="7021513"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Input key parameters - pseudopotentials</a:t>
            </a:r>
          </a:p>
        </p:txBody>
      </p:sp>
      <p:sp>
        <p:nvSpPr>
          <p:cNvPr id="23564" name="Line 1036"/>
          <p:cNvSpPr>
            <a:spLocks noChangeShapeType="1"/>
          </p:cNvSpPr>
          <p:nvPr/>
        </p:nvSpPr>
        <p:spPr bwMode="auto">
          <a:xfrm flipH="1" flipV="1">
            <a:off x="3810000" y="3276600"/>
            <a:ext cx="2057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5" name="Text Box 1037"/>
          <p:cNvSpPr txBox="1">
            <a:spLocks noChangeArrowheads="1"/>
          </p:cNvSpPr>
          <p:nvPr/>
        </p:nvSpPr>
        <p:spPr bwMode="auto">
          <a:xfrm>
            <a:off x="5622925" y="3897313"/>
            <a:ext cx="20891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Semi-core states</a:t>
            </a:r>
          </a:p>
        </p:txBody>
      </p:sp>
    </p:spTree>
    <p:extLst>
      <p:ext uri="{BB962C8B-B14F-4D97-AF65-F5344CB8AC3E}">
        <p14:creationId xmlns:p14="http://schemas.microsoft.com/office/powerpoint/2010/main" val="389315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716320" y="836613"/>
            <a:ext cx="328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CC0000"/>
                </a:solidFill>
                <a:effectLst>
                  <a:outerShdw blurRad="38100" dist="38100" dir="2700000" algn="tl">
                    <a:srgbClr val="DDDDDD"/>
                  </a:outerShdw>
                </a:effectLst>
              </a:rPr>
              <a:t>What is it hard to calculate ?</a:t>
            </a:r>
          </a:p>
        </p:txBody>
      </p:sp>
      <p:sp>
        <p:nvSpPr>
          <p:cNvPr id="10" name="Text Box 5"/>
          <p:cNvSpPr txBox="1">
            <a:spLocks noChangeArrowheads="1"/>
          </p:cNvSpPr>
          <p:nvPr/>
        </p:nvSpPr>
        <p:spPr bwMode="auto">
          <a:xfrm>
            <a:off x="61650" y="1209675"/>
            <a:ext cx="850748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30000"/>
              </a:lnSpc>
            </a:pPr>
            <a:r>
              <a:rPr lang="en-US" sz="1600" b="1" dirty="0">
                <a:solidFill>
                  <a:srgbClr val="0000CC"/>
                </a:solidFill>
              </a:rPr>
              <a:t>Transport properties</a:t>
            </a:r>
            <a:r>
              <a:rPr lang="en-US" sz="1600" dirty="0"/>
              <a:t>: thermal conductivity, electrical conductivity of insulators, rheology, diffusion</a:t>
            </a:r>
          </a:p>
          <a:p>
            <a:pPr>
              <a:lnSpc>
                <a:spcPct val="130000"/>
              </a:lnSpc>
            </a:pPr>
            <a:r>
              <a:rPr lang="en-US" sz="1600" b="1" dirty="0">
                <a:solidFill>
                  <a:srgbClr val="0000CC"/>
                </a:solidFill>
              </a:rPr>
              <a:t>Excited electronic states</a:t>
            </a:r>
            <a:r>
              <a:rPr lang="en-US" sz="1600" dirty="0"/>
              <a:t>: optical spectra </a:t>
            </a:r>
            <a:r>
              <a:rPr lang="en-US" sz="1600" dirty="0">
                <a:sym typeface="Wingdings" charset="0"/>
              </a:rPr>
              <a:t>  (=constants?)</a:t>
            </a:r>
          </a:p>
          <a:p>
            <a:pPr>
              <a:lnSpc>
                <a:spcPct val="130000"/>
              </a:lnSpc>
            </a:pPr>
            <a:r>
              <a:rPr lang="en-US" sz="1600" b="1" dirty="0">
                <a:solidFill>
                  <a:srgbClr val="0000CC"/>
                </a:solidFill>
                <a:sym typeface="Wingdings" charset="0"/>
              </a:rPr>
              <a:t>Width</a:t>
            </a:r>
            <a:r>
              <a:rPr lang="en-US" sz="1600" dirty="0">
                <a:sym typeface="Wingdings" charset="0"/>
              </a:rPr>
              <a:t> of IR/Raman peaks, </a:t>
            </a:r>
            <a:r>
              <a:rPr lang="en-US" sz="1600" b="1" dirty="0">
                <a:solidFill>
                  <a:srgbClr val="0000CC"/>
                </a:solidFill>
                <a:sym typeface="Wingdings" charset="0"/>
              </a:rPr>
              <a:t>Melting curves</a:t>
            </a:r>
            <a:r>
              <a:rPr lang="en-US" sz="1600" dirty="0">
                <a:solidFill>
                  <a:srgbClr val="0000CC"/>
                </a:solidFill>
                <a:sym typeface="Wingdings" charset="0"/>
              </a:rPr>
              <a:t>, </a:t>
            </a:r>
            <a:r>
              <a:rPr lang="en-US" sz="1600" b="1" dirty="0">
                <a:solidFill>
                  <a:srgbClr val="0000CC"/>
                </a:solidFill>
                <a:sym typeface="Wingdings" charset="0"/>
              </a:rPr>
              <a:t>Fluid properties</a:t>
            </a:r>
            <a:endParaRPr lang="en-US" sz="1600" b="1" dirty="0">
              <a:solidFill>
                <a:srgbClr val="0000CC"/>
              </a:solidFill>
            </a:endParaRPr>
          </a:p>
        </p:txBody>
      </p:sp>
      <p:sp>
        <p:nvSpPr>
          <p:cNvPr id="11" name="Rectangle 10"/>
          <p:cNvSpPr>
            <a:spLocks noChangeArrowheads="1"/>
          </p:cNvSpPr>
          <p:nvPr/>
        </p:nvSpPr>
        <p:spPr bwMode="auto">
          <a:xfrm>
            <a:off x="49320" y="2633663"/>
            <a:ext cx="89916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pPr>
            <a:r>
              <a:rPr lang="en-US" sz="1600" b="1" dirty="0">
                <a:solidFill>
                  <a:srgbClr val="0000CC"/>
                </a:solidFill>
                <a:cs typeface="Times New Roman" charset="0"/>
              </a:rPr>
              <a:t>Electronic properties</a:t>
            </a:r>
            <a:r>
              <a:rPr lang="en-US" sz="1600" b="1" dirty="0">
                <a:cs typeface="Times New Roman" charset="0"/>
              </a:rPr>
              <a:t>: orbital energies, chemical bonding, electrical conductivity</a:t>
            </a:r>
          </a:p>
          <a:p>
            <a:pPr>
              <a:lnSpc>
                <a:spcPct val="130000"/>
              </a:lnSpc>
            </a:pPr>
            <a:r>
              <a:rPr lang="en-US" sz="1600" b="1" dirty="0">
                <a:solidFill>
                  <a:srgbClr val="0000CC"/>
                </a:solidFill>
                <a:cs typeface="Times New Roman" charset="0"/>
              </a:rPr>
              <a:t>Structural properties</a:t>
            </a:r>
            <a:r>
              <a:rPr lang="en-US" sz="1600" b="1" dirty="0">
                <a:cs typeface="Times New Roman" charset="0"/>
              </a:rPr>
              <a:t>: prediction of structures (under extreme conditions), </a:t>
            </a:r>
          </a:p>
          <a:p>
            <a:pPr>
              <a:lnSpc>
                <a:spcPct val="130000"/>
              </a:lnSpc>
            </a:pPr>
            <a:r>
              <a:rPr lang="en-US" sz="1600" b="1" dirty="0">
                <a:cs typeface="Times New Roman" charset="0"/>
              </a:rPr>
              <a:t>	phase diagrams, surfaces, interfaces, amorphous solids</a:t>
            </a:r>
          </a:p>
          <a:p>
            <a:pPr>
              <a:lnSpc>
                <a:spcPct val="130000"/>
              </a:lnSpc>
            </a:pPr>
            <a:r>
              <a:rPr lang="en-US" sz="1600" b="1" dirty="0">
                <a:solidFill>
                  <a:srgbClr val="0000CC"/>
                </a:solidFill>
                <a:cs typeface="Times New Roman" charset="0"/>
              </a:rPr>
              <a:t>Mechanical properties</a:t>
            </a:r>
            <a:r>
              <a:rPr lang="en-US" sz="1600" b="1" dirty="0">
                <a:cs typeface="Times New Roman" charset="0"/>
              </a:rPr>
              <a:t>: elasticity, compressibility, thermal expansion</a:t>
            </a:r>
          </a:p>
          <a:p>
            <a:pPr>
              <a:lnSpc>
                <a:spcPct val="130000"/>
              </a:lnSpc>
            </a:pPr>
            <a:r>
              <a:rPr lang="en-US" sz="1600" b="1" dirty="0">
                <a:solidFill>
                  <a:srgbClr val="0000CC"/>
                </a:solidFill>
                <a:cs typeface="Times New Roman" charset="0"/>
              </a:rPr>
              <a:t>Dielectric properties</a:t>
            </a:r>
            <a:r>
              <a:rPr lang="en-US" sz="1600" b="1" dirty="0">
                <a:cs typeface="Times New Roman" charset="0"/>
              </a:rPr>
              <a:t>: hybridizations, atomic dynamic charges, dielectric susceptibilities,</a:t>
            </a:r>
          </a:p>
          <a:p>
            <a:pPr>
              <a:lnSpc>
                <a:spcPct val="130000"/>
              </a:lnSpc>
            </a:pPr>
            <a:r>
              <a:rPr lang="en-US" sz="1600" b="1" dirty="0">
                <a:cs typeface="Times New Roman" charset="0"/>
              </a:rPr>
              <a:t>	polarization, non-linear optical coefficients, piezoelectric tensor</a:t>
            </a:r>
          </a:p>
          <a:p>
            <a:pPr>
              <a:lnSpc>
                <a:spcPct val="130000"/>
              </a:lnSpc>
            </a:pPr>
            <a:r>
              <a:rPr lang="en-US" sz="1600" b="1" dirty="0">
                <a:solidFill>
                  <a:srgbClr val="0000CC"/>
                </a:solidFill>
                <a:cs typeface="Times New Roman" charset="0"/>
              </a:rPr>
              <a:t>Spectroscopic properties</a:t>
            </a:r>
            <a:r>
              <a:rPr lang="en-US" sz="1600" b="1" dirty="0">
                <a:cs typeface="Times New Roman" charset="0"/>
              </a:rPr>
              <a:t>: Raman spectra with peak position and intensity, IR peaks</a:t>
            </a:r>
          </a:p>
          <a:p>
            <a:pPr>
              <a:lnSpc>
                <a:spcPct val="130000"/>
              </a:lnSpc>
            </a:pPr>
            <a:r>
              <a:rPr lang="en-US" sz="1600" b="1" dirty="0">
                <a:solidFill>
                  <a:srgbClr val="0000CC"/>
                </a:solidFill>
                <a:cs typeface="Times New Roman" charset="0"/>
              </a:rPr>
              <a:t>Dynamical properties</a:t>
            </a:r>
            <a:r>
              <a:rPr lang="en-US" sz="1600" b="1" dirty="0">
                <a:cs typeface="Times New Roman" charset="0"/>
              </a:rPr>
              <a:t>: phonons, lattice instabilities, prediction of structures,  </a:t>
            </a:r>
            <a:r>
              <a:rPr lang="en-US" sz="1600" b="1" dirty="0" smtClean="0">
                <a:cs typeface="Times New Roman" charset="0"/>
              </a:rPr>
              <a:t>thermodynamic </a:t>
            </a:r>
            <a:r>
              <a:rPr lang="en-US" sz="1600" b="1" dirty="0">
                <a:cs typeface="Times New Roman" charset="0"/>
              </a:rPr>
              <a:t>properties, phase diagrams, thermal expansion</a:t>
            </a:r>
          </a:p>
        </p:txBody>
      </p:sp>
      <p:sp>
        <p:nvSpPr>
          <p:cNvPr id="12" name="Text Box 11"/>
          <p:cNvSpPr txBox="1">
            <a:spLocks noChangeArrowheads="1"/>
          </p:cNvSpPr>
          <p:nvPr/>
        </p:nvSpPr>
        <p:spPr bwMode="auto">
          <a:xfrm>
            <a:off x="2852845" y="22606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CC0000"/>
                </a:solidFill>
                <a:effectLst>
                  <a:outerShdw blurRad="38100" dist="38100" dir="2700000" algn="tl">
                    <a:srgbClr val="DDDDDD"/>
                  </a:outerShdw>
                </a:effectLst>
              </a:rPr>
              <a:t>What we can calculate ?</a:t>
            </a:r>
          </a:p>
        </p:txBody>
      </p:sp>
    </p:spTree>
    <p:extLst>
      <p:ext uri="{BB962C8B-B14F-4D97-AF65-F5344CB8AC3E}">
        <p14:creationId xmlns:p14="http://schemas.microsoft.com/office/powerpoint/2010/main" val="3729715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1032" descr="img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54513" cy="3463925"/>
          </a:xfrm>
          <a:prstGeom prst="rect">
            <a:avLst/>
          </a:prstGeom>
          <a:solidFill>
            <a:srgbClr val="FFFFCC"/>
          </a:solidFill>
        </p:spPr>
      </p:pic>
      <p:pic>
        <p:nvPicPr>
          <p:cNvPr id="16393"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45720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94" name="Line 1034"/>
          <p:cNvSpPr>
            <a:spLocks noChangeShapeType="1"/>
          </p:cNvSpPr>
          <p:nvPr/>
        </p:nvSpPr>
        <p:spPr bwMode="auto">
          <a:xfrm>
            <a:off x="685800" y="1600200"/>
            <a:ext cx="0" cy="1066800"/>
          </a:xfrm>
          <a:prstGeom prst="line">
            <a:avLst/>
          </a:prstGeom>
          <a:noFill/>
          <a:ln w="381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5" name="Text Box 1035"/>
          <p:cNvSpPr txBox="1">
            <a:spLocks noChangeArrowheads="1"/>
          </p:cNvSpPr>
          <p:nvPr/>
        </p:nvSpPr>
        <p:spPr bwMode="auto">
          <a:xfrm>
            <a:off x="441325" y="1154113"/>
            <a:ext cx="326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66FFFF"/>
                </a:solidFill>
              </a:rPr>
              <a:t>All electron wavefunction</a:t>
            </a:r>
          </a:p>
        </p:txBody>
      </p:sp>
      <p:sp>
        <p:nvSpPr>
          <p:cNvPr id="16396" name="Line 1036"/>
          <p:cNvSpPr>
            <a:spLocks noChangeShapeType="1"/>
          </p:cNvSpPr>
          <p:nvPr/>
        </p:nvSpPr>
        <p:spPr bwMode="auto">
          <a:xfrm>
            <a:off x="3886200" y="1066800"/>
            <a:ext cx="0" cy="1524000"/>
          </a:xfrm>
          <a:prstGeom prst="line">
            <a:avLst/>
          </a:prstGeom>
          <a:noFill/>
          <a:ln w="952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7" name="Text Box 1037"/>
          <p:cNvSpPr txBox="1">
            <a:spLocks noChangeArrowheads="1"/>
          </p:cNvSpPr>
          <p:nvPr/>
        </p:nvSpPr>
        <p:spPr bwMode="auto">
          <a:xfrm>
            <a:off x="3810000" y="685800"/>
            <a:ext cx="280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CC0099"/>
                </a:solidFill>
              </a:rPr>
              <a:t>Pseudo-wavefunction</a:t>
            </a:r>
          </a:p>
        </p:txBody>
      </p:sp>
      <p:sp>
        <p:nvSpPr>
          <p:cNvPr id="16398" name="Text Box 1038"/>
          <p:cNvSpPr txBox="1">
            <a:spLocks noChangeArrowheads="1"/>
          </p:cNvSpPr>
          <p:nvPr/>
        </p:nvSpPr>
        <p:spPr bwMode="auto">
          <a:xfrm>
            <a:off x="1219200" y="0"/>
            <a:ext cx="7021513"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Input key parameters - pseudopotentials</a:t>
            </a:r>
          </a:p>
        </p:txBody>
      </p:sp>
    </p:spTree>
    <p:extLst>
      <p:ext uri="{BB962C8B-B14F-4D97-AF65-F5344CB8AC3E}">
        <p14:creationId xmlns:p14="http://schemas.microsoft.com/office/powerpoint/2010/main" val="190329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02456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19" name="Text Box 3"/>
          <p:cNvSpPr txBox="1">
            <a:spLocks noChangeArrowheads="1"/>
          </p:cNvSpPr>
          <p:nvPr/>
        </p:nvSpPr>
        <p:spPr bwMode="auto">
          <a:xfrm>
            <a:off x="1219200" y="0"/>
            <a:ext cx="7021513"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Input key parameters - pseudopotentials</a:t>
            </a:r>
          </a:p>
        </p:txBody>
      </p:sp>
    </p:spTree>
    <p:extLst>
      <p:ext uri="{BB962C8B-B14F-4D97-AF65-F5344CB8AC3E}">
        <p14:creationId xmlns:p14="http://schemas.microsoft.com/office/powerpoint/2010/main" val="314328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1219200" y="0"/>
            <a:ext cx="7021513"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u="sng">
                <a:solidFill>
                  <a:srgbClr val="FF0000"/>
                </a:solidFill>
                <a:effectLst>
                  <a:outerShdw blurRad="38100" dist="38100" dir="2700000" algn="tl">
                    <a:srgbClr val="000000"/>
                  </a:outerShdw>
                </a:effectLst>
              </a:rPr>
              <a:t>Input key parameters - pseudopotentials</a:t>
            </a:r>
          </a:p>
        </p:txBody>
      </p:sp>
      <p:pic>
        <p:nvPicPr>
          <p:cNvPr id="71683" name="Picture 1027"/>
          <p:cNvPicPr>
            <a:picLocks noChangeAspect="1" noChangeArrowheads="1"/>
          </p:cNvPicPr>
          <p:nvPr/>
        </p:nvPicPr>
        <p:blipFill>
          <a:blip r:embed="rId3">
            <a:extLst>
              <a:ext uri="{28A0092B-C50C-407E-A947-70E740481C1C}">
                <a14:useLocalDpi xmlns:a14="http://schemas.microsoft.com/office/drawing/2010/main" val="0"/>
              </a:ext>
            </a:extLst>
          </a:blip>
          <a:srcRect l="16499" t="11334" r="11000" b="31999"/>
          <a:stretch>
            <a:fillRect/>
          </a:stretch>
        </p:blipFill>
        <p:spPr bwMode="auto">
          <a:xfrm>
            <a:off x="1905000" y="685800"/>
            <a:ext cx="60960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684" name="Picture 1028"/>
          <p:cNvPicPr>
            <a:picLocks noChangeAspect="1" noChangeArrowheads="1"/>
          </p:cNvPicPr>
          <p:nvPr/>
        </p:nvPicPr>
        <p:blipFill>
          <a:blip r:embed="rId4">
            <a:extLst>
              <a:ext uri="{28A0092B-C50C-407E-A947-70E740481C1C}">
                <a14:useLocalDpi xmlns:a14="http://schemas.microsoft.com/office/drawing/2010/main" val="0"/>
              </a:ext>
            </a:extLst>
          </a:blip>
          <a:srcRect l="16499" t="11333" r="11501" b="19333"/>
          <a:stretch>
            <a:fillRect/>
          </a:stretch>
        </p:blipFill>
        <p:spPr bwMode="auto">
          <a:xfrm>
            <a:off x="4495800" y="3530600"/>
            <a:ext cx="4267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685" name="Picture 1029"/>
          <p:cNvPicPr>
            <a:picLocks noChangeAspect="1" noChangeArrowheads="1"/>
          </p:cNvPicPr>
          <p:nvPr/>
        </p:nvPicPr>
        <p:blipFill>
          <a:blip r:embed="rId5">
            <a:extLst>
              <a:ext uri="{28A0092B-C50C-407E-A947-70E740481C1C}">
                <a14:useLocalDpi xmlns:a14="http://schemas.microsoft.com/office/drawing/2010/main" val="0"/>
              </a:ext>
            </a:extLst>
          </a:blip>
          <a:srcRect l="34000" t="35333" r="32500" b="32666"/>
          <a:stretch>
            <a:fillRect/>
          </a:stretch>
        </p:blipFill>
        <p:spPr bwMode="auto">
          <a:xfrm>
            <a:off x="381000" y="3962400"/>
            <a:ext cx="3733800"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8690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0"/>
            <a:ext cx="34194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365760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42672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86000"/>
            <a:ext cx="42672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029200"/>
            <a:ext cx="36385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6" name="Text Box 8"/>
          <p:cNvSpPr txBox="1">
            <a:spLocks noChangeArrowheads="1"/>
          </p:cNvSpPr>
          <p:nvPr/>
        </p:nvSpPr>
        <p:spPr bwMode="auto">
          <a:xfrm>
            <a:off x="4640263" y="0"/>
            <a:ext cx="2335212"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localized basis</a:t>
            </a:r>
          </a:p>
        </p:txBody>
      </p:sp>
    </p:spTree>
    <p:extLst>
      <p:ext uri="{BB962C8B-B14F-4D97-AF65-F5344CB8AC3E}">
        <p14:creationId xmlns:p14="http://schemas.microsoft.com/office/powerpoint/2010/main" val="31107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434340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091" name="Text Box 11"/>
          <p:cNvSpPr txBox="1">
            <a:spLocks noChangeArrowheads="1"/>
          </p:cNvSpPr>
          <p:nvPr/>
        </p:nvSpPr>
        <p:spPr bwMode="auto">
          <a:xfrm>
            <a:off x="3657600" y="1219200"/>
            <a:ext cx="4059238"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70000"/>
              </a:lnSpc>
            </a:pPr>
            <a:r>
              <a:rPr lang="en-US"/>
              <a:t>Planewaves are characterized by their</a:t>
            </a:r>
          </a:p>
          <a:p>
            <a:pPr>
              <a:lnSpc>
                <a:spcPct val="170000"/>
              </a:lnSpc>
            </a:pPr>
            <a:r>
              <a:rPr lang="en-US"/>
              <a:t>	wavevector </a:t>
            </a:r>
            <a:r>
              <a:rPr lang="en-US" b="1">
                <a:solidFill>
                  <a:schemeClr val="accent2"/>
                </a:solidFill>
              </a:rPr>
              <a:t>G</a:t>
            </a:r>
          </a:p>
          <a:p>
            <a:pPr>
              <a:lnSpc>
                <a:spcPct val="170000"/>
              </a:lnSpc>
            </a:pPr>
            <a:r>
              <a:rPr lang="en-US"/>
              <a:t>	angular speed </a:t>
            </a:r>
            <a:r>
              <a:rPr lang="en-US">
                <a:latin typeface="Symbol" charset="0"/>
              </a:rPr>
              <a:t>w</a:t>
            </a:r>
          </a:p>
        </p:txBody>
      </p:sp>
      <p:sp>
        <p:nvSpPr>
          <p:cNvPr id="46092" name="Line 12"/>
          <p:cNvSpPr>
            <a:spLocks noChangeShapeType="1"/>
          </p:cNvSpPr>
          <p:nvPr/>
        </p:nvSpPr>
        <p:spPr bwMode="auto">
          <a:xfrm>
            <a:off x="5867400" y="1905000"/>
            <a:ext cx="2286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094" name="Rectangle 14"/>
          <p:cNvSpPr>
            <a:spLocks noChangeArrowheads="1"/>
          </p:cNvSpPr>
          <p:nvPr/>
        </p:nvSpPr>
        <p:spPr bwMode="auto">
          <a:xfrm>
            <a:off x="609600" y="1600200"/>
            <a:ext cx="2514600" cy="4108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a:solidFill>
                  <a:srgbClr val="008000"/>
                </a:solidFill>
              </a:rPr>
              <a:t>wavelength</a:t>
            </a:r>
          </a:p>
          <a:p>
            <a:pPr>
              <a:buFont typeface="Symbol" charset="0"/>
              <a:buChar char="l"/>
            </a:pPr>
            <a:r>
              <a:rPr lang="en-US" sz="2400" b="1">
                <a:solidFill>
                  <a:srgbClr val="000099"/>
                </a:solidFill>
              </a:rPr>
              <a:t>= 2</a:t>
            </a:r>
            <a:r>
              <a:rPr lang="en-US" sz="2400" b="1">
                <a:solidFill>
                  <a:srgbClr val="000099"/>
                </a:solidFill>
                <a:latin typeface="Symbol" charset="0"/>
              </a:rPr>
              <a:t>p</a:t>
            </a:r>
            <a:r>
              <a:rPr lang="en-US" sz="2400" b="1">
                <a:solidFill>
                  <a:srgbClr val="000099"/>
                </a:solidFill>
              </a:rPr>
              <a:t>/</a:t>
            </a:r>
            <a:r>
              <a:rPr lang="en-US" sz="2400" b="1" i="1">
                <a:solidFill>
                  <a:srgbClr val="000099"/>
                </a:solidFill>
                <a:latin typeface="Times New Roman" charset="0"/>
              </a:rPr>
              <a:t>G</a:t>
            </a:r>
            <a:r>
              <a:rPr lang="en-US" sz="2400">
                <a:latin typeface="Times New Roman" charset="0"/>
              </a:rPr>
              <a:t> </a:t>
            </a:r>
            <a:br>
              <a:rPr lang="en-US" sz="2400">
                <a:latin typeface="Times New Roman" charset="0"/>
              </a:rPr>
            </a:br>
            <a:endParaRPr lang="en-US" sz="2400">
              <a:latin typeface="Times New Roman" charset="0"/>
            </a:endParaRPr>
          </a:p>
          <a:p>
            <a:pPr>
              <a:buFont typeface="Symbol" charset="0"/>
              <a:buNone/>
            </a:pPr>
            <a:r>
              <a:rPr lang="en-US" sz="2400">
                <a:solidFill>
                  <a:srgbClr val="008000"/>
                </a:solidFill>
              </a:rPr>
              <a:t>frequency</a:t>
            </a:r>
            <a:endParaRPr lang="en-US" sz="2400">
              <a:solidFill>
                <a:srgbClr val="008000"/>
              </a:solidFill>
              <a:latin typeface="Times New Roman" charset="0"/>
            </a:endParaRPr>
          </a:p>
          <a:p>
            <a:pPr>
              <a:buFont typeface="Symbol" charset="0"/>
              <a:buNone/>
            </a:pPr>
            <a:r>
              <a:rPr lang="en-US" sz="2400" b="1" i="1">
                <a:solidFill>
                  <a:srgbClr val="000099"/>
                </a:solidFill>
                <a:latin typeface="Times New Roman" charset="0"/>
              </a:rPr>
              <a:t>f</a:t>
            </a:r>
            <a:r>
              <a:rPr lang="en-US" sz="2400" b="1">
                <a:solidFill>
                  <a:srgbClr val="000099"/>
                </a:solidFill>
                <a:latin typeface="Times New Roman" charset="0"/>
              </a:rPr>
              <a:t> = </a:t>
            </a:r>
            <a:r>
              <a:rPr lang="en-US" sz="2400" b="1">
                <a:solidFill>
                  <a:srgbClr val="000099"/>
                </a:solidFill>
                <a:latin typeface="Symbol" charset="0"/>
              </a:rPr>
              <a:t>w</a:t>
            </a:r>
            <a:r>
              <a:rPr lang="en-US" sz="2400" b="1">
                <a:solidFill>
                  <a:srgbClr val="000099"/>
                </a:solidFill>
              </a:rPr>
              <a:t>/2</a:t>
            </a:r>
            <a:r>
              <a:rPr lang="en-US" sz="2400" b="1">
                <a:solidFill>
                  <a:srgbClr val="000099"/>
                </a:solidFill>
                <a:latin typeface="Symbol" charset="0"/>
              </a:rPr>
              <a:t>p</a:t>
            </a:r>
            <a:r>
              <a:rPr lang="en-US" sz="2400"/>
              <a:t> </a:t>
            </a:r>
            <a:r>
              <a:rPr lang="en-US" sz="2400">
                <a:latin typeface="Times New Roman" charset="0"/>
              </a:rPr>
              <a:t/>
            </a:r>
            <a:br>
              <a:rPr lang="en-US" sz="2400">
                <a:latin typeface="Times New Roman" charset="0"/>
              </a:rPr>
            </a:br>
            <a:endParaRPr lang="en-US" sz="2400">
              <a:latin typeface="Times New Roman" charset="0"/>
            </a:endParaRPr>
          </a:p>
          <a:p>
            <a:pPr>
              <a:buFont typeface="Symbol" charset="0"/>
              <a:buNone/>
            </a:pPr>
            <a:r>
              <a:rPr lang="en-US" sz="2400">
                <a:solidFill>
                  <a:srgbClr val="008000"/>
                </a:solidFill>
                <a:latin typeface="Times New Roman" charset="0"/>
              </a:rPr>
              <a:t>period</a:t>
            </a:r>
          </a:p>
          <a:p>
            <a:pPr>
              <a:buFont typeface="Symbol" charset="0"/>
              <a:buNone/>
            </a:pPr>
            <a:r>
              <a:rPr lang="en-US" sz="2400" b="1" i="1">
                <a:solidFill>
                  <a:srgbClr val="000099"/>
                </a:solidFill>
                <a:latin typeface="Times New Roman" charset="0"/>
              </a:rPr>
              <a:t>T</a:t>
            </a:r>
            <a:r>
              <a:rPr lang="en-US" sz="2400" b="1">
                <a:solidFill>
                  <a:srgbClr val="000099"/>
                </a:solidFill>
                <a:latin typeface="Times New Roman" charset="0"/>
              </a:rPr>
              <a:t> = 1/</a:t>
            </a:r>
            <a:r>
              <a:rPr lang="en-US" sz="2400" b="1" i="1">
                <a:solidFill>
                  <a:srgbClr val="000099"/>
                </a:solidFill>
                <a:latin typeface="Times New Roman" charset="0"/>
              </a:rPr>
              <a:t>f</a:t>
            </a:r>
            <a:r>
              <a:rPr lang="en-US" sz="2400" b="1">
                <a:solidFill>
                  <a:srgbClr val="000099"/>
                </a:solidFill>
                <a:latin typeface="Times New Roman" charset="0"/>
              </a:rPr>
              <a:t> = 2</a:t>
            </a:r>
            <a:r>
              <a:rPr lang="en-US" sz="2400" b="1">
                <a:solidFill>
                  <a:srgbClr val="000099"/>
                </a:solidFill>
                <a:latin typeface="Symbol" charset="0"/>
              </a:rPr>
              <a:t>p/w</a:t>
            </a:r>
            <a:r>
              <a:rPr lang="en-US" sz="2400"/>
              <a:t> </a:t>
            </a:r>
          </a:p>
          <a:p>
            <a:pPr>
              <a:buFont typeface="Symbol" charset="0"/>
              <a:buNone/>
            </a:pPr>
            <a:endParaRPr lang="en-US" sz="2400"/>
          </a:p>
          <a:p>
            <a:pPr>
              <a:buFont typeface="Symbol" charset="0"/>
              <a:buNone/>
            </a:pPr>
            <a:r>
              <a:rPr lang="en-US" sz="2400">
                <a:solidFill>
                  <a:srgbClr val="008000"/>
                </a:solidFill>
              </a:rPr>
              <a:t>velocity</a:t>
            </a:r>
            <a:r>
              <a:rPr lang="en-US" sz="2400">
                <a:latin typeface="Times New Roman" charset="0"/>
              </a:rPr>
              <a:t/>
            </a:r>
            <a:br>
              <a:rPr lang="en-US" sz="2400">
                <a:latin typeface="Times New Roman" charset="0"/>
              </a:rPr>
            </a:br>
            <a:r>
              <a:rPr lang="en-US" sz="2400" b="1" i="1">
                <a:solidFill>
                  <a:srgbClr val="000099"/>
                </a:solidFill>
                <a:latin typeface="Times New Roman" charset="0"/>
              </a:rPr>
              <a:t>v</a:t>
            </a:r>
            <a:r>
              <a:rPr lang="en-US" sz="2400" b="1">
                <a:solidFill>
                  <a:srgbClr val="000099"/>
                </a:solidFill>
                <a:latin typeface="Times New Roman" charset="0"/>
              </a:rPr>
              <a:t> = </a:t>
            </a:r>
            <a:r>
              <a:rPr lang="en-US" sz="2400" b="1">
                <a:solidFill>
                  <a:srgbClr val="000099"/>
                </a:solidFill>
                <a:latin typeface="Symbol" charset="0"/>
              </a:rPr>
              <a:t>l</a:t>
            </a:r>
            <a:r>
              <a:rPr lang="en-US" sz="2400" b="1">
                <a:solidFill>
                  <a:srgbClr val="000099"/>
                </a:solidFill>
              </a:rPr>
              <a:t>/</a:t>
            </a:r>
            <a:r>
              <a:rPr lang="en-US" sz="2400" b="1" i="1">
                <a:solidFill>
                  <a:srgbClr val="000099"/>
                </a:solidFill>
                <a:latin typeface="Times New Roman" charset="0"/>
              </a:rPr>
              <a:t>T</a:t>
            </a:r>
            <a:r>
              <a:rPr lang="en-US" sz="2400" b="1">
                <a:solidFill>
                  <a:srgbClr val="000099"/>
                </a:solidFill>
                <a:latin typeface="Times New Roman" charset="0"/>
              </a:rPr>
              <a:t> = </a:t>
            </a:r>
            <a:r>
              <a:rPr lang="en-US" sz="2400" b="1">
                <a:solidFill>
                  <a:srgbClr val="000099"/>
                </a:solidFill>
                <a:latin typeface="Symbol" charset="0"/>
              </a:rPr>
              <a:t>w</a:t>
            </a:r>
            <a:r>
              <a:rPr lang="en-US" sz="2400" b="1">
                <a:solidFill>
                  <a:srgbClr val="000099"/>
                </a:solidFill>
              </a:rPr>
              <a:t>/</a:t>
            </a:r>
            <a:r>
              <a:rPr lang="en-US" sz="2400" b="1" i="1">
                <a:solidFill>
                  <a:srgbClr val="000099"/>
                </a:solidFill>
                <a:latin typeface="Times New Roman" charset="0"/>
              </a:rPr>
              <a:t>k</a:t>
            </a:r>
            <a:r>
              <a:rPr lang="en-US" sz="2400">
                <a:latin typeface="Times New Roman" charset="0"/>
              </a:rPr>
              <a:t> </a:t>
            </a:r>
          </a:p>
        </p:txBody>
      </p:sp>
      <p:sp>
        <p:nvSpPr>
          <p:cNvPr id="46096" name="Text Box 16"/>
          <p:cNvSpPr txBox="1">
            <a:spLocks noChangeArrowheads="1"/>
          </p:cNvSpPr>
          <p:nvPr/>
        </p:nvSpPr>
        <p:spPr bwMode="auto">
          <a:xfrm>
            <a:off x="3429000" y="0"/>
            <a:ext cx="1895475"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planewaves</a:t>
            </a:r>
          </a:p>
        </p:txBody>
      </p:sp>
    </p:spTree>
    <p:extLst>
      <p:ext uri="{BB962C8B-B14F-4D97-AF65-F5344CB8AC3E}">
        <p14:creationId xmlns:p14="http://schemas.microsoft.com/office/powerpoint/2010/main" val="285392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b="50832"/>
          <a:stretch>
            <a:fillRect/>
          </a:stretch>
        </p:blipFill>
        <p:spPr bwMode="auto">
          <a:xfrm>
            <a:off x="76200" y="1524000"/>
            <a:ext cx="8991600"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8" name="Text Box 4"/>
          <p:cNvSpPr txBox="1">
            <a:spLocks noChangeArrowheads="1"/>
          </p:cNvSpPr>
          <p:nvPr/>
        </p:nvSpPr>
        <p:spPr bwMode="auto">
          <a:xfrm>
            <a:off x="838200" y="914400"/>
            <a:ext cx="738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The electron density is obtained by superposition of planewaves</a:t>
            </a:r>
          </a:p>
        </p:txBody>
      </p:sp>
      <p:sp>
        <p:nvSpPr>
          <p:cNvPr id="47109" name="Text Box 5"/>
          <p:cNvSpPr txBox="1">
            <a:spLocks noChangeArrowheads="1"/>
          </p:cNvSpPr>
          <p:nvPr/>
        </p:nvSpPr>
        <p:spPr bwMode="auto">
          <a:xfrm>
            <a:off x="3429000" y="0"/>
            <a:ext cx="1895475"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planewaves</a:t>
            </a:r>
          </a:p>
        </p:txBody>
      </p:sp>
    </p:spTree>
    <p:extLst>
      <p:ext uri="{BB962C8B-B14F-4D97-AF65-F5344CB8AC3E}">
        <p14:creationId xmlns:p14="http://schemas.microsoft.com/office/powerpoint/2010/main" val="16359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905000" y="0"/>
            <a:ext cx="4757738"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Input key parameters - K-points</a:t>
            </a:r>
          </a:p>
        </p:txBody>
      </p:sp>
      <p:graphicFrame>
        <p:nvGraphicFramePr>
          <p:cNvPr id="53252" name="Object 4"/>
          <p:cNvGraphicFramePr>
            <a:graphicFrameLocks noChangeAspect="1"/>
          </p:cNvGraphicFramePr>
          <p:nvPr/>
        </p:nvGraphicFramePr>
        <p:xfrm>
          <a:off x="1066800" y="838200"/>
          <a:ext cx="2438400" cy="1447800"/>
        </p:xfrm>
        <a:graphic>
          <a:graphicData uri="http://schemas.openxmlformats.org/presentationml/2006/ole">
            <mc:AlternateContent xmlns:mc="http://schemas.openxmlformats.org/markup-compatibility/2006">
              <mc:Choice xmlns:v="urn:schemas-microsoft-com:vml" Requires="v">
                <p:oleObj spid="_x0000_s61480" name="Equation" r:id="rId4" imgW="406620" imgH="241592" progId="Equation.3">
                  <p:embed/>
                </p:oleObj>
              </mc:Choice>
              <mc:Fallback>
                <p:oleObj name="Equation" r:id="rId4" imgW="406620" imgH="24159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38200"/>
                        <a:ext cx="24384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Line 6"/>
          <p:cNvSpPr>
            <a:spLocks noChangeShapeType="1"/>
          </p:cNvSpPr>
          <p:nvPr/>
        </p:nvSpPr>
        <p:spPr bwMode="auto">
          <a:xfrm flipH="1">
            <a:off x="3962400" y="1524000"/>
            <a:ext cx="2057400"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55" name="Text Box 7"/>
          <p:cNvSpPr txBox="1">
            <a:spLocks noChangeArrowheads="1"/>
          </p:cNvSpPr>
          <p:nvPr/>
        </p:nvSpPr>
        <p:spPr bwMode="auto">
          <a:xfrm>
            <a:off x="5943600" y="1066800"/>
            <a:ext cx="2682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a:t>Limited set of k points ~ </a:t>
            </a:r>
          </a:p>
          <a:p>
            <a:pPr algn="ctr"/>
            <a:r>
              <a:rPr lang="en-US" sz="2000"/>
              <a:t>boundary conditions</a:t>
            </a:r>
          </a:p>
        </p:txBody>
      </p:sp>
      <p:pic>
        <p:nvPicPr>
          <p:cNvPr id="532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819400"/>
            <a:ext cx="35147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6805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6734" y="6485047"/>
            <a:ext cx="5285421" cy="369332"/>
          </a:xfrm>
          <a:prstGeom prst="rect">
            <a:avLst/>
          </a:prstGeom>
          <a:noFill/>
        </p:spPr>
        <p:txBody>
          <a:bodyPr wrap="none" rtlCol="0">
            <a:spAutoFit/>
          </a:bodyPr>
          <a:lstStyle/>
          <a:p>
            <a:r>
              <a:rPr lang="en-US" i="1" dirty="0" smtClean="0"/>
              <a:t>after: </a:t>
            </a:r>
            <a:r>
              <a:rPr lang="en-US" i="1" dirty="0"/>
              <a:t>http://</a:t>
            </a:r>
            <a:r>
              <a:rPr lang="en-US" i="1" dirty="0" err="1"/>
              <a:t>www.psi-k.org</a:t>
            </a:r>
            <a:r>
              <a:rPr lang="en-US" i="1" dirty="0"/>
              <a:t>/</a:t>
            </a:r>
            <a:r>
              <a:rPr lang="en-US" i="1" dirty="0" err="1"/>
              <a:t>Psik</a:t>
            </a:r>
            <a:r>
              <a:rPr lang="en-US" i="1" dirty="0"/>
              <a:t>-training/Gonze-1.pdf</a:t>
            </a:r>
          </a:p>
        </p:txBody>
      </p:sp>
      <p:grpSp>
        <p:nvGrpSpPr>
          <p:cNvPr id="794" name="Group 793"/>
          <p:cNvGrpSpPr/>
          <p:nvPr/>
        </p:nvGrpSpPr>
        <p:grpSpPr>
          <a:xfrm>
            <a:off x="2996460" y="282574"/>
            <a:ext cx="3362985" cy="3387433"/>
            <a:chOff x="4086353" y="517817"/>
            <a:chExt cx="3362985" cy="3387433"/>
          </a:xfrm>
        </p:grpSpPr>
        <p:pic>
          <p:nvPicPr>
            <p:cNvPr id="2" name="Picture 1" descr="Screen Shot 2012-07-25 at 7.03.08 AM.png"/>
            <p:cNvPicPr>
              <a:picLocks noChangeAspect="1"/>
            </p:cNvPicPr>
            <p:nvPr/>
          </p:nvPicPr>
          <p:blipFill rotWithShape="1">
            <a:blip r:embed="rId2">
              <a:extLst>
                <a:ext uri="{28A0092B-C50C-407E-A947-70E740481C1C}">
                  <a14:useLocalDpi xmlns:a14="http://schemas.microsoft.com/office/drawing/2010/main" val="0"/>
                </a:ext>
              </a:extLst>
            </a:blip>
            <a:srcRect l="47353" r="-1" b="42680"/>
            <a:stretch/>
          </p:blipFill>
          <p:spPr>
            <a:xfrm>
              <a:off x="4086353" y="517817"/>
              <a:ext cx="3362985" cy="3330283"/>
            </a:xfrm>
            <a:prstGeom prst="rect">
              <a:avLst/>
            </a:prstGeom>
          </p:spPr>
        </p:pic>
        <p:grpSp>
          <p:nvGrpSpPr>
            <p:cNvPr id="457" name="Group 456"/>
            <p:cNvGrpSpPr/>
            <p:nvPr/>
          </p:nvGrpSpPr>
          <p:grpSpPr>
            <a:xfrm>
              <a:off x="4248150" y="755650"/>
              <a:ext cx="313266" cy="3149600"/>
              <a:chOff x="4248150" y="755650"/>
              <a:chExt cx="313266" cy="3149600"/>
            </a:xfrm>
          </p:grpSpPr>
          <p:grpSp>
            <p:nvGrpSpPr>
              <p:cNvPr id="12" name="Group 11"/>
              <p:cNvGrpSpPr/>
              <p:nvPr/>
            </p:nvGrpSpPr>
            <p:grpSpPr>
              <a:xfrm>
                <a:off x="4248150" y="755650"/>
                <a:ext cx="50800" cy="2851150"/>
                <a:chOff x="4241800" y="755650"/>
                <a:chExt cx="50800" cy="2851150"/>
              </a:xfrm>
            </p:grpSpPr>
            <p:sp>
              <p:nvSpPr>
                <p:cNvPr id="4" name="Oval 3"/>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4379383" y="863600"/>
                <a:ext cx="50800" cy="3041650"/>
                <a:chOff x="4387850" y="863600"/>
                <a:chExt cx="50800" cy="3041650"/>
              </a:xfrm>
            </p:grpSpPr>
            <p:grpSp>
              <p:nvGrpSpPr>
                <p:cNvPr id="76" name="Group 75"/>
                <p:cNvGrpSpPr/>
                <p:nvPr/>
              </p:nvGrpSpPr>
              <p:grpSpPr>
                <a:xfrm>
                  <a:off x="4387850" y="863600"/>
                  <a:ext cx="50800" cy="2851150"/>
                  <a:chOff x="4241800" y="755650"/>
                  <a:chExt cx="50800" cy="2851150"/>
                </a:xfrm>
                <a:solidFill>
                  <a:srgbClr val="0000FF"/>
                </a:solidFill>
              </p:grpSpPr>
              <p:sp>
                <p:nvSpPr>
                  <p:cNvPr id="77" name="Oval 76"/>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4387850" y="1054100"/>
                  <a:ext cx="50800" cy="2851150"/>
                  <a:chOff x="4241800" y="755650"/>
                  <a:chExt cx="50800" cy="2851150"/>
                </a:xfrm>
                <a:solidFill>
                  <a:srgbClr val="0000FF"/>
                </a:solidFill>
              </p:grpSpPr>
              <p:sp>
                <p:nvSpPr>
                  <p:cNvPr id="293" name="Oval 292"/>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38" name="Group 437"/>
              <p:cNvGrpSpPr/>
              <p:nvPr/>
            </p:nvGrpSpPr>
            <p:grpSpPr>
              <a:xfrm>
                <a:off x="4510616" y="860425"/>
                <a:ext cx="50800" cy="3041650"/>
                <a:chOff x="4387850" y="863600"/>
                <a:chExt cx="50800" cy="3041650"/>
              </a:xfrm>
            </p:grpSpPr>
            <p:grpSp>
              <p:nvGrpSpPr>
                <p:cNvPr id="439" name="Group 438"/>
                <p:cNvGrpSpPr/>
                <p:nvPr/>
              </p:nvGrpSpPr>
              <p:grpSpPr>
                <a:xfrm>
                  <a:off x="4387850" y="863600"/>
                  <a:ext cx="50800" cy="2851150"/>
                  <a:chOff x="4241800" y="755650"/>
                  <a:chExt cx="50800" cy="2851150"/>
                </a:xfrm>
                <a:solidFill>
                  <a:srgbClr val="0000FF"/>
                </a:solidFill>
              </p:grpSpPr>
              <p:sp>
                <p:nvSpPr>
                  <p:cNvPr id="449" name="Oval 448"/>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4387850" y="1054100"/>
                  <a:ext cx="50800" cy="2851150"/>
                  <a:chOff x="4241800" y="755650"/>
                  <a:chExt cx="50800" cy="2851150"/>
                </a:xfrm>
                <a:solidFill>
                  <a:srgbClr val="0000FF"/>
                </a:solidFill>
              </p:grpSpPr>
              <p:sp>
                <p:nvSpPr>
                  <p:cNvPr id="441" name="Oval 440"/>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458" name="Group 457"/>
            <p:cNvGrpSpPr/>
            <p:nvPr/>
          </p:nvGrpSpPr>
          <p:grpSpPr>
            <a:xfrm>
              <a:off x="4648199" y="755650"/>
              <a:ext cx="313266" cy="3149600"/>
              <a:chOff x="4248150" y="755650"/>
              <a:chExt cx="313266" cy="3149600"/>
            </a:xfrm>
          </p:grpSpPr>
          <p:grpSp>
            <p:nvGrpSpPr>
              <p:cNvPr id="459" name="Group 458"/>
              <p:cNvGrpSpPr/>
              <p:nvPr/>
            </p:nvGrpSpPr>
            <p:grpSpPr>
              <a:xfrm>
                <a:off x="4248150" y="755650"/>
                <a:ext cx="50800" cy="2851150"/>
                <a:chOff x="4241800" y="755650"/>
                <a:chExt cx="50800" cy="2851150"/>
              </a:xfrm>
            </p:grpSpPr>
            <p:sp>
              <p:nvSpPr>
                <p:cNvPr id="498" name="Oval 497"/>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0" name="Group 459"/>
              <p:cNvGrpSpPr/>
              <p:nvPr/>
            </p:nvGrpSpPr>
            <p:grpSpPr>
              <a:xfrm>
                <a:off x="4379383" y="863600"/>
                <a:ext cx="50800" cy="3041650"/>
                <a:chOff x="4387850" y="863600"/>
                <a:chExt cx="50800" cy="3041650"/>
              </a:xfrm>
            </p:grpSpPr>
            <p:grpSp>
              <p:nvGrpSpPr>
                <p:cNvPr id="480" name="Group 479"/>
                <p:cNvGrpSpPr/>
                <p:nvPr/>
              </p:nvGrpSpPr>
              <p:grpSpPr>
                <a:xfrm>
                  <a:off x="4387850" y="863600"/>
                  <a:ext cx="50800" cy="2851150"/>
                  <a:chOff x="4241800" y="755650"/>
                  <a:chExt cx="50800" cy="2851150"/>
                </a:xfrm>
                <a:solidFill>
                  <a:srgbClr val="0000FF"/>
                </a:solidFill>
              </p:grpSpPr>
              <p:sp>
                <p:nvSpPr>
                  <p:cNvPr id="490" name="Oval 48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4387850" y="1054100"/>
                  <a:ext cx="50800" cy="2851150"/>
                  <a:chOff x="4241800" y="755650"/>
                  <a:chExt cx="50800" cy="2851150"/>
                </a:xfrm>
                <a:solidFill>
                  <a:srgbClr val="0000FF"/>
                </a:solidFill>
              </p:grpSpPr>
              <p:sp>
                <p:nvSpPr>
                  <p:cNvPr id="482" name="Oval 48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1" name="Group 460"/>
              <p:cNvGrpSpPr/>
              <p:nvPr/>
            </p:nvGrpSpPr>
            <p:grpSpPr>
              <a:xfrm>
                <a:off x="4510616" y="860425"/>
                <a:ext cx="50800" cy="3041650"/>
                <a:chOff x="4387850" y="863600"/>
                <a:chExt cx="50800" cy="3041650"/>
              </a:xfrm>
            </p:grpSpPr>
            <p:grpSp>
              <p:nvGrpSpPr>
                <p:cNvPr id="462" name="Group 461"/>
                <p:cNvGrpSpPr/>
                <p:nvPr/>
              </p:nvGrpSpPr>
              <p:grpSpPr>
                <a:xfrm>
                  <a:off x="4387850" y="863600"/>
                  <a:ext cx="50800" cy="2851150"/>
                  <a:chOff x="4241800" y="755650"/>
                  <a:chExt cx="50800" cy="2851150"/>
                </a:xfrm>
                <a:solidFill>
                  <a:srgbClr val="0000FF"/>
                </a:solidFill>
              </p:grpSpPr>
              <p:sp>
                <p:nvSpPr>
                  <p:cNvPr id="472" name="Oval 47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4387850" y="1054100"/>
                  <a:ext cx="50800" cy="2851150"/>
                  <a:chOff x="4241800" y="755650"/>
                  <a:chExt cx="50800" cy="2851150"/>
                </a:xfrm>
                <a:solidFill>
                  <a:srgbClr val="0000FF"/>
                </a:solidFill>
              </p:grpSpPr>
              <p:sp>
                <p:nvSpPr>
                  <p:cNvPr id="464" name="Oval 463"/>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506" name="Group 505"/>
            <p:cNvGrpSpPr/>
            <p:nvPr/>
          </p:nvGrpSpPr>
          <p:grpSpPr>
            <a:xfrm>
              <a:off x="5041898" y="755650"/>
              <a:ext cx="313266" cy="3149600"/>
              <a:chOff x="4248150" y="755650"/>
              <a:chExt cx="313266" cy="3149600"/>
            </a:xfrm>
          </p:grpSpPr>
          <p:grpSp>
            <p:nvGrpSpPr>
              <p:cNvPr id="507" name="Group 506"/>
              <p:cNvGrpSpPr/>
              <p:nvPr/>
            </p:nvGrpSpPr>
            <p:grpSpPr>
              <a:xfrm>
                <a:off x="4248150" y="755650"/>
                <a:ext cx="50800" cy="2851150"/>
                <a:chOff x="4241800" y="755650"/>
                <a:chExt cx="50800" cy="2851150"/>
              </a:xfrm>
            </p:grpSpPr>
            <p:sp>
              <p:nvSpPr>
                <p:cNvPr id="546" name="Oval 545"/>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8" name="Group 507"/>
              <p:cNvGrpSpPr/>
              <p:nvPr/>
            </p:nvGrpSpPr>
            <p:grpSpPr>
              <a:xfrm>
                <a:off x="4379383" y="863600"/>
                <a:ext cx="50800" cy="3041650"/>
                <a:chOff x="4387850" y="863600"/>
                <a:chExt cx="50800" cy="3041650"/>
              </a:xfrm>
            </p:grpSpPr>
            <p:grpSp>
              <p:nvGrpSpPr>
                <p:cNvPr id="528" name="Group 527"/>
                <p:cNvGrpSpPr/>
                <p:nvPr/>
              </p:nvGrpSpPr>
              <p:grpSpPr>
                <a:xfrm>
                  <a:off x="4387850" y="863600"/>
                  <a:ext cx="50800" cy="2851150"/>
                  <a:chOff x="4241800" y="755650"/>
                  <a:chExt cx="50800" cy="2851150"/>
                </a:xfrm>
                <a:solidFill>
                  <a:srgbClr val="0000FF"/>
                </a:solidFill>
              </p:grpSpPr>
              <p:sp>
                <p:nvSpPr>
                  <p:cNvPr id="538" name="Oval 537"/>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9" name="Group 528"/>
                <p:cNvGrpSpPr/>
                <p:nvPr/>
              </p:nvGrpSpPr>
              <p:grpSpPr>
                <a:xfrm>
                  <a:off x="4387850" y="1054100"/>
                  <a:ext cx="50800" cy="2851150"/>
                  <a:chOff x="4241800" y="755650"/>
                  <a:chExt cx="50800" cy="2851150"/>
                </a:xfrm>
                <a:solidFill>
                  <a:srgbClr val="0000FF"/>
                </a:solidFill>
              </p:grpSpPr>
              <p:sp>
                <p:nvSpPr>
                  <p:cNvPr id="530" name="Oval 52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09" name="Group 508"/>
              <p:cNvGrpSpPr/>
              <p:nvPr/>
            </p:nvGrpSpPr>
            <p:grpSpPr>
              <a:xfrm>
                <a:off x="4510616" y="860425"/>
                <a:ext cx="50800" cy="3041650"/>
                <a:chOff x="4387850" y="863600"/>
                <a:chExt cx="50800" cy="3041650"/>
              </a:xfrm>
            </p:grpSpPr>
            <p:grpSp>
              <p:nvGrpSpPr>
                <p:cNvPr id="510" name="Group 509"/>
                <p:cNvGrpSpPr/>
                <p:nvPr/>
              </p:nvGrpSpPr>
              <p:grpSpPr>
                <a:xfrm>
                  <a:off x="4387850" y="863600"/>
                  <a:ext cx="50800" cy="2851150"/>
                  <a:chOff x="4241800" y="755650"/>
                  <a:chExt cx="50800" cy="2851150"/>
                </a:xfrm>
                <a:solidFill>
                  <a:srgbClr val="0000FF"/>
                </a:solidFill>
              </p:grpSpPr>
              <p:sp>
                <p:nvSpPr>
                  <p:cNvPr id="520" name="Oval 51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1" name="Group 510"/>
                <p:cNvGrpSpPr/>
                <p:nvPr/>
              </p:nvGrpSpPr>
              <p:grpSpPr>
                <a:xfrm>
                  <a:off x="4387850" y="1054100"/>
                  <a:ext cx="50800" cy="2851150"/>
                  <a:chOff x="4241800" y="755650"/>
                  <a:chExt cx="50800" cy="2851150"/>
                </a:xfrm>
                <a:solidFill>
                  <a:srgbClr val="0000FF"/>
                </a:solidFill>
              </p:grpSpPr>
              <p:sp>
                <p:nvSpPr>
                  <p:cNvPr id="512" name="Oval 51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554" name="Group 553"/>
            <p:cNvGrpSpPr/>
            <p:nvPr/>
          </p:nvGrpSpPr>
          <p:grpSpPr>
            <a:xfrm>
              <a:off x="5435597" y="755650"/>
              <a:ext cx="313266" cy="3149600"/>
              <a:chOff x="4248150" y="755650"/>
              <a:chExt cx="313266" cy="3149600"/>
            </a:xfrm>
          </p:grpSpPr>
          <p:grpSp>
            <p:nvGrpSpPr>
              <p:cNvPr id="555" name="Group 554"/>
              <p:cNvGrpSpPr/>
              <p:nvPr/>
            </p:nvGrpSpPr>
            <p:grpSpPr>
              <a:xfrm>
                <a:off x="4248150" y="755650"/>
                <a:ext cx="50800" cy="2851150"/>
                <a:chOff x="4241800" y="755650"/>
                <a:chExt cx="50800" cy="2851150"/>
              </a:xfrm>
            </p:grpSpPr>
            <p:sp>
              <p:nvSpPr>
                <p:cNvPr id="594" name="Oval 593"/>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6" name="Group 555"/>
              <p:cNvGrpSpPr/>
              <p:nvPr/>
            </p:nvGrpSpPr>
            <p:grpSpPr>
              <a:xfrm>
                <a:off x="4379383" y="863600"/>
                <a:ext cx="50800" cy="3041650"/>
                <a:chOff x="4387850" y="863600"/>
                <a:chExt cx="50800" cy="3041650"/>
              </a:xfrm>
            </p:grpSpPr>
            <p:grpSp>
              <p:nvGrpSpPr>
                <p:cNvPr id="576" name="Group 575"/>
                <p:cNvGrpSpPr/>
                <p:nvPr/>
              </p:nvGrpSpPr>
              <p:grpSpPr>
                <a:xfrm>
                  <a:off x="4387850" y="863600"/>
                  <a:ext cx="50800" cy="2851150"/>
                  <a:chOff x="4241800" y="755650"/>
                  <a:chExt cx="50800" cy="2851150"/>
                </a:xfrm>
                <a:solidFill>
                  <a:srgbClr val="0000FF"/>
                </a:solidFill>
              </p:grpSpPr>
              <p:sp>
                <p:nvSpPr>
                  <p:cNvPr id="586" name="Oval 585"/>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7" name="Group 576"/>
                <p:cNvGrpSpPr/>
                <p:nvPr/>
              </p:nvGrpSpPr>
              <p:grpSpPr>
                <a:xfrm>
                  <a:off x="4387850" y="1054100"/>
                  <a:ext cx="50800" cy="2851150"/>
                  <a:chOff x="4241800" y="755650"/>
                  <a:chExt cx="50800" cy="2851150"/>
                </a:xfrm>
                <a:solidFill>
                  <a:srgbClr val="0000FF"/>
                </a:solidFill>
              </p:grpSpPr>
              <p:sp>
                <p:nvSpPr>
                  <p:cNvPr id="578" name="Oval 577"/>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57" name="Group 556"/>
              <p:cNvGrpSpPr/>
              <p:nvPr/>
            </p:nvGrpSpPr>
            <p:grpSpPr>
              <a:xfrm>
                <a:off x="4510616" y="860425"/>
                <a:ext cx="50800" cy="3041650"/>
                <a:chOff x="4387850" y="863600"/>
                <a:chExt cx="50800" cy="3041650"/>
              </a:xfrm>
            </p:grpSpPr>
            <p:grpSp>
              <p:nvGrpSpPr>
                <p:cNvPr id="558" name="Group 557"/>
                <p:cNvGrpSpPr/>
                <p:nvPr/>
              </p:nvGrpSpPr>
              <p:grpSpPr>
                <a:xfrm>
                  <a:off x="4387850" y="863600"/>
                  <a:ext cx="50800" cy="2851150"/>
                  <a:chOff x="4241800" y="755650"/>
                  <a:chExt cx="50800" cy="2851150"/>
                </a:xfrm>
                <a:solidFill>
                  <a:srgbClr val="0000FF"/>
                </a:solidFill>
              </p:grpSpPr>
              <p:sp>
                <p:nvSpPr>
                  <p:cNvPr id="568" name="Oval 567"/>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9" name="Group 558"/>
                <p:cNvGrpSpPr/>
                <p:nvPr/>
              </p:nvGrpSpPr>
              <p:grpSpPr>
                <a:xfrm>
                  <a:off x="4387850" y="1054100"/>
                  <a:ext cx="50800" cy="2851150"/>
                  <a:chOff x="4241800" y="755650"/>
                  <a:chExt cx="50800" cy="2851150"/>
                </a:xfrm>
                <a:solidFill>
                  <a:srgbClr val="0000FF"/>
                </a:solidFill>
              </p:grpSpPr>
              <p:sp>
                <p:nvSpPr>
                  <p:cNvPr id="560" name="Oval 55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02" name="Group 601"/>
            <p:cNvGrpSpPr/>
            <p:nvPr/>
          </p:nvGrpSpPr>
          <p:grpSpPr>
            <a:xfrm>
              <a:off x="5810246" y="755650"/>
              <a:ext cx="313266" cy="3149600"/>
              <a:chOff x="4248150" y="755650"/>
              <a:chExt cx="313266" cy="3149600"/>
            </a:xfrm>
          </p:grpSpPr>
          <p:grpSp>
            <p:nvGrpSpPr>
              <p:cNvPr id="603" name="Group 602"/>
              <p:cNvGrpSpPr/>
              <p:nvPr/>
            </p:nvGrpSpPr>
            <p:grpSpPr>
              <a:xfrm>
                <a:off x="4248150" y="755650"/>
                <a:ext cx="50800" cy="2851150"/>
                <a:chOff x="4241800" y="755650"/>
                <a:chExt cx="50800" cy="2851150"/>
              </a:xfrm>
            </p:grpSpPr>
            <p:sp>
              <p:nvSpPr>
                <p:cNvPr id="642" name="Oval 641"/>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4" name="Group 603"/>
              <p:cNvGrpSpPr/>
              <p:nvPr/>
            </p:nvGrpSpPr>
            <p:grpSpPr>
              <a:xfrm>
                <a:off x="4379383" y="863600"/>
                <a:ext cx="50800" cy="3041650"/>
                <a:chOff x="4387850" y="863600"/>
                <a:chExt cx="50800" cy="3041650"/>
              </a:xfrm>
            </p:grpSpPr>
            <p:grpSp>
              <p:nvGrpSpPr>
                <p:cNvPr id="624" name="Group 623"/>
                <p:cNvGrpSpPr/>
                <p:nvPr/>
              </p:nvGrpSpPr>
              <p:grpSpPr>
                <a:xfrm>
                  <a:off x="4387850" y="863600"/>
                  <a:ext cx="50800" cy="2851150"/>
                  <a:chOff x="4241800" y="755650"/>
                  <a:chExt cx="50800" cy="2851150"/>
                </a:xfrm>
                <a:solidFill>
                  <a:srgbClr val="0000FF"/>
                </a:solidFill>
              </p:grpSpPr>
              <p:sp>
                <p:nvSpPr>
                  <p:cNvPr id="634" name="Oval 633"/>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5" name="Group 624"/>
                <p:cNvGrpSpPr/>
                <p:nvPr/>
              </p:nvGrpSpPr>
              <p:grpSpPr>
                <a:xfrm>
                  <a:off x="4387850" y="1054100"/>
                  <a:ext cx="50800" cy="2851150"/>
                  <a:chOff x="4241800" y="755650"/>
                  <a:chExt cx="50800" cy="2851150"/>
                </a:xfrm>
                <a:solidFill>
                  <a:srgbClr val="0000FF"/>
                </a:solidFill>
              </p:grpSpPr>
              <p:sp>
                <p:nvSpPr>
                  <p:cNvPr id="626" name="Oval 625"/>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05" name="Group 604"/>
              <p:cNvGrpSpPr/>
              <p:nvPr/>
            </p:nvGrpSpPr>
            <p:grpSpPr>
              <a:xfrm>
                <a:off x="4510616" y="860425"/>
                <a:ext cx="50800" cy="3041650"/>
                <a:chOff x="4387850" y="863600"/>
                <a:chExt cx="50800" cy="3041650"/>
              </a:xfrm>
            </p:grpSpPr>
            <p:grpSp>
              <p:nvGrpSpPr>
                <p:cNvPr id="606" name="Group 605"/>
                <p:cNvGrpSpPr/>
                <p:nvPr/>
              </p:nvGrpSpPr>
              <p:grpSpPr>
                <a:xfrm>
                  <a:off x="4387850" y="863600"/>
                  <a:ext cx="50800" cy="2851150"/>
                  <a:chOff x="4241800" y="755650"/>
                  <a:chExt cx="50800" cy="2851150"/>
                </a:xfrm>
                <a:solidFill>
                  <a:srgbClr val="0000FF"/>
                </a:solidFill>
              </p:grpSpPr>
              <p:sp>
                <p:nvSpPr>
                  <p:cNvPr id="616" name="Oval 615"/>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7" name="Group 606"/>
                <p:cNvGrpSpPr/>
                <p:nvPr/>
              </p:nvGrpSpPr>
              <p:grpSpPr>
                <a:xfrm>
                  <a:off x="4387850" y="1054100"/>
                  <a:ext cx="50800" cy="2851150"/>
                  <a:chOff x="4241800" y="755650"/>
                  <a:chExt cx="50800" cy="2851150"/>
                </a:xfrm>
                <a:solidFill>
                  <a:srgbClr val="0000FF"/>
                </a:solidFill>
              </p:grpSpPr>
              <p:sp>
                <p:nvSpPr>
                  <p:cNvPr id="608" name="Oval 607"/>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50" name="Group 649"/>
            <p:cNvGrpSpPr/>
            <p:nvPr/>
          </p:nvGrpSpPr>
          <p:grpSpPr>
            <a:xfrm>
              <a:off x="6203945" y="755650"/>
              <a:ext cx="313266" cy="3149600"/>
              <a:chOff x="4248150" y="755650"/>
              <a:chExt cx="313266" cy="3149600"/>
            </a:xfrm>
          </p:grpSpPr>
          <p:grpSp>
            <p:nvGrpSpPr>
              <p:cNvPr id="651" name="Group 650"/>
              <p:cNvGrpSpPr/>
              <p:nvPr/>
            </p:nvGrpSpPr>
            <p:grpSpPr>
              <a:xfrm>
                <a:off x="4248150" y="755650"/>
                <a:ext cx="50800" cy="2851150"/>
                <a:chOff x="4241800" y="755650"/>
                <a:chExt cx="50800" cy="2851150"/>
              </a:xfrm>
            </p:grpSpPr>
            <p:sp>
              <p:nvSpPr>
                <p:cNvPr id="690" name="Oval 689"/>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2" name="Group 651"/>
              <p:cNvGrpSpPr/>
              <p:nvPr/>
            </p:nvGrpSpPr>
            <p:grpSpPr>
              <a:xfrm>
                <a:off x="4379383" y="863600"/>
                <a:ext cx="50800" cy="3041650"/>
                <a:chOff x="4387850" y="863600"/>
                <a:chExt cx="50800" cy="3041650"/>
              </a:xfrm>
            </p:grpSpPr>
            <p:grpSp>
              <p:nvGrpSpPr>
                <p:cNvPr id="672" name="Group 671"/>
                <p:cNvGrpSpPr/>
                <p:nvPr/>
              </p:nvGrpSpPr>
              <p:grpSpPr>
                <a:xfrm>
                  <a:off x="4387850" y="863600"/>
                  <a:ext cx="50800" cy="2851150"/>
                  <a:chOff x="4241800" y="755650"/>
                  <a:chExt cx="50800" cy="2851150"/>
                </a:xfrm>
                <a:solidFill>
                  <a:srgbClr val="0000FF"/>
                </a:solidFill>
              </p:grpSpPr>
              <p:sp>
                <p:nvSpPr>
                  <p:cNvPr id="682" name="Oval 68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3" name="Group 672"/>
                <p:cNvGrpSpPr/>
                <p:nvPr/>
              </p:nvGrpSpPr>
              <p:grpSpPr>
                <a:xfrm>
                  <a:off x="4387850" y="1054100"/>
                  <a:ext cx="50800" cy="2851150"/>
                  <a:chOff x="4241800" y="755650"/>
                  <a:chExt cx="50800" cy="2851150"/>
                </a:xfrm>
                <a:solidFill>
                  <a:srgbClr val="0000FF"/>
                </a:solidFill>
              </p:grpSpPr>
              <p:sp>
                <p:nvSpPr>
                  <p:cNvPr id="674" name="Oval 673"/>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53" name="Group 652"/>
              <p:cNvGrpSpPr/>
              <p:nvPr/>
            </p:nvGrpSpPr>
            <p:grpSpPr>
              <a:xfrm>
                <a:off x="4510616" y="860425"/>
                <a:ext cx="50800" cy="3041650"/>
                <a:chOff x="4387850" y="863600"/>
                <a:chExt cx="50800" cy="3041650"/>
              </a:xfrm>
            </p:grpSpPr>
            <p:grpSp>
              <p:nvGrpSpPr>
                <p:cNvPr id="654" name="Group 653"/>
                <p:cNvGrpSpPr/>
                <p:nvPr/>
              </p:nvGrpSpPr>
              <p:grpSpPr>
                <a:xfrm>
                  <a:off x="4387850" y="863600"/>
                  <a:ext cx="50800" cy="2851150"/>
                  <a:chOff x="4241800" y="755650"/>
                  <a:chExt cx="50800" cy="2851150"/>
                </a:xfrm>
                <a:solidFill>
                  <a:srgbClr val="0000FF"/>
                </a:solidFill>
              </p:grpSpPr>
              <p:sp>
                <p:nvSpPr>
                  <p:cNvPr id="664" name="Oval 663"/>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5" name="Group 654"/>
                <p:cNvGrpSpPr/>
                <p:nvPr/>
              </p:nvGrpSpPr>
              <p:grpSpPr>
                <a:xfrm>
                  <a:off x="4387850" y="1054100"/>
                  <a:ext cx="50800" cy="2851150"/>
                  <a:chOff x="4241800" y="755650"/>
                  <a:chExt cx="50800" cy="2851150"/>
                </a:xfrm>
                <a:solidFill>
                  <a:srgbClr val="0000FF"/>
                </a:solidFill>
              </p:grpSpPr>
              <p:sp>
                <p:nvSpPr>
                  <p:cNvPr id="656" name="Oval 655"/>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98" name="Group 697"/>
            <p:cNvGrpSpPr/>
            <p:nvPr/>
          </p:nvGrpSpPr>
          <p:grpSpPr>
            <a:xfrm>
              <a:off x="6603994" y="755650"/>
              <a:ext cx="313266" cy="3149600"/>
              <a:chOff x="4248150" y="755650"/>
              <a:chExt cx="313266" cy="3149600"/>
            </a:xfrm>
          </p:grpSpPr>
          <p:grpSp>
            <p:nvGrpSpPr>
              <p:cNvPr id="699" name="Group 698"/>
              <p:cNvGrpSpPr/>
              <p:nvPr/>
            </p:nvGrpSpPr>
            <p:grpSpPr>
              <a:xfrm>
                <a:off x="4248150" y="755650"/>
                <a:ext cx="50800" cy="2851150"/>
                <a:chOff x="4241800" y="755650"/>
                <a:chExt cx="50800" cy="2851150"/>
              </a:xfrm>
            </p:grpSpPr>
            <p:sp>
              <p:nvSpPr>
                <p:cNvPr id="738" name="Oval 737"/>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0" name="Group 699"/>
              <p:cNvGrpSpPr/>
              <p:nvPr/>
            </p:nvGrpSpPr>
            <p:grpSpPr>
              <a:xfrm>
                <a:off x="4379383" y="863600"/>
                <a:ext cx="50800" cy="3041650"/>
                <a:chOff x="4387850" y="863600"/>
                <a:chExt cx="50800" cy="3041650"/>
              </a:xfrm>
            </p:grpSpPr>
            <p:grpSp>
              <p:nvGrpSpPr>
                <p:cNvPr id="720" name="Group 719"/>
                <p:cNvGrpSpPr/>
                <p:nvPr/>
              </p:nvGrpSpPr>
              <p:grpSpPr>
                <a:xfrm>
                  <a:off x="4387850" y="863600"/>
                  <a:ext cx="50800" cy="2851150"/>
                  <a:chOff x="4241800" y="755650"/>
                  <a:chExt cx="50800" cy="2851150"/>
                </a:xfrm>
                <a:solidFill>
                  <a:srgbClr val="0000FF"/>
                </a:solidFill>
              </p:grpSpPr>
              <p:sp>
                <p:nvSpPr>
                  <p:cNvPr id="730" name="Oval 72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1" name="Group 720"/>
                <p:cNvGrpSpPr/>
                <p:nvPr/>
              </p:nvGrpSpPr>
              <p:grpSpPr>
                <a:xfrm>
                  <a:off x="4387850" y="1054100"/>
                  <a:ext cx="50800" cy="2851150"/>
                  <a:chOff x="4241800" y="755650"/>
                  <a:chExt cx="50800" cy="2851150"/>
                </a:xfrm>
                <a:solidFill>
                  <a:srgbClr val="0000FF"/>
                </a:solidFill>
              </p:grpSpPr>
              <p:sp>
                <p:nvSpPr>
                  <p:cNvPr id="722" name="Oval 72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01" name="Group 700"/>
              <p:cNvGrpSpPr/>
              <p:nvPr/>
            </p:nvGrpSpPr>
            <p:grpSpPr>
              <a:xfrm>
                <a:off x="4510616" y="860425"/>
                <a:ext cx="50800" cy="3041650"/>
                <a:chOff x="4387850" y="863600"/>
                <a:chExt cx="50800" cy="3041650"/>
              </a:xfrm>
            </p:grpSpPr>
            <p:grpSp>
              <p:nvGrpSpPr>
                <p:cNvPr id="702" name="Group 701"/>
                <p:cNvGrpSpPr/>
                <p:nvPr/>
              </p:nvGrpSpPr>
              <p:grpSpPr>
                <a:xfrm>
                  <a:off x="4387850" y="863600"/>
                  <a:ext cx="50800" cy="2851150"/>
                  <a:chOff x="4241800" y="755650"/>
                  <a:chExt cx="50800" cy="2851150"/>
                </a:xfrm>
                <a:solidFill>
                  <a:srgbClr val="0000FF"/>
                </a:solidFill>
              </p:grpSpPr>
              <p:sp>
                <p:nvSpPr>
                  <p:cNvPr id="712" name="Oval 71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3" name="Group 702"/>
                <p:cNvGrpSpPr/>
                <p:nvPr/>
              </p:nvGrpSpPr>
              <p:grpSpPr>
                <a:xfrm>
                  <a:off x="4387850" y="1054100"/>
                  <a:ext cx="50800" cy="2851150"/>
                  <a:chOff x="4241800" y="755650"/>
                  <a:chExt cx="50800" cy="2851150"/>
                </a:xfrm>
                <a:solidFill>
                  <a:srgbClr val="0000FF"/>
                </a:solidFill>
              </p:grpSpPr>
              <p:sp>
                <p:nvSpPr>
                  <p:cNvPr id="704" name="Oval 703"/>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746" name="Group 745"/>
            <p:cNvGrpSpPr/>
            <p:nvPr/>
          </p:nvGrpSpPr>
          <p:grpSpPr>
            <a:xfrm>
              <a:off x="7010393" y="755650"/>
              <a:ext cx="313266" cy="3149600"/>
              <a:chOff x="4248150" y="755650"/>
              <a:chExt cx="313266" cy="3149600"/>
            </a:xfrm>
          </p:grpSpPr>
          <p:grpSp>
            <p:nvGrpSpPr>
              <p:cNvPr id="747" name="Group 746"/>
              <p:cNvGrpSpPr/>
              <p:nvPr/>
            </p:nvGrpSpPr>
            <p:grpSpPr>
              <a:xfrm>
                <a:off x="4248150" y="755650"/>
                <a:ext cx="50800" cy="2851150"/>
                <a:chOff x="4241800" y="755650"/>
                <a:chExt cx="50800" cy="2851150"/>
              </a:xfrm>
            </p:grpSpPr>
            <p:sp>
              <p:nvSpPr>
                <p:cNvPr id="786" name="Oval 785"/>
                <p:cNvSpPr/>
                <p:nvPr/>
              </p:nvSpPr>
              <p:spPr>
                <a:xfrm>
                  <a:off x="4241800" y="755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4241800" y="11747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4241800" y="1549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4241800" y="2774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4241800" y="31559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4241800" y="35496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4241800" y="193040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4241800" y="2368550"/>
                  <a:ext cx="50800" cy="571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8" name="Group 747"/>
              <p:cNvGrpSpPr/>
              <p:nvPr/>
            </p:nvGrpSpPr>
            <p:grpSpPr>
              <a:xfrm>
                <a:off x="4379383" y="863600"/>
                <a:ext cx="50800" cy="3041650"/>
                <a:chOff x="4387850" y="863600"/>
                <a:chExt cx="50800" cy="3041650"/>
              </a:xfrm>
            </p:grpSpPr>
            <p:grpSp>
              <p:nvGrpSpPr>
                <p:cNvPr id="768" name="Group 767"/>
                <p:cNvGrpSpPr/>
                <p:nvPr/>
              </p:nvGrpSpPr>
              <p:grpSpPr>
                <a:xfrm>
                  <a:off x="4387850" y="863600"/>
                  <a:ext cx="50800" cy="2851150"/>
                  <a:chOff x="4241800" y="755650"/>
                  <a:chExt cx="50800" cy="2851150"/>
                </a:xfrm>
                <a:solidFill>
                  <a:srgbClr val="0000FF"/>
                </a:solidFill>
              </p:grpSpPr>
              <p:sp>
                <p:nvSpPr>
                  <p:cNvPr id="778" name="Oval 777"/>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9" name="Group 768"/>
                <p:cNvGrpSpPr/>
                <p:nvPr/>
              </p:nvGrpSpPr>
              <p:grpSpPr>
                <a:xfrm>
                  <a:off x="4387850" y="1054100"/>
                  <a:ext cx="50800" cy="2851150"/>
                  <a:chOff x="4241800" y="755650"/>
                  <a:chExt cx="50800" cy="2851150"/>
                </a:xfrm>
                <a:solidFill>
                  <a:srgbClr val="0000FF"/>
                </a:solidFill>
              </p:grpSpPr>
              <p:sp>
                <p:nvSpPr>
                  <p:cNvPr id="770" name="Oval 76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49" name="Group 748"/>
              <p:cNvGrpSpPr/>
              <p:nvPr/>
            </p:nvGrpSpPr>
            <p:grpSpPr>
              <a:xfrm>
                <a:off x="4510616" y="860425"/>
                <a:ext cx="50800" cy="3041650"/>
                <a:chOff x="4387850" y="863600"/>
                <a:chExt cx="50800" cy="3041650"/>
              </a:xfrm>
            </p:grpSpPr>
            <p:grpSp>
              <p:nvGrpSpPr>
                <p:cNvPr id="750" name="Group 749"/>
                <p:cNvGrpSpPr/>
                <p:nvPr/>
              </p:nvGrpSpPr>
              <p:grpSpPr>
                <a:xfrm>
                  <a:off x="4387850" y="863600"/>
                  <a:ext cx="50800" cy="2851150"/>
                  <a:chOff x="4241800" y="755650"/>
                  <a:chExt cx="50800" cy="2851150"/>
                </a:xfrm>
                <a:solidFill>
                  <a:srgbClr val="0000FF"/>
                </a:solidFill>
              </p:grpSpPr>
              <p:sp>
                <p:nvSpPr>
                  <p:cNvPr id="760" name="Oval 759"/>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1" name="Group 750"/>
                <p:cNvGrpSpPr/>
                <p:nvPr/>
              </p:nvGrpSpPr>
              <p:grpSpPr>
                <a:xfrm>
                  <a:off x="4387850" y="1054100"/>
                  <a:ext cx="50800" cy="2851150"/>
                  <a:chOff x="4241800" y="755650"/>
                  <a:chExt cx="50800" cy="2851150"/>
                </a:xfrm>
                <a:solidFill>
                  <a:srgbClr val="0000FF"/>
                </a:solidFill>
              </p:grpSpPr>
              <p:sp>
                <p:nvSpPr>
                  <p:cNvPr id="752" name="Oval 751"/>
                  <p:cNvSpPr/>
                  <p:nvPr/>
                </p:nvSpPr>
                <p:spPr>
                  <a:xfrm>
                    <a:off x="4241800" y="755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4241800" y="11747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4241800" y="1549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4241800" y="2774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4241800" y="31559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4241800" y="35496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4241800" y="193040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4241800" y="2368550"/>
                    <a:ext cx="50800" cy="57150"/>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pic>
        <p:nvPicPr>
          <p:cNvPr id="795" name="Picture 794" descr="Screen Shot 2012-07-25 at 7.14.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451" y="3609682"/>
            <a:ext cx="4660900" cy="2815041"/>
          </a:xfrm>
          <a:prstGeom prst="rect">
            <a:avLst/>
          </a:prstGeom>
        </p:spPr>
      </p:pic>
    </p:spTree>
    <p:extLst>
      <p:ext uri="{BB962C8B-B14F-4D97-AF65-F5344CB8AC3E}">
        <p14:creationId xmlns:p14="http://schemas.microsoft.com/office/powerpoint/2010/main" val="494352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0" y="914400"/>
            <a:ext cx="7696200" cy="55927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50000"/>
              </a:lnSpc>
            </a:pPr>
            <a:r>
              <a:rPr lang="en-US" sz="1600" b="1">
                <a:solidFill>
                  <a:schemeClr val="accent2"/>
                </a:solidFill>
              </a:rPr>
              <a:t>	Electronic properties</a:t>
            </a:r>
            <a:r>
              <a:rPr lang="en-US" sz="1600" b="1"/>
              <a:t>: electronic band structure, orbital energies, chemical bonding, hybridization, insulator/metallic character, Fermi surface, X-ray diffraction diagrams</a:t>
            </a:r>
          </a:p>
          <a:p>
            <a:pPr>
              <a:lnSpc>
                <a:spcPct val="150000"/>
              </a:lnSpc>
            </a:pPr>
            <a:r>
              <a:rPr lang="en-US" sz="1600" b="1">
                <a:solidFill>
                  <a:schemeClr val="accent2"/>
                </a:solidFill>
              </a:rPr>
              <a:t>	Structural properties</a:t>
            </a:r>
            <a:r>
              <a:rPr lang="en-US" sz="1600" b="1"/>
              <a:t>: crystal structures, prediction of structures under extreme conditions, prediction of phase transitions, analysis of hypothetical structures</a:t>
            </a:r>
          </a:p>
          <a:p>
            <a:pPr>
              <a:lnSpc>
                <a:spcPct val="150000"/>
              </a:lnSpc>
            </a:pPr>
            <a:r>
              <a:rPr lang="en-US" sz="1600" b="1">
                <a:solidFill>
                  <a:schemeClr val="accent2"/>
                </a:solidFill>
              </a:rPr>
              <a:t>	Mechanical properties</a:t>
            </a:r>
            <a:r>
              <a:rPr lang="en-US" sz="1600" b="1"/>
              <a:t>: elasticity, compressibility</a:t>
            </a:r>
          </a:p>
          <a:p>
            <a:pPr>
              <a:lnSpc>
                <a:spcPct val="150000"/>
              </a:lnSpc>
            </a:pPr>
            <a:r>
              <a:rPr lang="en-US" sz="1600" b="1">
                <a:solidFill>
                  <a:schemeClr val="accent2"/>
                </a:solidFill>
              </a:rPr>
              <a:t>	Dielectric properties</a:t>
            </a:r>
            <a:r>
              <a:rPr lang="en-US" sz="1600" b="1"/>
              <a:t>: hybridizations, atomic dynamic charges, dielectric susceptibilities, polarization, non-linear optical coefficients, piezoelectric tensor</a:t>
            </a:r>
          </a:p>
          <a:p>
            <a:pPr>
              <a:lnSpc>
                <a:spcPct val="150000"/>
              </a:lnSpc>
            </a:pPr>
            <a:r>
              <a:rPr lang="en-US" sz="1600" b="1"/>
              <a:t>	</a:t>
            </a:r>
            <a:r>
              <a:rPr lang="en-US" sz="1600" b="1">
                <a:solidFill>
                  <a:schemeClr val="accent2"/>
                </a:solidFill>
              </a:rPr>
              <a:t>Spectroscopic properties</a:t>
            </a:r>
            <a:r>
              <a:rPr lang="en-US" sz="1600" b="1"/>
              <a:t>: Raman and Infrared active modes, silent modes, symmetry analysis of these modes</a:t>
            </a:r>
            <a:endParaRPr lang="en-US" sz="1600" b="1">
              <a:solidFill>
                <a:schemeClr val="accent2"/>
              </a:solidFill>
            </a:endParaRPr>
          </a:p>
          <a:p>
            <a:pPr>
              <a:lnSpc>
                <a:spcPct val="150000"/>
              </a:lnSpc>
            </a:pPr>
            <a:r>
              <a:rPr lang="en-US" sz="1600" b="1">
                <a:solidFill>
                  <a:schemeClr val="accent2"/>
                </a:solidFill>
              </a:rPr>
              <a:t>	Dynamical properties</a:t>
            </a:r>
            <a:r>
              <a:rPr lang="en-US" sz="1600" b="1"/>
              <a:t>: phonons, lattice instabilities, prediction of structures, study of phase transitions, thermodynamic properties, electron-phonon coupling</a:t>
            </a:r>
          </a:p>
        </p:txBody>
      </p:sp>
      <p:sp>
        <p:nvSpPr>
          <p:cNvPr id="15363" name="Text Box 3"/>
          <p:cNvSpPr txBox="1">
            <a:spLocks noChangeArrowheads="1"/>
          </p:cNvSpPr>
          <p:nvPr/>
        </p:nvSpPr>
        <p:spPr bwMode="auto">
          <a:xfrm>
            <a:off x="1409700" y="0"/>
            <a:ext cx="6219825" cy="6905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2800" b="1" u="sng">
                <a:solidFill>
                  <a:srgbClr val="FF0000"/>
                </a:solidFill>
                <a:effectLst>
                  <a:outerShdw blurRad="38100" dist="38100" dir="2700000" algn="tl">
                    <a:srgbClr val="000000"/>
                  </a:outerShdw>
                </a:effectLst>
              </a:rPr>
              <a:t>PRACTICAL ASPECTS: Properties</a:t>
            </a:r>
          </a:p>
        </p:txBody>
      </p:sp>
    </p:spTree>
    <p:extLst>
      <p:ext uri="{BB962C8B-B14F-4D97-AF65-F5344CB8AC3E}">
        <p14:creationId xmlns:p14="http://schemas.microsoft.com/office/powerpoint/2010/main" val="213013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590800" y="0"/>
            <a:ext cx="3810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Values of the parameters</a:t>
            </a:r>
          </a:p>
        </p:txBody>
      </p:sp>
      <p:sp>
        <p:nvSpPr>
          <p:cNvPr id="67588" name="Text Box 4"/>
          <p:cNvSpPr txBox="1">
            <a:spLocks noChangeArrowheads="1"/>
          </p:cNvSpPr>
          <p:nvPr/>
        </p:nvSpPr>
        <p:spPr bwMode="auto">
          <a:xfrm>
            <a:off x="1143000" y="538163"/>
            <a:ext cx="70199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sz="2800" b="1" u="sng">
                <a:solidFill>
                  <a:schemeClr val="accent2"/>
                </a:solidFill>
                <a:effectLst>
                  <a:outerShdw blurRad="38100" dist="38100" dir="2700000" algn="tl">
                    <a:srgbClr val="DDDDDD"/>
                  </a:outerShdw>
                </a:effectLst>
              </a:rPr>
              <a:t>How to choose between LDA and GGA ?</a:t>
            </a:r>
          </a:p>
          <a:p>
            <a:pPr>
              <a:lnSpc>
                <a:spcPct val="150000"/>
              </a:lnSpc>
            </a:pPr>
            <a:r>
              <a:rPr lang="en-US" sz="2000"/>
              <a:t>	- relatively homogeneous systems LDA</a:t>
            </a:r>
          </a:p>
          <a:p>
            <a:pPr>
              <a:lnSpc>
                <a:spcPct val="150000"/>
              </a:lnSpc>
            </a:pPr>
            <a:r>
              <a:rPr lang="en-US" sz="2000"/>
              <a:t>	- highly inhomogeneous systems GGA</a:t>
            </a:r>
          </a:p>
          <a:p>
            <a:pPr>
              <a:lnSpc>
                <a:spcPct val="150000"/>
              </a:lnSpc>
            </a:pPr>
            <a:endParaRPr lang="en-US" sz="2000"/>
          </a:p>
          <a:p>
            <a:pPr>
              <a:lnSpc>
                <a:spcPct val="150000"/>
              </a:lnSpc>
            </a:pPr>
            <a:r>
              <a:rPr lang="en-US" sz="2000"/>
              <a:t>	- elements from </a:t>
            </a:r>
            <a:r>
              <a:rPr lang="ja-JP" altLang="en-US" sz="2000"/>
              <a:t>“</a:t>
            </a:r>
            <a:r>
              <a:rPr lang="en-US" sz="2000"/>
              <a:t>p</a:t>
            </a:r>
            <a:r>
              <a:rPr lang="ja-JP" altLang="en-US" sz="2000"/>
              <a:t>”</a:t>
            </a:r>
            <a:r>
              <a:rPr lang="en-US" sz="2000"/>
              <a:t> bloc LDA</a:t>
            </a:r>
          </a:p>
          <a:p>
            <a:pPr>
              <a:lnSpc>
                <a:spcPct val="150000"/>
              </a:lnSpc>
            </a:pPr>
            <a:r>
              <a:rPr lang="en-US" sz="2000"/>
              <a:t>	- transitional metals GGA</a:t>
            </a:r>
          </a:p>
          <a:p>
            <a:pPr>
              <a:lnSpc>
                <a:spcPct val="150000"/>
              </a:lnSpc>
            </a:pPr>
            <a:endParaRPr lang="en-US" sz="2000"/>
          </a:p>
          <a:p>
            <a:pPr>
              <a:lnSpc>
                <a:spcPct val="150000"/>
              </a:lnSpc>
            </a:pPr>
            <a:r>
              <a:rPr lang="en-US" sz="2000"/>
              <a:t>	- LDA </a:t>
            </a:r>
            <a:r>
              <a:rPr lang="en-US" sz="2400" b="1">
                <a:solidFill>
                  <a:srgbClr val="008000"/>
                </a:solidFill>
              </a:rPr>
              <a:t>under</a:t>
            </a:r>
            <a:r>
              <a:rPr lang="en-US" sz="2000"/>
              <a:t>estimates volume and distances</a:t>
            </a:r>
          </a:p>
          <a:p>
            <a:pPr>
              <a:lnSpc>
                <a:spcPct val="150000"/>
              </a:lnSpc>
            </a:pPr>
            <a:r>
              <a:rPr lang="en-US" sz="2000"/>
              <a:t>	- GGA </a:t>
            </a:r>
            <a:r>
              <a:rPr lang="en-US" sz="2400" b="1">
                <a:solidFill>
                  <a:srgbClr val="008000"/>
                </a:solidFill>
              </a:rPr>
              <a:t>over</a:t>
            </a:r>
            <a:r>
              <a:rPr lang="en-US" sz="2000"/>
              <a:t>estimates volume and distances</a:t>
            </a:r>
          </a:p>
          <a:p>
            <a:pPr>
              <a:lnSpc>
                <a:spcPct val="150000"/>
              </a:lnSpc>
            </a:pPr>
            <a:endParaRPr lang="en-US" sz="2000"/>
          </a:p>
          <a:p>
            <a:pPr>
              <a:lnSpc>
                <a:spcPct val="150000"/>
              </a:lnSpc>
            </a:pPr>
            <a:r>
              <a:rPr lang="en-US" sz="2000"/>
              <a:t>	- best: try both: you bracket the experimental value</a:t>
            </a:r>
          </a:p>
        </p:txBody>
      </p:sp>
    </p:spTree>
    <p:extLst>
      <p:ext uri="{BB962C8B-B14F-4D97-AF65-F5344CB8AC3E}">
        <p14:creationId xmlns:p14="http://schemas.microsoft.com/office/powerpoint/2010/main" val="409568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2968" y="1695284"/>
            <a:ext cx="6633369" cy="523220"/>
          </a:xfrm>
          <a:prstGeom prst="rect">
            <a:avLst/>
          </a:prstGeom>
          <a:noFill/>
        </p:spPr>
        <p:txBody>
          <a:bodyPr wrap="square" rtlCol="0">
            <a:spAutoFit/>
          </a:bodyPr>
          <a:lstStyle/>
          <a:p>
            <a:r>
              <a:rPr lang="en-US" sz="2800" dirty="0" smtClean="0"/>
              <a:t> t:		</a:t>
            </a:r>
            <a:r>
              <a:rPr lang="en-US" sz="2800" b="1" dirty="0" err="1" smtClean="0"/>
              <a:t>X</a:t>
            </a:r>
            <a:r>
              <a:rPr lang="en-US" sz="2800" b="1" baseline="-25000" dirty="0" err="1" smtClean="0"/>
              <a:t>t</a:t>
            </a:r>
            <a:r>
              <a:rPr lang="en-US" sz="2800" dirty="0" smtClean="0"/>
              <a:t>		</a:t>
            </a:r>
            <a:r>
              <a:rPr lang="en-US" sz="2800" b="1" dirty="0" err="1" smtClean="0"/>
              <a:t>X</a:t>
            </a:r>
            <a:r>
              <a:rPr lang="en-US" sz="2800" b="1" baseline="-25000" dirty="0" err="1" smtClean="0"/>
              <a:t>t</a:t>
            </a:r>
            <a:r>
              <a:rPr lang="en-US" sz="2800" dirty="0" smtClean="0"/>
              <a:t> (=V)		</a:t>
            </a:r>
            <a:r>
              <a:rPr lang="en-US" sz="2800" b="1" dirty="0" err="1" smtClean="0"/>
              <a:t>X</a:t>
            </a:r>
            <a:r>
              <a:rPr lang="en-US" sz="2800" b="1" baseline="-25000" dirty="0" err="1" smtClean="0"/>
              <a:t>t</a:t>
            </a:r>
            <a:r>
              <a:rPr lang="en-US" sz="2800" dirty="0" smtClean="0"/>
              <a:t>(=A)		</a:t>
            </a:r>
            <a:r>
              <a:rPr lang="en-US" sz="2800" b="1" dirty="0" smtClean="0"/>
              <a:t>m</a:t>
            </a:r>
            <a:endParaRPr lang="en-US" sz="2800" b="1" dirty="0"/>
          </a:p>
        </p:txBody>
      </p:sp>
      <p:sp>
        <p:nvSpPr>
          <p:cNvPr id="8" name="Oval 7"/>
          <p:cNvSpPr/>
          <p:nvPr/>
        </p:nvSpPr>
        <p:spPr>
          <a:xfrm>
            <a:off x="4984379" y="1748290"/>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30377" y="1748290"/>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8654" y="1748290"/>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362967" y="2705599"/>
            <a:ext cx="2264562" cy="830997"/>
          </a:xfrm>
          <a:prstGeom prst="rect">
            <a:avLst/>
          </a:prstGeom>
          <a:noFill/>
        </p:spPr>
        <p:txBody>
          <a:bodyPr wrap="none" rtlCol="0">
            <a:spAutoFit/>
          </a:bodyPr>
          <a:lstStyle/>
          <a:p>
            <a:r>
              <a:rPr lang="en-US" sz="2400" b="1" dirty="0" smtClean="0"/>
              <a:t>Compute new F</a:t>
            </a:r>
          </a:p>
          <a:p>
            <a:r>
              <a:rPr lang="en-US" sz="2400" b="1" dirty="0" smtClean="0"/>
              <a:t>then F = ma</a:t>
            </a:r>
            <a:endParaRPr lang="en-US" sz="2400" b="1" dirty="0"/>
          </a:p>
        </p:txBody>
      </p:sp>
      <p:sp>
        <p:nvSpPr>
          <p:cNvPr id="16" name="Down Arrow 15"/>
          <p:cNvSpPr/>
          <p:nvPr/>
        </p:nvSpPr>
        <p:spPr>
          <a:xfrm>
            <a:off x="3646284" y="2433438"/>
            <a:ext cx="829844" cy="18233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85368" y="4714746"/>
            <a:ext cx="6633369" cy="523220"/>
          </a:xfrm>
          <a:prstGeom prst="rect">
            <a:avLst/>
          </a:prstGeom>
          <a:noFill/>
        </p:spPr>
        <p:txBody>
          <a:bodyPr wrap="square" rtlCol="0">
            <a:spAutoFit/>
          </a:bodyPr>
          <a:lstStyle/>
          <a:p>
            <a:r>
              <a:rPr lang="en-US" sz="2800" dirty="0" smtClean="0"/>
              <a:t> t+1:		</a:t>
            </a:r>
            <a:r>
              <a:rPr lang="en-US" sz="2800" b="1" dirty="0" smtClean="0"/>
              <a:t>X</a:t>
            </a:r>
            <a:r>
              <a:rPr lang="en-US" sz="2800" b="1" baseline="-25000" dirty="0" smtClean="0"/>
              <a:t>t+1</a:t>
            </a:r>
            <a:r>
              <a:rPr lang="en-US" sz="2800" dirty="0" smtClean="0"/>
              <a:t>		</a:t>
            </a:r>
            <a:r>
              <a:rPr lang="en-US" sz="2800" b="1" dirty="0" smtClean="0"/>
              <a:t>X</a:t>
            </a:r>
            <a:r>
              <a:rPr lang="en-US" sz="2800" b="1" baseline="-25000" dirty="0" smtClean="0"/>
              <a:t>t+1</a:t>
            </a:r>
            <a:r>
              <a:rPr lang="en-US" sz="2800" dirty="0" smtClean="0"/>
              <a:t>		</a:t>
            </a:r>
            <a:r>
              <a:rPr lang="en-US" sz="2800" b="1" dirty="0" smtClean="0"/>
              <a:t>X</a:t>
            </a:r>
            <a:r>
              <a:rPr lang="en-US" sz="2800" b="1" baseline="-25000" dirty="0" smtClean="0"/>
              <a:t>t+1</a:t>
            </a:r>
            <a:r>
              <a:rPr lang="en-US" sz="2800" dirty="0" smtClean="0"/>
              <a:t>		</a:t>
            </a:r>
            <a:r>
              <a:rPr lang="en-US" sz="2800" b="1" dirty="0" smtClean="0"/>
              <a:t>m</a:t>
            </a:r>
            <a:endParaRPr lang="en-US" sz="2800" b="1" dirty="0"/>
          </a:p>
        </p:txBody>
      </p:sp>
      <p:sp>
        <p:nvSpPr>
          <p:cNvPr id="18" name="Oval 17"/>
          <p:cNvSpPr/>
          <p:nvPr/>
        </p:nvSpPr>
        <p:spPr>
          <a:xfrm>
            <a:off x="5579628" y="4730765"/>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276476" y="4767752"/>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703903" y="4730765"/>
            <a:ext cx="61648" cy="7397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637531" y="674379"/>
            <a:ext cx="5677193" cy="369332"/>
          </a:xfrm>
          <a:prstGeom prst="rect">
            <a:avLst/>
          </a:prstGeom>
          <a:noFill/>
        </p:spPr>
        <p:txBody>
          <a:bodyPr wrap="none" rtlCol="0">
            <a:spAutoFit/>
          </a:bodyPr>
          <a:lstStyle/>
          <a:p>
            <a:r>
              <a:rPr lang="en-US" dirty="0" smtClean="0"/>
              <a:t>A set of N particles with masses </a:t>
            </a:r>
            <a:r>
              <a:rPr lang="en-US" dirty="0" err="1" smtClean="0"/>
              <a:t>m</a:t>
            </a:r>
            <a:r>
              <a:rPr lang="en-US" baseline="-25000" dirty="0" err="1" smtClean="0"/>
              <a:t>n</a:t>
            </a:r>
            <a:r>
              <a:rPr lang="en-US" dirty="0" smtClean="0"/>
              <a:t> and initial positions </a:t>
            </a:r>
            <a:r>
              <a:rPr lang="en-US" dirty="0" err="1" smtClean="0"/>
              <a:t>X</a:t>
            </a:r>
            <a:r>
              <a:rPr lang="en-US" baseline="-25000" dirty="0" err="1" smtClean="0"/>
              <a:t>n</a:t>
            </a:r>
            <a:r>
              <a:rPr lang="en-US" dirty="0" smtClean="0"/>
              <a:t> </a:t>
            </a:r>
            <a:endParaRPr lang="en-US" dirty="0"/>
          </a:p>
        </p:txBody>
      </p:sp>
    </p:spTree>
    <p:extLst>
      <p:ext uri="{BB962C8B-B14F-4D97-AF65-F5344CB8AC3E}">
        <p14:creationId xmlns:p14="http://schemas.microsoft.com/office/powerpoint/2010/main" val="29572172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590800" y="0"/>
            <a:ext cx="3810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Values of the parameters</a:t>
            </a:r>
          </a:p>
        </p:txBody>
      </p:sp>
      <p:sp>
        <p:nvSpPr>
          <p:cNvPr id="68611" name="Text Box 3"/>
          <p:cNvSpPr txBox="1">
            <a:spLocks noChangeArrowheads="1"/>
          </p:cNvSpPr>
          <p:nvPr/>
        </p:nvSpPr>
        <p:spPr bwMode="auto">
          <a:xfrm>
            <a:off x="457200" y="381000"/>
            <a:ext cx="8383588"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60000"/>
              </a:lnSpc>
            </a:pPr>
            <a:r>
              <a:rPr lang="en-US" sz="2800" b="1" u="sng">
                <a:solidFill>
                  <a:schemeClr val="accent2"/>
                </a:solidFill>
                <a:effectLst>
                  <a:outerShdw blurRad="38100" dist="38100" dir="2700000" algn="tl">
                    <a:srgbClr val="DDDDDD"/>
                  </a:outerShdw>
                </a:effectLst>
              </a:rPr>
              <a:t>How to choose pseudopotentials ?</a:t>
            </a:r>
          </a:p>
          <a:p>
            <a:pPr>
              <a:lnSpc>
                <a:spcPct val="260000"/>
              </a:lnSpc>
            </a:pPr>
            <a:r>
              <a:rPr lang="en-US" sz="2000"/>
              <a:t>	- the pseudopotential must be for the same XC as the calculation</a:t>
            </a:r>
          </a:p>
          <a:p>
            <a:pPr>
              <a:lnSpc>
                <a:spcPct val="260000"/>
              </a:lnSpc>
            </a:pPr>
            <a:r>
              <a:rPr lang="en-US" sz="2000"/>
              <a:t>	- preferably start with a Troullier-Martins-type</a:t>
            </a:r>
          </a:p>
          <a:p>
            <a:pPr>
              <a:lnSpc>
                <a:spcPct val="260000"/>
              </a:lnSpc>
            </a:pPr>
            <a:r>
              <a:rPr lang="en-US" sz="2000"/>
              <a:t>	- if it does not work try more advanced schemes</a:t>
            </a:r>
          </a:p>
          <a:p>
            <a:pPr>
              <a:lnSpc>
                <a:spcPct val="260000"/>
              </a:lnSpc>
            </a:pPr>
            <a:r>
              <a:rPr lang="en-US" sz="2000"/>
              <a:t>	- check semi-core states</a:t>
            </a:r>
          </a:p>
          <a:p>
            <a:pPr>
              <a:lnSpc>
                <a:spcPct val="260000"/>
              </a:lnSpc>
            </a:pPr>
            <a:r>
              <a:rPr lang="en-US" sz="2000"/>
              <a:t>	- check structural parameters </a:t>
            </a:r>
            <a:r>
              <a:rPr lang="en-US" sz="2000" u="sng"/>
              <a:t>for the compound not element</a:t>
            </a:r>
            <a:r>
              <a:rPr lang="en-US" sz="2000"/>
              <a:t>!</a:t>
            </a:r>
          </a:p>
        </p:txBody>
      </p:sp>
    </p:spTree>
    <p:extLst>
      <p:ext uri="{BB962C8B-B14F-4D97-AF65-F5344CB8AC3E}">
        <p14:creationId xmlns:p14="http://schemas.microsoft.com/office/powerpoint/2010/main" val="293174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590800" y="0"/>
            <a:ext cx="3810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Values of the parameters</a:t>
            </a:r>
          </a:p>
        </p:txBody>
      </p:sp>
      <p:sp>
        <p:nvSpPr>
          <p:cNvPr id="69635" name="Text Box 3"/>
          <p:cNvSpPr txBox="1">
            <a:spLocks noChangeArrowheads="1"/>
          </p:cNvSpPr>
          <p:nvPr/>
        </p:nvSpPr>
        <p:spPr bwMode="auto">
          <a:xfrm>
            <a:off x="457200" y="76200"/>
            <a:ext cx="8402638"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260000"/>
              </a:lnSpc>
            </a:pPr>
            <a:r>
              <a:rPr lang="en-US" sz="2800" b="1" u="sng">
                <a:solidFill>
                  <a:schemeClr val="accent2"/>
                </a:solidFill>
                <a:effectLst>
                  <a:outerShdw blurRad="38100" dist="38100" dir="2700000" algn="tl">
                    <a:srgbClr val="DDDDDD"/>
                  </a:outerShdw>
                </a:effectLst>
              </a:rPr>
              <a:t>How to choose no. of planewaves and k-points ?</a:t>
            </a:r>
          </a:p>
          <a:p>
            <a:pPr>
              <a:lnSpc>
                <a:spcPct val="260000"/>
              </a:lnSpc>
            </a:pPr>
            <a:r>
              <a:rPr lang="en-US" sz="2000"/>
              <a:t>	- check CONVERGENCE of the physical properties</a:t>
            </a:r>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l="3008" t="41959" r="51979" b="12146"/>
          <a:stretch>
            <a:fillRect/>
          </a:stretch>
        </p:blipFill>
        <p:spPr bwMode="auto">
          <a:xfrm>
            <a:off x="1676400" y="2590800"/>
            <a:ext cx="5487988"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53595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1905000" y="1143000"/>
          <a:ext cx="5638800" cy="2543175"/>
        </p:xfrm>
        <a:graphic>
          <a:graphicData uri="http://schemas.openxmlformats.org/presentationml/2006/ole">
            <mc:AlternateContent xmlns:mc="http://schemas.openxmlformats.org/markup-compatibility/2006">
              <mc:Choice xmlns:v="urn:schemas-microsoft-com:vml" Requires="v">
                <p:oleObj spid="_x0000_s71755" name="Chart" r:id="rId4" imgW="5368705" imgH="2906163" progId="Excel.Chart.8">
                  <p:embed/>
                </p:oleObj>
              </mc:Choice>
              <mc:Fallback>
                <p:oleObj name="Chart" r:id="rId4" imgW="5368705" imgH="2906163"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5638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59" name="Text Box 3"/>
          <p:cNvSpPr txBox="1">
            <a:spLocks noChangeArrowheads="1"/>
          </p:cNvSpPr>
          <p:nvPr/>
        </p:nvSpPr>
        <p:spPr bwMode="auto">
          <a:xfrm rot="-5400000">
            <a:off x="769937" y="2278063"/>
            <a:ext cx="184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Total energy (Ha)</a:t>
            </a:r>
          </a:p>
        </p:txBody>
      </p:sp>
      <p:sp>
        <p:nvSpPr>
          <p:cNvPr id="70660" name="Text Box 4"/>
          <p:cNvSpPr txBox="1">
            <a:spLocks noChangeArrowheads="1"/>
          </p:cNvSpPr>
          <p:nvPr/>
        </p:nvSpPr>
        <p:spPr bwMode="auto">
          <a:xfrm>
            <a:off x="6553200" y="990600"/>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ecut (Ha)</a:t>
            </a:r>
          </a:p>
        </p:txBody>
      </p:sp>
      <p:graphicFrame>
        <p:nvGraphicFramePr>
          <p:cNvPr id="70661" name="Object 5"/>
          <p:cNvGraphicFramePr>
            <a:graphicFrameLocks noChangeAspect="1"/>
          </p:cNvGraphicFramePr>
          <p:nvPr/>
        </p:nvGraphicFramePr>
        <p:xfrm>
          <a:off x="1905000" y="4114800"/>
          <a:ext cx="5638800" cy="2543175"/>
        </p:xfrm>
        <a:graphic>
          <a:graphicData uri="http://schemas.openxmlformats.org/presentationml/2006/ole">
            <mc:AlternateContent xmlns:mc="http://schemas.openxmlformats.org/markup-compatibility/2006">
              <mc:Choice xmlns:v="urn:schemas-microsoft-com:vml" Requires="v">
                <p:oleObj spid="_x0000_s71756" name="Chart" r:id="rId6" imgW="5368705" imgH="2906163" progId="Excel.Chart.8">
                  <p:embed/>
                </p:oleObj>
              </mc:Choice>
              <mc:Fallback>
                <p:oleObj name="Chart" r:id="rId6" imgW="5368705" imgH="2906163"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114800"/>
                        <a:ext cx="5638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62" name="Text Box 6"/>
          <p:cNvSpPr txBox="1">
            <a:spLocks noChangeArrowheads="1"/>
          </p:cNvSpPr>
          <p:nvPr/>
        </p:nvSpPr>
        <p:spPr bwMode="auto">
          <a:xfrm rot="-5400000">
            <a:off x="1121569" y="5811044"/>
            <a:ext cx="985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-P (GPa)</a:t>
            </a:r>
          </a:p>
        </p:txBody>
      </p:sp>
      <p:sp>
        <p:nvSpPr>
          <p:cNvPr id="70663" name="Text Box 7"/>
          <p:cNvSpPr txBox="1">
            <a:spLocks noChangeArrowheads="1"/>
          </p:cNvSpPr>
          <p:nvPr/>
        </p:nvSpPr>
        <p:spPr bwMode="auto">
          <a:xfrm>
            <a:off x="6629400" y="3886200"/>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ecut (Ha)</a:t>
            </a:r>
          </a:p>
        </p:txBody>
      </p:sp>
      <p:sp>
        <p:nvSpPr>
          <p:cNvPr id="70664" name="Text Box 8"/>
          <p:cNvSpPr txBox="1">
            <a:spLocks noChangeArrowheads="1"/>
          </p:cNvSpPr>
          <p:nvPr/>
        </p:nvSpPr>
        <p:spPr bwMode="auto">
          <a:xfrm>
            <a:off x="2590800" y="0"/>
            <a:ext cx="38100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u="sng">
                <a:solidFill>
                  <a:srgbClr val="FF0000"/>
                </a:solidFill>
                <a:effectLst>
                  <a:outerShdw blurRad="38100" dist="38100" dir="2700000" algn="tl">
                    <a:srgbClr val="000000"/>
                  </a:outerShdw>
                </a:effectLst>
              </a:rPr>
              <a:t>Values of the parameters</a:t>
            </a:r>
          </a:p>
        </p:txBody>
      </p:sp>
      <p:sp>
        <p:nvSpPr>
          <p:cNvPr id="70665" name="Text Box 9"/>
          <p:cNvSpPr txBox="1">
            <a:spLocks noChangeArrowheads="1"/>
          </p:cNvSpPr>
          <p:nvPr/>
        </p:nvSpPr>
        <p:spPr bwMode="auto">
          <a:xfrm>
            <a:off x="533400" y="508000"/>
            <a:ext cx="6872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US" sz="2000"/>
              <a:t>	- check CONVERGENCE of the physical properties</a:t>
            </a:r>
          </a:p>
        </p:txBody>
      </p:sp>
    </p:spTree>
    <p:extLst>
      <p:ext uri="{BB962C8B-B14F-4D97-AF65-F5344CB8AC3E}">
        <p14:creationId xmlns:p14="http://schemas.microsoft.com/office/powerpoint/2010/main" val="2008176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86000" y="0"/>
            <a:ext cx="43710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dirty="0">
                <a:solidFill>
                  <a:schemeClr val="accent2"/>
                </a:solidFill>
              </a:rPr>
              <a:t>Usual output of calculations </a:t>
            </a:r>
            <a:r>
              <a:rPr lang="en-US" sz="2000" b="1" dirty="0" smtClean="0">
                <a:solidFill>
                  <a:schemeClr val="accent2"/>
                </a:solidFill>
              </a:rPr>
              <a:t>(in ABINIT)</a:t>
            </a:r>
            <a:endParaRPr lang="en-US" sz="2000" b="1" dirty="0">
              <a:solidFill>
                <a:schemeClr val="accent2"/>
              </a:solidFill>
            </a:endParaRPr>
          </a:p>
        </p:txBody>
      </p:sp>
      <p:sp>
        <p:nvSpPr>
          <p:cNvPr id="8196" name="Text Box 4"/>
          <p:cNvSpPr txBox="1">
            <a:spLocks noChangeArrowheads="1"/>
          </p:cNvSpPr>
          <p:nvPr/>
        </p:nvSpPr>
        <p:spPr bwMode="auto">
          <a:xfrm>
            <a:off x="746125" y="646113"/>
            <a:ext cx="8316913"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Log (=STDOUT) file</a:t>
            </a:r>
          </a:p>
          <a:p>
            <a:r>
              <a:rPr lang="en-US"/>
              <a:t>     detailed information about the run; energies, forces, errors, warnings,etc.</a:t>
            </a:r>
          </a:p>
          <a:p>
            <a:endParaRPr lang="en-US"/>
          </a:p>
          <a:p>
            <a:r>
              <a:rPr lang="en-US"/>
              <a:t>Output file:</a:t>
            </a:r>
          </a:p>
          <a:p>
            <a:r>
              <a:rPr lang="en-US"/>
              <a:t>     simplified </a:t>
            </a:r>
            <a:r>
              <a:rPr lang="ja-JP" altLang="en-US"/>
              <a:t>“</a:t>
            </a:r>
            <a:r>
              <a:rPr lang="en-US"/>
              <a:t>clear</a:t>
            </a:r>
            <a:r>
              <a:rPr lang="ja-JP" altLang="en-US"/>
              <a:t>”</a:t>
            </a:r>
            <a:r>
              <a:rPr lang="en-US"/>
              <a:t> output:</a:t>
            </a:r>
          </a:p>
          <a:p>
            <a:r>
              <a:rPr lang="en-US"/>
              <a:t>	full list of run parameters</a:t>
            </a:r>
          </a:p>
          <a:p>
            <a:r>
              <a:rPr lang="en-US"/>
              <a:t>	total energy; electronic band eigenvalues; pressure; magnetization, etc.</a:t>
            </a:r>
          </a:p>
          <a:p>
            <a:endParaRPr lang="en-US"/>
          </a:p>
          <a:p>
            <a:r>
              <a:rPr lang="en-US"/>
              <a:t>Charge density = DEN</a:t>
            </a:r>
          </a:p>
          <a:p>
            <a:endParaRPr lang="en-US"/>
          </a:p>
          <a:p>
            <a:r>
              <a:rPr lang="en-US"/>
              <a:t>Electronic density of states = DOS</a:t>
            </a:r>
          </a:p>
          <a:p>
            <a:endParaRPr lang="en-US"/>
          </a:p>
          <a:p>
            <a:r>
              <a:rPr lang="en-US"/>
              <a:t>Analysis of the geometry = GEO</a:t>
            </a:r>
          </a:p>
          <a:p>
            <a:endParaRPr lang="en-US"/>
          </a:p>
          <a:p>
            <a:r>
              <a:rPr lang="en-US"/>
              <a:t>Wavefunctions = WFK, WFQ</a:t>
            </a:r>
          </a:p>
          <a:p>
            <a:endParaRPr lang="en-US"/>
          </a:p>
          <a:p>
            <a:r>
              <a:rPr lang="en-US"/>
              <a:t>Dynamical matrix	= DDB</a:t>
            </a:r>
          </a:p>
          <a:p>
            <a:endParaRPr lang="en-US"/>
          </a:p>
          <a:p>
            <a:r>
              <a:rPr lang="en-US"/>
              <a:t>etc.</a:t>
            </a:r>
          </a:p>
        </p:txBody>
      </p:sp>
    </p:spTree>
    <p:extLst>
      <p:ext uri="{BB962C8B-B14F-4D97-AF65-F5344CB8AC3E}">
        <p14:creationId xmlns:p14="http://schemas.microsoft.com/office/powerpoint/2010/main" val="4211408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9300" y="0"/>
            <a:ext cx="2971800" cy="774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3200" b="1" u="sng">
                <a:solidFill>
                  <a:srgbClr val="FF0000"/>
                </a:solidFill>
                <a:effectLst>
                  <a:outerShdw blurRad="38100" dist="38100" dir="2700000" algn="tl">
                    <a:srgbClr val="000000"/>
                  </a:outerShdw>
                </a:effectLst>
              </a:rPr>
              <a:t>DFT codes </a:t>
            </a:r>
          </a:p>
        </p:txBody>
      </p:sp>
      <p:sp>
        <p:nvSpPr>
          <p:cNvPr id="10246" name="Rectangle 6"/>
          <p:cNvSpPr>
            <a:spLocks noChangeArrowheads="1"/>
          </p:cNvSpPr>
          <p:nvPr/>
        </p:nvSpPr>
        <p:spPr bwMode="auto">
          <a:xfrm>
            <a:off x="0" y="695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250" name="Rectangle 10"/>
          <p:cNvSpPr>
            <a:spLocks noChangeArrowheads="1"/>
          </p:cNvSpPr>
          <p:nvPr/>
        </p:nvSpPr>
        <p:spPr bwMode="auto">
          <a:xfrm>
            <a:off x="0" y="4741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0253" name="Picture 13" descr="Picture 4"/>
          <p:cNvPicPr>
            <a:picLocks noChangeAspect="1" noChangeArrowheads="1"/>
          </p:cNvPicPr>
          <p:nvPr/>
        </p:nvPicPr>
        <p:blipFill>
          <a:blip r:embed="rId3">
            <a:extLst>
              <a:ext uri="{28A0092B-C50C-407E-A947-70E740481C1C}">
                <a14:useLocalDpi xmlns:a14="http://schemas.microsoft.com/office/drawing/2010/main" val="0"/>
              </a:ext>
            </a:extLst>
          </a:blip>
          <a:srcRect b="32401"/>
          <a:stretch>
            <a:fillRect/>
          </a:stretch>
        </p:blipFill>
        <p:spPr bwMode="auto">
          <a:xfrm>
            <a:off x="0" y="1028700"/>
            <a:ext cx="57150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Picture 4"/>
          <p:cNvPicPr>
            <a:picLocks noChangeAspect="1" noChangeArrowheads="1"/>
          </p:cNvPicPr>
          <p:nvPr/>
        </p:nvPicPr>
        <p:blipFill>
          <a:blip r:embed="rId3">
            <a:extLst>
              <a:ext uri="{28A0092B-C50C-407E-A947-70E740481C1C}">
                <a14:useLocalDpi xmlns:a14="http://schemas.microsoft.com/office/drawing/2010/main" val="0"/>
              </a:ext>
            </a:extLst>
          </a:blip>
          <a:srcRect t="71281" r="26222"/>
          <a:stretch>
            <a:fillRect/>
          </a:stretch>
        </p:blipFill>
        <p:spPr bwMode="auto">
          <a:xfrm>
            <a:off x="4927600" y="831850"/>
            <a:ext cx="42164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0255" name="Text Box 15"/>
          <p:cNvSpPr txBox="1">
            <a:spLocks noChangeArrowheads="1"/>
          </p:cNvSpPr>
          <p:nvPr/>
        </p:nvSpPr>
        <p:spPr bwMode="auto">
          <a:xfrm>
            <a:off x="4073525" y="0"/>
            <a:ext cx="4483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2"/>
                </a:solidFill>
                <a:latin typeface="Times New Roman" charset="0"/>
              </a:rPr>
              <a:t>http://dft.sandia.gov/Quest/DFT_codes.html</a:t>
            </a:r>
          </a:p>
          <a:p>
            <a:r>
              <a:rPr lang="en-US" b="1">
                <a:solidFill>
                  <a:schemeClr val="accent2"/>
                </a:solidFill>
                <a:latin typeface="Times New Roman" charset="0"/>
              </a:rPr>
              <a:t>http://www.psi-k.org/</a:t>
            </a:r>
          </a:p>
        </p:txBody>
      </p:sp>
    </p:spTree>
    <p:extLst>
      <p:ext uri="{BB962C8B-B14F-4D97-AF65-F5344CB8AC3E}">
        <p14:creationId xmlns:p14="http://schemas.microsoft.com/office/powerpoint/2010/main" val="337054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133475" y="0"/>
            <a:ext cx="2305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40000"/>
              </a:lnSpc>
            </a:pPr>
            <a:r>
              <a:rPr lang="en-US" sz="2000" b="1">
                <a:solidFill>
                  <a:schemeClr val="accent2"/>
                </a:solidFill>
              </a:rPr>
              <a:t>DFT codes: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t="17188"/>
          <a:stretch>
            <a:fillRect/>
          </a:stretch>
        </p:blipFill>
        <p:spPr bwMode="auto">
          <a:xfrm>
            <a:off x="1143000" y="685800"/>
            <a:ext cx="7467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2" name="Text Box 4"/>
          <p:cNvSpPr txBox="1">
            <a:spLocks noChangeArrowheads="1"/>
          </p:cNvSpPr>
          <p:nvPr/>
        </p:nvSpPr>
        <p:spPr bwMode="auto">
          <a:xfrm>
            <a:off x="2971800" y="1600200"/>
            <a:ext cx="5486400" cy="49609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b="1"/>
              <a:t>ABINIT is a package whose main program allows one to find the total energy, charge density and electronic structure of systems made of electrons and nuclei (molecules and periodic solids) within Density Functional Theory (DFT), using pseudopotentials and a planewave basis. ABINIT also includes options to optimize the geometry according to the DFT forces and stresses, or to perform molecular dynamics simulations using these forces, or to generate dynamical matrices, Born effective charges, and dielectric tensors. Excited states can be computed within the Time-Dependent Density Functional Theory (for molecules), or within Many-Body Perturbation Theory (the GW approximation). In addition to the main ABINIT code, different utility programs are provided. </a:t>
            </a:r>
          </a:p>
          <a:p>
            <a:endParaRPr lang="en-US" sz="1200" b="1"/>
          </a:p>
          <a:p>
            <a:endParaRPr lang="en-US" sz="1400"/>
          </a:p>
          <a:p>
            <a:r>
              <a:rPr lang="en-US" sz="1400" b="1"/>
              <a:t>First-principles computation of material properties : the ABINIT software project.</a:t>
            </a:r>
            <a:r>
              <a:rPr lang="en-US" b="1" i="1"/>
              <a:t/>
            </a:r>
            <a:br>
              <a:rPr lang="en-US" b="1" i="1"/>
            </a:br>
            <a:r>
              <a:rPr lang="en-US" sz="1000" i="1"/>
              <a:t>X. Gonze, J.-M. Beuken, R. Caracas, F. Detraux, M. Fuchs, G.-M. Rignanese, L. Sindic, M. Verstraete, G. Zerah, F. Jollet, M. Torrent, A. Roy, M. Mikami, Ph. Ghosez, J.-Y. Raty, D.C. Allan</a:t>
            </a:r>
            <a:r>
              <a:rPr lang="en-US" i="1"/>
              <a:t/>
            </a:r>
            <a:br>
              <a:rPr lang="en-US" i="1"/>
            </a:br>
            <a:r>
              <a:rPr lang="en-US" sz="1400" b="1"/>
              <a:t>Computational Materials Science, 25, 478-492 (2002)</a:t>
            </a:r>
          </a:p>
          <a:p>
            <a:endParaRPr lang="en-US" sz="1400"/>
          </a:p>
          <a:p>
            <a:r>
              <a:rPr lang="en-US" sz="1400" b="1"/>
              <a:t>A brief introduction to the ABINIT software package.</a:t>
            </a:r>
            <a:br>
              <a:rPr lang="en-US" sz="1400" b="1"/>
            </a:br>
            <a:r>
              <a:rPr lang="en-US" sz="1000"/>
              <a:t>X. Gonze, G.-M. Rignanese, M. Verstraete, J.-M. Beuken, Y. Pouillon, R. Caracas, F. Jollet, M. Torrent, G. Zerah, M. Mikami, P. Ghosez, M. Veithen, V. Olevano, L. Reining, R. Godby, G. Onida, D. Hamann and D. C. Allan</a:t>
            </a:r>
            <a:br>
              <a:rPr lang="en-US" sz="1000"/>
            </a:br>
            <a:r>
              <a:rPr lang="en-US" sz="1400" b="1" i="1"/>
              <a:t>Z. Kristall., 220, 558-562 (2005)</a:t>
            </a:r>
            <a:r>
              <a:rPr lang="en-US" sz="1400"/>
              <a:t> </a:t>
            </a:r>
          </a:p>
          <a:p>
            <a:endParaRPr lang="en-US"/>
          </a:p>
        </p:txBody>
      </p:sp>
      <p:sp>
        <p:nvSpPr>
          <p:cNvPr id="7174" name="Text Box 6"/>
          <p:cNvSpPr txBox="1">
            <a:spLocks noChangeArrowheads="1"/>
          </p:cNvSpPr>
          <p:nvPr/>
        </p:nvSpPr>
        <p:spPr bwMode="auto">
          <a:xfrm>
            <a:off x="3536950" y="0"/>
            <a:ext cx="335915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b="1" u="sng">
                <a:solidFill>
                  <a:srgbClr val="FF0000"/>
                </a:solidFill>
                <a:effectLst>
                  <a:outerShdw blurRad="38100" dist="38100" dir="2700000" algn="tl">
                    <a:srgbClr val="000000"/>
                  </a:outerShdw>
                </a:effectLst>
              </a:rPr>
              <a:t> A  B  I  N  I  T  </a:t>
            </a:r>
          </a:p>
        </p:txBody>
      </p:sp>
    </p:spTree>
    <p:extLst>
      <p:ext uri="{BB962C8B-B14F-4D97-AF65-F5344CB8AC3E}">
        <p14:creationId xmlns:p14="http://schemas.microsoft.com/office/powerpoint/2010/main" val="3141407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7" name="Text Box 7"/>
          <p:cNvSpPr txBox="1">
            <a:spLocks noChangeArrowheads="1"/>
          </p:cNvSpPr>
          <p:nvPr/>
        </p:nvSpPr>
        <p:spPr bwMode="auto">
          <a:xfrm>
            <a:off x="1600200" y="1143000"/>
            <a:ext cx="6232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Sequential calculations</a:t>
            </a:r>
            <a:r>
              <a:rPr lang="en-US">
                <a:sym typeface="Wingdings" charset="0"/>
              </a:rPr>
              <a:t>  one processor at a time</a:t>
            </a:r>
          </a:p>
          <a:p>
            <a:r>
              <a:rPr lang="en-US"/>
              <a:t>Parallel calculations</a:t>
            </a:r>
            <a:r>
              <a:rPr lang="en-US">
                <a:sym typeface="Wingdings" charset="0"/>
              </a:rPr>
              <a:t>  several processors in the same time</a:t>
            </a:r>
            <a:endParaRPr lang="en-US"/>
          </a:p>
        </p:txBody>
      </p:sp>
      <p:pic>
        <p:nvPicPr>
          <p:cNvPr id="143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859463"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1763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133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543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5524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5436" name="Text Box 28"/>
          <p:cNvSpPr txBox="1">
            <a:spLocks noChangeArrowheads="1"/>
          </p:cNvSpPr>
          <p:nvPr/>
        </p:nvSpPr>
        <p:spPr bwMode="auto">
          <a:xfrm>
            <a:off x="1600200" y="5638800"/>
            <a:ext cx="6537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1 flop = 1 floating point operation / cycle</a:t>
            </a:r>
          </a:p>
          <a:p>
            <a:endParaRPr lang="en-US"/>
          </a:p>
          <a:p>
            <a:r>
              <a:rPr lang="en-US"/>
              <a:t>Itanium 2 @ 1.5 GHz</a:t>
            </a:r>
            <a:r>
              <a:rPr lang="en-US">
                <a:sym typeface="Wingdings" charset="0"/>
              </a:rPr>
              <a:t> ~ 6Gflops/sec = 6*10</a:t>
            </a:r>
            <a:r>
              <a:rPr lang="en-US" baseline="30000">
                <a:sym typeface="Wingdings" charset="0"/>
              </a:rPr>
              <a:t>9</a:t>
            </a:r>
            <a:r>
              <a:rPr lang="en-US">
                <a:sym typeface="Wingdings" charset="0"/>
              </a:rPr>
              <a:t> operations/second</a:t>
            </a:r>
            <a:endParaRPr lang="en-US"/>
          </a:p>
        </p:txBody>
      </p:sp>
      <p:sp>
        <p:nvSpPr>
          <p:cNvPr id="145437" name="Line 29"/>
          <p:cNvSpPr>
            <a:spLocks noChangeShapeType="1"/>
          </p:cNvSpPr>
          <p:nvPr/>
        </p:nvSpPr>
        <p:spPr bwMode="auto">
          <a:xfrm flipV="1">
            <a:off x="5410200" y="13716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5438" name="Line 30"/>
          <p:cNvSpPr>
            <a:spLocks noChangeShapeType="1"/>
          </p:cNvSpPr>
          <p:nvPr/>
        </p:nvSpPr>
        <p:spPr bwMode="auto">
          <a:xfrm flipH="1" flipV="1">
            <a:off x="5257800" y="13716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5439" name="Text Box 31"/>
          <p:cNvSpPr txBox="1">
            <a:spLocks noChangeArrowheads="1"/>
          </p:cNvSpPr>
          <p:nvPr/>
        </p:nvSpPr>
        <p:spPr bwMode="auto">
          <a:xfrm>
            <a:off x="4114800" y="2057400"/>
            <a:ext cx="4410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These are Gflops / second (</a:t>
            </a:r>
            <a:r>
              <a:rPr lang="en-US" i="1"/>
              <a:t>~0.5 petaflop</a:t>
            </a:r>
            <a:r>
              <a:rPr lang="en-US"/>
              <a:t>)</a:t>
            </a:r>
          </a:p>
          <a:p>
            <a:r>
              <a:rPr lang="en-US"/>
              <a:t>	= millions of operations / second</a:t>
            </a:r>
          </a:p>
        </p:txBody>
      </p:sp>
      <p:pic>
        <p:nvPicPr>
          <p:cNvPr id="14544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895600"/>
            <a:ext cx="5303838"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70966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20 at 6.33.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91" y="0"/>
            <a:ext cx="8421902" cy="6858000"/>
          </a:xfrm>
          <a:prstGeom prst="rect">
            <a:avLst/>
          </a:prstGeom>
        </p:spPr>
      </p:pic>
      <p:pic>
        <p:nvPicPr>
          <p:cNvPr id="148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557" y="666750"/>
            <a:ext cx="18510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85414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3810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90600"/>
            <a:ext cx="4740275"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4" descr="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048125"/>
            <a:ext cx="60579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9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36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886" name="Line 6"/>
          <p:cNvSpPr>
            <a:spLocks noChangeShapeType="1"/>
          </p:cNvSpPr>
          <p:nvPr/>
        </p:nvSpPr>
        <p:spPr bwMode="auto">
          <a:xfrm>
            <a:off x="5486400" y="1447800"/>
            <a:ext cx="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7" name="Text Box 7"/>
          <p:cNvSpPr txBox="1">
            <a:spLocks noChangeArrowheads="1"/>
          </p:cNvSpPr>
          <p:nvPr/>
        </p:nvSpPr>
        <p:spPr bwMode="auto">
          <a:xfrm>
            <a:off x="5410200" y="1066800"/>
            <a:ext cx="200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Attractive zone</a:t>
            </a:r>
          </a:p>
        </p:txBody>
      </p:sp>
      <p:sp>
        <p:nvSpPr>
          <p:cNvPr id="122888" name="Text Box 8"/>
          <p:cNvSpPr txBox="1">
            <a:spLocks noChangeArrowheads="1"/>
          </p:cNvSpPr>
          <p:nvPr/>
        </p:nvSpPr>
        <p:spPr bwMode="auto">
          <a:xfrm>
            <a:off x="2819400" y="990600"/>
            <a:ext cx="203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t>Repulsive zone</a:t>
            </a:r>
          </a:p>
        </p:txBody>
      </p:sp>
      <p:sp>
        <p:nvSpPr>
          <p:cNvPr id="122890" name="Line 10"/>
          <p:cNvSpPr>
            <a:spLocks noChangeShapeType="1"/>
          </p:cNvSpPr>
          <p:nvPr/>
        </p:nvSpPr>
        <p:spPr bwMode="auto">
          <a:xfrm>
            <a:off x="3048000" y="1447800"/>
            <a:ext cx="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4900162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19400"/>
            <a:ext cx="7658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60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25 at 9.42.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662" y="1442420"/>
            <a:ext cx="6502400" cy="2959100"/>
          </a:xfrm>
          <a:prstGeom prst="rect">
            <a:avLst/>
          </a:prstGeom>
        </p:spPr>
      </p:pic>
      <p:sp>
        <p:nvSpPr>
          <p:cNvPr id="3" name="TextBox 2"/>
          <p:cNvSpPr txBox="1"/>
          <p:nvPr/>
        </p:nvSpPr>
        <p:spPr>
          <a:xfrm>
            <a:off x="764440" y="801384"/>
            <a:ext cx="1581495" cy="369332"/>
          </a:xfrm>
          <a:prstGeom prst="rect">
            <a:avLst/>
          </a:prstGeom>
          <a:noFill/>
        </p:spPr>
        <p:txBody>
          <a:bodyPr wrap="none" rtlCol="0">
            <a:spAutoFit/>
          </a:bodyPr>
          <a:lstStyle/>
          <a:p>
            <a:r>
              <a:rPr lang="en-US" dirty="0" smtClean="0"/>
              <a:t>RUN MD CODE</a:t>
            </a:r>
            <a:endParaRPr lang="en-US" dirty="0"/>
          </a:p>
        </p:txBody>
      </p:sp>
    </p:spTree>
    <p:extLst>
      <p:ext uri="{BB962C8B-B14F-4D97-AF65-F5344CB8AC3E}">
        <p14:creationId xmlns:p14="http://schemas.microsoft.com/office/powerpoint/2010/main" val="2290740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826" y="147948"/>
            <a:ext cx="1549373" cy="369332"/>
          </a:xfrm>
          <a:prstGeom prst="rect">
            <a:avLst/>
          </a:prstGeom>
          <a:noFill/>
        </p:spPr>
        <p:txBody>
          <a:bodyPr wrap="none" rtlCol="0">
            <a:spAutoFit/>
          </a:bodyPr>
          <a:lstStyle/>
          <a:p>
            <a:r>
              <a:rPr lang="en-US" dirty="0" err="1" smtClean="0"/>
              <a:t>Jmol</a:t>
            </a:r>
            <a:r>
              <a:rPr lang="en-US" dirty="0" smtClean="0"/>
              <a:t>  exercise:</a:t>
            </a:r>
            <a:endParaRPr lang="en-US" dirty="0"/>
          </a:p>
        </p:txBody>
      </p:sp>
      <p:sp>
        <p:nvSpPr>
          <p:cNvPr id="3" name="Rectangle 2"/>
          <p:cNvSpPr/>
          <p:nvPr/>
        </p:nvSpPr>
        <p:spPr>
          <a:xfrm>
            <a:off x="3938650" y="147948"/>
            <a:ext cx="2869558" cy="369332"/>
          </a:xfrm>
          <a:prstGeom prst="rect">
            <a:avLst/>
          </a:prstGeom>
        </p:spPr>
        <p:txBody>
          <a:bodyPr wrap="none">
            <a:spAutoFit/>
          </a:bodyPr>
          <a:lstStyle/>
          <a:p>
            <a:r>
              <a:rPr lang="en-US" dirty="0"/>
              <a:t>http://</a:t>
            </a:r>
            <a:r>
              <a:rPr lang="en-US" dirty="0" err="1"/>
              <a:t>jmol.sourceforge.net</a:t>
            </a:r>
            <a:r>
              <a:rPr lang="en-US" dirty="0"/>
              <a:t>/</a:t>
            </a:r>
          </a:p>
        </p:txBody>
      </p:sp>
      <p:pic>
        <p:nvPicPr>
          <p:cNvPr id="4" name="Picture 3" descr="Screen Shot 2012-07-25 at 9.41.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345"/>
            <a:ext cx="9144000" cy="5347825"/>
          </a:xfrm>
          <a:prstGeom prst="rect">
            <a:avLst/>
          </a:prstGeom>
        </p:spPr>
      </p:pic>
    </p:spTree>
    <p:extLst>
      <p:ext uri="{BB962C8B-B14F-4D97-AF65-F5344CB8AC3E}">
        <p14:creationId xmlns:p14="http://schemas.microsoft.com/office/powerpoint/2010/main" val="2299164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1673" y="998648"/>
            <a:ext cx="5081740" cy="4524315"/>
          </a:xfrm>
          <a:prstGeom prst="rect">
            <a:avLst/>
          </a:prstGeom>
          <a:noFill/>
        </p:spPr>
        <p:txBody>
          <a:bodyPr wrap="none" rtlCol="0">
            <a:spAutoFit/>
          </a:bodyPr>
          <a:lstStyle/>
          <a:p>
            <a:r>
              <a:rPr lang="en-US" sz="2400" dirty="0" smtClean="0"/>
              <a:t>EXTRACT RELEVANT INFORMATION:</a:t>
            </a:r>
          </a:p>
          <a:p>
            <a:endParaRPr lang="en-US" sz="2400" dirty="0"/>
          </a:p>
          <a:p>
            <a:r>
              <a:rPr lang="en-US" sz="2400" dirty="0" smtClean="0"/>
              <a:t>Atomic positions</a:t>
            </a:r>
          </a:p>
          <a:p>
            <a:r>
              <a:rPr lang="en-US" sz="2400" dirty="0" smtClean="0"/>
              <a:t>Atomic velocities</a:t>
            </a:r>
          </a:p>
          <a:p>
            <a:r>
              <a:rPr lang="en-US" sz="2400" dirty="0" smtClean="0"/>
              <a:t>Energy</a:t>
            </a:r>
          </a:p>
          <a:p>
            <a:r>
              <a:rPr lang="en-US" sz="2400" dirty="0" smtClean="0"/>
              <a:t>Stress tensor</a:t>
            </a:r>
          </a:p>
          <a:p>
            <a:endParaRPr lang="en-US" sz="2400" dirty="0" smtClean="0"/>
          </a:p>
          <a:p>
            <a:endParaRPr lang="en-US" sz="2400" dirty="0" smtClean="0"/>
          </a:p>
          <a:p>
            <a:r>
              <a:rPr lang="en-US" sz="2400" dirty="0" smtClean="0"/>
              <a:t>VISUALIZE SIMULATION (ex: </a:t>
            </a:r>
            <a:r>
              <a:rPr lang="en-US" sz="2400" dirty="0" err="1" smtClean="0"/>
              <a:t>jmol</a:t>
            </a:r>
            <a:r>
              <a:rPr lang="en-US" sz="2400" dirty="0" smtClean="0"/>
              <a:t>, </a:t>
            </a:r>
            <a:r>
              <a:rPr lang="en-US" sz="2400" dirty="0" err="1" smtClean="0"/>
              <a:t>vmd</a:t>
            </a:r>
            <a:r>
              <a:rPr lang="en-US" sz="2400" dirty="0" smtClean="0"/>
              <a:t>)</a:t>
            </a:r>
            <a:endParaRPr lang="en-US" sz="2400" dirty="0"/>
          </a:p>
          <a:p>
            <a:endParaRPr lang="en-US" sz="2400" dirty="0" smtClean="0"/>
          </a:p>
          <a:p>
            <a:endParaRPr lang="en-US" sz="2400" dirty="0" smtClean="0"/>
          </a:p>
          <a:p>
            <a:r>
              <a:rPr lang="en-US" sz="2400" dirty="0" smtClean="0"/>
              <a:t>PERFORM STATISTICS</a:t>
            </a:r>
            <a:endParaRPr lang="en-US" sz="2400" dirty="0"/>
          </a:p>
        </p:txBody>
      </p:sp>
    </p:spTree>
    <p:extLst>
      <p:ext uri="{BB962C8B-B14F-4D97-AF65-F5344CB8AC3E}">
        <p14:creationId xmlns:p14="http://schemas.microsoft.com/office/powerpoint/2010/main" val="2401488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25 at 9.4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71" y="1794501"/>
            <a:ext cx="3350318" cy="3806500"/>
          </a:xfrm>
          <a:prstGeom prst="rect">
            <a:avLst/>
          </a:prstGeom>
        </p:spPr>
      </p:pic>
      <p:sp>
        <p:nvSpPr>
          <p:cNvPr id="5" name="TextBox 4"/>
          <p:cNvSpPr txBox="1"/>
          <p:nvPr/>
        </p:nvSpPr>
        <p:spPr>
          <a:xfrm>
            <a:off x="1726156" y="518086"/>
            <a:ext cx="5972834" cy="369332"/>
          </a:xfrm>
          <a:prstGeom prst="rect">
            <a:avLst/>
          </a:prstGeom>
          <a:noFill/>
        </p:spPr>
        <p:txBody>
          <a:bodyPr wrap="none" rtlCol="0">
            <a:spAutoFit/>
          </a:bodyPr>
          <a:lstStyle/>
          <a:p>
            <a:r>
              <a:rPr lang="en-US" dirty="0" smtClean="0"/>
              <a:t>Ex: coordination in </a:t>
            </a:r>
            <a:r>
              <a:rPr lang="en-US" dirty="0" err="1" smtClean="0"/>
              <a:t>forsteritic</a:t>
            </a:r>
            <a:r>
              <a:rPr lang="en-US" dirty="0" smtClean="0"/>
              <a:t> melt at mid-mantle conditions</a:t>
            </a:r>
            <a:endParaRPr lang="en-US" dirty="0"/>
          </a:p>
        </p:txBody>
      </p:sp>
      <p:pic>
        <p:nvPicPr>
          <p:cNvPr id="6" name="Picture 5" descr="Screen Shot 2012-07-25 at 9.50.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368" y="1938155"/>
            <a:ext cx="3857101" cy="4390896"/>
          </a:xfrm>
          <a:prstGeom prst="rect">
            <a:avLst/>
          </a:prstGeom>
        </p:spPr>
      </p:pic>
      <p:sp>
        <p:nvSpPr>
          <p:cNvPr id="7" name="TextBox 6"/>
          <p:cNvSpPr txBox="1"/>
          <p:nvPr/>
        </p:nvSpPr>
        <p:spPr>
          <a:xfrm>
            <a:off x="1861781" y="1059524"/>
            <a:ext cx="1037664" cy="769441"/>
          </a:xfrm>
          <a:prstGeom prst="rect">
            <a:avLst/>
          </a:prstGeom>
          <a:noFill/>
        </p:spPr>
        <p:txBody>
          <a:bodyPr wrap="none" rtlCol="0">
            <a:spAutoFit/>
          </a:bodyPr>
          <a:lstStyle/>
          <a:p>
            <a:r>
              <a:rPr lang="en-US" sz="4400" b="1" dirty="0" smtClean="0"/>
              <a:t>C-O</a:t>
            </a:r>
            <a:endParaRPr lang="en-US" sz="4400" b="1" dirty="0"/>
          </a:p>
        </p:txBody>
      </p:sp>
      <p:sp>
        <p:nvSpPr>
          <p:cNvPr id="8" name="TextBox 7"/>
          <p:cNvSpPr txBox="1"/>
          <p:nvPr/>
        </p:nvSpPr>
        <p:spPr>
          <a:xfrm>
            <a:off x="6354229" y="1180774"/>
            <a:ext cx="1144289" cy="769441"/>
          </a:xfrm>
          <a:prstGeom prst="rect">
            <a:avLst/>
          </a:prstGeom>
          <a:noFill/>
        </p:spPr>
        <p:txBody>
          <a:bodyPr wrap="none" rtlCol="0">
            <a:spAutoFit/>
          </a:bodyPr>
          <a:lstStyle/>
          <a:p>
            <a:r>
              <a:rPr lang="en-US" sz="4400" b="1" dirty="0" smtClean="0"/>
              <a:t>Si-O</a:t>
            </a:r>
            <a:endParaRPr lang="en-US" sz="4400" b="1" dirty="0"/>
          </a:p>
        </p:txBody>
      </p:sp>
    </p:spTree>
    <p:extLst>
      <p:ext uri="{BB962C8B-B14F-4D97-AF65-F5344CB8AC3E}">
        <p14:creationId xmlns:p14="http://schemas.microsoft.com/office/powerpoint/2010/main" val="426051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82663"/>
            <a:ext cx="27892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33" name="Text Box 5"/>
          <p:cNvSpPr txBox="1">
            <a:spLocks noChangeArrowheads="1"/>
          </p:cNvSpPr>
          <p:nvPr/>
        </p:nvSpPr>
        <p:spPr bwMode="auto">
          <a:xfrm>
            <a:off x="1828800" y="1036638"/>
            <a:ext cx="1709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Lennard-Jones</a:t>
            </a:r>
          </a:p>
        </p:txBody>
      </p:sp>
      <p:pic>
        <p:nvPicPr>
          <p:cNvPr id="1249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760538"/>
            <a:ext cx="310197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35" name="Text Box 7"/>
          <p:cNvSpPr txBox="1">
            <a:spLocks noChangeArrowheads="1"/>
          </p:cNvSpPr>
          <p:nvPr/>
        </p:nvSpPr>
        <p:spPr bwMode="auto">
          <a:xfrm>
            <a:off x="1828800" y="17526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Morse</a:t>
            </a:r>
          </a:p>
        </p:txBody>
      </p:sp>
      <p:pic>
        <p:nvPicPr>
          <p:cNvPr id="1249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362200"/>
            <a:ext cx="30940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4937" name="Text Box 9"/>
          <p:cNvSpPr txBox="1">
            <a:spLocks noChangeArrowheads="1"/>
          </p:cNvSpPr>
          <p:nvPr/>
        </p:nvSpPr>
        <p:spPr bwMode="auto">
          <a:xfrm>
            <a:off x="1828800" y="24384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Buckingham</a:t>
            </a:r>
          </a:p>
        </p:txBody>
      </p:sp>
      <p:sp>
        <p:nvSpPr>
          <p:cNvPr id="124938" name="Text Box 10"/>
          <p:cNvSpPr txBox="1">
            <a:spLocks noChangeArrowheads="1"/>
          </p:cNvSpPr>
          <p:nvPr/>
        </p:nvSpPr>
        <p:spPr bwMode="auto">
          <a:xfrm>
            <a:off x="1981200" y="152400"/>
            <a:ext cx="3983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Two-body potentials </a:t>
            </a:r>
            <a:r>
              <a:rPr lang="en-US" i="1"/>
              <a:t>or</a:t>
            </a:r>
            <a:r>
              <a:rPr lang="en-US"/>
              <a:t> pair potentials</a:t>
            </a:r>
          </a:p>
        </p:txBody>
      </p:sp>
      <p:graphicFrame>
        <p:nvGraphicFramePr>
          <p:cNvPr id="124957" name="Object 29"/>
          <p:cNvGraphicFramePr>
            <a:graphicFrameLocks noChangeAspect="1"/>
          </p:cNvGraphicFramePr>
          <p:nvPr/>
        </p:nvGraphicFramePr>
        <p:xfrm>
          <a:off x="5638800" y="3200400"/>
          <a:ext cx="3352800" cy="3475038"/>
        </p:xfrm>
        <a:graphic>
          <a:graphicData uri="http://schemas.openxmlformats.org/presentationml/2006/ole">
            <mc:AlternateContent xmlns:mc="http://schemas.openxmlformats.org/markup-compatibility/2006">
              <mc:Choice xmlns:v="urn:schemas-microsoft-com:vml" Requires="v">
                <p:oleObj spid="_x0000_s11339" name="Chart" r:id="rId7" imgW="5549030" imgH="2855934" progId="Excel.Chart.8">
                  <p:embed/>
                </p:oleObj>
              </mc:Choice>
              <mc:Fallback>
                <p:oleObj name="Chart" r:id="rId7" imgW="5549030" imgH="2855934"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200400"/>
                        <a:ext cx="3352800"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4958" name="Text Box 30"/>
          <p:cNvSpPr txBox="1">
            <a:spLocks noChangeArrowheads="1"/>
          </p:cNvSpPr>
          <p:nvPr/>
        </p:nvSpPr>
        <p:spPr bwMode="auto">
          <a:xfrm>
            <a:off x="6248400" y="3475038"/>
            <a:ext cx="841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Symbol" charset="0"/>
              </a:rPr>
              <a:t>s</a:t>
            </a:r>
            <a:r>
              <a:rPr lang="en-US" baseline="-25000">
                <a:cs typeface="Arial" charset="0"/>
              </a:rPr>
              <a:t>ij</a:t>
            </a:r>
            <a:r>
              <a:rPr lang="en-US"/>
              <a:t>=2.5</a:t>
            </a:r>
          </a:p>
        </p:txBody>
      </p:sp>
      <p:graphicFrame>
        <p:nvGraphicFramePr>
          <p:cNvPr id="124959" name="Object 31"/>
          <p:cNvGraphicFramePr>
            <a:graphicFrameLocks noChangeAspect="1"/>
          </p:cNvGraphicFramePr>
          <p:nvPr/>
        </p:nvGraphicFramePr>
        <p:xfrm>
          <a:off x="533400" y="3124200"/>
          <a:ext cx="3367088" cy="3475038"/>
        </p:xfrm>
        <a:graphic>
          <a:graphicData uri="http://schemas.openxmlformats.org/presentationml/2006/ole">
            <mc:AlternateContent xmlns:mc="http://schemas.openxmlformats.org/markup-compatibility/2006">
              <mc:Choice xmlns:v="urn:schemas-microsoft-com:vml" Requires="v">
                <p:oleObj spid="_x0000_s11340" name="Chart" r:id="rId9" imgW="5549030" imgH="2855934" progId="Excel.Chart.8">
                  <p:embed/>
                </p:oleObj>
              </mc:Choice>
              <mc:Fallback>
                <p:oleObj name="Chart" r:id="rId9" imgW="5549030" imgH="2855934"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24200"/>
                        <a:ext cx="3367088" cy="34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4960" name="Text Box 32"/>
          <p:cNvSpPr txBox="1">
            <a:spLocks noChangeArrowheads="1"/>
          </p:cNvSpPr>
          <p:nvPr/>
        </p:nvSpPr>
        <p:spPr bwMode="auto">
          <a:xfrm>
            <a:off x="762000" y="3429000"/>
            <a:ext cx="650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Symbol" charset="0"/>
              </a:rPr>
              <a:t>s</a:t>
            </a:r>
            <a:r>
              <a:rPr lang="en-US" baseline="-25000">
                <a:cs typeface="Arial" charset="0"/>
              </a:rPr>
              <a:t>ij</a:t>
            </a:r>
            <a:r>
              <a:rPr lang="en-US"/>
              <a:t>=2</a:t>
            </a:r>
          </a:p>
        </p:txBody>
      </p:sp>
    </p:spTree>
    <p:extLst>
      <p:ext uri="{BB962C8B-B14F-4D97-AF65-F5344CB8AC3E}">
        <p14:creationId xmlns:p14="http://schemas.microsoft.com/office/powerpoint/2010/main" val="2850481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AutoShape 6"/>
          <p:cNvSpPr>
            <a:spLocks noChangeArrowheads="1"/>
          </p:cNvSpPr>
          <p:nvPr/>
        </p:nvSpPr>
        <p:spPr bwMode="auto">
          <a:xfrm>
            <a:off x="4114800" y="1371600"/>
            <a:ext cx="2362200" cy="1295400"/>
          </a:xfrm>
          <a:prstGeom prst="parallelogram">
            <a:avLst>
              <a:gd name="adj" fmla="val 6312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83" name="Text Box 7"/>
          <p:cNvSpPr txBox="1">
            <a:spLocks noChangeArrowheads="1"/>
          </p:cNvSpPr>
          <p:nvPr/>
        </p:nvSpPr>
        <p:spPr bwMode="auto">
          <a:xfrm>
            <a:off x="3276600" y="457200"/>
            <a:ext cx="220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Multibody potentials</a:t>
            </a:r>
          </a:p>
        </p:txBody>
      </p:sp>
      <p:sp>
        <p:nvSpPr>
          <p:cNvPr id="126984" name="Oval 8"/>
          <p:cNvSpPr>
            <a:spLocks noChangeArrowheads="1"/>
          </p:cNvSpPr>
          <p:nvPr/>
        </p:nvSpPr>
        <p:spPr bwMode="auto">
          <a:xfrm>
            <a:off x="2209800" y="1371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85" name="Oval 9"/>
          <p:cNvSpPr>
            <a:spLocks noChangeArrowheads="1"/>
          </p:cNvSpPr>
          <p:nvPr/>
        </p:nvSpPr>
        <p:spPr bwMode="auto">
          <a:xfrm>
            <a:off x="2667000" y="2057400"/>
            <a:ext cx="304800" cy="3048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86" name="Oval 10"/>
          <p:cNvSpPr>
            <a:spLocks noChangeArrowheads="1"/>
          </p:cNvSpPr>
          <p:nvPr/>
        </p:nvSpPr>
        <p:spPr bwMode="auto">
          <a:xfrm>
            <a:off x="1905000" y="1981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87" name="Line 11"/>
          <p:cNvSpPr>
            <a:spLocks noChangeShapeType="1"/>
          </p:cNvSpPr>
          <p:nvPr/>
        </p:nvSpPr>
        <p:spPr bwMode="auto">
          <a:xfrm flipH="1">
            <a:off x="2057400" y="15240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88" name="Line 12"/>
          <p:cNvSpPr>
            <a:spLocks noChangeShapeType="1"/>
          </p:cNvSpPr>
          <p:nvPr/>
        </p:nvSpPr>
        <p:spPr bwMode="auto">
          <a:xfrm flipH="1" flipV="1">
            <a:off x="2057400" y="2133600"/>
            <a:ext cx="762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89" name="Oval 13"/>
          <p:cNvSpPr>
            <a:spLocks noChangeArrowheads="1"/>
          </p:cNvSpPr>
          <p:nvPr/>
        </p:nvSpPr>
        <p:spPr bwMode="auto">
          <a:xfrm>
            <a:off x="4876800" y="1524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0" name="Oval 14"/>
          <p:cNvSpPr>
            <a:spLocks noChangeArrowheads="1"/>
          </p:cNvSpPr>
          <p:nvPr/>
        </p:nvSpPr>
        <p:spPr bwMode="auto">
          <a:xfrm>
            <a:off x="5334000" y="2209800"/>
            <a:ext cx="304800" cy="3048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1" name="Oval 15"/>
          <p:cNvSpPr>
            <a:spLocks noChangeArrowheads="1"/>
          </p:cNvSpPr>
          <p:nvPr/>
        </p:nvSpPr>
        <p:spPr bwMode="auto">
          <a:xfrm>
            <a:off x="4572000" y="2133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2" name="Line 16"/>
          <p:cNvSpPr>
            <a:spLocks noChangeShapeType="1"/>
          </p:cNvSpPr>
          <p:nvPr/>
        </p:nvSpPr>
        <p:spPr bwMode="auto">
          <a:xfrm flipH="1">
            <a:off x="4724400" y="16764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93" name="Line 17"/>
          <p:cNvSpPr>
            <a:spLocks noChangeShapeType="1"/>
          </p:cNvSpPr>
          <p:nvPr/>
        </p:nvSpPr>
        <p:spPr bwMode="auto">
          <a:xfrm flipH="1" flipV="1">
            <a:off x="4724400" y="2286000"/>
            <a:ext cx="762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94" name="Line 18"/>
          <p:cNvSpPr>
            <a:spLocks noChangeShapeType="1"/>
          </p:cNvSpPr>
          <p:nvPr/>
        </p:nvSpPr>
        <p:spPr bwMode="auto">
          <a:xfrm flipH="1">
            <a:off x="5486400" y="18288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95" name="Oval 19"/>
          <p:cNvSpPr>
            <a:spLocks noChangeArrowheads="1"/>
          </p:cNvSpPr>
          <p:nvPr/>
        </p:nvSpPr>
        <p:spPr bwMode="auto">
          <a:xfrm>
            <a:off x="5638800" y="1600200"/>
            <a:ext cx="304800" cy="304800"/>
          </a:xfrm>
          <a:prstGeom prst="ellipse">
            <a:avLst/>
          </a:prstGeom>
          <a:solidFill>
            <a:schemeClr val="hlink"/>
          </a:solidFill>
          <a:ln w="9525">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6" name="Line 20"/>
          <p:cNvSpPr>
            <a:spLocks noChangeShapeType="1"/>
          </p:cNvSpPr>
          <p:nvPr/>
        </p:nvSpPr>
        <p:spPr bwMode="auto">
          <a:xfrm flipH="1">
            <a:off x="5486400" y="1752600"/>
            <a:ext cx="304800" cy="609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6997" name="Oval 21"/>
          <p:cNvSpPr>
            <a:spLocks noChangeArrowheads="1"/>
          </p:cNvSpPr>
          <p:nvPr/>
        </p:nvSpPr>
        <p:spPr bwMode="auto">
          <a:xfrm>
            <a:off x="5791200" y="1676400"/>
            <a:ext cx="304800" cy="3048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999" name="Rectangle 23"/>
          <p:cNvSpPr>
            <a:spLocks noChangeArrowheads="1"/>
          </p:cNvSpPr>
          <p:nvPr/>
        </p:nvSpPr>
        <p:spPr bwMode="auto">
          <a:xfrm>
            <a:off x="1981200" y="3048000"/>
            <a:ext cx="4846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2400" i="1"/>
              <a:t>V</a:t>
            </a:r>
            <a:r>
              <a:rPr lang="en-US" sz="2400" i="1" baseline="-25000"/>
              <a:t>ij</a:t>
            </a:r>
            <a:r>
              <a:rPr lang="en-US" sz="2400"/>
              <a:t>(</a:t>
            </a:r>
            <a:r>
              <a:rPr lang="en-US" sz="2400" i="1"/>
              <a:t>r</a:t>
            </a:r>
            <a:r>
              <a:rPr lang="en-US" sz="2400" i="1" baseline="-25000"/>
              <a:t>ij</a:t>
            </a:r>
            <a:r>
              <a:rPr lang="en-US" sz="2400"/>
              <a:t>) = </a:t>
            </a:r>
            <a:r>
              <a:rPr lang="en-US" sz="2400" i="1"/>
              <a:t>V</a:t>
            </a:r>
            <a:r>
              <a:rPr lang="en-US" sz="2400" i="1" baseline="-25000"/>
              <a:t>repulsive</a:t>
            </a:r>
            <a:r>
              <a:rPr lang="en-US" sz="2400"/>
              <a:t>(</a:t>
            </a:r>
            <a:r>
              <a:rPr lang="en-US" sz="2400" i="1"/>
              <a:t>r</a:t>
            </a:r>
            <a:r>
              <a:rPr lang="en-US" sz="2400" i="1" baseline="-25000"/>
              <a:t>ij</a:t>
            </a:r>
            <a:r>
              <a:rPr lang="en-US" sz="2400"/>
              <a:t>) + </a:t>
            </a:r>
            <a:r>
              <a:rPr lang="en-US" sz="2400" i="1"/>
              <a:t>b</a:t>
            </a:r>
            <a:r>
              <a:rPr lang="en-US" sz="2400" i="1" baseline="-25000"/>
              <a:t>ijk</a:t>
            </a:r>
            <a:r>
              <a:rPr lang="en-US" sz="2400" i="1"/>
              <a:t>V</a:t>
            </a:r>
            <a:r>
              <a:rPr lang="en-US" sz="2400" i="1" baseline="-25000"/>
              <a:t>attractive</a:t>
            </a:r>
            <a:r>
              <a:rPr lang="en-US" sz="2400"/>
              <a:t>(</a:t>
            </a:r>
            <a:r>
              <a:rPr lang="en-US" sz="2400" i="1"/>
              <a:t>r</a:t>
            </a:r>
            <a:r>
              <a:rPr lang="en-US" sz="2400" i="1" baseline="-25000"/>
              <a:t>ij</a:t>
            </a:r>
            <a:r>
              <a:rPr lang="en-US" sz="2400"/>
              <a:t>) </a:t>
            </a:r>
          </a:p>
        </p:txBody>
      </p:sp>
      <p:sp>
        <p:nvSpPr>
          <p:cNvPr id="127000" name="Line 24"/>
          <p:cNvSpPr>
            <a:spLocks noChangeShapeType="1"/>
          </p:cNvSpPr>
          <p:nvPr/>
        </p:nvSpPr>
        <p:spPr bwMode="auto">
          <a:xfrm flipV="1">
            <a:off x="3505200"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001" name="Line 25"/>
          <p:cNvSpPr>
            <a:spLocks noChangeShapeType="1"/>
          </p:cNvSpPr>
          <p:nvPr/>
        </p:nvSpPr>
        <p:spPr bwMode="auto">
          <a:xfrm flipV="1">
            <a:off x="5791200"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7002" name="Text Box 26"/>
          <p:cNvSpPr txBox="1">
            <a:spLocks noChangeArrowheads="1"/>
          </p:cNvSpPr>
          <p:nvPr/>
        </p:nvSpPr>
        <p:spPr bwMode="auto">
          <a:xfrm>
            <a:off x="2498725" y="45323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2 body</a:t>
            </a:r>
          </a:p>
        </p:txBody>
      </p:sp>
      <p:sp>
        <p:nvSpPr>
          <p:cNvPr id="127003" name="Text Box 27"/>
          <p:cNvSpPr txBox="1">
            <a:spLocks noChangeArrowheads="1"/>
          </p:cNvSpPr>
          <p:nvPr/>
        </p:nvSpPr>
        <p:spPr bwMode="auto">
          <a:xfrm>
            <a:off x="5410200" y="45720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3+ body</a:t>
            </a:r>
          </a:p>
        </p:txBody>
      </p:sp>
    </p:spTree>
    <p:extLst>
      <p:ext uri="{BB962C8B-B14F-4D97-AF65-F5344CB8AC3E}">
        <p14:creationId xmlns:p14="http://schemas.microsoft.com/office/powerpoint/2010/main" val="89431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5578475"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9269" name="Text Box 5"/>
          <p:cNvSpPr txBox="1">
            <a:spLocks noChangeArrowheads="1"/>
          </p:cNvSpPr>
          <p:nvPr/>
        </p:nvSpPr>
        <p:spPr bwMode="auto">
          <a:xfrm>
            <a:off x="2667000" y="304800"/>
            <a:ext cx="4046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Force fields – very good for molecules</a:t>
            </a:r>
          </a:p>
        </p:txBody>
      </p:sp>
      <p:sp>
        <p:nvSpPr>
          <p:cNvPr id="139270" name="Text Box 6"/>
          <p:cNvSpPr txBox="1">
            <a:spLocks noChangeArrowheads="1"/>
          </p:cNvSpPr>
          <p:nvPr/>
        </p:nvSpPr>
        <p:spPr bwMode="auto">
          <a:xfrm>
            <a:off x="1524000" y="4419600"/>
            <a:ext cx="4872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Many other examples:</a:t>
            </a:r>
          </a:p>
          <a:p>
            <a:r>
              <a:rPr lang="en-US"/>
              <a:t>CHARMM, polarizable, valence-bond models, </a:t>
            </a:r>
          </a:p>
        </p:txBody>
      </p:sp>
    </p:spTree>
    <p:extLst>
      <p:ext uri="{BB962C8B-B14F-4D97-AF65-F5344CB8AC3E}">
        <p14:creationId xmlns:p14="http://schemas.microsoft.com/office/powerpoint/2010/main" val="311212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1" name="Picture 5"/>
          <p:cNvPicPr>
            <a:picLocks noChangeAspect="1" noChangeArrowheads="1"/>
          </p:cNvPicPr>
          <p:nvPr/>
        </p:nvPicPr>
        <p:blipFill>
          <a:blip r:embed="rId3">
            <a:extLst>
              <a:ext uri="{28A0092B-C50C-407E-A947-70E740481C1C}">
                <a14:useLocalDpi xmlns:a14="http://schemas.microsoft.com/office/drawing/2010/main" val="0"/>
              </a:ext>
            </a:extLst>
          </a:blip>
          <a:srcRect l="33333" t="41667" r="41667" b="52499"/>
          <a:stretch>
            <a:fillRect/>
          </a:stretch>
        </p:blipFill>
        <p:spPr bwMode="auto">
          <a:xfrm>
            <a:off x="990600" y="11430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230822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3200400"/>
            <a:ext cx="1531937"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2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81400"/>
            <a:ext cx="375602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3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4488" y="4953000"/>
            <a:ext cx="2674937"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7231" name="Text Box 15"/>
          <p:cNvSpPr txBox="1">
            <a:spLocks noChangeArrowheads="1"/>
          </p:cNvSpPr>
          <p:nvPr/>
        </p:nvSpPr>
        <p:spPr bwMode="auto">
          <a:xfrm>
            <a:off x="2819400" y="228600"/>
            <a:ext cx="3005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Tersoff interatomic potential</a:t>
            </a:r>
          </a:p>
        </p:txBody>
      </p:sp>
      <p:pic>
        <p:nvPicPr>
          <p:cNvPr id="137232"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143000"/>
            <a:ext cx="27273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7233" name="Rectangle 17"/>
          <p:cNvSpPr>
            <a:spLocks noChangeArrowheads="1"/>
          </p:cNvSpPr>
          <p:nvPr/>
        </p:nvSpPr>
        <p:spPr bwMode="auto">
          <a:xfrm>
            <a:off x="4876800" y="6172200"/>
            <a:ext cx="3881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i="1"/>
              <a:t>http://phycomp.technion.ac.il/~david/thesis/these2.html</a:t>
            </a:r>
          </a:p>
        </p:txBody>
      </p:sp>
    </p:spTree>
    <p:extLst>
      <p:ext uri="{BB962C8B-B14F-4D97-AF65-F5344CB8AC3E}">
        <p14:creationId xmlns:p14="http://schemas.microsoft.com/office/powerpoint/2010/main" val="352866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1219200" y="1524000"/>
            <a:ext cx="734695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pPr>
            <a:endParaRPr lang="en-US"/>
          </a:p>
          <a:p>
            <a:pPr>
              <a:lnSpc>
                <a:spcPct val="120000"/>
              </a:lnSpc>
            </a:pPr>
            <a:r>
              <a:rPr lang="en-US" sz="2800" b="1" u="sng">
                <a:solidFill>
                  <a:srgbClr val="FF0000"/>
                </a:solidFill>
                <a:effectLst>
                  <a:outerShdw blurRad="38100" dist="38100" dir="2700000" algn="tl">
                    <a:srgbClr val="DDDDDD"/>
                  </a:outerShdw>
                </a:effectLst>
              </a:rPr>
              <a:t>Non-empirical = first-principles or </a:t>
            </a:r>
            <a:r>
              <a:rPr lang="en-US" sz="2800" b="1" i="1" u="sng">
                <a:solidFill>
                  <a:srgbClr val="FF0000"/>
                </a:solidFill>
                <a:effectLst>
                  <a:outerShdw blurRad="38100" dist="38100" dir="2700000" algn="tl">
                    <a:srgbClr val="DDDDDD"/>
                  </a:outerShdw>
                </a:effectLst>
              </a:rPr>
              <a:t>ab initio</a:t>
            </a:r>
          </a:p>
          <a:p>
            <a:pPr>
              <a:lnSpc>
                <a:spcPct val="120000"/>
              </a:lnSpc>
            </a:pPr>
            <a:r>
              <a:rPr lang="en-US" i="1"/>
              <a:t>	- </a:t>
            </a:r>
            <a:r>
              <a:rPr lang="en-US"/>
              <a:t>the energy is </a:t>
            </a:r>
            <a:r>
              <a:rPr lang="en-US" i="1"/>
              <a:t>exactly</a:t>
            </a:r>
            <a:r>
              <a:rPr lang="en-US"/>
              <a:t> calculated</a:t>
            </a:r>
          </a:p>
          <a:p>
            <a:pPr>
              <a:lnSpc>
                <a:spcPct val="120000"/>
              </a:lnSpc>
            </a:pPr>
            <a:r>
              <a:rPr lang="en-US"/>
              <a:t>	- no experimental input</a:t>
            </a:r>
          </a:p>
          <a:p>
            <a:pPr>
              <a:lnSpc>
                <a:spcPct val="120000"/>
              </a:lnSpc>
            </a:pPr>
            <a:endParaRPr lang="en-US"/>
          </a:p>
          <a:p>
            <a:pPr>
              <a:lnSpc>
                <a:spcPct val="120000"/>
              </a:lnSpc>
            </a:pPr>
            <a:r>
              <a:rPr lang="en-US"/>
              <a:t>+ 	transferability, accuracy, many properties</a:t>
            </a:r>
          </a:p>
          <a:p>
            <a:pPr>
              <a:lnSpc>
                <a:spcPct val="120000"/>
              </a:lnSpc>
            </a:pPr>
            <a:r>
              <a:rPr lang="en-US"/>
              <a:t>-	small systems</a:t>
            </a:r>
            <a:endParaRPr lang="en-US" i="1"/>
          </a:p>
        </p:txBody>
      </p:sp>
    </p:spTree>
    <p:extLst>
      <p:ext uri="{BB962C8B-B14F-4D97-AF65-F5344CB8AC3E}">
        <p14:creationId xmlns:p14="http://schemas.microsoft.com/office/powerpoint/2010/main" val="385238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TotalTime>
  <Words>1317</Words>
  <Application>Microsoft Macintosh PowerPoint</Application>
  <PresentationFormat>On-screen Show (4:3)</PresentationFormat>
  <Paragraphs>289</Paragraphs>
  <Slides>44</Slides>
  <Notes>38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Office Theme</vt:lpstr>
      <vt:lpstr>Chart</vt:lpstr>
      <vt:lpstr>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CNRS-ENS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Razvan Caracas</dc:creator>
  <cp:lastModifiedBy>Razvan Caracas</cp:lastModifiedBy>
  <cp:revision>20</cp:revision>
  <dcterms:created xsi:type="dcterms:W3CDTF">2012-07-20T16:18:10Z</dcterms:created>
  <dcterms:modified xsi:type="dcterms:W3CDTF">2012-07-25T08:03:24Z</dcterms:modified>
</cp:coreProperties>
</file>