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16.xml" ContentType="application/vnd.openxmlformats-officedocument.presentationml.notesSlide+xml"/>
  <Override PartName="/ppt/embeddings/oleObject5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6.bin" ContentType="application/vnd.openxmlformats-officedocument.oleObject"/>
  <Override PartName="/ppt/notesSlides/notesSlide19.xml" ContentType="application/vnd.openxmlformats-officedocument.presentationml.notesSlide+xml"/>
  <Override PartName="/ppt/embeddings/oleObject7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9" r:id="rId2"/>
    <p:sldMasterId id="2147483692" r:id="rId3"/>
  </p:sldMasterIdLst>
  <p:notesMasterIdLst>
    <p:notesMasterId r:id="rId72"/>
  </p:notesMasterIdLst>
  <p:sldIdLst>
    <p:sldId id="256" r:id="rId4"/>
    <p:sldId id="381" r:id="rId5"/>
    <p:sldId id="383" r:id="rId6"/>
    <p:sldId id="306" r:id="rId7"/>
    <p:sldId id="274" r:id="rId8"/>
    <p:sldId id="275" r:id="rId9"/>
    <p:sldId id="276" r:id="rId10"/>
    <p:sldId id="281" r:id="rId11"/>
    <p:sldId id="371" r:id="rId12"/>
    <p:sldId id="370" r:id="rId13"/>
    <p:sldId id="258" r:id="rId14"/>
    <p:sldId id="259" r:id="rId15"/>
    <p:sldId id="303" r:id="rId16"/>
    <p:sldId id="309" r:id="rId17"/>
    <p:sldId id="262" r:id="rId18"/>
    <p:sldId id="310" r:id="rId19"/>
    <p:sldId id="311" r:id="rId20"/>
    <p:sldId id="317" r:id="rId21"/>
    <p:sldId id="318" r:id="rId22"/>
    <p:sldId id="319" r:id="rId23"/>
    <p:sldId id="321" r:id="rId24"/>
    <p:sldId id="373" r:id="rId25"/>
    <p:sldId id="316" r:id="rId26"/>
    <p:sldId id="375" r:id="rId27"/>
    <p:sldId id="343" r:id="rId28"/>
    <p:sldId id="342" r:id="rId29"/>
    <p:sldId id="322" r:id="rId30"/>
    <p:sldId id="350" r:id="rId31"/>
    <p:sldId id="351" r:id="rId32"/>
    <p:sldId id="344" r:id="rId33"/>
    <p:sldId id="355" r:id="rId34"/>
    <p:sldId id="336" r:id="rId35"/>
    <p:sldId id="337" r:id="rId36"/>
    <p:sldId id="341" r:id="rId37"/>
    <p:sldId id="358" r:id="rId38"/>
    <p:sldId id="372" r:id="rId39"/>
    <p:sldId id="335" r:id="rId40"/>
    <p:sldId id="376" r:id="rId41"/>
    <p:sldId id="378" r:id="rId42"/>
    <p:sldId id="382" r:id="rId43"/>
    <p:sldId id="323" r:id="rId44"/>
    <p:sldId id="353" r:id="rId45"/>
    <p:sldId id="345" r:id="rId46"/>
    <p:sldId id="346" r:id="rId47"/>
    <p:sldId id="333" r:id="rId48"/>
    <p:sldId id="385" r:id="rId49"/>
    <p:sldId id="347" r:id="rId50"/>
    <p:sldId id="367" r:id="rId51"/>
    <p:sldId id="365" r:id="rId52"/>
    <p:sldId id="361" r:id="rId53"/>
    <p:sldId id="354" r:id="rId54"/>
    <p:sldId id="324" r:id="rId55"/>
    <p:sldId id="338" r:id="rId56"/>
    <p:sldId id="362" r:id="rId57"/>
    <p:sldId id="339" r:id="rId58"/>
    <p:sldId id="326" r:id="rId59"/>
    <p:sldId id="363" r:id="rId60"/>
    <p:sldId id="379" r:id="rId61"/>
    <p:sldId id="327" r:id="rId62"/>
    <p:sldId id="380" r:id="rId63"/>
    <p:sldId id="359" r:id="rId64"/>
    <p:sldId id="384" r:id="rId65"/>
    <p:sldId id="360" r:id="rId66"/>
    <p:sldId id="387" r:id="rId67"/>
    <p:sldId id="388" r:id="rId68"/>
    <p:sldId id="389" r:id="rId69"/>
    <p:sldId id="390" r:id="rId70"/>
    <p:sldId id="391" r:id="rId71"/>
  </p:sldIdLst>
  <p:sldSz cx="13004800" cy="9753600"/>
  <p:notesSz cx="6858000" cy="9144000"/>
  <p:defaultTextStyle>
    <a:defPPr marL="0" marR="0" indent="0" algn="l" defTabSz="91426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1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565" algn="l" defTabSz="4571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129" algn="l" defTabSz="4571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694" algn="l" defTabSz="4571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260" algn="l" defTabSz="4571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2824" algn="l" defTabSz="4571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390" algn="l" defTabSz="4571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599957" algn="l" defTabSz="4571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518" algn="l" defTabSz="4571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63" autoAdjust="0"/>
    <p:restoredTop sz="88525" autoAdjust="0"/>
  </p:normalViewPr>
  <p:slideViewPr>
    <p:cSldViewPr snapToGrid="0" snapToObjects="1">
      <p:cViewPr varScale="1">
        <p:scale>
          <a:sx n="55" d="100"/>
          <a:sy n="55" d="100"/>
        </p:scale>
        <p:origin x="-616" y="-11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Relationship Id="rId2" Type="http://schemas.openxmlformats.org/officeDocument/2006/relationships/image" Target="../media/image6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854959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110" latinLnBrk="0">
      <a:defRPr sz="2100">
        <a:latin typeface="Lucida Grande"/>
        <a:ea typeface="Lucida Grande"/>
        <a:cs typeface="Lucida Grande"/>
        <a:sym typeface="Lucida Grande"/>
      </a:defRPr>
    </a:lvl1pPr>
    <a:lvl2pPr indent="228565" defTabSz="584110" latinLnBrk="0">
      <a:defRPr sz="2100">
        <a:latin typeface="Lucida Grande"/>
        <a:ea typeface="Lucida Grande"/>
        <a:cs typeface="Lucida Grande"/>
        <a:sym typeface="Lucida Grande"/>
      </a:defRPr>
    </a:lvl2pPr>
    <a:lvl3pPr indent="457129" defTabSz="584110" latinLnBrk="0">
      <a:defRPr sz="2100">
        <a:latin typeface="Lucida Grande"/>
        <a:ea typeface="Lucida Grande"/>
        <a:cs typeface="Lucida Grande"/>
        <a:sym typeface="Lucida Grande"/>
      </a:defRPr>
    </a:lvl3pPr>
    <a:lvl4pPr indent="685694" defTabSz="584110" latinLnBrk="0">
      <a:defRPr sz="2100">
        <a:latin typeface="Lucida Grande"/>
        <a:ea typeface="Lucida Grande"/>
        <a:cs typeface="Lucida Grande"/>
        <a:sym typeface="Lucida Grande"/>
      </a:defRPr>
    </a:lvl4pPr>
    <a:lvl5pPr indent="914260" defTabSz="584110" latinLnBrk="0">
      <a:defRPr sz="2100">
        <a:latin typeface="Lucida Grande"/>
        <a:ea typeface="Lucida Grande"/>
        <a:cs typeface="Lucida Grande"/>
        <a:sym typeface="Lucida Grande"/>
      </a:defRPr>
    </a:lvl5pPr>
    <a:lvl6pPr indent="1142824" defTabSz="584110" latinLnBrk="0">
      <a:defRPr sz="2100">
        <a:latin typeface="Lucida Grande"/>
        <a:ea typeface="Lucida Grande"/>
        <a:cs typeface="Lucida Grande"/>
        <a:sym typeface="Lucida Grande"/>
      </a:defRPr>
    </a:lvl6pPr>
    <a:lvl7pPr indent="1371390" defTabSz="584110" latinLnBrk="0">
      <a:defRPr sz="2100">
        <a:latin typeface="Lucida Grande"/>
        <a:ea typeface="Lucida Grande"/>
        <a:cs typeface="Lucida Grande"/>
        <a:sym typeface="Lucida Grande"/>
      </a:defRPr>
    </a:lvl7pPr>
    <a:lvl8pPr indent="1599957" defTabSz="584110" latinLnBrk="0">
      <a:defRPr sz="2100">
        <a:latin typeface="Lucida Grande"/>
        <a:ea typeface="Lucida Grande"/>
        <a:cs typeface="Lucida Grande"/>
        <a:sym typeface="Lucida Grande"/>
      </a:defRPr>
    </a:lvl8pPr>
    <a:lvl9pPr indent="1828518" defTabSz="584110" latinLnBrk="0">
      <a:defRPr sz="21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look at raw data!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759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278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267B4C36-AC83-8943-A4B6-F3B3A8CD1CB8}" type="datetime1">
              <a:rPr lang="en-US"/>
              <a:pPr/>
              <a:t>7/1/17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9E352096-783A-8E40-998A-877E12ECE590}" type="slidenum">
              <a:rPr lang="en-US"/>
              <a:pPr/>
              <a:t>28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12058C32-65CC-A248-8BB4-EC853A513266}" type="datetime1">
              <a:rPr lang="en-US"/>
              <a:pPr/>
              <a:t>7/1/17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FB115493-200E-A54C-8A54-9D2154AD76A6}" type="slidenum">
              <a:rPr lang="en-US"/>
              <a:pPr/>
              <a:t>32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Aside:  how do we compare seismic observations to petrology?  w/ Brad, developed general strategy to calculate V at arbitrary composition, P, T.  First, for 52 endmembers, calculate elastic parameters at depth.  Then, using petrologic ideas of phase relations, aggregate minerals to make predicitons.  track density, H2O &amp; other elements etc. as well as V.  (IGNORE Queensland)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C342ADAE-9CB3-E240-98A8-0A19E4275FAD}" type="datetime1">
              <a:rPr lang="en-US"/>
              <a:pPr/>
              <a:t>7/1/17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AA8C042A-4D79-304D-AE9F-1271C8BE0FA3}" type="slidenum">
              <a:rPr lang="en-US"/>
              <a:pPr/>
              <a:t>33</a:t>
            </a:fld>
            <a:endParaRPr lang="en-US"/>
          </a:p>
        </p:txBody>
      </p:sp>
      <p:sp>
        <p:nvSpPr>
          <p:cNvPr id="1320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209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Hansen figure???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A86A173-9774-1E43-B9FD-BB11C381347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52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68302EFB-9685-8A4F-A843-B739C090D476}" type="slidenum">
              <a:rPr lang="en-US"/>
              <a:pPr/>
              <a:t>37</a:t>
            </a:fld>
            <a:endParaRPr lang="en-US"/>
          </a:p>
        </p:txBody>
      </p:sp>
      <p:sp>
        <p:nvSpPr>
          <p:cNvPr id="430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F75FC3F-7EF5-0D49-8D4F-9647DC4E5B99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99CDA442-DD81-3044-B1F6-85431C53E9BE}" type="datetime1">
              <a:rPr lang="en-US">
                <a:solidFill>
                  <a:prstClr val="black"/>
                </a:solidFill>
                <a:latin typeface="Calibri"/>
              </a:rPr>
              <a:pPr/>
              <a:t>7/1/17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67E2744E-8986-DB41-A26A-15CC5C8C631B}" type="slidenum">
              <a:rPr lang="en-US">
                <a:solidFill>
                  <a:prstClr val="black"/>
                </a:solidFill>
                <a:latin typeface="Calibri"/>
              </a:rPr>
              <a:pPr/>
              <a:t>48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Being </a:t>
            </a:r>
            <a:r>
              <a:rPr lang="en-US" dirty="0" err="1" smtClean="0"/>
              <a:t>freplaced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F75FC3F-7EF5-0D49-8D4F-9647DC4E5B99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F4D29941-FC4C-6C48-A91C-595F7C946267}" type="datetime1">
              <a:rPr lang="en-US"/>
              <a:pPr/>
              <a:t>7/1/17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0C79ABE0-8496-C64D-B216-5DC24E32D01A}" type="slidenum">
              <a:rPr lang="en-US"/>
              <a:pPr/>
              <a:t>53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/>
              <a:t>.. can do same for variably hydrated serpentinites.  These should be quite slow for T&lt;600C, and can look like gabbros.  Vp/Vs can be sensitive, potentially, to serpentinization.   UPDATE****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look at raw data!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7597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C06AA897-971B-BB4A-8202-9FF4D3313BCE}" type="datetime1">
              <a:rPr lang="en-US"/>
              <a:pPr/>
              <a:t>7/1/17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6D340327-69DF-3C4A-AA4C-986BF7413A90}" type="slidenum">
              <a:rPr lang="en-US"/>
              <a:pPr/>
              <a:t>55</a:t>
            </a:fld>
            <a:endParaRPr lang="en-US"/>
          </a:p>
        </p:txBody>
      </p:sp>
      <p:sp>
        <p:nvSpPr>
          <p:cNvPr id="1495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4747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1F4C3D4-3D4F-B047-9596-E8EEA431A748}" type="datetime1">
              <a:rPr lang="en-US" sz="1200"/>
              <a:pPr/>
              <a:t>7/1/17</a:t>
            </a:fld>
            <a:endParaRPr lang="en-US" sz="1200"/>
          </a:p>
        </p:txBody>
      </p:sp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54D7F02-B527-C940-BA12-FE2C359C1D36}" type="slidenum">
              <a:rPr lang="en-US" sz="1200"/>
              <a:pPr/>
              <a:t>58</a:t>
            </a:fld>
            <a:endParaRPr lang="en-US" sz="1200"/>
          </a:p>
        </p:txBody>
      </p:sp>
      <p:sp>
        <p:nvSpPr>
          <p:cNvPr id="149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ea typeface="ＭＳ Ｐゴシック" charset="0"/>
                <a:cs typeface="ＭＳ Ｐゴシック" charset="0"/>
              </a:rPr>
              <a:t>CO only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OPTIONAL SKIP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8BBC081-97A6-AA43-83E4-A3CFAB54D51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654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OPTIONAL SKIP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8BBC081-97A6-AA43-83E4-A3CFAB54D51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65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685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A2F2253-C520-B846-B9A1-B19FD5B36D48}" type="datetime1">
              <a:rPr lang="en-US" sz="1200"/>
              <a:pPr/>
              <a:t>7/1/17</a:t>
            </a:fld>
            <a:endParaRPr lang="en-US" sz="1200"/>
          </a:p>
        </p:txBody>
      </p:sp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04E2794-678C-BE41-960E-2B8A6D3A367D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My approach has been to use seismic imaging as a way to get at deeper structure, also at depth.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Tomo for volume; others image layers bound by sharp interfaces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- works because distinct V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CD655271-BB7D-F540-9E9D-542006B682C0}" type="datetime1">
              <a:rPr lang="en-US"/>
              <a:pPr/>
              <a:t>7/1/17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F65092C8-2D29-0243-A3DC-FC7980E28344}" type="slidenum">
              <a:rPr lang="en-US"/>
              <a:pPr/>
              <a:t>18</a:t>
            </a:fld>
            <a:endParaRPr lang="en-US"/>
          </a:p>
        </p:txBody>
      </p:sp>
      <p:sp>
        <p:nvSpPr>
          <p:cNvPr id="205826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8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5C713DA3-D0FA-D744-979A-ADBFAEF55E56}" type="datetime1">
              <a:rPr lang="en-US"/>
              <a:pPr/>
              <a:t>7/1/17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386EB209-1991-104A-9C2E-D5C8B2E5A50C}" type="slidenum">
              <a:rPr lang="en-US"/>
              <a:pPr/>
              <a:t>19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F4AA1489-EFE0-9F45-A9BA-E0F45F758ED9}" type="datetime1">
              <a:rPr lang="en-US"/>
              <a:pPr/>
              <a:t>7/1/17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0496700B-0AD4-594A-97D2-729CE20B774F}" type="slidenum">
              <a:rPr lang="en-US"/>
              <a:pPr/>
              <a:t>20</a:t>
            </a:fld>
            <a:endParaRPr lang="en-US"/>
          </a:p>
        </p:txBody>
      </p:sp>
      <p:sp>
        <p:nvSpPr>
          <p:cNvPr id="2078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5C0D637-3D39-7342-80B8-F32DEF0AE5B1}" type="datetime1">
              <a:rPr lang="en-US" sz="1200"/>
              <a:pPr/>
              <a:t>7/1/17</a:t>
            </a:fld>
            <a:endParaRPr lang="en-US" sz="1200"/>
          </a:p>
        </p:txBody>
      </p:sp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A2201E1-EA74-AB48-B2E3-832DC9545D5A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14745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STEAL FIGURE FROM ADAM – Walker et al – are these same?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624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4" y="1638301"/>
            <a:ext cx="10464801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4" y="5029200"/>
            <a:ext cx="10464801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pic" sz="quarter" idx="13"/>
          </p:nvPr>
        </p:nvSpPr>
        <p:spPr>
          <a:xfrm>
            <a:off x="7124700" y="1968499"/>
            <a:ext cx="4216400" cy="5626101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25" tIns="45712" rIns="91425" bIns="45712" anchor="t"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634999" y="1409700"/>
            <a:ext cx="5867401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xfrm>
            <a:off x="634999" y="4787902"/>
            <a:ext cx="5867401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25" tIns="45712" rIns="91425" bIns="45712" anchor="t"/>
          <a:lstStyle/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Shape 109"/>
          <p:cNvSpPr>
            <a:spLocks noGrp="1"/>
          </p:cNvSpPr>
          <p:nvPr>
            <p:ph type="body" sz="half" idx="1"/>
          </p:nvPr>
        </p:nvSpPr>
        <p:spPr>
          <a:xfrm>
            <a:off x="1270000" y="2768604"/>
            <a:ext cx="5041900" cy="5714999"/>
          </a:xfrm>
          <a:prstGeom prst="rect">
            <a:avLst/>
          </a:prstGeom>
        </p:spPr>
        <p:txBody>
          <a:bodyPr/>
          <a:lstStyle>
            <a:lvl1pPr marL="811997" indent="-494543">
              <a:spcBef>
                <a:spcPts val="3800"/>
              </a:spcBef>
              <a:defRPr sz="3100"/>
            </a:lvl1pPr>
            <a:lvl2pPr marL="1256428" indent="-494543">
              <a:spcBef>
                <a:spcPts val="3800"/>
              </a:spcBef>
              <a:defRPr sz="3100"/>
            </a:lvl2pPr>
            <a:lvl3pPr marL="1700859" indent="-494543">
              <a:spcBef>
                <a:spcPts val="3800"/>
              </a:spcBef>
              <a:defRPr sz="3100"/>
            </a:lvl3pPr>
            <a:lvl4pPr marL="2145291" indent="-494543">
              <a:spcBef>
                <a:spcPts val="3800"/>
              </a:spcBef>
              <a:defRPr sz="3100"/>
            </a:lvl4pPr>
            <a:lvl5pPr marL="2589722" indent="-494543">
              <a:spcBef>
                <a:spcPts val="3800"/>
              </a:spcBef>
              <a:defRPr sz="3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half" idx="1"/>
          </p:nvPr>
        </p:nvSpPr>
        <p:spPr>
          <a:xfrm>
            <a:off x="1270000" y="2768604"/>
            <a:ext cx="5041900" cy="5714999"/>
          </a:xfrm>
          <a:prstGeom prst="rect">
            <a:avLst/>
          </a:prstGeom>
        </p:spPr>
        <p:txBody>
          <a:bodyPr/>
          <a:lstStyle>
            <a:lvl1pPr marL="811997" indent="-494543">
              <a:spcBef>
                <a:spcPts val="3800"/>
              </a:spcBef>
              <a:defRPr sz="3100"/>
            </a:lvl1pPr>
            <a:lvl2pPr marL="1256428" indent="-494543">
              <a:spcBef>
                <a:spcPts val="3800"/>
              </a:spcBef>
              <a:defRPr sz="3100"/>
            </a:lvl2pPr>
            <a:lvl3pPr marL="1700859" indent="-494543">
              <a:spcBef>
                <a:spcPts val="3800"/>
              </a:spcBef>
              <a:defRPr sz="3100"/>
            </a:lvl3pPr>
            <a:lvl4pPr marL="2145291" indent="-494543">
              <a:spcBef>
                <a:spcPts val="3800"/>
              </a:spcBef>
              <a:defRPr sz="3100"/>
            </a:lvl4pPr>
            <a:lvl5pPr marL="2589722" indent="-494543">
              <a:spcBef>
                <a:spcPts val="3800"/>
              </a:spcBef>
              <a:defRPr sz="3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7772404" y="2768604"/>
            <a:ext cx="3962401" cy="5714999"/>
          </a:xfrm>
          <a:prstGeom prst="rect">
            <a:avLst/>
          </a:prstGeom>
        </p:spPr>
        <p:txBody>
          <a:bodyPr/>
          <a:lstStyle>
            <a:lvl1pPr marL="811997" indent="-494543">
              <a:spcBef>
                <a:spcPts val="3800"/>
              </a:spcBef>
              <a:defRPr sz="3100"/>
            </a:lvl1pPr>
            <a:lvl2pPr marL="1256428" indent="-494543">
              <a:spcBef>
                <a:spcPts val="3800"/>
              </a:spcBef>
              <a:defRPr sz="3100"/>
            </a:lvl2pPr>
            <a:lvl3pPr marL="1700859" indent="-494543">
              <a:spcBef>
                <a:spcPts val="3800"/>
              </a:spcBef>
              <a:defRPr sz="3100"/>
            </a:lvl3pPr>
            <a:lvl4pPr marL="2145291" indent="-494543">
              <a:spcBef>
                <a:spcPts val="3800"/>
              </a:spcBef>
              <a:defRPr sz="3100"/>
            </a:lvl4pPr>
            <a:lvl5pPr marL="2589722" indent="-494543">
              <a:spcBef>
                <a:spcPts val="3800"/>
              </a:spcBef>
              <a:defRPr sz="3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75360" y="8886613"/>
            <a:ext cx="2709333" cy="650240"/>
          </a:xfrm>
          <a:prstGeom prst="rect">
            <a:avLst/>
          </a:prstGeom>
          <a:ln/>
        </p:spPr>
        <p:txBody>
          <a:bodyPr lIns="130025" tIns="65013" rIns="130025" bIns="6501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8" y="8886613"/>
            <a:ext cx="4118187" cy="650240"/>
          </a:xfrm>
          <a:prstGeom prst="rect">
            <a:avLst/>
          </a:prstGeom>
          <a:ln/>
        </p:spPr>
        <p:txBody>
          <a:bodyPr lIns="130025" tIns="65013" rIns="130025" bIns="6501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299579" y="9258301"/>
            <a:ext cx="392944" cy="38710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C7480-45DE-7C46-9F54-735E3573C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816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0240" y="9040147"/>
            <a:ext cx="3034453" cy="519289"/>
          </a:xfrm>
          <a:prstGeom prst="rect">
            <a:avLst/>
          </a:prstGeom>
        </p:spPr>
        <p:txBody>
          <a:bodyPr lIns="130025" tIns="65013" rIns="130025" bIns="65013"/>
          <a:lstStyle/>
          <a:p>
            <a:fld id="{48034CD9-A06A-E046-9E3D-720D2FA4F3DE}" type="datetimeFigureOut">
              <a:rPr lang="en-US" smtClean="0"/>
              <a:t>7/1/17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443308" y="9040147"/>
            <a:ext cx="4118187" cy="519289"/>
          </a:xfrm>
          <a:prstGeom prst="rect">
            <a:avLst/>
          </a:prstGeom>
        </p:spPr>
        <p:txBody>
          <a:bodyPr lIns="130025" tIns="65013" rIns="130025" bIns="65013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99579" y="9258301"/>
            <a:ext cx="392944" cy="387109"/>
          </a:xfrm>
        </p:spPr>
        <p:txBody>
          <a:bodyPr/>
          <a:lstStyle/>
          <a:p>
            <a:fld id="{B4250D69-572C-C949-9F8A-F9263DDC3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37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/>
            </a:lvl1pPr>
            <a:lvl2pPr marL="650164" indent="0" algn="ctr">
              <a:buNone/>
              <a:defRPr/>
            </a:lvl2pPr>
            <a:lvl3pPr marL="1300326" indent="0" algn="ctr">
              <a:buNone/>
              <a:defRPr/>
            </a:lvl3pPr>
            <a:lvl4pPr marL="1950490" indent="0" algn="ctr">
              <a:buNone/>
              <a:defRPr/>
            </a:lvl4pPr>
            <a:lvl5pPr marL="2600653" indent="0" algn="ctr">
              <a:buNone/>
              <a:defRPr/>
            </a:lvl5pPr>
            <a:lvl6pPr marL="3250816" indent="0" algn="ctr">
              <a:buNone/>
              <a:defRPr/>
            </a:lvl6pPr>
            <a:lvl7pPr marL="3900981" indent="0" algn="ctr">
              <a:buNone/>
              <a:defRPr/>
            </a:lvl7pPr>
            <a:lvl8pPr marL="4551142" indent="0" algn="ctr">
              <a:buNone/>
              <a:defRPr/>
            </a:lvl8pPr>
            <a:lvl9pPr marL="520130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EF3EB-3F39-DD41-B7F5-2DC16DCA505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230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C7480-45DE-7C46-9F54-735E3573CFF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968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5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6"/>
            <a:ext cx="11054080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50164" indent="0">
              <a:buNone/>
              <a:defRPr sz="2600"/>
            </a:lvl2pPr>
            <a:lvl3pPr marL="1300326" indent="0">
              <a:buNone/>
              <a:defRPr sz="2300"/>
            </a:lvl3pPr>
            <a:lvl4pPr marL="1950490" indent="0">
              <a:buNone/>
              <a:defRPr sz="2000"/>
            </a:lvl4pPr>
            <a:lvl5pPr marL="2600653" indent="0">
              <a:buNone/>
              <a:defRPr sz="2000"/>
            </a:lvl5pPr>
            <a:lvl6pPr marL="3250816" indent="0">
              <a:buNone/>
              <a:defRPr sz="2000"/>
            </a:lvl6pPr>
            <a:lvl7pPr marL="3900981" indent="0">
              <a:buNone/>
              <a:defRPr sz="2000"/>
            </a:lvl7pPr>
            <a:lvl8pPr marL="4551142" indent="0">
              <a:buNone/>
              <a:defRPr sz="2000"/>
            </a:lvl8pPr>
            <a:lvl9pPr marL="5201307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74F3A-0EB3-0B4B-9309-8209FE41E78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53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5360" y="2817707"/>
            <a:ext cx="5418667" cy="5852160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817707"/>
            <a:ext cx="5418667" cy="5852160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43811-52BA-EC47-BF99-2641B7DAE9A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376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1270004" y="254001"/>
            <a:ext cx="10464801" cy="1016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64" indent="0">
              <a:buNone/>
              <a:defRPr sz="2800" b="1"/>
            </a:lvl2pPr>
            <a:lvl3pPr marL="1300326" indent="0">
              <a:buNone/>
              <a:defRPr sz="2600" b="1"/>
            </a:lvl3pPr>
            <a:lvl4pPr marL="1950490" indent="0">
              <a:buNone/>
              <a:defRPr sz="2300" b="1"/>
            </a:lvl4pPr>
            <a:lvl5pPr marL="2600653" indent="0">
              <a:buNone/>
              <a:defRPr sz="2300" b="1"/>
            </a:lvl5pPr>
            <a:lvl6pPr marL="3250816" indent="0">
              <a:buNone/>
              <a:defRPr sz="2300" b="1"/>
            </a:lvl6pPr>
            <a:lvl7pPr marL="3900981" indent="0">
              <a:buNone/>
              <a:defRPr sz="2300" b="1"/>
            </a:lvl7pPr>
            <a:lvl8pPr marL="4551142" indent="0">
              <a:buNone/>
              <a:defRPr sz="2300" b="1"/>
            </a:lvl8pPr>
            <a:lvl9pPr marL="5201307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64" indent="0">
              <a:buNone/>
              <a:defRPr sz="2800" b="1"/>
            </a:lvl2pPr>
            <a:lvl3pPr marL="1300326" indent="0">
              <a:buNone/>
              <a:defRPr sz="2600" b="1"/>
            </a:lvl3pPr>
            <a:lvl4pPr marL="1950490" indent="0">
              <a:buNone/>
              <a:defRPr sz="2300" b="1"/>
            </a:lvl4pPr>
            <a:lvl5pPr marL="2600653" indent="0">
              <a:buNone/>
              <a:defRPr sz="2300" b="1"/>
            </a:lvl5pPr>
            <a:lvl6pPr marL="3250816" indent="0">
              <a:buNone/>
              <a:defRPr sz="2300" b="1"/>
            </a:lvl6pPr>
            <a:lvl7pPr marL="3900981" indent="0">
              <a:buNone/>
              <a:defRPr sz="2300" b="1"/>
            </a:lvl7pPr>
            <a:lvl8pPr marL="4551142" indent="0">
              <a:buNone/>
              <a:defRPr sz="2300" b="1"/>
            </a:lvl8pPr>
            <a:lvl9pPr marL="5201307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1069F-21F0-D843-89D7-07157E0D11B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429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47B50-C1C2-384D-AFF4-3C5CA88788A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0779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54EBF-9F0E-AD4A-A153-AD5AF8931EC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26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42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164" indent="0">
              <a:buNone/>
              <a:defRPr sz="1700"/>
            </a:lvl2pPr>
            <a:lvl3pPr marL="1300326" indent="0">
              <a:buNone/>
              <a:defRPr sz="1400"/>
            </a:lvl3pPr>
            <a:lvl4pPr marL="1950490" indent="0">
              <a:buNone/>
              <a:defRPr sz="1300"/>
            </a:lvl4pPr>
            <a:lvl5pPr marL="2600653" indent="0">
              <a:buNone/>
              <a:defRPr sz="1300"/>
            </a:lvl5pPr>
            <a:lvl6pPr marL="3250816" indent="0">
              <a:buNone/>
              <a:defRPr sz="1300"/>
            </a:lvl6pPr>
            <a:lvl7pPr marL="3900981" indent="0">
              <a:buNone/>
              <a:defRPr sz="1300"/>
            </a:lvl7pPr>
            <a:lvl8pPr marL="4551142" indent="0">
              <a:buNone/>
              <a:defRPr sz="1300"/>
            </a:lvl8pPr>
            <a:lvl9pPr marL="5201307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BAB90-DEEB-5C45-8D6F-BC17CA2AF03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658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164" indent="0">
              <a:buNone/>
              <a:defRPr sz="4000"/>
            </a:lvl2pPr>
            <a:lvl3pPr marL="1300326" indent="0">
              <a:buNone/>
              <a:defRPr sz="3400"/>
            </a:lvl3pPr>
            <a:lvl4pPr marL="1950490" indent="0">
              <a:buNone/>
              <a:defRPr sz="2800"/>
            </a:lvl4pPr>
            <a:lvl5pPr marL="2600653" indent="0">
              <a:buNone/>
              <a:defRPr sz="2800"/>
            </a:lvl5pPr>
            <a:lvl6pPr marL="3250816" indent="0">
              <a:buNone/>
              <a:defRPr sz="2800"/>
            </a:lvl6pPr>
            <a:lvl7pPr marL="3900981" indent="0">
              <a:buNone/>
              <a:defRPr sz="2800"/>
            </a:lvl7pPr>
            <a:lvl8pPr marL="4551142" indent="0">
              <a:buNone/>
              <a:defRPr sz="2800"/>
            </a:lvl8pPr>
            <a:lvl9pPr marL="5201307" indent="0">
              <a:buNone/>
              <a:defRPr sz="2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164" indent="0">
              <a:buNone/>
              <a:defRPr sz="1700"/>
            </a:lvl2pPr>
            <a:lvl3pPr marL="1300326" indent="0">
              <a:buNone/>
              <a:defRPr sz="1400"/>
            </a:lvl3pPr>
            <a:lvl4pPr marL="1950490" indent="0">
              <a:buNone/>
              <a:defRPr sz="1300"/>
            </a:lvl4pPr>
            <a:lvl5pPr marL="2600653" indent="0">
              <a:buNone/>
              <a:defRPr sz="1300"/>
            </a:lvl5pPr>
            <a:lvl6pPr marL="3250816" indent="0">
              <a:buNone/>
              <a:defRPr sz="1300"/>
            </a:lvl6pPr>
            <a:lvl7pPr marL="3900981" indent="0">
              <a:buNone/>
              <a:defRPr sz="1300"/>
            </a:lvl7pPr>
            <a:lvl8pPr marL="4551142" indent="0">
              <a:buNone/>
              <a:defRPr sz="1300"/>
            </a:lvl8pPr>
            <a:lvl9pPr marL="5201307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A490B-D8A8-044A-995D-0854A49B2F2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9762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67CB4-95B1-7447-B3F5-2689C31C2977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9571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5920" y="866987"/>
            <a:ext cx="2763520" cy="78028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5360" y="866987"/>
            <a:ext cx="8073813" cy="78028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F0D79-F146-9644-83B7-5AFBE505ADF7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8464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866987"/>
            <a:ext cx="11054080" cy="1625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75360" y="2817707"/>
            <a:ext cx="5418667" cy="58521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610773" y="2817708"/>
            <a:ext cx="5418667" cy="28177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610773" y="5852160"/>
            <a:ext cx="5418667" cy="28177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95930-1179-2348-9870-F4B6ABE4E41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0145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3D85-15B4-9F45-92A2-9F50A37800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AF82-2080-2049-8E41-736DD28529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62323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3D85-15B4-9F45-92A2-9F50A37800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AF82-2080-2049-8E41-736DD28529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3990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1270004" y="2768604"/>
            <a:ext cx="10464801" cy="5714999"/>
          </a:xfrm>
          <a:prstGeom prst="rect">
            <a:avLst/>
          </a:prstGeom>
        </p:spPr>
        <p:txBody>
          <a:bodyPr/>
          <a:lstStyle>
            <a:lvl1pPr>
              <a:spcBef>
                <a:spcPts val="2399"/>
              </a:spcBef>
              <a:defRPr sz="3600"/>
            </a:lvl1pPr>
            <a:lvl2pPr>
              <a:spcBef>
                <a:spcPts val="2399"/>
              </a:spcBef>
              <a:defRPr sz="3600"/>
            </a:lvl2pPr>
            <a:lvl3pPr>
              <a:spcBef>
                <a:spcPts val="2399"/>
              </a:spcBef>
              <a:defRPr sz="3600"/>
            </a:lvl3pPr>
            <a:lvl4pPr>
              <a:spcBef>
                <a:spcPts val="2399"/>
              </a:spcBef>
              <a:defRPr sz="3600"/>
            </a:lvl4pPr>
            <a:lvl5pPr>
              <a:spcBef>
                <a:spcPts val="2399"/>
              </a:spcBef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3D85-15B4-9F45-92A2-9F50A37800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AF82-2080-2049-8E41-736DD28529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7668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3D85-15B4-9F45-92A2-9F50A37800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AF82-2080-2049-8E41-736DD28529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4961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3D85-15B4-9F45-92A2-9F50A37800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AF82-2080-2049-8E41-736DD28529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44441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3D85-15B4-9F45-92A2-9F50A37800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AF82-2080-2049-8E41-736DD28529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38522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3D85-15B4-9F45-92A2-9F50A37800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AF82-2080-2049-8E41-736DD28529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61731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3D85-15B4-9F45-92A2-9F50A37800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AF82-2080-2049-8E41-736DD28529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7436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3D85-15B4-9F45-92A2-9F50A37800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AF82-2080-2049-8E41-736DD28529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25628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3D85-15B4-9F45-92A2-9F50A37800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AF82-2080-2049-8E41-736DD28529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32779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3D85-15B4-9F45-92A2-9F50A37800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AF82-2080-2049-8E41-736DD28529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1336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270004" y="2768604"/>
            <a:ext cx="10464801" cy="5714999"/>
          </a:xfrm>
          <a:prstGeom prst="rect">
            <a:avLst/>
          </a:prstGeom>
        </p:spPr>
        <p:txBody>
          <a:bodyPr numCol="2" spcCol="523159" anchor="t"/>
          <a:lstStyle>
            <a:lvl1pPr marL="811997" indent="-494543">
              <a:spcBef>
                <a:spcPts val="3800"/>
              </a:spcBef>
              <a:defRPr sz="3100"/>
            </a:lvl1pPr>
            <a:lvl2pPr marL="1256428" indent="-494543">
              <a:spcBef>
                <a:spcPts val="3800"/>
              </a:spcBef>
              <a:defRPr sz="3100"/>
            </a:lvl2pPr>
            <a:lvl3pPr marL="1700859" indent="-494543">
              <a:spcBef>
                <a:spcPts val="3800"/>
              </a:spcBef>
              <a:defRPr sz="3100"/>
            </a:lvl3pPr>
            <a:lvl4pPr marL="2145291" indent="-494543">
              <a:spcBef>
                <a:spcPts val="3800"/>
              </a:spcBef>
              <a:defRPr sz="3100"/>
            </a:lvl4pPr>
            <a:lvl5pPr marL="2589722" indent="-494543">
              <a:spcBef>
                <a:spcPts val="3800"/>
              </a:spcBef>
              <a:defRPr sz="3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270004" y="2971800"/>
            <a:ext cx="10464801" cy="381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2438400" y="1638301"/>
            <a:ext cx="8128000" cy="4559300"/>
          </a:xfrm>
          <a:prstGeom prst="rect">
            <a:avLst/>
          </a:prstGeom>
        </p:spPr>
        <p:txBody>
          <a:bodyPr lIns="91425" tIns="45712" rIns="91425" bIns="45712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270004" y="7366000"/>
            <a:ext cx="10464801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half" idx="13"/>
          </p:nvPr>
        </p:nvSpPr>
        <p:spPr>
          <a:xfrm>
            <a:off x="2438400" y="1638301"/>
            <a:ext cx="8128000" cy="45593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25" tIns="45712" rIns="91425" bIns="45712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1270004" y="7366000"/>
            <a:ext cx="10464801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pic" sz="quarter" idx="13"/>
          </p:nvPr>
        </p:nvSpPr>
        <p:spPr>
          <a:xfrm>
            <a:off x="7124700" y="1968499"/>
            <a:ext cx="4216400" cy="5626101"/>
          </a:xfrm>
          <a:prstGeom prst="rect">
            <a:avLst/>
          </a:prstGeom>
        </p:spPr>
        <p:txBody>
          <a:bodyPr lIns="91425" tIns="45712" rIns="91425" bIns="45712" anchor="t"/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634999" y="1409700"/>
            <a:ext cx="5867401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sz="quarter" idx="1"/>
          </p:nvPr>
        </p:nvSpPr>
        <p:spPr>
          <a:xfrm>
            <a:off x="634999" y="4787902"/>
            <a:ext cx="5867401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1270004" y="1270004"/>
            <a:ext cx="10464801" cy="721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91" tIns="50791" rIns="50791" bIns="50791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270004" y="254000"/>
            <a:ext cx="10464801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91" tIns="50791" rIns="50791" bIns="50791" anchor="ctr"/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299579" y="9258301"/>
            <a:ext cx="392944" cy="387109"/>
          </a:xfrm>
          <a:prstGeom prst="rect">
            <a:avLst/>
          </a:prstGeom>
          <a:ln w="12700">
            <a:miter lim="400000"/>
          </a:ln>
        </p:spPr>
        <p:txBody>
          <a:bodyPr wrap="none" lIns="50791" tIns="50791" rIns="50791" bIns="50791">
            <a:spAutoFit/>
          </a:bodyPr>
          <a:lstStyle>
            <a:lvl1pPr algn="ctr" defTabSz="584110">
              <a:defRPr sz="18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4" r:id="rId14"/>
    <p:sldLayoutId id="2147483665" r:id="rId15"/>
  </p:sldLayoutIdLst>
  <p:transition xmlns:p14="http://schemas.microsoft.com/office/powerpoint/2010/main" spd="med"/>
  <p:txStyles>
    <p:titleStyle>
      <a:lvl1pPr marL="0" marR="0" indent="0" algn="ctr" defTabSz="5841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1pPr>
      <a:lvl2pPr marL="0" marR="0" indent="228565" algn="ctr" defTabSz="5841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2pPr>
      <a:lvl3pPr marL="0" marR="0" indent="457129" algn="ctr" defTabSz="5841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3pPr>
      <a:lvl4pPr marL="0" marR="0" indent="685694" algn="ctr" defTabSz="5841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4pPr>
      <a:lvl5pPr marL="0" marR="0" indent="914260" algn="ctr" defTabSz="5841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5pPr>
      <a:lvl6pPr marL="0" marR="0" indent="1142824" algn="ctr" defTabSz="5841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6pPr>
      <a:lvl7pPr marL="0" marR="0" indent="1371390" algn="ctr" defTabSz="5841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7pPr>
      <a:lvl8pPr marL="0" marR="0" indent="1599957" algn="ctr" defTabSz="5841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8pPr>
      <a:lvl9pPr marL="0" marR="0" indent="1828518" algn="ctr" defTabSz="5841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9pPr>
    </p:titleStyle>
    <p:bodyStyle>
      <a:lvl1pPr marL="888864" marR="0" indent="-571412" algn="l" defTabSz="58411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1pPr>
      <a:lvl2pPr marL="1333295" marR="0" indent="-571412" algn="l" defTabSz="58411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2pPr>
      <a:lvl3pPr marL="1777727" marR="0" indent="-571412" algn="l" defTabSz="58411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3pPr>
      <a:lvl4pPr marL="2222159" marR="0" indent="-571412" algn="l" defTabSz="58411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4pPr>
      <a:lvl5pPr marL="2666591" marR="0" indent="-571412" algn="l" defTabSz="58411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5pPr>
      <a:lvl6pPr marL="3022135" marR="0" indent="-571412" algn="l" defTabSz="58411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6pPr>
      <a:lvl7pPr marL="3377681" marR="0" indent="-571412" algn="l" defTabSz="58411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7pPr>
      <a:lvl8pPr marL="3733225" marR="0" indent="-571412" algn="l" defTabSz="58411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8pPr>
      <a:lvl9pPr marL="4088772" marR="0" indent="-571412" algn="l" defTabSz="58411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9pPr>
    </p:bodyStyle>
    <p:otherStyle>
      <a:lvl1pPr marL="0" marR="0" indent="0" algn="ctr" defTabSz="58411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565" algn="ctr" defTabSz="58411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129" algn="ctr" defTabSz="58411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694" algn="ctr" defTabSz="58411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260" algn="ctr" defTabSz="58411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2824" algn="ctr" defTabSz="58411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390" algn="ctr" defTabSz="58411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599957" algn="ctr" defTabSz="58411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518" algn="ctr" defTabSz="58411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5360" y="866987"/>
            <a:ext cx="1105408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30032" tIns="65017" rIns="130032" bIns="650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2817707"/>
            <a:ext cx="11054080" cy="585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30032" tIns="65017" rIns="130032" bIns="650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32" tIns="65017" rIns="130032" bIns="65017" numCol="1" anchor="t" anchorCtr="0" compatLnSpc="1">
            <a:prstTxWarp prst="textNoShape">
              <a:avLst/>
            </a:prstTxWarp>
          </a:bodyPr>
          <a:lstStyle>
            <a:lvl1pPr>
              <a:defRPr sz="20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7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3308" y="8886613"/>
            <a:ext cx="4118187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32" tIns="65017" rIns="130032" bIns="65017" numCol="1" anchor="t" anchorCtr="0" compatLnSpc="1">
            <a:prstTxWarp prst="textNoShape">
              <a:avLst/>
            </a:prstTxWarp>
          </a:bodyPr>
          <a:lstStyle>
            <a:lvl1pPr algn="ctr">
              <a:defRPr sz="20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7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0107" y="8886613"/>
            <a:ext cx="2709333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32" tIns="65017" rIns="130032" bIns="65017" numCol="1" anchor="t" anchorCtr="0" compatLnSpc="1">
            <a:prstTxWarp prst="textNoShape">
              <a:avLst/>
            </a:prstTxWarp>
          </a:bodyPr>
          <a:lstStyle>
            <a:lvl1pPr algn="r">
              <a:defRPr sz="2000"/>
            </a:lvl1pPr>
          </a:lstStyle>
          <a:p>
            <a:pPr defTabSz="914307" eaLnBrk="0" fontAlgn="base">
              <a:spcBef>
                <a:spcPct val="0"/>
              </a:spcBef>
              <a:spcAft>
                <a:spcPct val="0"/>
              </a:spcAft>
              <a:defRPr/>
            </a:pPr>
            <a:fld id="{9EC5B57D-EEF1-4846-86A8-C1975D9F8282}" type="slidenum">
              <a:rPr lang="en-US" kern="120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307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1" name="Picture 6" descr="GeoPRISMS_Col1600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520" y="9040142"/>
            <a:ext cx="2113280" cy="71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260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650164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1300326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950490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2600653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487623" indent="-487623" algn="l" rtl="0" eaLnBrk="0" fontAlgn="base" hangingPunct="0">
        <a:spcBef>
          <a:spcPct val="20000"/>
        </a:spcBef>
        <a:spcAft>
          <a:spcPct val="0"/>
        </a:spcAft>
        <a:buChar char="•"/>
        <a:defRPr sz="4600">
          <a:solidFill>
            <a:schemeClr val="tx1"/>
          </a:solidFill>
          <a:latin typeface="+mn-lt"/>
          <a:ea typeface="+mn-ea"/>
          <a:cs typeface="+mn-cs"/>
        </a:defRPr>
      </a:lvl1pPr>
      <a:lvl2pPr marL="1056515" indent="-406354" algn="l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  <a:ea typeface="+mn-ea"/>
        </a:defRPr>
      </a:lvl2pPr>
      <a:lvl3pPr marL="1625408" indent="-325081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</a:defRPr>
      </a:lvl3pPr>
      <a:lvl4pPr marL="2275571" indent="-32508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4pPr>
      <a:lvl5pPr marL="2925736" indent="-325081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5pPr>
      <a:lvl6pPr marL="3575899" indent="-325081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6pPr>
      <a:lvl7pPr marL="4226062" indent="-325081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7pPr>
      <a:lvl8pPr marL="4876226" indent="-325081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8pPr>
      <a:lvl9pPr marL="5526388" indent="-325081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64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26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90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653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816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981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142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307" algn="l" defTabSz="65016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30046" tIns="65023" rIns="130046" bIns="6502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1"/>
            <a:ext cx="11704320" cy="6436925"/>
          </a:xfrm>
          <a:prstGeom prst="rect">
            <a:avLst/>
          </a:prstGeom>
        </p:spPr>
        <p:txBody>
          <a:bodyPr vert="horz" lIns="130046" tIns="65023" rIns="130046" bIns="6502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hangingPunct="1"/>
            <a:fld id="{5EBD3D85-15B4-9F45-92A2-9F50A37800C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50230" hangingPunct="1"/>
              <a:t>7/1/17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hangingPunct="1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hangingPunct="1"/>
            <a:fld id="{1217AF82-2080-2049-8E41-736DD28529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5023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2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65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650230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650230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6502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650230" rtl="0" eaLnBrk="1" latinLnBrk="0" hangingPunct="1">
        <a:spcBef>
          <a:spcPct val="20000"/>
        </a:spcBef>
        <a:buFont typeface="Arial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jpeg"/><Relationship Id="rId12" Type="http://schemas.microsoft.com/office/2007/relationships/hdphoto" Target="../media/hdphoto3.wdp"/><Relationship Id="rId13" Type="http://schemas.openxmlformats.org/officeDocument/2006/relationships/image" Target="../media/image17.jpeg"/><Relationship Id="rId14" Type="http://schemas.microsoft.com/office/2007/relationships/hdphoto" Target="../media/hdphoto4.wdp"/><Relationship Id="rId15" Type="http://schemas.openxmlformats.org/officeDocument/2006/relationships/image" Target="../media/image18.jpeg"/><Relationship Id="rId16" Type="http://schemas.microsoft.com/office/2007/relationships/hdphoto" Target="../media/hdphoto5.wdp"/><Relationship Id="rId1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.png"/><Relationship Id="rId6" Type="http://schemas.openxmlformats.org/officeDocument/2006/relationships/image" Target="../media/image13.jpeg"/><Relationship Id="rId7" Type="http://schemas.microsoft.com/office/2007/relationships/hdphoto" Target="../media/hdphoto1.wdp"/><Relationship Id="rId8" Type="http://schemas.openxmlformats.org/officeDocument/2006/relationships/image" Target="../media/image14.jpeg"/><Relationship Id="rId9" Type="http://schemas.microsoft.com/office/2007/relationships/hdphoto" Target="../media/hdphoto2.wdp"/><Relationship Id="rId10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7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6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9.emf"/><Relationship Id="rId3" Type="http://schemas.openxmlformats.org/officeDocument/2006/relationships/image" Target="../media/image7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72.emf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7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2.xls"/><Relationship Id="rId4" Type="http://schemas.openxmlformats.org/officeDocument/2006/relationships/image" Target="../media/image90.emf"/><Relationship Id="rId5" Type="http://schemas.openxmlformats.org/officeDocument/2006/relationships/image" Target="../media/image9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9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9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8" Type="http://schemas.openxmlformats.org/officeDocument/2006/relationships/image" Target="../media/image102.png"/><Relationship Id="rId9" Type="http://schemas.openxmlformats.org/officeDocument/2006/relationships/image" Target="../media/image103.png"/><Relationship Id="rId10" Type="http://schemas.openxmlformats.org/officeDocument/2006/relationships/image" Target="../media/image104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105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oleObject" Target="../embeddings/oleObject6.bin"/><Relationship Id="rId5" Type="http://schemas.openxmlformats.org/officeDocument/2006/relationships/image" Target="../media/image109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118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5.png"/><Relationship Id="rId3" Type="http://schemas.openxmlformats.org/officeDocument/2006/relationships/image" Target="../media/image12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4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5.png"/><Relationship Id="rId3" Type="http://schemas.openxmlformats.org/officeDocument/2006/relationships/image" Target="../media/image13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7.png"/><Relationship Id="rId3" Type="http://schemas.openxmlformats.org/officeDocument/2006/relationships/image" Target="../media/image7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8.png"/><Relationship Id="rId3" Type="http://schemas.openxmlformats.org/officeDocument/2006/relationships/image" Target="../media/image13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3004799" cy="32389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xfrm>
            <a:off x="175186" y="71656"/>
            <a:ext cx="13032814" cy="923253"/>
          </a:xfrm>
          <a:prstGeom prst="rect">
            <a:avLst/>
          </a:prstGeom>
        </p:spPr>
        <p:txBody>
          <a:bodyPr/>
          <a:lstStyle/>
          <a:p>
            <a:r>
              <a:rPr lang="en-US" sz="5400" dirty="0"/>
              <a:t>U</a:t>
            </a:r>
            <a:r>
              <a:rPr lang="en-US" sz="5400" dirty="0" smtClean="0"/>
              <a:t>nderstanding images of slabs </a:t>
            </a:r>
            <a:r>
              <a:rPr lang="en-US" sz="5400" dirty="0"/>
              <a:t>&amp; </a:t>
            </a:r>
            <a:r>
              <a:rPr lang="en-US" sz="5400" dirty="0" smtClean="0"/>
              <a:t>wedges</a:t>
            </a:r>
            <a:endParaRPr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>
          <a:xfrm>
            <a:off x="175186" y="1703342"/>
            <a:ext cx="12829614" cy="2633563"/>
          </a:xfrm>
        </p:spPr>
        <p:txBody>
          <a:bodyPr/>
          <a:lstStyle/>
          <a:p>
            <a:pPr marL="571412" indent="-571412" algn="l">
              <a:buFont typeface="Arial"/>
              <a:buChar char="•"/>
            </a:pPr>
            <a:r>
              <a:rPr lang="en-US" dirty="0" smtClean="0"/>
              <a:t>Some cranky opinions on slab imaging</a:t>
            </a:r>
          </a:p>
          <a:p>
            <a:pPr marL="571412" indent="-571412" algn="l">
              <a:buFont typeface="Arial"/>
              <a:buChar char="•"/>
            </a:pPr>
            <a:r>
              <a:rPr lang="en-US" dirty="0" smtClean="0"/>
              <a:t>Using seismic properties to infer </a:t>
            </a:r>
            <a:r>
              <a:rPr lang="en-US" i="1" dirty="0" smtClean="0">
                <a:solidFill>
                  <a:srgbClr val="800000"/>
                </a:solidFill>
              </a:rPr>
              <a:t>T, H</a:t>
            </a:r>
            <a:r>
              <a:rPr lang="en-US" i="1" baseline="-25000" dirty="0" smtClean="0">
                <a:solidFill>
                  <a:srgbClr val="800000"/>
                </a:solidFill>
              </a:rPr>
              <a:t>2</a:t>
            </a:r>
            <a:r>
              <a:rPr lang="en-US" i="1" dirty="0" smtClean="0">
                <a:solidFill>
                  <a:srgbClr val="800000"/>
                </a:solidFill>
              </a:rPr>
              <a:t>O, 𝜙, X</a:t>
            </a:r>
            <a:r>
              <a:rPr lang="en-US" i="1" dirty="0" smtClean="0"/>
              <a:t>, … </a:t>
            </a:r>
            <a:r>
              <a:rPr lang="en-US" dirty="0" smtClean="0"/>
              <a:t>and rocks?</a:t>
            </a:r>
            <a:endParaRPr lang="en-US" i="1" dirty="0" smtClean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t="5291" b="51147"/>
          <a:stretch/>
        </p:blipFill>
        <p:spPr>
          <a:xfrm>
            <a:off x="274023" y="4673572"/>
            <a:ext cx="12241099" cy="434881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84600" y="1004177"/>
            <a:ext cx="503188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Cambria"/>
                <a:ea typeface="Helvetica"/>
                <a:cs typeface="Cambria"/>
                <a:sym typeface="Helvetica"/>
              </a:rPr>
              <a:t>Geoff Abers, Cornell Univ.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51" y="60411"/>
            <a:ext cx="12581449" cy="692127"/>
          </a:xfrm>
        </p:spPr>
        <p:txBody>
          <a:bodyPr/>
          <a:lstStyle/>
          <a:p>
            <a:pPr algn="l"/>
            <a:r>
              <a:rPr lang="en-US" sz="6600" dirty="0" smtClean="0"/>
              <a:t>Array migration:  N </a:t>
            </a:r>
            <a:r>
              <a:rPr lang="en-US" sz="6600" dirty="0" err="1" smtClean="0"/>
              <a:t>vs</a:t>
            </a:r>
            <a:r>
              <a:rPr lang="en-US" sz="6600" dirty="0" smtClean="0"/>
              <a:t> S </a:t>
            </a:r>
            <a:r>
              <a:rPr lang="en-US" sz="6600" dirty="0" err="1" smtClean="0"/>
              <a:t>subarrays</a:t>
            </a:r>
            <a:r>
              <a:rPr lang="en-US" sz="6600" dirty="0" smtClean="0"/>
              <a:t> </a:t>
            </a:r>
            <a:endParaRPr lang="en-US" sz="6600" dirty="0"/>
          </a:p>
        </p:txBody>
      </p:sp>
      <p:sp>
        <p:nvSpPr>
          <p:cNvPr id="9" name="TextBox 8"/>
          <p:cNvSpPr txBox="1"/>
          <p:nvPr/>
        </p:nvSpPr>
        <p:spPr>
          <a:xfrm>
            <a:off x="634955" y="6862749"/>
            <a:ext cx="288821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Mann et al., in prep.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33247" y="1059992"/>
            <a:ext cx="13090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South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82646" y="1039525"/>
            <a:ext cx="123150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North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34955" y="2084820"/>
            <a:ext cx="12197269" cy="5013891"/>
            <a:chOff x="3539363" y="5682744"/>
            <a:chExt cx="8811853" cy="3622250"/>
          </a:xfrm>
        </p:grpSpPr>
        <p:pic>
          <p:nvPicPr>
            <p:cNvPr id="4" name="Shape 186" descr="iMUSH_mig14_north_MSH2.png"/>
            <p:cNvPicPr preferRelativeResize="0"/>
            <p:nvPr/>
          </p:nvPicPr>
          <p:blipFill rotWithShape="1">
            <a:blip r:embed="rId2">
              <a:alphaModFix/>
            </a:blip>
            <a:srcRect l="22036" t="55163" r="37422"/>
            <a:stretch/>
          </p:blipFill>
          <p:spPr>
            <a:xfrm>
              <a:off x="3539363" y="5682744"/>
              <a:ext cx="4615085" cy="35072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Shape 176" descr="iMUSH_mig14_south_MSH2.png"/>
            <p:cNvPicPr preferRelativeResize="0"/>
            <p:nvPr/>
          </p:nvPicPr>
          <p:blipFill rotWithShape="1">
            <a:blip r:embed="rId3">
              <a:alphaModFix/>
            </a:blip>
            <a:srcRect l="25105" t="55433" r="35656"/>
            <a:stretch/>
          </p:blipFill>
          <p:spPr>
            <a:xfrm>
              <a:off x="8098839" y="5682744"/>
              <a:ext cx="4252377" cy="36222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4458241" y="6443133"/>
              <a:ext cx="2635966" cy="979180"/>
            </a:xfrm>
            <a:prstGeom prst="line">
              <a:avLst/>
            </a:prstGeom>
            <a:noFill/>
            <a:ln w="57150" cap="flat" cmpd="sng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506167" y="6460956"/>
              <a:ext cx="2635966" cy="979180"/>
            </a:xfrm>
            <a:prstGeom prst="line">
              <a:avLst/>
            </a:prstGeom>
            <a:noFill/>
            <a:ln w="57150" cap="flat" cmpd="sng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5" name="TextBox 14"/>
          <p:cNvSpPr txBox="1"/>
          <p:nvPr/>
        </p:nvSpPr>
        <p:spPr>
          <a:xfrm>
            <a:off x="5574772" y="1612569"/>
            <a:ext cx="128044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dVs/Vs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27472" y="7947305"/>
            <a:ext cx="10339368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1" u="none" strike="noStrike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Complex</a:t>
            </a:r>
            <a:r>
              <a:rPr kumimoji="0" lang="en-US" sz="3200" b="1" i="1" u="none" strike="noStrike" cap="none" spc="0" normalizeH="0" dirty="0" smtClean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images are great tools for understanding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i="1" dirty="0">
                <a:solidFill>
                  <a:srgbClr val="0000FF"/>
                </a:solidFill>
              </a:rPr>
              <a:t> </a:t>
            </a:r>
            <a:r>
              <a:rPr lang="en-US" sz="3200" i="1" dirty="0" smtClean="0">
                <a:solidFill>
                  <a:srgbClr val="0000FF"/>
                </a:solidFill>
              </a:rPr>
              <a:t> (but it’s great when raw-</a:t>
            </a:r>
            <a:r>
              <a:rPr lang="en-US" sz="3200" i="1" dirty="0" err="1" smtClean="0">
                <a:solidFill>
                  <a:srgbClr val="0000FF"/>
                </a:solidFill>
              </a:rPr>
              <a:t>ish</a:t>
            </a:r>
            <a:r>
              <a:rPr lang="en-US" sz="3200" i="1" dirty="0" smtClean="0">
                <a:solidFill>
                  <a:srgbClr val="0000FF"/>
                </a:solidFill>
              </a:rPr>
              <a:t> data show features clearly)</a:t>
            </a:r>
            <a:endParaRPr kumimoji="0" lang="en-US" sz="3200" b="0" i="1" u="none" strike="noStrike" cap="none" spc="0" normalizeH="0" baseline="0" dirty="0" smtClean="0">
              <a:ln>
                <a:noFill/>
              </a:ln>
              <a:solidFill>
                <a:srgbClr val="0000FF"/>
              </a:solidFill>
              <a:effectLst/>
              <a:uFillTx/>
              <a:sym typeface="Helvetica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683000" y="3197844"/>
            <a:ext cx="1797530" cy="0"/>
          </a:xfrm>
          <a:prstGeom prst="line">
            <a:avLst/>
          </a:prstGeom>
          <a:noFill/>
          <a:ln w="57150" cap="flat" cmpd="sng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Straight Connector 33"/>
          <p:cNvCxnSpPr/>
          <p:nvPr/>
        </p:nvCxnSpPr>
        <p:spPr>
          <a:xfrm>
            <a:off x="9375195" y="3113174"/>
            <a:ext cx="1797530" cy="0"/>
          </a:xfrm>
          <a:prstGeom prst="line">
            <a:avLst/>
          </a:prstGeom>
          <a:noFill/>
          <a:ln w="57150" cap="flat" cmpd="sng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/>
          <p:cNvCxnSpPr/>
          <p:nvPr/>
        </p:nvCxnSpPr>
        <p:spPr>
          <a:xfrm>
            <a:off x="7569213" y="2882614"/>
            <a:ext cx="3648675" cy="1355374"/>
          </a:xfrm>
          <a:prstGeom prst="line">
            <a:avLst/>
          </a:prstGeom>
          <a:noFill/>
          <a:ln w="57150" cap="flat" cmpd="sng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Straight Connector 35"/>
          <p:cNvCxnSpPr/>
          <p:nvPr/>
        </p:nvCxnSpPr>
        <p:spPr>
          <a:xfrm>
            <a:off x="1923790" y="2844228"/>
            <a:ext cx="3648675" cy="1355374"/>
          </a:xfrm>
          <a:prstGeom prst="line">
            <a:avLst/>
          </a:prstGeom>
          <a:noFill/>
          <a:ln w="57150" cap="flat" cmpd="sng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32934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965200" y="254000"/>
            <a:ext cx="10769600" cy="1536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Other contributions</a:t>
            </a:r>
            <a:r>
              <a:rPr dirty="0" smtClean="0"/>
              <a:t>:  </a:t>
            </a:r>
            <a:r>
              <a:rPr dirty="0"/>
              <a:t>Japan slab + LAB </a:t>
            </a:r>
          </a:p>
          <a:p>
            <a:pPr>
              <a:defRPr sz="3000"/>
            </a:pPr>
            <a:r>
              <a:rPr dirty="0"/>
              <a:t>[Kawakatsu et al., 2009]</a:t>
            </a:r>
          </a:p>
        </p:txBody>
      </p:sp>
      <p:pic>
        <p:nvPicPr>
          <p:cNvPr id="159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2701" y="1612900"/>
            <a:ext cx="10794999" cy="8013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xfrm>
            <a:off x="889000" y="2"/>
            <a:ext cx="10794999" cy="1498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Imaging a steep slab to 200 km</a:t>
            </a:r>
            <a:br>
              <a:rPr lang="en-US" dirty="0" smtClean="0"/>
            </a:br>
            <a:r>
              <a:rPr sz="2400" dirty="0" smtClean="0"/>
              <a:t>[</a:t>
            </a:r>
            <a:r>
              <a:rPr sz="2400" dirty="0"/>
              <a:t>MacKenzie et al., 2010 EPSL]</a:t>
            </a:r>
          </a:p>
        </p:txBody>
      </p:sp>
      <p:pic>
        <p:nvPicPr>
          <p:cNvPr id="162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202" y="1447800"/>
            <a:ext cx="9228668" cy="692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07366" y="2982139"/>
            <a:ext cx="7721600" cy="51816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688853" y="8610074"/>
            <a:ext cx="76698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note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/>
          </p:cNvSpPr>
          <p:nvPr>
            <p:ph type="title"/>
          </p:nvPr>
        </p:nvSpPr>
        <p:spPr>
          <a:xfrm>
            <a:off x="1270004" y="3"/>
            <a:ext cx="10464801" cy="99060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One dataset, 5 studies</a:t>
            </a:r>
            <a:endParaRPr dirty="0"/>
          </a:p>
        </p:txBody>
      </p:sp>
      <p:grpSp>
        <p:nvGrpSpPr>
          <p:cNvPr id="615" name="Group 615"/>
          <p:cNvGrpSpPr/>
          <p:nvPr/>
        </p:nvGrpSpPr>
        <p:grpSpPr>
          <a:xfrm>
            <a:off x="292102" y="1206501"/>
            <a:ext cx="7417596" cy="3754833"/>
            <a:chOff x="0" y="0"/>
            <a:chExt cx="7417594" cy="3754833"/>
          </a:xfrm>
        </p:grpSpPr>
        <p:pic>
          <p:nvPicPr>
            <p:cNvPr id="613" name="dropped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417594" cy="3390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4" name="Shape 614"/>
            <p:cNvSpPr/>
            <p:nvPr/>
          </p:nvSpPr>
          <p:spPr>
            <a:xfrm>
              <a:off x="385495" y="3344464"/>
              <a:ext cx="5956301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584200">
                <a:defRPr sz="2400">
                  <a:latin typeface="+mj-lt"/>
                  <a:ea typeface="+mj-ea"/>
                  <a:cs typeface="+mj-cs"/>
                  <a:sym typeface="Gill Sans"/>
                </a:defRPr>
              </a:lvl1pPr>
            </a:lstStyle>
            <a:p>
              <a:r>
                <a:rPr sz="2000" dirty="0"/>
                <a:t>CCP stack:  Brennan et al. 2011 G3</a:t>
              </a:r>
            </a:p>
          </p:txBody>
        </p:sp>
      </p:grpSp>
      <p:grpSp>
        <p:nvGrpSpPr>
          <p:cNvPr id="618" name="Group 618"/>
          <p:cNvGrpSpPr/>
          <p:nvPr/>
        </p:nvGrpSpPr>
        <p:grpSpPr>
          <a:xfrm>
            <a:off x="7683500" y="1219203"/>
            <a:ext cx="4978401" cy="3780236"/>
            <a:chOff x="0" y="0"/>
            <a:chExt cx="4978400" cy="3780235"/>
          </a:xfrm>
        </p:grpSpPr>
        <p:pic>
          <p:nvPicPr>
            <p:cNvPr id="616" name="droppedImag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429" t="3508" r="2348" b="2807"/>
            <a:stretch>
              <a:fillRect/>
            </a:stretch>
          </p:blipFill>
          <p:spPr>
            <a:xfrm>
              <a:off x="0" y="0"/>
              <a:ext cx="4978400" cy="3390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7" name="Shape 617"/>
            <p:cNvSpPr/>
            <p:nvPr/>
          </p:nvSpPr>
          <p:spPr>
            <a:xfrm>
              <a:off x="457200" y="3369866"/>
              <a:ext cx="4343401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584200">
                <a:defRPr sz="2000">
                  <a:latin typeface="+mj-lt"/>
                  <a:ea typeface="+mj-ea"/>
                  <a:cs typeface="+mj-cs"/>
                  <a:sym typeface="Gill Sans"/>
                </a:defRPr>
              </a:lvl1pPr>
            </a:lstStyle>
            <a:p>
              <a:r>
                <a:rPr dirty="0"/>
                <a:t>4 earthquakes: Ferris et al. 2003 EPSL</a:t>
              </a:r>
            </a:p>
          </p:txBody>
        </p:sp>
      </p:grpSp>
      <p:grpSp>
        <p:nvGrpSpPr>
          <p:cNvPr id="621" name="Group 621"/>
          <p:cNvGrpSpPr/>
          <p:nvPr/>
        </p:nvGrpSpPr>
        <p:grpSpPr>
          <a:xfrm>
            <a:off x="8508999" y="5130802"/>
            <a:ext cx="4648201" cy="4415233"/>
            <a:chOff x="0" y="0"/>
            <a:chExt cx="4648200" cy="4415233"/>
          </a:xfrm>
        </p:grpSpPr>
        <p:pic>
          <p:nvPicPr>
            <p:cNvPr id="619" name="droppedImage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4" t="5382" r="52836" b="418"/>
            <a:stretch>
              <a:fillRect/>
            </a:stretch>
          </p:blipFill>
          <p:spPr>
            <a:xfrm>
              <a:off x="647700" y="0"/>
              <a:ext cx="3352800" cy="4000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0" name="Shape 620"/>
            <p:cNvSpPr/>
            <p:nvPr/>
          </p:nvSpPr>
          <p:spPr>
            <a:xfrm>
              <a:off x="0" y="4004864"/>
              <a:ext cx="464820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584200">
                <a:defRPr sz="2000">
                  <a:latin typeface="+mj-lt"/>
                  <a:ea typeface="+mj-ea"/>
                  <a:cs typeface="+mj-cs"/>
                  <a:sym typeface="Gill Sans"/>
                </a:defRPr>
              </a:lvl1pPr>
            </a:lstStyle>
            <a:p>
              <a:r>
                <a:t>Migration:Rondenay et al. 2008,10</a:t>
              </a:r>
            </a:p>
          </p:txBody>
        </p:sp>
      </p:grpSp>
      <p:grpSp>
        <p:nvGrpSpPr>
          <p:cNvPr id="624" name="Group 624"/>
          <p:cNvGrpSpPr/>
          <p:nvPr/>
        </p:nvGrpSpPr>
        <p:grpSpPr>
          <a:xfrm>
            <a:off x="4" y="4978404"/>
            <a:ext cx="4343403" cy="4662884"/>
            <a:chOff x="0" y="0"/>
            <a:chExt cx="4343401" cy="4662884"/>
          </a:xfrm>
        </p:grpSpPr>
        <p:pic>
          <p:nvPicPr>
            <p:cNvPr id="622" name="dropped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343401" cy="431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3" name="Shape 623"/>
            <p:cNvSpPr/>
            <p:nvPr/>
          </p:nvSpPr>
          <p:spPr>
            <a:xfrm>
              <a:off x="190498" y="4252515"/>
              <a:ext cx="4000495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584200">
                <a:defRPr sz="2000">
                  <a:latin typeface="+mj-lt"/>
                  <a:ea typeface="+mj-ea"/>
                  <a:cs typeface="+mj-cs"/>
                  <a:sym typeface="Gill Sans"/>
                </a:defRPr>
              </a:lvl1pPr>
            </a:lstStyle>
            <a:p>
              <a:r>
                <a:rPr dirty="0"/>
                <a:t>Dip-tuned stack: Rossi et al. 2006</a:t>
              </a:r>
            </a:p>
          </p:txBody>
        </p:sp>
      </p:grpSp>
      <p:grpSp>
        <p:nvGrpSpPr>
          <p:cNvPr id="627" name="Group 627"/>
          <p:cNvGrpSpPr/>
          <p:nvPr/>
        </p:nvGrpSpPr>
        <p:grpSpPr>
          <a:xfrm flipH="1">
            <a:off x="4495805" y="6591303"/>
            <a:ext cx="4737099" cy="2599134"/>
            <a:chOff x="0" y="-101600"/>
            <a:chExt cx="4737100" cy="2599133"/>
          </a:xfrm>
        </p:grpSpPr>
        <p:pic>
          <p:nvPicPr>
            <p:cNvPr id="625" name="droppedImage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7673" t="1149"/>
            <a:stretch>
              <a:fillRect/>
            </a:stretch>
          </p:blipFill>
          <p:spPr>
            <a:xfrm>
              <a:off x="0" y="-101600"/>
              <a:ext cx="4737100" cy="2184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6" name="Shape 626"/>
            <p:cNvSpPr/>
            <p:nvPr/>
          </p:nvSpPr>
          <p:spPr>
            <a:xfrm>
              <a:off x="957579" y="2087164"/>
              <a:ext cx="282419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584200">
                <a:defRPr sz="2000">
                  <a:latin typeface="+mj-lt"/>
                  <a:ea typeface="+mj-ea"/>
                  <a:cs typeface="+mj-cs"/>
                  <a:sym typeface="Gill Sans"/>
                </a:defRPr>
              </a:lvl1pPr>
            </a:lstStyle>
            <a:p>
              <a:r>
                <a:t>CCP stack:  Ai et al., 2005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"/>
            <a:ext cx="13004800" cy="913737"/>
          </a:xfrm>
        </p:spPr>
        <p:txBody>
          <a:bodyPr>
            <a:normAutofit/>
          </a:bodyPr>
          <a:lstStyle/>
          <a:p>
            <a:r>
              <a:rPr lang="en-US" sz="5100" dirty="0" smtClean="0"/>
              <a:t>High-frequency Mode Conversions</a:t>
            </a:r>
            <a:endParaRPr lang="en-US" sz="5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246" y="862084"/>
            <a:ext cx="12520306" cy="2085251"/>
          </a:xfrm>
        </p:spPr>
        <p:txBody>
          <a:bodyPr>
            <a:normAutofit fontScale="85000" lnSpcReduction="20000"/>
          </a:bodyPr>
          <a:lstStyle/>
          <a:p>
            <a:r>
              <a:rPr lang="en-US" sz="4000" dirty="0">
                <a:solidFill>
                  <a:srgbClr val="660066"/>
                </a:solidFill>
              </a:rPr>
              <a:t>Strong arrivals between P and S, rich in high frequencies</a:t>
            </a:r>
          </a:p>
          <a:p>
            <a:r>
              <a:rPr lang="en-US" sz="4000" dirty="0">
                <a:solidFill>
                  <a:srgbClr val="660066"/>
                </a:solidFill>
              </a:rPr>
              <a:t>Observed typically for </a:t>
            </a:r>
            <a:r>
              <a:rPr lang="en-US" sz="4000" i="1" dirty="0">
                <a:solidFill>
                  <a:srgbClr val="660066"/>
                </a:solidFill>
              </a:rPr>
              <a:t>updip</a:t>
            </a:r>
            <a:r>
              <a:rPr lang="en-US" sz="4000" dirty="0">
                <a:solidFill>
                  <a:srgbClr val="660066"/>
                </a:solidFill>
              </a:rPr>
              <a:t> propagation from intermediate-depth earthquakes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2555"/>
            <a:ext cx="6542066" cy="40140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250" y="5584818"/>
            <a:ext cx="1390209" cy="306404"/>
          </a:xfrm>
          <a:prstGeom prst="rect">
            <a:avLst/>
          </a:prstGeom>
          <a:noFill/>
        </p:spPr>
        <p:txBody>
          <a:bodyPr wrap="none" lIns="130025" tIns="65013" rIns="130025" bIns="65013" rtlCol="0">
            <a:spAutoFit/>
          </a:bodyPr>
          <a:lstStyle/>
          <a:p>
            <a:r>
              <a:rPr lang="en-US" dirty="0" smtClean="0"/>
              <a:t>Shiina et al. 2013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158" y="4879585"/>
            <a:ext cx="6750147" cy="48357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8997231" y="3892431"/>
            <a:ext cx="3456491" cy="439093"/>
          </a:xfrm>
          <a:prstGeom prst="rect">
            <a:avLst/>
          </a:prstGeom>
          <a:noFill/>
        </p:spPr>
        <p:txBody>
          <a:bodyPr wrap="none" lIns="130025" tIns="65013" rIns="130025" bIns="65013" rtlCol="0">
            <a:spAutoFit/>
          </a:bodyPr>
          <a:lstStyle/>
          <a:p>
            <a:r>
              <a:rPr lang="en-US" sz="2000" dirty="0"/>
              <a:t>Hokkaido: Shiina et al. 2014</a:t>
            </a:r>
          </a:p>
        </p:txBody>
      </p:sp>
      <p:sp>
        <p:nvSpPr>
          <p:cNvPr id="8" name="Oval 7"/>
          <p:cNvSpPr/>
          <p:nvPr/>
        </p:nvSpPr>
        <p:spPr>
          <a:xfrm>
            <a:off x="3997472" y="4476686"/>
            <a:ext cx="499684" cy="1005995"/>
          </a:xfrm>
          <a:prstGeom prst="ellipse">
            <a:avLst/>
          </a:prstGeom>
          <a:noFill/>
          <a:ln w="12700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1" tIns="50791" rIns="50791" bIns="50791" numCol="1" spcCol="38094" rtlCol="0" anchor="ctr">
            <a:spAutoFit/>
          </a:bodyPr>
          <a:lstStyle/>
          <a:p>
            <a:pPr algn="ctr" defTabSz="584110"/>
            <a:endParaRPr lang="en-US" sz="4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90219" y="7559922"/>
            <a:ext cx="159098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conversion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point</a:t>
            </a:r>
          </a:p>
        </p:txBody>
      </p:sp>
      <p:cxnSp>
        <p:nvCxnSpPr>
          <p:cNvPr id="11" name="Straight Connector 10"/>
          <p:cNvCxnSpPr>
            <a:stCxn id="8" idx="3"/>
            <a:endCxn id="9" idx="0"/>
          </p:cNvCxnSpPr>
          <p:nvPr/>
        </p:nvCxnSpPr>
        <p:spPr>
          <a:xfrm flipH="1">
            <a:off x="3085709" y="5335356"/>
            <a:ext cx="984942" cy="2224566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946038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1270004" y="254001"/>
            <a:ext cx="10464801" cy="774700"/>
          </a:xfrm>
          <a:prstGeom prst="rect">
            <a:avLst/>
          </a:prstGeom>
        </p:spPr>
        <p:txBody>
          <a:bodyPr/>
          <a:lstStyle/>
          <a:p>
            <a:r>
              <a:rPr dirty="0"/>
              <a:t>Mode-converted energy - regional</a:t>
            </a:r>
          </a:p>
        </p:txBody>
      </p:sp>
      <p:pic>
        <p:nvPicPr>
          <p:cNvPr id="174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461" y="1459164"/>
            <a:ext cx="9763369" cy="6680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2490614" y="8205517"/>
            <a:ext cx="8394132" cy="518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1" tIns="50791" rIns="50791" bIns="50791" anchor="ctr">
            <a:spAutoFit/>
          </a:bodyPr>
          <a:lstStyle>
            <a:lvl1pPr algn="ctr" defTabSz="584200">
              <a:defRPr sz="2700" i="1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 lang="en-US" dirty="0" smtClean="0"/>
              <a:t>Alaska Peninsula example </a:t>
            </a:r>
            <a:r>
              <a:rPr dirty="0" smtClean="0"/>
              <a:t>(</a:t>
            </a:r>
            <a:r>
              <a:rPr dirty="0"/>
              <a:t>Helffrich and Abers, 1997 GJI)</a:t>
            </a:r>
          </a:p>
        </p:txBody>
      </p:sp>
      <p:sp>
        <p:nvSpPr>
          <p:cNvPr id="176" name="Shape 176"/>
          <p:cNvSpPr/>
          <p:nvPr/>
        </p:nvSpPr>
        <p:spPr>
          <a:xfrm>
            <a:off x="4208094" y="8863598"/>
            <a:ext cx="4578158" cy="471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1" tIns="50791" rIns="50791" bIns="50791" anchor="ctr">
            <a:spAutoFit/>
          </a:bodyPr>
          <a:lstStyle>
            <a:lvl1pPr algn="ctr" defTabSz="584200">
              <a:defRPr sz="2400">
                <a:solidFill>
                  <a:srgbClr val="61177C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Seismograms from Sand Point, AK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5698252"/>
            <a:ext cx="4038601" cy="24511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 conversion identification: polarization and timing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301073" y="1914323"/>
            <a:ext cx="7639549" cy="7469495"/>
            <a:chOff x="361381" y="1671089"/>
            <a:chExt cx="6161788" cy="602462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2662"/>
            <a:stretch/>
          </p:blipFill>
          <p:spPr>
            <a:xfrm>
              <a:off x="361382" y="1671089"/>
              <a:ext cx="6161787" cy="602462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61381" y="2401093"/>
              <a:ext cx="518239" cy="2171594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110"/>
              <a:endParaRPr lang="en-US"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6451" y="8885686"/>
            <a:ext cx="3284936" cy="8412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r>
              <a:rPr lang="en-US" sz="2400" dirty="0" smtClean="0"/>
              <a:t>N. Honshu:</a:t>
            </a:r>
          </a:p>
          <a:p>
            <a:r>
              <a:rPr lang="en-US" sz="2400" dirty="0" smtClean="0"/>
              <a:t>Shiina </a:t>
            </a:r>
            <a:r>
              <a:rPr lang="en-US" sz="2400" dirty="0"/>
              <a:t>et al., 2013 GRL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6451" y="2110232"/>
            <a:ext cx="4669567" cy="3118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Phases are </a:t>
            </a:r>
            <a:r>
              <a:rPr lang="en-US" sz="2800" i="1" dirty="0">
                <a:solidFill>
                  <a:schemeClr val="tx1"/>
                </a:solidFill>
              </a:rPr>
              <a:t>S</a:t>
            </a:r>
            <a:r>
              <a:rPr lang="en-US" sz="2800" dirty="0">
                <a:solidFill>
                  <a:schemeClr val="tx1"/>
                </a:solidFill>
              </a:rPr>
              <a:t>-polarized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Travel time </a:t>
            </a:r>
            <a:r>
              <a:rPr lang="en-US" sz="2800" dirty="0" err="1" smtClean="0">
                <a:solidFill>
                  <a:schemeClr val="tx1"/>
                </a:solidFill>
              </a:rPr>
              <a:t>etween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i="1" dirty="0">
                <a:solidFill>
                  <a:schemeClr val="tx1"/>
                </a:solidFill>
              </a:rPr>
              <a:t>P </a:t>
            </a:r>
            <a:r>
              <a:rPr lang="en-US" sz="2800" dirty="0">
                <a:solidFill>
                  <a:schemeClr val="tx1"/>
                </a:solidFill>
              </a:rPr>
              <a:t>&amp; </a:t>
            </a:r>
            <a:r>
              <a:rPr lang="en-US" sz="2800" i="1" dirty="0" smtClean="0">
                <a:solidFill>
                  <a:schemeClr val="tx1"/>
                </a:solidFill>
              </a:rPr>
              <a:t>S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Amplitude </a:t>
            </a:r>
            <a:r>
              <a:rPr lang="en-US" sz="2800" dirty="0">
                <a:solidFill>
                  <a:schemeClr val="tx1"/>
                </a:solidFill>
              </a:rPr>
              <a:t>&gt; </a:t>
            </a:r>
            <a:r>
              <a:rPr lang="en-US" sz="2800" i="1" dirty="0">
                <a:solidFill>
                  <a:schemeClr val="tx1"/>
                </a:solidFill>
              </a:rPr>
              <a:t>P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rgbClr val="0000FF"/>
                </a:solidFill>
              </a:rPr>
              <a:t>Blue</a:t>
            </a:r>
            <a:r>
              <a:rPr lang="en-US" sz="2800" dirty="0"/>
              <a:t>:  Predicted in 1D model</a:t>
            </a:r>
          </a:p>
          <a:p>
            <a:r>
              <a:rPr lang="en-US" sz="2800" dirty="0">
                <a:solidFill>
                  <a:srgbClr val="FF0000"/>
                </a:solidFill>
              </a:rPr>
              <a:t>Red</a:t>
            </a:r>
            <a:r>
              <a:rPr lang="en-US" sz="2800" dirty="0"/>
              <a:t>:  Picked</a:t>
            </a:r>
          </a:p>
          <a:p>
            <a:r>
              <a:rPr lang="en-US" sz="2800" i="1" dirty="0"/>
              <a:t>observed P legs are slow</a:t>
            </a:r>
          </a:p>
        </p:txBody>
      </p:sp>
    </p:spTree>
    <p:extLst>
      <p:ext uri="{BB962C8B-B14F-4D97-AF65-F5344CB8AC3E}">
        <p14:creationId xmlns:p14="http://schemas.microsoft.com/office/powerpoint/2010/main" val="29977494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3004800" cy="1581966"/>
          </a:xfrm>
        </p:spPr>
        <p:txBody>
          <a:bodyPr/>
          <a:lstStyle/>
          <a:p>
            <a:r>
              <a:rPr lang="en-US" dirty="0" smtClean="0"/>
              <a:t>Tomography with P legs: Slow subducting crust</a:t>
            </a:r>
            <a:br>
              <a:rPr lang="en-US" dirty="0" smtClean="0"/>
            </a:br>
            <a:r>
              <a:rPr lang="en-US" dirty="0" smtClean="0"/>
              <a:t>(Shiina et al., 2013, 2014)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64" y="1962490"/>
            <a:ext cx="7322032" cy="6891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996" y="1581968"/>
            <a:ext cx="4722352" cy="7636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6265852"/>
            <a:ext cx="67564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429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975360" y="325120"/>
            <a:ext cx="11054080" cy="1300480"/>
          </a:xfrm>
        </p:spPr>
        <p:txBody>
          <a:bodyPr/>
          <a:lstStyle/>
          <a:p>
            <a:r>
              <a:rPr lang="en-US" sz="4600" dirty="0"/>
              <a:t>Another approach: Dispersed body waves</a:t>
            </a:r>
          </a:p>
        </p:txBody>
      </p:sp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938" y="1986844"/>
            <a:ext cx="5536071" cy="6929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4804" name="Text Box 4"/>
          <p:cNvSpPr txBox="1">
            <a:spLocks noChangeArrowheads="1"/>
          </p:cNvSpPr>
          <p:nvPr/>
        </p:nvSpPr>
        <p:spPr bwMode="auto">
          <a:xfrm>
            <a:off x="243842" y="2307450"/>
            <a:ext cx="6850096" cy="3947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30025" tIns="65013" rIns="130025" bIns="65013">
            <a:spAutoFit/>
          </a:bodyPr>
          <a:lstStyle/>
          <a:p>
            <a:pPr eaLnBrk="1" hangingPunct="1"/>
            <a:r>
              <a:rPr lang="en-US" sz="4000" i="1" dirty="0">
                <a:solidFill>
                  <a:schemeClr val="accent2">
                    <a:lumMod val="50000"/>
                  </a:schemeClr>
                </a:solidFill>
              </a:rPr>
              <a:t>Early arrival is low frequency</a:t>
            </a:r>
          </a:p>
          <a:p>
            <a:pPr eaLnBrk="1" hangingPunct="1"/>
            <a:endParaRPr lang="en-US" sz="4000" i="1" dirty="0">
              <a:solidFill>
                <a:schemeClr val="folHlink"/>
              </a:solidFill>
            </a:endParaRPr>
          </a:p>
          <a:p>
            <a:pPr eaLnBrk="1" hangingPunct="1"/>
            <a:r>
              <a:rPr lang="en-US" sz="3100" dirty="0">
                <a:solidFill>
                  <a:srgbClr val="660066"/>
                </a:solidFill>
              </a:rPr>
              <a:t>Delays suggest high frequencies are 4-10% slow:  Crustal Waveguide?</a:t>
            </a:r>
          </a:p>
          <a:p>
            <a:pPr eaLnBrk="1" hangingPunct="1"/>
            <a:endParaRPr lang="en-US" dirty="0">
              <a:solidFill>
                <a:schemeClr val="folHlink"/>
              </a:solidFill>
            </a:endParaRPr>
          </a:p>
          <a:p>
            <a:pPr eaLnBrk="1" hangingPunct="1"/>
            <a:endParaRPr lang="en-US" dirty="0">
              <a:solidFill>
                <a:schemeClr val="folHlink"/>
              </a:solidFill>
            </a:endParaRPr>
          </a:p>
          <a:p>
            <a:pPr eaLnBrk="1" hangingPunct="1"/>
            <a:r>
              <a:rPr lang="en-US" sz="4000" dirty="0">
                <a:solidFill>
                  <a:schemeClr val="tx2"/>
                </a:solidFill>
              </a:rPr>
              <a:t>Low resolution, high sensitivity to process</a:t>
            </a:r>
          </a:p>
        </p:txBody>
      </p:sp>
      <p:sp>
        <p:nvSpPr>
          <p:cNvPr id="204805" name="Text Box 5"/>
          <p:cNvSpPr txBox="1">
            <a:spLocks noChangeArrowheads="1"/>
          </p:cNvSpPr>
          <p:nvPr/>
        </p:nvSpPr>
        <p:spPr bwMode="auto">
          <a:xfrm>
            <a:off x="7511629" y="8936285"/>
            <a:ext cx="4784540" cy="53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30025" tIns="65013" rIns="130025" bIns="65013">
            <a:spAutoFit/>
          </a:bodyPr>
          <a:lstStyle/>
          <a:p>
            <a:pPr eaLnBrk="1" hangingPunct="1"/>
            <a:r>
              <a:rPr lang="en-US" sz="2600"/>
              <a:t>(Abers and Sarker, 1996 GRL)</a:t>
            </a:r>
          </a:p>
        </p:txBody>
      </p:sp>
    </p:spTree>
    <p:extLst>
      <p:ext uri="{BB962C8B-B14F-4D97-AF65-F5344CB8AC3E}">
        <p14:creationId xmlns:p14="http://schemas.microsoft.com/office/powerpoint/2010/main" val="35893805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975360" y="325120"/>
            <a:ext cx="11054080" cy="1083733"/>
          </a:xfrm>
        </p:spPr>
        <p:txBody>
          <a:bodyPr/>
          <a:lstStyle/>
          <a:p>
            <a:r>
              <a:rPr lang="en-US" sz="4600"/>
              <a:t>A dispersed body wave</a:t>
            </a:r>
            <a:endParaRPr lang="en-US"/>
          </a:p>
        </p:txBody>
      </p:sp>
      <p:pic>
        <p:nvPicPr>
          <p:cNvPr id="208899" name="Picture 3" descr="pet-disp-ex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095" y="1517228"/>
            <a:ext cx="9026596" cy="775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960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3004799" cy="32389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xfrm>
            <a:off x="165102" y="84617"/>
            <a:ext cx="10464801" cy="1639225"/>
          </a:xfrm>
          <a:prstGeom prst="rect">
            <a:avLst/>
          </a:prstGeom>
        </p:spPr>
        <p:txBody>
          <a:bodyPr/>
          <a:lstStyle/>
          <a:p>
            <a:r>
              <a:rPr lang="en-US" sz="6000" dirty="0" smtClean="0"/>
              <a:t>The b/w photos</a:t>
            </a:r>
            <a:br>
              <a:rPr lang="en-US" sz="6000" dirty="0" smtClean="0"/>
            </a:br>
            <a:r>
              <a:rPr lang="en-US" sz="6000" dirty="0" smtClean="0"/>
              <a:t>(&amp; a major result)</a:t>
            </a:r>
            <a:endParaRPr sz="60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165102" y="3238957"/>
            <a:ext cx="12755028" cy="6514644"/>
            <a:chOff x="165102" y="3238957"/>
            <a:chExt cx="12755028" cy="651464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698" y="3238957"/>
              <a:ext cx="8915401" cy="347979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2730" y="7086602"/>
              <a:ext cx="4597400" cy="2666999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235697" y="7068711"/>
              <a:ext cx="2489200" cy="1927576"/>
              <a:chOff x="835835" y="7068709"/>
              <a:chExt cx="2489200" cy="1927576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5"/>
              <a:srcRect t="24969"/>
              <a:stretch/>
            </p:blipFill>
            <p:spPr>
              <a:xfrm>
                <a:off x="835835" y="8148209"/>
                <a:ext cx="1701800" cy="848076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5835" y="7068709"/>
                <a:ext cx="2489200" cy="1079500"/>
              </a:xfrm>
              <a:prstGeom prst="rect">
                <a:avLst/>
              </a:prstGeom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/>
            <a:srcRect t="3704"/>
            <a:stretch/>
          </p:blipFill>
          <p:spPr>
            <a:xfrm>
              <a:off x="2908348" y="6561667"/>
              <a:ext cx="5918199" cy="3191933"/>
            </a:xfrm>
            <a:prstGeom prst="rect">
              <a:avLst/>
            </a:prstGeom>
          </p:spPr>
        </p:pic>
        <p:cxnSp>
          <p:nvCxnSpPr>
            <p:cNvPr id="13" name="Straight Connector 12"/>
            <p:cNvCxnSpPr>
              <a:endCxn id="8" idx="3"/>
            </p:cNvCxnSpPr>
            <p:nvPr/>
          </p:nvCxnSpPr>
          <p:spPr>
            <a:xfrm flipH="1">
              <a:off x="2724899" y="7068709"/>
              <a:ext cx="1790335" cy="53975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7512233" y="6815478"/>
              <a:ext cx="1314313" cy="1580026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7" name="Rectangle 16"/>
            <p:cNvSpPr/>
            <p:nvPr/>
          </p:nvSpPr>
          <p:spPr>
            <a:xfrm>
              <a:off x="165102" y="3285068"/>
              <a:ext cx="12721163" cy="6417733"/>
            </a:xfrm>
            <a:prstGeom prst="rect">
              <a:avLst/>
            </a:prstGeom>
            <a:noFill/>
            <a:ln w="12700" cap="flat">
              <a:solidFill>
                <a:srgbClr val="0000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Gill San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35698" y="1656999"/>
            <a:ext cx="9062642" cy="1579902"/>
          </a:xfrm>
          <a:prstGeom prst="rect">
            <a:avLst/>
          </a:prstGeom>
          <a:solidFill>
            <a:srgbClr val="B4FF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1" tIns="50791" rIns="50791" bIns="50791" numCol="1" spcCol="38094" rtlCol="0" anchor="ctr">
            <a:spAutoFit/>
          </a:bodyPr>
          <a:lstStyle/>
          <a:p>
            <a:r>
              <a:rPr lang="en-US" sz="3200" dirty="0">
                <a:solidFill>
                  <a:srgbClr val="800000"/>
                </a:solidFill>
              </a:rPr>
              <a:t>Oliver &amp; Isacks</a:t>
            </a:r>
            <a:r>
              <a:rPr lang="en-US" sz="3200" dirty="0" smtClean="0">
                <a:solidFill>
                  <a:srgbClr val="800000"/>
                </a:solidFill>
              </a:rPr>
              <a:t>,1967:  </a:t>
            </a:r>
          </a:p>
          <a:p>
            <a:r>
              <a:rPr lang="en-US" sz="3200" dirty="0">
                <a:solidFill>
                  <a:srgbClr val="800000"/>
                </a:solidFill>
              </a:rPr>
              <a:t> </a:t>
            </a:r>
            <a:r>
              <a:rPr lang="en-US" sz="3200" dirty="0" smtClean="0">
                <a:solidFill>
                  <a:srgbClr val="800000"/>
                </a:solidFill>
              </a:rPr>
              <a:t>  first identification of subducting lithosphere</a:t>
            </a:r>
          </a:p>
          <a:p>
            <a:r>
              <a:rPr lang="en-US" sz="3200" i="1" dirty="0" smtClean="0">
                <a:solidFill>
                  <a:srgbClr val="800000"/>
                </a:solidFill>
              </a:rPr>
              <a:t>Looking at seismograms pays off!</a:t>
            </a:r>
            <a:endParaRPr lang="en-US" sz="3200" i="1" dirty="0">
              <a:solidFill>
                <a:srgbClr val="8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14457" y="182777"/>
            <a:ext cx="2256362" cy="32614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11601" y="3444245"/>
            <a:ext cx="2359218" cy="242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90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70561" y="0"/>
            <a:ext cx="11704320" cy="1625600"/>
          </a:xfrm>
        </p:spPr>
        <p:txBody>
          <a:bodyPr/>
          <a:lstStyle/>
          <a:p>
            <a:r>
              <a:rPr lang="en-US" sz="4600" dirty="0"/>
              <a:t>Dispersion in a Crustal Waveguide</a:t>
            </a:r>
          </a:p>
        </p:txBody>
      </p:sp>
      <p:grpSp>
        <p:nvGrpSpPr>
          <p:cNvPr id="206851" name="Group 3"/>
          <p:cNvGrpSpPr>
            <a:grpSpLocks/>
          </p:cNvGrpSpPr>
          <p:nvPr/>
        </p:nvGrpSpPr>
        <p:grpSpPr bwMode="auto">
          <a:xfrm>
            <a:off x="8843716" y="1266614"/>
            <a:ext cx="4052614" cy="8461065"/>
            <a:chOff x="3917" y="795"/>
            <a:chExt cx="1278" cy="2668"/>
          </a:xfrm>
        </p:grpSpPr>
        <p:pic>
          <p:nvPicPr>
            <p:cNvPr id="2068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7" y="795"/>
              <a:ext cx="1278" cy="3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0685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9" y="1322"/>
              <a:ext cx="1221" cy="2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2068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58" y="2104249"/>
            <a:ext cx="7999306" cy="1921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6855" name="Text Box 7"/>
          <p:cNvSpPr txBox="1">
            <a:spLocks noChangeArrowheads="1"/>
          </p:cNvSpPr>
          <p:nvPr/>
        </p:nvSpPr>
        <p:spPr bwMode="auto">
          <a:xfrm>
            <a:off x="374791" y="4386863"/>
            <a:ext cx="7405511" cy="259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25" tIns="65013" rIns="130025" bIns="6501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/>
              <a:t>High frequencies travel at </a:t>
            </a:r>
            <a:r>
              <a:rPr lang="en-US" sz="4000" i="1"/>
              <a:t>V</a:t>
            </a:r>
          </a:p>
          <a:p>
            <a:pPr eaLnBrk="1" hangingPunct="1">
              <a:spcBef>
                <a:spcPct val="50000"/>
              </a:spcBef>
            </a:pPr>
            <a:r>
              <a:rPr lang="en-US" sz="4000"/>
              <a:t>Low frequencies at </a:t>
            </a:r>
            <a:r>
              <a:rPr lang="en-US" sz="4000" i="1"/>
              <a:t>Vo</a:t>
            </a:r>
          </a:p>
          <a:p>
            <a:pPr eaLnBrk="1" hangingPunct="1">
              <a:spcBef>
                <a:spcPct val="50000"/>
              </a:spcBef>
            </a:pPr>
            <a:r>
              <a:rPr lang="en-US" sz="4000"/>
              <a:t>Frequency of transition ~ </a:t>
            </a:r>
            <a:r>
              <a:rPr lang="en-US" sz="4000" i="1"/>
              <a:t>V/H</a:t>
            </a:r>
            <a:endParaRPr lang="en-US" sz="4000"/>
          </a:p>
        </p:txBody>
      </p:sp>
      <p:sp>
        <p:nvSpPr>
          <p:cNvPr id="206856" name="Rectangle 8"/>
          <p:cNvSpPr>
            <a:spLocks noChangeArrowheads="1"/>
          </p:cNvSpPr>
          <p:nvPr/>
        </p:nvSpPr>
        <p:spPr bwMode="auto">
          <a:xfrm>
            <a:off x="866987" y="8019632"/>
            <a:ext cx="6177280" cy="765387"/>
          </a:xfrm>
          <a:prstGeom prst="rect">
            <a:avLst/>
          </a:prstGeom>
          <a:solidFill>
            <a:srgbClr val="000000"/>
          </a:solidFill>
          <a:ln w="19050">
            <a:solidFill>
              <a:srgbClr val="531DBB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lIns="130025" tIns="65013" rIns="130025" bIns="65013">
            <a:spAutoFit/>
          </a:bodyPr>
          <a:lstStyle/>
          <a:p>
            <a:pPr marL="162532" lvl="1" hangingPunct="1"/>
            <a:r>
              <a:rPr lang="en-US" sz="4000">
                <a:solidFill>
                  <a:srgbClr val="B5FFCC"/>
                </a:solidFill>
              </a:rPr>
              <a:t>Dispersion gives V/V</a:t>
            </a:r>
            <a:r>
              <a:rPr lang="en-US" sz="4000" baseline="-25000">
                <a:solidFill>
                  <a:srgbClr val="B5FFCC"/>
                </a:solidFill>
              </a:rPr>
              <a:t>0</a:t>
            </a:r>
            <a:r>
              <a:rPr lang="en-US" sz="4000">
                <a:solidFill>
                  <a:srgbClr val="B5FFCC"/>
                </a:solidFill>
              </a:rPr>
              <a:t>, H</a:t>
            </a:r>
          </a:p>
        </p:txBody>
      </p:sp>
    </p:spTree>
    <p:extLst>
      <p:ext uri="{BB962C8B-B14F-4D97-AF65-F5344CB8AC3E}">
        <p14:creationId xmlns:p14="http://schemas.microsoft.com/office/powerpoint/2010/main" val="19330501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6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655"/>
            <a:ext cx="5252910" cy="2438400"/>
          </a:xfrm>
        </p:spPr>
        <p:txBody>
          <a:bodyPr/>
          <a:lstStyle/>
          <a:p>
            <a:pPr algn="l"/>
            <a:r>
              <a:rPr lang="en-US" sz="4800" dirty="0"/>
              <a:t>Complex propagation </a:t>
            </a:r>
            <a:r>
              <a:rPr lang="en-US" sz="4800" dirty="0" smtClean="0"/>
              <a:t>models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6707"/>
          <a:stretch/>
        </p:blipFill>
        <p:spPr>
          <a:xfrm>
            <a:off x="5516134" y="356500"/>
            <a:ext cx="7488666" cy="77315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19632" y="8374526"/>
            <a:ext cx="4962897" cy="471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r>
              <a:rPr lang="en-US" sz="2400" dirty="0"/>
              <a:t>Garth and Rietbrock, 2014 Geology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57059"/>
            <a:ext cx="5841143" cy="6210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1316" y="9068454"/>
            <a:ext cx="4807457" cy="471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r>
              <a:rPr lang="en-US" sz="2400" dirty="0" err="1"/>
              <a:t>Furumoto</a:t>
            </a:r>
            <a:r>
              <a:rPr lang="en-US" sz="2400" dirty="0"/>
              <a:t> and Kennett, 2005  JGR</a:t>
            </a:r>
          </a:p>
        </p:txBody>
      </p:sp>
    </p:spTree>
    <p:extLst>
      <p:ext uri="{BB962C8B-B14F-4D97-AF65-F5344CB8AC3E}">
        <p14:creationId xmlns:p14="http://schemas.microsoft.com/office/powerpoint/2010/main" val="292072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4" y="245092"/>
            <a:ext cx="10464801" cy="1898941"/>
          </a:xfrm>
        </p:spPr>
        <p:txBody>
          <a:bodyPr/>
          <a:lstStyle/>
          <a:p>
            <a:r>
              <a:rPr lang="en-US" sz="5600" i="1" dirty="0" smtClean="0"/>
              <a:t>segue….</a:t>
            </a:r>
            <a:r>
              <a:rPr lang="en-US" sz="5600" dirty="0" smtClean="0"/>
              <a:t>If we see a xx% velocity contrast, what does that tell us?</a:t>
            </a:r>
            <a:endParaRPr lang="en-US" sz="5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291" b="51147"/>
          <a:stretch/>
        </p:blipFill>
        <p:spPr>
          <a:xfrm>
            <a:off x="274023" y="2682018"/>
            <a:ext cx="12241099" cy="434881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7417841" y="4507829"/>
            <a:ext cx="1457412" cy="2831354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Arrow Connector 6"/>
          <p:cNvCxnSpPr/>
          <p:nvPr/>
        </p:nvCxnSpPr>
        <p:spPr>
          <a:xfrm flipV="1">
            <a:off x="6707123" y="4708264"/>
            <a:ext cx="284189" cy="2831354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Box 7"/>
          <p:cNvSpPr txBox="1"/>
          <p:nvPr/>
        </p:nvSpPr>
        <p:spPr>
          <a:xfrm>
            <a:off x="7417841" y="7558691"/>
            <a:ext cx="118033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5-8%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92986" y="8315538"/>
            <a:ext cx="374676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err="1" smtClean="0"/>
              <a:t>metagabbro</a:t>
            </a:r>
            <a:r>
              <a:rPr lang="en-US" sz="2400" dirty="0" smtClean="0"/>
              <a:t> vs. peridotite?</a:t>
            </a:r>
            <a:endParaRPr kumimoji="0" lang="en-US" sz="2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123" y="7339183"/>
            <a:ext cx="2541286" cy="1833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6115" y="7213632"/>
            <a:ext cx="2337917" cy="202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28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8996" y="-142030"/>
            <a:ext cx="12941582" cy="1740208"/>
          </a:xfrm>
        </p:spPr>
        <p:txBody>
          <a:bodyPr/>
          <a:lstStyle/>
          <a:p>
            <a:r>
              <a:rPr lang="en-US" sz="5700" dirty="0">
                <a:latin typeface="Arial" charset="0"/>
                <a:ea typeface="ＭＳ Ｐゴシック" charset="0"/>
                <a:cs typeface="ＭＳ Ｐゴシック" charset="0"/>
              </a:rPr>
              <a:t>Part 2:  </a:t>
            </a:r>
            <a:br>
              <a:rPr lang="en-US" sz="57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5700" dirty="0">
                <a:latin typeface="Arial" charset="0"/>
                <a:ea typeface="ＭＳ Ｐゴシック" charset="0"/>
                <a:cs typeface="ＭＳ Ｐゴシック" charset="0"/>
              </a:rPr>
              <a:t>What affects seismic wave speeds? 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62168" y="1110828"/>
            <a:ext cx="5806422" cy="8474701"/>
            <a:chOff x="-43713" y="781050"/>
            <a:chExt cx="4082640" cy="5958774"/>
          </a:xfrm>
        </p:grpSpPr>
        <p:sp>
          <p:nvSpPr>
            <p:cNvPr id="140290" name="Rectangle 4"/>
            <p:cNvSpPr>
              <a:spLocks noChangeArrowheads="1"/>
            </p:cNvSpPr>
            <p:nvPr/>
          </p:nvSpPr>
          <p:spPr bwMode="auto">
            <a:xfrm>
              <a:off x="2987675" y="781050"/>
              <a:ext cx="129843" cy="183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40291" name="Rectangle 5"/>
            <p:cNvSpPr>
              <a:spLocks noChangeArrowheads="1"/>
            </p:cNvSpPr>
            <p:nvPr/>
          </p:nvSpPr>
          <p:spPr bwMode="auto">
            <a:xfrm>
              <a:off x="555223" y="6426036"/>
              <a:ext cx="3483704" cy="313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300"/>
                <a:t>V(X,T,P) from Hacker &amp; Abers, 2004</a:t>
              </a:r>
            </a:p>
          </p:txBody>
        </p:sp>
        <p:sp>
          <p:nvSpPr>
            <p:cNvPr id="130059" name="Rectangle 11"/>
            <p:cNvSpPr>
              <a:spLocks noChangeArrowheads="1"/>
            </p:cNvSpPr>
            <p:nvPr/>
          </p:nvSpPr>
          <p:spPr bwMode="auto">
            <a:xfrm>
              <a:off x="342900" y="5792788"/>
              <a:ext cx="3525838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300" dirty="0">
                  <a:solidFill>
                    <a:srgbClr val="660066"/>
                  </a:solidFill>
                </a:rPr>
                <a:t>Phase </a:t>
              </a:r>
              <a:r>
                <a:rPr lang="en-US" sz="2300" dirty="0" err="1">
                  <a:solidFill>
                    <a:srgbClr val="660066"/>
                  </a:solidFill>
                </a:rPr>
                <a:t>equilibria</a:t>
              </a:r>
              <a:r>
                <a:rPr lang="en-US" sz="2300" dirty="0">
                  <a:solidFill>
                    <a:srgbClr val="660066"/>
                  </a:solidFill>
                </a:rPr>
                <a:t> from </a:t>
              </a:r>
              <a:r>
                <a:rPr lang="en-US" sz="2300" dirty="0" err="1">
                  <a:solidFill>
                    <a:srgbClr val="660066"/>
                  </a:solidFill>
                </a:rPr>
                <a:t>Perple_x</a:t>
              </a:r>
              <a:r>
                <a:rPr lang="en-US" sz="2300" dirty="0">
                  <a:solidFill>
                    <a:srgbClr val="660066"/>
                  </a:solidFill>
                </a:rPr>
                <a:t>  for Hydrated </a:t>
              </a:r>
              <a:r>
                <a:rPr lang="en-US" sz="2300" dirty="0" err="1">
                  <a:solidFill>
                    <a:srgbClr val="660066"/>
                  </a:solidFill>
                </a:rPr>
                <a:t>Metabasalt</a:t>
              </a:r>
              <a:r>
                <a:rPr lang="en-US" sz="2300" dirty="0">
                  <a:solidFill>
                    <a:srgbClr val="660066"/>
                  </a:solidFill>
                </a:rPr>
                <a:t> [Hacker, 2008]</a:t>
              </a:r>
            </a:p>
          </p:txBody>
        </p:sp>
        <p:grpSp>
          <p:nvGrpSpPr>
            <p:cNvPr id="140294" name="Group 29"/>
            <p:cNvGrpSpPr>
              <a:grpSpLocks/>
            </p:cNvGrpSpPr>
            <p:nvPr/>
          </p:nvGrpSpPr>
          <p:grpSpPr bwMode="auto">
            <a:xfrm>
              <a:off x="-43713" y="1233488"/>
              <a:ext cx="3820376" cy="4575175"/>
              <a:chOff x="358377" y="1196975"/>
              <a:chExt cx="4275276" cy="4962525"/>
            </a:xfrm>
          </p:grpSpPr>
          <p:pic>
            <p:nvPicPr>
              <p:cNvPr id="140307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/>
              <a:stretch>
                <a:fillRect/>
              </a:stretch>
            </p:blipFill>
            <p:spPr bwMode="auto">
              <a:xfrm>
                <a:off x="933858" y="1196975"/>
                <a:ext cx="3699795" cy="4962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0308" name="Rectangle 8"/>
              <p:cNvSpPr>
                <a:spLocks noChangeArrowheads="1"/>
              </p:cNvSpPr>
              <p:nvPr/>
            </p:nvSpPr>
            <p:spPr bwMode="auto">
              <a:xfrm>
                <a:off x="3444918" y="3063875"/>
                <a:ext cx="908007" cy="305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2000" i="1"/>
                  <a:t>eclogite</a:t>
                </a:r>
              </a:p>
            </p:txBody>
          </p:sp>
          <p:sp>
            <p:nvSpPr>
              <p:cNvPr id="140309" name="Rectangle 9"/>
              <p:cNvSpPr>
                <a:spLocks noChangeArrowheads="1"/>
              </p:cNvSpPr>
              <p:nvPr/>
            </p:nvSpPr>
            <p:spPr bwMode="auto">
              <a:xfrm>
                <a:off x="1335046" y="3327400"/>
                <a:ext cx="1158915" cy="305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2000" i="1"/>
                  <a:t>blueschist</a:t>
                </a:r>
              </a:p>
            </p:txBody>
          </p:sp>
          <p:sp>
            <p:nvSpPr>
              <p:cNvPr id="140310" name="Rectangle 10"/>
              <p:cNvSpPr>
                <a:spLocks noChangeArrowheads="1"/>
              </p:cNvSpPr>
              <p:nvPr/>
            </p:nvSpPr>
            <p:spPr bwMode="auto">
              <a:xfrm>
                <a:off x="2493962" y="5075238"/>
                <a:ext cx="1527176" cy="305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2000" i="1">
                    <a:solidFill>
                      <a:schemeClr val="bg1"/>
                    </a:solidFill>
                  </a:rPr>
                  <a:t>amphibolite</a:t>
                </a:r>
              </a:p>
            </p:txBody>
          </p:sp>
          <p:sp>
            <p:nvSpPr>
              <p:cNvPr id="140311" name="Rectangle 12"/>
              <p:cNvSpPr>
                <a:spLocks noChangeArrowheads="1"/>
              </p:cNvSpPr>
              <p:nvPr/>
            </p:nvSpPr>
            <p:spPr bwMode="auto">
              <a:xfrm rot="16200000">
                <a:off x="-448257" y="3572258"/>
                <a:ext cx="2024961" cy="411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sz="2800" dirty="0"/>
                  <a:t>depth, km</a:t>
                </a:r>
                <a:endParaRPr lang="en-US" dirty="0"/>
              </a:p>
            </p:txBody>
          </p:sp>
          <p:sp>
            <p:nvSpPr>
              <p:cNvPr id="140312" name="Text Box 13"/>
              <p:cNvSpPr txBox="1">
                <a:spLocks noChangeArrowheads="1"/>
              </p:cNvSpPr>
              <p:nvPr/>
            </p:nvSpPr>
            <p:spPr bwMode="auto">
              <a:xfrm>
                <a:off x="786473" y="5330825"/>
                <a:ext cx="311150" cy="375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/>
                <a:r>
                  <a:rPr lang="en-US" sz="2600"/>
                  <a:t>0</a:t>
                </a:r>
              </a:p>
            </p:txBody>
          </p:sp>
          <p:sp>
            <p:nvSpPr>
              <p:cNvPr id="140313" name="Text Box 14"/>
              <p:cNvSpPr txBox="1">
                <a:spLocks noChangeArrowheads="1"/>
              </p:cNvSpPr>
              <p:nvPr/>
            </p:nvSpPr>
            <p:spPr bwMode="auto">
              <a:xfrm>
                <a:off x="532473" y="4014787"/>
                <a:ext cx="565150" cy="305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/>
                <a:r>
                  <a:rPr lang="en-US" sz="2000" dirty="0"/>
                  <a:t>100</a:t>
                </a:r>
              </a:p>
            </p:txBody>
          </p:sp>
          <p:sp>
            <p:nvSpPr>
              <p:cNvPr id="140314" name="Text Box 15"/>
              <p:cNvSpPr txBox="1">
                <a:spLocks noChangeArrowheads="1"/>
              </p:cNvSpPr>
              <p:nvPr/>
            </p:nvSpPr>
            <p:spPr bwMode="auto">
              <a:xfrm>
                <a:off x="532473" y="2794001"/>
                <a:ext cx="565150" cy="305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/>
                <a:r>
                  <a:rPr lang="en-US" sz="2000" dirty="0"/>
                  <a:t>200</a:t>
                </a:r>
              </a:p>
            </p:txBody>
          </p:sp>
          <p:sp>
            <p:nvSpPr>
              <p:cNvPr id="140315" name="Rectangle 6"/>
              <p:cNvSpPr>
                <a:spLocks noChangeArrowheads="1"/>
              </p:cNvSpPr>
              <p:nvPr/>
            </p:nvSpPr>
            <p:spPr bwMode="auto">
              <a:xfrm>
                <a:off x="3053768" y="1884015"/>
                <a:ext cx="1432432" cy="305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sz="2000" i="1" dirty="0">
                    <a:solidFill>
                      <a:srgbClr val="C0504D"/>
                    </a:solidFill>
                  </a:rPr>
                  <a:t>vs. peridotite</a:t>
                </a:r>
              </a:p>
            </p:txBody>
          </p:sp>
        </p:grpSp>
        <p:sp>
          <p:nvSpPr>
            <p:cNvPr id="140295" name="Rectangle 15"/>
            <p:cNvSpPr>
              <a:spLocks noChangeArrowheads="1"/>
            </p:cNvSpPr>
            <p:nvPr/>
          </p:nvSpPr>
          <p:spPr bwMode="auto">
            <a:xfrm>
              <a:off x="1060052" y="993484"/>
              <a:ext cx="1609177" cy="324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(a) composition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441966" y="1523465"/>
            <a:ext cx="4031674" cy="7528791"/>
            <a:chOff x="3762879" y="1071183"/>
            <a:chExt cx="2834771" cy="5293681"/>
          </a:xfrm>
        </p:grpSpPr>
        <p:grpSp>
          <p:nvGrpSpPr>
            <p:cNvPr id="18" name="Group 17"/>
            <p:cNvGrpSpPr/>
            <p:nvPr/>
          </p:nvGrpSpPr>
          <p:grpSpPr>
            <a:xfrm>
              <a:off x="3762879" y="1693999"/>
              <a:ext cx="2741863" cy="3597275"/>
              <a:chOff x="279400" y="993775"/>
              <a:chExt cx="3186113" cy="5164138"/>
            </a:xfr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grpSpPr>
          <p:sp>
            <p:nvSpPr>
              <p:cNvPr id="19" name="Rectangle 3"/>
              <p:cNvSpPr>
                <a:spLocks noChangeArrowheads="1"/>
              </p:cNvSpPr>
              <p:nvPr/>
            </p:nvSpPr>
            <p:spPr bwMode="auto">
              <a:xfrm>
                <a:off x="449262" y="1636713"/>
                <a:ext cx="184150" cy="2640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pic>
            <p:nvPicPr>
              <p:cNvPr id="20" name="Picture 8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79400" y="993775"/>
                <a:ext cx="3186113" cy="5164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1" name="Rectangle 9"/>
              <p:cNvSpPr>
                <a:spLocks noChangeArrowheads="1"/>
              </p:cNvSpPr>
              <p:nvPr/>
            </p:nvSpPr>
            <p:spPr bwMode="auto">
              <a:xfrm>
                <a:off x="1403350" y="1184275"/>
                <a:ext cx="389550" cy="5281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800" i="1" dirty="0" err="1">
                    <a:solidFill>
                      <a:srgbClr val="1F497D"/>
                    </a:solidFill>
                    <a:latin typeface="Symbol" charset="2"/>
                    <a:sym typeface="Symbol" charset="2"/>
                  </a:rPr>
                  <a:t>k</a:t>
                </a:r>
                <a:endParaRPr lang="en-US" sz="2800" i="1" dirty="0">
                  <a:solidFill>
                    <a:srgbClr val="1F497D"/>
                  </a:solidFill>
                  <a:latin typeface="Symbol" charset="2"/>
                  <a:sym typeface="Symbol" charset="2"/>
                </a:endParaRPr>
              </a:p>
            </p:txBody>
          </p:sp>
          <p:sp>
            <p:nvSpPr>
              <p:cNvPr id="22" name="Rectangle 10"/>
              <p:cNvSpPr>
                <a:spLocks noChangeArrowheads="1"/>
              </p:cNvSpPr>
              <p:nvPr/>
            </p:nvSpPr>
            <p:spPr bwMode="auto">
              <a:xfrm>
                <a:off x="1082675" y="3681414"/>
                <a:ext cx="330200" cy="5281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800" i="1" dirty="0">
                    <a:solidFill>
                      <a:srgbClr val="800000"/>
                    </a:solidFill>
                    <a:latin typeface="Symbol" charset="2"/>
                    <a:sym typeface="Symbol" charset="2"/>
                  </a:rPr>
                  <a:t>G</a:t>
                </a:r>
              </a:p>
            </p:txBody>
          </p:sp>
          <p:sp>
            <p:nvSpPr>
              <p:cNvPr id="23" name="Rectangle 18"/>
              <p:cNvSpPr>
                <a:spLocks noChangeArrowheads="1"/>
              </p:cNvSpPr>
              <p:nvPr/>
            </p:nvSpPr>
            <p:spPr bwMode="auto">
              <a:xfrm>
                <a:off x="1082675" y="2621010"/>
                <a:ext cx="2055447" cy="7145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2000" i="1" dirty="0">
                    <a:latin typeface="Symbol" charset="2"/>
                    <a:sym typeface="Symbol" charset="2"/>
                  </a:rPr>
                  <a:t>k </a:t>
                </a:r>
                <a:r>
                  <a:rPr lang="en-US" sz="2000" dirty="0"/>
                  <a:t>= bulk modulus</a:t>
                </a:r>
              </a:p>
              <a:p>
                <a:pPr>
                  <a:defRPr/>
                </a:pPr>
                <a:r>
                  <a:rPr lang="en-US" sz="2000" i="1" dirty="0">
                    <a:latin typeface="Symbol" charset="2"/>
                    <a:sym typeface="Symbol" charset="2"/>
                  </a:rPr>
                  <a:t>G</a:t>
                </a:r>
                <a:r>
                  <a:rPr lang="en-US" sz="2000" dirty="0"/>
                  <a:t> = shear modulus</a:t>
                </a:r>
              </a:p>
            </p:txBody>
          </p:sp>
        </p:grpSp>
        <p:sp>
          <p:nvSpPr>
            <p:cNvPr id="28" name="Text Box 25"/>
            <p:cNvSpPr txBox="1">
              <a:spLocks noChangeArrowheads="1"/>
            </p:cNvSpPr>
            <p:nvPr/>
          </p:nvSpPr>
          <p:spPr bwMode="auto">
            <a:xfrm>
              <a:off x="3951288" y="5780088"/>
              <a:ext cx="2646362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2300" dirty="0" err="1">
                  <a:solidFill>
                    <a:srgbClr val="660066"/>
                  </a:solidFill>
                </a:rPr>
                <a:t>Anharmonic</a:t>
              </a:r>
              <a:r>
                <a:rPr lang="en-US" sz="2300" dirty="0">
                  <a:solidFill>
                    <a:srgbClr val="660066"/>
                  </a:solidFill>
                </a:rPr>
                <a:t> + </a:t>
              </a:r>
              <a:r>
                <a:rPr lang="en-US" sz="2300" dirty="0" err="1">
                  <a:solidFill>
                    <a:srgbClr val="660066"/>
                  </a:solidFill>
                </a:rPr>
                <a:t>anelasticity</a:t>
              </a:r>
              <a:r>
                <a:rPr lang="en-US" sz="2300" dirty="0">
                  <a:solidFill>
                    <a:srgbClr val="660066"/>
                  </a:solidFill>
                </a:rPr>
                <a:t> </a:t>
              </a:r>
            </a:p>
            <a:p>
              <a:pPr eaLnBrk="1" hangingPunct="1">
                <a:defRPr/>
              </a:pPr>
              <a:r>
                <a:rPr lang="en-US" sz="2300" dirty="0">
                  <a:solidFill>
                    <a:srgbClr val="660066"/>
                  </a:solidFill>
                </a:rPr>
                <a:t>(olivine)</a:t>
              </a:r>
            </a:p>
          </p:txBody>
        </p:sp>
        <p:sp>
          <p:nvSpPr>
            <p:cNvPr id="140300" name="Rectangle 30"/>
            <p:cNvSpPr>
              <a:spLocks noChangeArrowheads="1"/>
            </p:cNvSpPr>
            <p:nvPr/>
          </p:nvSpPr>
          <p:spPr bwMode="auto">
            <a:xfrm>
              <a:off x="4067530" y="1071183"/>
              <a:ext cx="1621223" cy="324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(b) temperature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439770" y="1523463"/>
            <a:ext cx="3449884" cy="7189551"/>
            <a:chOff x="6611938" y="1071184"/>
            <a:chExt cx="2425700" cy="5055153"/>
          </a:xfrm>
        </p:grpSpPr>
        <p:sp>
          <p:nvSpPr>
            <p:cNvPr id="140292" name="Rectangle 6"/>
            <p:cNvSpPr>
              <a:spLocks noChangeArrowheads="1"/>
            </p:cNvSpPr>
            <p:nvPr/>
          </p:nvSpPr>
          <p:spPr bwMode="auto">
            <a:xfrm>
              <a:off x="7253288" y="1746250"/>
              <a:ext cx="1190561" cy="281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i="1">
                  <a:solidFill>
                    <a:schemeClr val="bg1"/>
                  </a:solidFill>
                </a:rPr>
                <a:t>vs. peridotite</a:t>
              </a:r>
            </a:p>
          </p:txBody>
        </p: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6824663" y="4656138"/>
              <a:ext cx="2098675" cy="58477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2300" dirty="0"/>
                <a:t>Takei [2002] </a:t>
              </a:r>
            </a:p>
            <a:p>
              <a:pPr eaLnBrk="1" hangingPunct="1">
                <a:defRPr/>
              </a:pPr>
              <a:r>
                <a:rPr lang="en-US" sz="2300" dirty="0" err="1"/>
                <a:t>poroelastic</a:t>
              </a:r>
              <a:r>
                <a:rPr lang="en-US" sz="2300" dirty="0"/>
                <a:t> theory</a:t>
              </a:r>
            </a:p>
          </p:txBody>
        </p:sp>
        <p:grpSp>
          <p:nvGrpSpPr>
            <p:cNvPr id="140298" name="Group 23"/>
            <p:cNvGrpSpPr>
              <a:grpSpLocks/>
            </p:cNvGrpSpPr>
            <p:nvPr/>
          </p:nvGrpSpPr>
          <p:grpSpPr bwMode="auto">
            <a:xfrm>
              <a:off x="6611938" y="1414463"/>
              <a:ext cx="2425700" cy="3016250"/>
              <a:chOff x="3063675" y="2547563"/>
              <a:chExt cx="2986087" cy="3014913"/>
            </a:xfrm>
          </p:grpSpPr>
          <p:pic>
            <p:nvPicPr>
              <p:cNvPr id="25" name="Picture 19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063675" y="2547563"/>
                <a:ext cx="2986087" cy="3014913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</p:pic>
          <p:sp>
            <p:nvSpPr>
              <p:cNvPr id="140305" name="Rectangle 23"/>
              <p:cNvSpPr>
                <a:spLocks noChangeArrowheads="1"/>
              </p:cNvSpPr>
              <p:nvPr/>
            </p:nvSpPr>
            <p:spPr bwMode="auto">
              <a:xfrm>
                <a:off x="3599668" y="2860976"/>
                <a:ext cx="1017943" cy="367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2800" i="1">
                    <a:solidFill>
                      <a:schemeClr val="tx2"/>
                    </a:solidFill>
                  </a:rPr>
                  <a:t>melts</a:t>
                </a:r>
              </a:p>
            </p:txBody>
          </p:sp>
          <p:sp>
            <p:nvSpPr>
              <p:cNvPr id="140306" name="Rectangle 24"/>
              <p:cNvSpPr>
                <a:spLocks noChangeArrowheads="1"/>
              </p:cNvSpPr>
              <p:nvPr/>
            </p:nvSpPr>
            <p:spPr bwMode="auto">
              <a:xfrm>
                <a:off x="4206190" y="4435167"/>
                <a:ext cx="890387" cy="367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2800" i="1">
                    <a:solidFill>
                      <a:schemeClr val="tx2"/>
                    </a:solidFill>
                  </a:rPr>
                  <a:t>H</a:t>
                </a:r>
                <a:r>
                  <a:rPr lang="en-US" sz="2800" i="1" baseline="-25000">
                    <a:solidFill>
                      <a:schemeClr val="tx2"/>
                    </a:solidFill>
                  </a:rPr>
                  <a:t>2</a:t>
                </a:r>
                <a:r>
                  <a:rPr lang="en-US" sz="2800" i="1">
                    <a:solidFill>
                      <a:schemeClr val="tx2"/>
                    </a:solidFill>
                  </a:rPr>
                  <a:t>O</a:t>
                </a:r>
              </a:p>
            </p:txBody>
          </p:sp>
        </p:grpSp>
        <p:sp>
          <p:nvSpPr>
            <p:cNvPr id="140301" name="Rectangle 31"/>
            <p:cNvSpPr>
              <a:spLocks noChangeArrowheads="1"/>
            </p:cNvSpPr>
            <p:nvPr/>
          </p:nvSpPr>
          <p:spPr bwMode="auto">
            <a:xfrm>
              <a:off x="6819573" y="1071184"/>
              <a:ext cx="1440745" cy="324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(c) pore fluids</a:t>
              </a:r>
            </a:p>
          </p:txBody>
        </p:sp>
        <p:sp>
          <p:nvSpPr>
            <p:cNvPr id="140302" name="Rectangle 34"/>
            <p:cNvSpPr>
              <a:spLocks noChangeArrowheads="1"/>
            </p:cNvSpPr>
            <p:nvPr/>
          </p:nvSpPr>
          <p:spPr bwMode="auto">
            <a:xfrm>
              <a:off x="6824663" y="5335588"/>
              <a:ext cx="859296" cy="324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(d) H</a:t>
              </a:r>
              <a:r>
                <a:rPr lang="en-US" sz="2400" baseline="-25000" dirty="0">
                  <a:solidFill>
                    <a:srgbClr val="0000FF"/>
                  </a:solidFill>
                </a:rPr>
                <a:t>2</a:t>
              </a:r>
              <a:r>
                <a:rPr lang="en-US" sz="2400" dirty="0">
                  <a:solidFill>
                    <a:srgbClr val="0000FF"/>
                  </a:solidFill>
                </a:rPr>
                <a:t>O</a:t>
              </a:r>
            </a:p>
          </p:txBody>
        </p:sp>
        <p:sp>
          <p:nvSpPr>
            <p:cNvPr id="140303" name="TextBox 35"/>
            <p:cNvSpPr txBox="1">
              <a:spLocks noChangeArrowheads="1"/>
            </p:cNvSpPr>
            <p:nvPr/>
          </p:nvSpPr>
          <p:spPr bwMode="auto">
            <a:xfrm>
              <a:off x="6897688" y="5780088"/>
              <a:ext cx="2019208" cy="34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600" dirty="0"/>
                <a:t>[Hirth &amp; Kohlstedt]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79006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4" y="254000"/>
            <a:ext cx="10464801" cy="953489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5400" dirty="0" smtClean="0">
                <a:ea typeface="+mj-ea"/>
                <a:cs typeface="+mj-cs"/>
              </a:rPr>
              <a:t>Arc crustal composition?</a:t>
            </a:r>
          </a:p>
        </p:txBody>
      </p:sp>
      <p:pic>
        <p:nvPicPr>
          <p:cNvPr id="1946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308" y="2275840"/>
            <a:ext cx="7545493" cy="605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478649" y="8627636"/>
            <a:ext cx="4313546" cy="53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dirty="0" smtClean="0">
                <a:latin typeface="Calibri" charset="0"/>
              </a:rPr>
              <a:t>[</a:t>
            </a:r>
            <a:r>
              <a:rPr lang="en-US" sz="2600" dirty="0" err="1" smtClean="0">
                <a:latin typeface="Calibri" charset="0"/>
              </a:rPr>
              <a:t>Ducea</a:t>
            </a:r>
            <a:r>
              <a:rPr lang="en-US" sz="2600" dirty="0" smtClean="0">
                <a:latin typeface="Calibri" charset="0"/>
              </a:rPr>
              <a:t> et al. 2015 - synthesis]</a:t>
            </a:r>
            <a:endParaRPr lang="en-US" sz="2600" dirty="0">
              <a:latin typeface="Calibri" charset="0"/>
            </a:endParaRPr>
          </a:p>
        </p:txBody>
      </p:sp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7251982" y="8566009"/>
            <a:ext cx="4692067" cy="53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>
                <a:latin typeface="Calibri" charset="0"/>
              </a:rPr>
              <a:t>[Calvert et al., 2008 compilation]</a:t>
            </a:r>
          </a:p>
        </p:txBody>
      </p:sp>
      <p:sp>
        <p:nvSpPr>
          <p:cNvPr id="19467" name="TextBox 11"/>
          <p:cNvSpPr txBox="1">
            <a:spLocks noChangeArrowheads="1"/>
          </p:cNvSpPr>
          <p:nvPr/>
        </p:nvSpPr>
        <p:spPr bwMode="auto">
          <a:xfrm>
            <a:off x="6281138" y="5737015"/>
            <a:ext cx="1856656" cy="53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/>
              <a:t>Continents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7251982" y="5238045"/>
            <a:ext cx="695396" cy="6683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69" name="TextBox 16"/>
          <p:cNvSpPr txBox="1">
            <a:spLocks noChangeArrowheads="1"/>
          </p:cNvSpPr>
          <p:nvPr/>
        </p:nvSpPr>
        <p:spPr bwMode="auto">
          <a:xfrm>
            <a:off x="8331201" y="3169920"/>
            <a:ext cx="942305" cy="53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/>
              <a:t>Arcs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951"/>
          <a:stretch/>
        </p:blipFill>
        <p:spPr>
          <a:xfrm>
            <a:off x="249842" y="1796909"/>
            <a:ext cx="5376834" cy="6769100"/>
          </a:xfrm>
          <a:prstGeom prst="rect">
            <a:avLst/>
          </a:prstGeom>
        </p:spPr>
      </p:pic>
      <p:sp>
        <p:nvSpPr>
          <p:cNvPr id="5" name="Left-Right Arrow 4"/>
          <p:cNvSpPr/>
          <p:nvPr/>
        </p:nvSpPr>
        <p:spPr>
          <a:xfrm>
            <a:off x="3393688" y="3851475"/>
            <a:ext cx="2065620" cy="624563"/>
          </a:xfrm>
          <a:prstGeom prst="left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84524" y="2928145"/>
            <a:ext cx="6076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1028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195280"/>
            <a:ext cx="6248772" cy="1123267"/>
          </a:xfrm>
        </p:spPr>
        <p:txBody>
          <a:bodyPr/>
          <a:lstStyle/>
          <a:p>
            <a:pPr algn="l"/>
            <a:r>
              <a:rPr lang="en-US" sz="6000" dirty="0"/>
              <a:t>Simple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" y="1106565"/>
            <a:ext cx="6899014" cy="3549877"/>
          </a:xfrm>
        </p:spPr>
        <p:txBody>
          <a:bodyPr>
            <a:normAutofit/>
          </a:bodyPr>
          <a:lstStyle/>
          <a:p>
            <a:r>
              <a:rPr lang="en-US" sz="3400" dirty="0"/>
              <a:t>(1) Direct measurement of rock velocities</a:t>
            </a:r>
          </a:p>
          <a:p>
            <a:endParaRPr lang="en-US" sz="4000" dirty="0"/>
          </a:p>
          <a:p>
            <a:endParaRPr lang="en-US" sz="4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7303"/>
          <a:stretch/>
        </p:blipFill>
        <p:spPr>
          <a:xfrm>
            <a:off x="1095952" y="5359400"/>
            <a:ext cx="6376620" cy="4394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577" y="195275"/>
            <a:ext cx="5339863" cy="72790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603" y="1733384"/>
            <a:ext cx="4376969" cy="3372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9143" y="3325442"/>
            <a:ext cx="11625539" cy="1764587"/>
          </a:xfrm>
          <a:prstGeom prst="rect">
            <a:avLst/>
          </a:prstGeom>
          <a:solidFill>
            <a:srgbClr val="FFFF00"/>
          </a:solidFill>
          <a:ln w="12700" cap="flat">
            <a:solidFill>
              <a:srgbClr val="80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1" tIns="50791" rIns="50791" bIns="50791" numCol="1" spcCol="38094" rtlCol="0" anchor="ctr">
            <a:spAutoFit/>
          </a:bodyPr>
          <a:lstStyle/>
          <a:p>
            <a:r>
              <a:rPr lang="en-US" sz="3600" b="1" dirty="0">
                <a:solidFill>
                  <a:srgbClr val="3366FF"/>
                </a:solidFill>
              </a:rPr>
              <a:t>Problems:</a:t>
            </a:r>
          </a:p>
          <a:p>
            <a:pPr marL="342847" indent="-342847">
              <a:buFontTx/>
              <a:buChar char="-"/>
            </a:pPr>
            <a:r>
              <a:rPr lang="en-US" sz="3600" b="1" i="1" dirty="0"/>
              <a:t>All</a:t>
            </a:r>
            <a:r>
              <a:rPr lang="en-US" sz="3600" b="1" dirty="0"/>
              <a:t> actual rocks are variably cracked and altered</a:t>
            </a:r>
          </a:p>
          <a:p>
            <a:pPr marL="342847" indent="-342847">
              <a:buFontTx/>
              <a:buChar char="-"/>
            </a:pPr>
            <a:r>
              <a:rPr lang="en-US" sz="3600" b="1" dirty="0"/>
              <a:t>Cannot access many predicted compositions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53400" y="8026400"/>
            <a:ext cx="419130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Christensen &amp; Mooney (1995)</a:t>
            </a:r>
          </a:p>
        </p:txBody>
      </p:sp>
    </p:spTree>
    <p:extLst>
      <p:ext uri="{BB962C8B-B14F-4D97-AF65-F5344CB8AC3E}">
        <p14:creationId xmlns:p14="http://schemas.microsoft.com/office/powerpoint/2010/main" val="430596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5" y="1952754"/>
            <a:ext cx="3768879" cy="3241764"/>
          </a:xfrm>
          <a:prstGeom prst="rect">
            <a:avLst/>
          </a:prstGeom>
        </p:spPr>
      </p:pic>
      <p:sp>
        <p:nvSpPr>
          <p:cNvPr id="8" name="Process 7"/>
          <p:cNvSpPr/>
          <p:nvPr/>
        </p:nvSpPr>
        <p:spPr>
          <a:xfrm>
            <a:off x="5255616" y="2148031"/>
            <a:ext cx="3840017" cy="1192464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25" tIns="65013" rIns="130025" bIns="65013" rtlCol="0" anchor="ctr"/>
          <a:lstStyle/>
          <a:p>
            <a:pPr algn="ctr"/>
            <a:r>
              <a:rPr lang="en-US" sz="2400" dirty="0"/>
              <a:t>Disaggregate rock into mineral modal abundances</a:t>
            </a:r>
          </a:p>
        </p:txBody>
      </p:sp>
      <p:sp>
        <p:nvSpPr>
          <p:cNvPr id="10" name="Process 9"/>
          <p:cNvSpPr/>
          <p:nvPr/>
        </p:nvSpPr>
        <p:spPr>
          <a:xfrm>
            <a:off x="5255616" y="3876411"/>
            <a:ext cx="3840017" cy="1318108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25" tIns="65013" rIns="130025" bIns="65013" rtlCol="0" anchor="ctr"/>
          <a:lstStyle/>
          <a:p>
            <a:pPr algn="ctr"/>
            <a:r>
              <a:rPr lang="en-US" sz="2400" dirty="0"/>
              <a:t>For each mineral, look up K, G, V, … </a:t>
            </a:r>
            <a:r>
              <a:rPr lang="en-US" sz="2400" dirty="0" smtClean="0"/>
              <a:t>&amp; </a:t>
            </a:r>
            <a:r>
              <a:rPr lang="en-US" sz="2400" dirty="0"/>
              <a:t>derivatives</a:t>
            </a:r>
          </a:p>
        </p:txBody>
      </p:sp>
      <p:sp>
        <p:nvSpPr>
          <p:cNvPr id="11" name="Process 10"/>
          <p:cNvSpPr/>
          <p:nvPr/>
        </p:nvSpPr>
        <p:spPr>
          <a:xfrm>
            <a:off x="5255616" y="5776902"/>
            <a:ext cx="3840017" cy="683465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25" tIns="65013" rIns="130025" bIns="65013" rtlCol="0" anchor="ctr"/>
          <a:lstStyle/>
          <a:p>
            <a:pPr algn="ctr"/>
            <a:r>
              <a:rPr lang="en-US" sz="2400" dirty="0"/>
              <a:t>Extrapolate K(P,T), G(P,T), …</a:t>
            </a:r>
          </a:p>
        </p:txBody>
      </p:sp>
      <p:sp>
        <p:nvSpPr>
          <p:cNvPr id="16" name="Process 15"/>
          <p:cNvSpPr/>
          <p:nvPr/>
        </p:nvSpPr>
        <p:spPr>
          <a:xfrm>
            <a:off x="5076632" y="6948553"/>
            <a:ext cx="4067814" cy="683465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25" tIns="65013" rIns="130025" bIns="65013" rtlCol="0" anchor="ctr"/>
          <a:lstStyle/>
          <a:p>
            <a:pPr algn="ctr"/>
            <a:r>
              <a:rPr lang="en-US" sz="2400" dirty="0"/>
              <a:t>Aggregate to crystal mixture</a:t>
            </a:r>
          </a:p>
        </p:txBody>
      </p:sp>
      <p:sp>
        <p:nvSpPr>
          <p:cNvPr id="19" name="Terminator 18"/>
          <p:cNvSpPr/>
          <p:nvPr/>
        </p:nvSpPr>
        <p:spPr>
          <a:xfrm>
            <a:off x="9974281" y="6948553"/>
            <a:ext cx="2668486" cy="683465"/>
          </a:xfrm>
          <a:prstGeom prst="flowChartTermina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25" tIns="65013" rIns="130025" bIns="65013" rtlCol="0" anchor="ctr"/>
          <a:lstStyle/>
          <a:p>
            <a:pPr algn="ctr"/>
            <a:r>
              <a:rPr lang="en-US" sz="2400" dirty="0"/>
              <a:t>Calculate Vp, Vs</a:t>
            </a:r>
          </a:p>
        </p:txBody>
      </p:sp>
      <p:cxnSp>
        <p:nvCxnSpPr>
          <p:cNvPr id="23" name="Straight Arrow Connector 22"/>
          <p:cNvCxnSpPr>
            <a:stCxn id="8" idx="2"/>
            <a:endCxn id="10" idx="0"/>
          </p:cNvCxnSpPr>
          <p:nvPr/>
        </p:nvCxnSpPr>
        <p:spPr>
          <a:xfrm rot="5400000">
            <a:off x="6907665" y="3608451"/>
            <a:ext cx="535916" cy="22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6889135" y="5499126"/>
            <a:ext cx="535916" cy="22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>
            <a:off x="6886876" y="6695734"/>
            <a:ext cx="535916" cy="22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6" idx="3"/>
            <a:endCxn id="19" idx="1"/>
          </p:cNvCxnSpPr>
          <p:nvPr/>
        </p:nvCxnSpPr>
        <p:spPr>
          <a:xfrm>
            <a:off x="9144446" y="7290281"/>
            <a:ext cx="829833" cy="22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380" y="7290286"/>
            <a:ext cx="3057465" cy="230770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076632" y="9097340"/>
            <a:ext cx="5326820" cy="500648"/>
          </a:xfrm>
          <a:prstGeom prst="rect">
            <a:avLst/>
          </a:prstGeom>
          <a:noFill/>
        </p:spPr>
        <p:txBody>
          <a:bodyPr wrap="none" lIns="130025" tIns="65013" rIns="130025" bIns="65013" rtlCol="0">
            <a:spAutoFit/>
          </a:bodyPr>
          <a:lstStyle/>
          <a:p>
            <a:r>
              <a:rPr lang="en-US" sz="2400" dirty="0" err="1"/>
              <a:t>Eclogite</a:t>
            </a:r>
            <a:r>
              <a:rPr lang="en-US" sz="2400" dirty="0"/>
              <a:t>: </a:t>
            </a:r>
            <a:r>
              <a:rPr lang="en-US" sz="2400" dirty="0" err="1"/>
              <a:t>Abalos</a:t>
            </a:r>
            <a:r>
              <a:rPr lang="en-US" sz="2400" dirty="0"/>
              <a:t> et al., </a:t>
            </a:r>
            <a:r>
              <a:rPr lang="en-US" sz="2400" dirty="0" err="1"/>
              <a:t>GSABull</a:t>
            </a:r>
            <a:r>
              <a:rPr lang="en-US" sz="2400" dirty="0"/>
              <a:t> 2011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60009" y="5337529"/>
            <a:ext cx="2258871" cy="377537"/>
          </a:xfrm>
          <a:prstGeom prst="rect">
            <a:avLst/>
          </a:prstGeom>
          <a:noFill/>
        </p:spPr>
        <p:txBody>
          <a:bodyPr wrap="none" lIns="130025" tIns="65013" rIns="130025" bIns="65013" rtlCol="0">
            <a:spAutoFit/>
          </a:bodyPr>
          <a:lstStyle/>
          <a:p>
            <a:r>
              <a:rPr lang="en-US" sz="1600" dirty="0" err="1"/>
              <a:t>Peridotites</a:t>
            </a:r>
            <a:r>
              <a:rPr lang="en-US" sz="1600" dirty="0"/>
              <a:t>: Lee, 2003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9693" y="2148029"/>
            <a:ext cx="2943077" cy="274342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55214" y="249315"/>
            <a:ext cx="12087552" cy="1533278"/>
          </a:xfrm>
        </p:spPr>
        <p:txBody>
          <a:bodyPr/>
          <a:lstStyle/>
          <a:p>
            <a:r>
              <a:rPr lang="en-US" sz="5400" dirty="0" smtClean="0"/>
              <a:t>Alternate approach</a:t>
            </a:r>
            <a:r>
              <a:rPr lang="en-US" sz="5400" dirty="0"/>
              <a:t>:  Measure/calculate mineral properties, and aggregate</a:t>
            </a:r>
          </a:p>
        </p:txBody>
      </p:sp>
    </p:spTree>
    <p:extLst>
      <p:ext uri="{BB962C8B-B14F-4D97-AF65-F5344CB8AC3E}">
        <p14:creationId xmlns:p14="http://schemas.microsoft.com/office/powerpoint/2010/main" val="527145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69" y="254002"/>
            <a:ext cx="12628531" cy="1106571"/>
          </a:xfrm>
        </p:spPr>
        <p:txBody>
          <a:bodyPr/>
          <a:lstStyle/>
          <a:p>
            <a:r>
              <a:rPr lang="en-US" sz="6500" dirty="0" smtClean="0"/>
              <a:t>Calculating “anharmonic” Velocities</a:t>
            </a:r>
            <a:endParaRPr lang="en-US" sz="65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908" y="3346243"/>
            <a:ext cx="9982199" cy="33401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808499" y="2492519"/>
            <a:ext cx="11043438" cy="5403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Useful tool (one of several) – download the supplement to play</a:t>
            </a:r>
          </a:p>
        </p:txBody>
      </p:sp>
    </p:spTree>
    <p:extLst>
      <p:ext uri="{BB962C8B-B14F-4D97-AF65-F5344CB8AC3E}">
        <p14:creationId xmlns:p14="http://schemas.microsoft.com/office/powerpoint/2010/main" val="2115418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33493" y="216747"/>
            <a:ext cx="12571307" cy="1625600"/>
          </a:xfrm>
        </p:spPr>
        <p:txBody>
          <a:bodyPr/>
          <a:lstStyle/>
          <a:p>
            <a:r>
              <a:rPr lang="en-US" sz="5700" dirty="0"/>
              <a:t>Vp, Vp/Vs </a:t>
            </a:r>
            <a:r>
              <a:rPr lang="en-US" sz="5700" dirty="0" smtClean="0"/>
              <a:t>for minerals</a:t>
            </a:r>
            <a:endParaRPr lang="en-US" dirty="0"/>
          </a:p>
        </p:txBody>
      </p:sp>
      <p:pic>
        <p:nvPicPr>
          <p:cNvPr id="23555" name="Picture 3" descr="Fig13-MantleMinVel+Qz-tal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2352" y="1733973"/>
            <a:ext cx="8920481" cy="6384996"/>
          </a:xfrm>
          <a:prstGeom prst="rect">
            <a:avLst/>
          </a:prstGeom>
          <a:noFill/>
        </p:spPr>
      </p:pic>
      <p:sp>
        <p:nvSpPr>
          <p:cNvPr id="23558" name="Line 6"/>
          <p:cNvSpPr>
            <a:spLocks noChangeShapeType="1"/>
          </p:cNvSpPr>
          <p:nvPr/>
        </p:nvSpPr>
        <p:spPr bwMode="auto">
          <a:xfrm flipH="1">
            <a:off x="1083735" y="6502400"/>
            <a:ext cx="2709333" cy="227584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lIns="130025" tIns="65013" rIns="130025" bIns="6501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69267" y="9148835"/>
            <a:ext cx="9825506" cy="471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r>
              <a:rPr lang="en-US" sz="2400" i="1" dirty="0">
                <a:solidFill>
                  <a:srgbClr val="800000"/>
                </a:solidFill>
              </a:rPr>
              <a:t>dot ranges are 0.8-1.0 Mg/(Mg+Fe), or something analogous for garnet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18594" y="8277919"/>
            <a:ext cx="3247383" cy="471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r>
              <a:rPr lang="en-US" sz="2400" i="1" dirty="0"/>
              <a:t>after Rossi et al., 2006</a:t>
            </a:r>
          </a:p>
        </p:txBody>
      </p:sp>
    </p:spTree>
    <p:extLst>
      <p:ext uri="{BB962C8B-B14F-4D97-AF65-F5344CB8AC3E}">
        <p14:creationId xmlns:p14="http://schemas.microsoft.com/office/powerpoint/2010/main" val="4047100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4" y="254004"/>
            <a:ext cx="10464801" cy="874807"/>
          </a:xfrm>
        </p:spPr>
        <p:txBody>
          <a:bodyPr/>
          <a:lstStyle/>
          <a:p>
            <a:r>
              <a:rPr lang="en-US" sz="5400" dirty="0"/>
              <a:t>Relevant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057400"/>
            <a:ext cx="11704320" cy="7353582"/>
          </a:xfrm>
        </p:spPr>
        <p:txBody>
          <a:bodyPr>
            <a:noAutofit/>
          </a:bodyPr>
          <a:lstStyle/>
          <a:p>
            <a:pPr marL="317452" indent="0">
              <a:lnSpc>
                <a:spcPct val="50000"/>
              </a:lnSpc>
              <a:spcBef>
                <a:spcPts val="2399"/>
              </a:spcBef>
              <a:buNone/>
            </a:pPr>
            <a:r>
              <a:rPr lang="en-US" sz="3600" i="1" dirty="0" smtClean="0">
                <a:solidFill>
                  <a:schemeClr val="tx1"/>
                </a:solidFill>
                <a:latin typeface="Cambria"/>
                <a:cs typeface="Cambria"/>
              </a:rPr>
              <a:t>At reference P,T</a:t>
            </a:r>
          </a:p>
          <a:p>
            <a:pPr>
              <a:lnSpc>
                <a:spcPct val="50000"/>
              </a:lnSpc>
              <a:spcBef>
                <a:spcPts val="2399"/>
              </a:spcBef>
            </a:pPr>
            <a:r>
              <a:rPr lang="en-US" sz="3600" i="1" dirty="0" err="1" smtClean="0">
                <a:solidFill>
                  <a:srgbClr val="800000"/>
                </a:solidFill>
                <a:latin typeface="Symbol" charset="2"/>
                <a:cs typeface="Symbol" charset="2"/>
              </a:rPr>
              <a:t>ρ</a:t>
            </a:r>
            <a:r>
              <a:rPr lang="en-US" sz="3600" i="1" baseline="-25000" dirty="0" err="1" smtClean="0">
                <a:solidFill>
                  <a:srgbClr val="800000"/>
                </a:solidFill>
              </a:rPr>
              <a:t>o</a:t>
            </a:r>
            <a:r>
              <a:rPr lang="en-US" sz="3600" i="1" dirty="0" smtClean="0">
                <a:solidFill>
                  <a:srgbClr val="800000"/>
                </a:solidFill>
              </a:rPr>
              <a:t> </a:t>
            </a:r>
            <a:r>
              <a:rPr lang="en-US" sz="3600" dirty="0" smtClean="0"/>
              <a:t>= </a:t>
            </a:r>
            <a:r>
              <a:rPr lang="en-US" sz="3600" dirty="0"/>
              <a:t>density</a:t>
            </a:r>
          </a:p>
          <a:p>
            <a:pPr>
              <a:lnSpc>
                <a:spcPct val="50000"/>
              </a:lnSpc>
              <a:spcBef>
                <a:spcPts val="2399"/>
              </a:spcBef>
            </a:pPr>
            <a:r>
              <a:rPr lang="en-US" sz="3600" i="1" dirty="0">
                <a:solidFill>
                  <a:srgbClr val="800000"/>
                </a:solidFill>
              </a:rPr>
              <a:t>K</a:t>
            </a:r>
            <a:r>
              <a:rPr lang="en-US" sz="3600" i="1" baseline="-25000" dirty="0">
                <a:solidFill>
                  <a:srgbClr val="800000"/>
                </a:solidFill>
              </a:rPr>
              <a:t>T0</a:t>
            </a:r>
            <a:r>
              <a:rPr lang="en-US" sz="3600" dirty="0"/>
              <a:t> = isothermal bulk modulus </a:t>
            </a:r>
            <a:endParaRPr lang="en-US" sz="3600" dirty="0" smtClean="0"/>
          </a:p>
          <a:p>
            <a:pPr>
              <a:lnSpc>
                <a:spcPct val="50000"/>
              </a:lnSpc>
              <a:spcBef>
                <a:spcPts val="2399"/>
              </a:spcBef>
            </a:pPr>
            <a:r>
              <a:rPr lang="en-US" sz="3600" i="1" dirty="0" smtClean="0">
                <a:solidFill>
                  <a:srgbClr val="800000"/>
                </a:solidFill>
              </a:rPr>
              <a:t>G</a:t>
            </a:r>
            <a:r>
              <a:rPr lang="en-US" sz="3600" i="1" baseline="-25000" dirty="0" smtClean="0">
                <a:solidFill>
                  <a:srgbClr val="800000"/>
                </a:solidFill>
              </a:rPr>
              <a:t>0</a:t>
            </a:r>
            <a:r>
              <a:rPr lang="en-US" sz="3600" dirty="0" smtClean="0">
                <a:solidFill>
                  <a:srgbClr val="800000"/>
                </a:solidFill>
              </a:rPr>
              <a:t> </a:t>
            </a:r>
            <a:r>
              <a:rPr lang="en-US" sz="3600" dirty="0"/>
              <a:t>= shear </a:t>
            </a:r>
            <a:r>
              <a:rPr lang="en-US" sz="3600" dirty="0" smtClean="0"/>
              <a:t>modulus</a:t>
            </a:r>
            <a:endParaRPr lang="en-US" sz="3600" dirty="0"/>
          </a:p>
          <a:p>
            <a:pPr marL="317449" indent="0">
              <a:lnSpc>
                <a:spcPct val="50000"/>
              </a:lnSpc>
              <a:spcBef>
                <a:spcPts val="2399"/>
              </a:spcBef>
              <a:buNone/>
            </a:pPr>
            <a:endParaRPr lang="en-US" sz="3600" i="1" dirty="0"/>
          </a:p>
          <a:p>
            <a:pPr marL="317449" indent="0">
              <a:lnSpc>
                <a:spcPct val="50000"/>
              </a:lnSpc>
              <a:spcBef>
                <a:spcPts val="2399"/>
              </a:spcBef>
              <a:buNone/>
            </a:pPr>
            <a:r>
              <a:rPr lang="en-US" sz="3600" i="1" dirty="0"/>
              <a:t>Derivatives</a:t>
            </a:r>
          </a:p>
          <a:p>
            <a:pPr>
              <a:lnSpc>
                <a:spcPct val="50000"/>
              </a:lnSpc>
              <a:spcBef>
                <a:spcPts val="2399"/>
              </a:spcBef>
            </a:pPr>
            <a:r>
              <a:rPr lang="en-US" sz="3600" dirty="0">
                <a:solidFill>
                  <a:srgbClr val="800000"/>
                </a:solidFill>
                <a:latin typeface="Symbol" charset="2"/>
                <a:cs typeface="Symbol" charset="2"/>
              </a:rPr>
              <a:t>α</a:t>
            </a:r>
            <a:r>
              <a:rPr lang="en-US" sz="3600" baseline="-25000" dirty="0">
                <a:solidFill>
                  <a:srgbClr val="800000"/>
                </a:solidFill>
              </a:rPr>
              <a:t>0</a:t>
            </a:r>
            <a:r>
              <a:rPr lang="en-US" sz="3600" dirty="0">
                <a:solidFill>
                  <a:srgbClr val="800000"/>
                </a:solidFill>
              </a:rPr>
              <a:t>; d</a:t>
            </a:r>
            <a:r>
              <a:rPr lang="en-US" sz="3600" i="1" dirty="0">
                <a:solidFill>
                  <a:srgbClr val="800000"/>
                </a:solidFill>
                <a:latin typeface="Symbol" charset="2"/>
                <a:cs typeface="Symbol" charset="2"/>
              </a:rPr>
              <a:t>α</a:t>
            </a:r>
            <a:r>
              <a:rPr lang="en-US" sz="3600" dirty="0">
                <a:solidFill>
                  <a:srgbClr val="800000"/>
                </a:solidFill>
              </a:rPr>
              <a:t>/</a:t>
            </a:r>
            <a:r>
              <a:rPr lang="en-US" sz="3600" dirty="0" err="1">
                <a:solidFill>
                  <a:srgbClr val="800000"/>
                </a:solidFill>
              </a:rPr>
              <a:t>d</a:t>
            </a:r>
            <a:r>
              <a:rPr lang="en-US" sz="3600" i="1" dirty="0" err="1">
                <a:solidFill>
                  <a:srgbClr val="800000"/>
                </a:solidFill>
              </a:rPr>
              <a:t>T</a:t>
            </a:r>
            <a:r>
              <a:rPr lang="en-US" sz="3600" dirty="0">
                <a:solidFill>
                  <a:srgbClr val="800000"/>
                </a:solidFill>
              </a:rPr>
              <a:t> </a:t>
            </a:r>
            <a:r>
              <a:rPr lang="en-US" sz="3600" dirty="0" smtClean="0"/>
              <a:t>= </a:t>
            </a:r>
            <a:r>
              <a:rPr lang="en-US" sz="3600" dirty="0" err="1"/>
              <a:t>coef</a:t>
            </a:r>
            <a:r>
              <a:rPr lang="en-US" sz="3600" dirty="0"/>
              <a:t>. Thermal expansion</a:t>
            </a:r>
          </a:p>
          <a:p>
            <a:pPr>
              <a:lnSpc>
                <a:spcPct val="50000"/>
              </a:lnSpc>
              <a:spcBef>
                <a:spcPts val="2399"/>
              </a:spcBef>
            </a:pPr>
            <a:r>
              <a:rPr lang="en-US" sz="3600" i="1" dirty="0">
                <a:solidFill>
                  <a:srgbClr val="800000"/>
                </a:solidFill>
              </a:rPr>
              <a:t>K’</a:t>
            </a:r>
            <a:r>
              <a:rPr lang="en-US" sz="3600" i="1" dirty="0"/>
              <a:t> </a:t>
            </a:r>
            <a:r>
              <a:rPr lang="en-US" sz="3600" dirty="0"/>
              <a:t>= </a:t>
            </a:r>
            <a:r>
              <a:rPr lang="en-US" sz="3600" dirty="0" err="1"/>
              <a:t>dK</a:t>
            </a:r>
            <a:r>
              <a:rPr lang="en-US" sz="3600" baseline="-25000" dirty="0" err="1"/>
              <a:t>T</a:t>
            </a:r>
            <a:r>
              <a:rPr lang="en-US" sz="3600" dirty="0"/>
              <a:t>/</a:t>
            </a:r>
            <a:r>
              <a:rPr lang="en-US" sz="3600" dirty="0" err="1" smtClean="0"/>
              <a:t>dP</a:t>
            </a:r>
            <a:endParaRPr lang="en-US" sz="3600" dirty="0"/>
          </a:p>
          <a:p>
            <a:pPr>
              <a:lnSpc>
                <a:spcPct val="50000"/>
              </a:lnSpc>
              <a:spcBef>
                <a:spcPts val="2399"/>
              </a:spcBef>
            </a:pPr>
            <a:r>
              <a:rPr lang="en-US" sz="3600" i="1" dirty="0">
                <a:solidFill>
                  <a:srgbClr val="800000"/>
                </a:solidFill>
                <a:latin typeface="Cambria"/>
                <a:cs typeface="Cambria"/>
              </a:rPr>
              <a:t>G </a:t>
            </a:r>
            <a:r>
              <a:rPr lang="en-US" sz="3600" i="1" dirty="0">
                <a:solidFill>
                  <a:srgbClr val="800000"/>
                </a:solidFill>
              </a:rPr>
              <a:t>= </a:t>
            </a:r>
            <a:r>
              <a:rPr lang="en-US" sz="3600" dirty="0" err="1">
                <a:solidFill>
                  <a:srgbClr val="800000"/>
                </a:solidFill>
              </a:rPr>
              <a:t>dlnG</a:t>
            </a:r>
            <a:r>
              <a:rPr lang="en-US" sz="3600" dirty="0">
                <a:solidFill>
                  <a:srgbClr val="800000"/>
                </a:solidFill>
              </a:rPr>
              <a:t>/</a:t>
            </a:r>
            <a:r>
              <a:rPr lang="en-US" sz="3600" dirty="0" err="1">
                <a:solidFill>
                  <a:srgbClr val="800000"/>
                </a:solidFill>
              </a:rPr>
              <a:t>dln</a:t>
            </a:r>
            <a:r>
              <a:rPr lang="en-US" sz="3600" dirty="0" err="1">
                <a:solidFill>
                  <a:srgbClr val="800000"/>
                </a:solidFill>
                <a:latin typeface="Symbol" charset="2"/>
                <a:cs typeface="Symbol" charset="2"/>
              </a:rPr>
              <a:t>ρ</a:t>
            </a:r>
            <a:r>
              <a:rPr lang="en-US" sz="3600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endParaRPr lang="en-US" sz="3600" dirty="0" smtClean="0">
              <a:solidFill>
                <a:srgbClr val="800000"/>
              </a:solidFill>
              <a:latin typeface="Times New Roman"/>
              <a:cs typeface="Times New Roman"/>
            </a:endParaRPr>
          </a:p>
          <a:p>
            <a:pPr>
              <a:lnSpc>
                <a:spcPct val="50000"/>
              </a:lnSpc>
              <a:spcBef>
                <a:spcPts val="2399"/>
              </a:spcBef>
            </a:pPr>
            <a:r>
              <a:rPr lang="en-US" sz="3600" i="1" dirty="0" smtClean="0">
                <a:solidFill>
                  <a:srgbClr val="800000"/>
                </a:solidFill>
              </a:rPr>
              <a:t>G</a:t>
            </a:r>
            <a:r>
              <a:rPr lang="en-US" sz="3600" i="1" dirty="0">
                <a:solidFill>
                  <a:srgbClr val="800000"/>
                </a:solidFill>
              </a:rPr>
              <a:t>’</a:t>
            </a:r>
            <a:r>
              <a:rPr lang="en-US" sz="3600" i="1" dirty="0"/>
              <a:t> </a:t>
            </a:r>
            <a:r>
              <a:rPr lang="en-US" sz="3600" dirty="0"/>
              <a:t>= </a:t>
            </a:r>
            <a:r>
              <a:rPr lang="en-US" sz="3600" dirty="0" err="1"/>
              <a:t>dG</a:t>
            </a:r>
            <a:r>
              <a:rPr lang="en-US" sz="3600" dirty="0"/>
              <a:t>/</a:t>
            </a:r>
            <a:r>
              <a:rPr lang="en-US" sz="3600" dirty="0" err="1" smtClean="0"/>
              <a:t>dP</a:t>
            </a:r>
            <a:endParaRPr lang="en-US" sz="3600" dirty="0"/>
          </a:p>
          <a:p>
            <a:pPr marL="317449" indent="0">
              <a:lnSpc>
                <a:spcPct val="50000"/>
              </a:lnSpc>
              <a:spcBef>
                <a:spcPts val="2399"/>
              </a:spcBef>
              <a:buNone/>
            </a:pPr>
            <a:endParaRPr lang="en-US" sz="3600" i="1" dirty="0"/>
          </a:p>
          <a:p>
            <a:pPr marL="317449" indent="0">
              <a:lnSpc>
                <a:spcPct val="50000"/>
              </a:lnSpc>
              <a:spcBef>
                <a:spcPts val="2399"/>
              </a:spcBef>
              <a:buNone/>
            </a:pPr>
            <a:r>
              <a:rPr lang="en-US" sz="3600" i="1" dirty="0"/>
              <a:t>Derivatives relating elastic to thermal properties</a:t>
            </a:r>
          </a:p>
          <a:p>
            <a:pPr>
              <a:lnSpc>
                <a:spcPct val="50000"/>
              </a:lnSpc>
              <a:spcBef>
                <a:spcPts val="2399"/>
              </a:spcBef>
            </a:pPr>
            <a:r>
              <a:rPr lang="en-US" sz="3600" i="1" dirty="0" err="1">
                <a:solidFill>
                  <a:srgbClr val="800000"/>
                </a:solidFill>
                <a:latin typeface="Symbol" charset="2"/>
                <a:cs typeface="Symbol" charset="2"/>
              </a:rPr>
              <a:t>γ</a:t>
            </a:r>
            <a:r>
              <a:rPr lang="en-US" sz="3600" i="1" baseline="-25000" dirty="0" err="1">
                <a:solidFill>
                  <a:srgbClr val="800000"/>
                </a:solidFill>
                <a:latin typeface="Times New Roman"/>
                <a:cs typeface="Times New Roman"/>
              </a:rPr>
              <a:t>th</a:t>
            </a:r>
            <a:r>
              <a:rPr lang="en-US" sz="3600" baseline="-25000" dirty="0">
                <a:latin typeface="Times New Roman"/>
                <a:cs typeface="Times New Roman"/>
              </a:rPr>
              <a:t> </a:t>
            </a:r>
            <a:r>
              <a:rPr lang="en-US" sz="3600" dirty="0">
                <a:latin typeface="Times New Roman"/>
                <a:cs typeface="Times New Roman"/>
              </a:rPr>
              <a:t>= 1</a:t>
            </a:r>
            <a:r>
              <a:rPr lang="en-US" sz="3600" baseline="30000" dirty="0">
                <a:latin typeface="Times New Roman"/>
                <a:cs typeface="Times New Roman"/>
              </a:rPr>
              <a:t>st</a:t>
            </a:r>
            <a:r>
              <a:rPr lang="en-US" sz="3600" dirty="0">
                <a:latin typeface="Times New Roman"/>
                <a:cs typeface="Times New Roman"/>
              </a:rPr>
              <a:t> (thermal) </a:t>
            </a:r>
            <a:r>
              <a:rPr lang="en-US" sz="3600" dirty="0" err="1">
                <a:latin typeface="Times New Roman"/>
                <a:cs typeface="Times New Roman"/>
              </a:rPr>
              <a:t>Grüneisen</a:t>
            </a:r>
            <a:r>
              <a:rPr lang="en-US" sz="3600" dirty="0">
                <a:latin typeface="Times New Roman"/>
                <a:cs typeface="Times New Roman"/>
              </a:rPr>
              <a:t> parameter (~</a:t>
            </a:r>
            <a:r>
              <a:rPr lang="en-US" sz="3600" dirty="0" err="1">
                <a:latin typeface="Times New Roman"/>
                <a:cs typeface="Times New Roman"/>
              </a:rPr>
              <a:t>d</a:t>
            </a:r>
            <a:r>
              <a:rPr lang="en-US" sz="3600" i="1" dirty="0" err="1">
                <a:latin typeface="Times New Roman"/>
                <a:cs typeface="Times New Roman"/>
              </a:rPr>
              <a:t>T</a:t>
            </a:r>
            <a:r>
              <a:rPr lang="en-US" sz="3600" dirty="0">
                <a:latin typeface="Times New Roman"/>
                <a:cs typeface="Times New Roman"/>
              </a:rPr>
              <a:t>/</a:t>
            </a:r>
            <a:r>
              <a:rPr lang="en-US" sz="3600" dirty="0" err="1">
                <a:latin typeface="Times New Roman"/>
                <a:cs typeface="Times New Roman"/>
              </a:rPr>
              <a:t>d</a:t>
            </a:r>
            <a:r>
              <a:rPr lang="en-US" sz="3600" i="1" dirty="0" err="1">
                <a:latin typeface="Times New Roman"/>
                <a:cs typeface="Times New Roman"/>
              </a:rPr>
              <a:t>V</a:t>
            </a:r>
            <a:r>
              <a:rPr lang="en-US" sz="3600" dirty="0" err="1">
                <a:latin typeface="Times New Roman"/>
                <a:cs typeface="Times New Roman"/>
              </a:rPr>
              <a:t>|</a:t>
            </a:r>
            <a:r>
              <a:rPr lang="en-US" sz="3600" baseline="-25000" dirty="0" err="1">
                <a:latin typeface="Times New Roman"/>
                <a:cs typeface="Times New Roman"/>
              </a:rPr>
              <a:t>S</a:t>
            </a:r>
            <a:r>
              <a:rPr lang="en-US" sz="3600" dirty="0">
                <a:latin typeface="Times New Roman"/>
                <a:cs typeface="Times New Roman"/>
              </a:rPr>
              <a:t>)</a:t>
            </a:r>
          </a:p>
          <a:p>
            <a:pPr>
              <a:lnSpc>
                <a:spcPct val="50000"/>
              </a:lnSpc>
              <a:spcBef>
                <a:spcPts val="2399"/>
              </a:spcBef>
            </a:pPr>
            <a:r>
              <a:rPr lang="en-US" sz="3600" i="1" dirty="0" err="1">
                <a:solidFill>
                  <a:srgbClr val="800000"/>
                </a:solidFill>
                <a:latin typeface="Symbol" charset="2"/>
                <a:cs typeface="Symbol" charset="2"/>
              </a:rPr>
              <a:t>δ</a:t>
            </a:r>
            <a:r>
              <a:rPr lang="en-US" sz="3600" i="1" baseline="-25000" dirty="0" err="1">
                <a:solidFill>
                  <a:srgbClr val="800000"/>
                </a:solidFill>
                <a:latin typeface="Times New Roman"/>
                <a:cs typeface="Times New Roman"/>
              </a:rPr>
              <a:t>T</a:t>
            </a:r>
            <a:r>
              <a:rPr lang="en-US" sz="3600" dirty="0">
                <a:latin typeface="Times New Roman"/>
                <a:cs typeface="Times New Roman"/>
              </a:rPr>
              <a:t> = 2</a:t>
            </a:r>
            <a:r>
              <a:rPr lang="en-US" sz="3600" baseline="30000" dirty="0">
                <a:latin typeface="Times New Roman"/>
                <a:cs typeface="Times New Roman"/>
              </a:rPr>
              <a:t>nd</a:t>
            </a:r>
            <a:r>
              <a:rPr lang="en-US" sz="3600" dirty="0">
                <a:latin typeface="Times New Roman"/>
                <a:cs typeface="Times New Roman"/>
              </a:rPr>
              <a:t> (adiabatic) </a:t>
            </a:r>
            <a:r>
              <a:rPr lang="en-US" sz="3600" dirty="0" err="1">
                <a:latin typeface="Times New Roman"/>
                <a:cs typeface="Times New Roman"/>
              </a:rPr>
              <a:t>Grüneisen</a:t>
            </a:r>
            <a:r>
              <a:rPr lang="en-US" sz="3600" dirty="0">
                <a:latin typeface="Times New Roman"/>
                <a:cs typeface="Times New Roman"/>
              </a:rPr>
              <a:t> parameter (~∂K/∂T|</a:t>
            </a:r>
            <a:r>
              <a:rPr lang="en-US" sz="3600" baseline="-25000" dirty="0">
                <a:latin typeface="Times New Roman"/>
                <a:cs typeface="Times New Roman"/>
              </a:rPr>
              <a:t>P</a:t>
            </a:r>
            <a:r>
              <a:rPr lang="en-US" sz="3600" dirty="0">
                <a:latin typeface="Times New Roman"/>
                <a:cs typeface="Times New Roman"/>
              </a:rPr>
              <a:t>)</a:t>
            </a:r>
          </a:p>
          <a:p>
            <a:pPr>
              <a:lnSpc>
                <a:spcPct val="50000"/>
              </a:lnSpc>
              <a:spcBef>
                <a:spcPts val="2399"/>
              </a:spcBef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79365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065" y="7221686"/>
            <a:ext cx="2529180" cy="25291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4" y="-38486"/>
            <a:ext cx="10464801" cy="1016000"/>
          </a:xfrm>
        </p:spPr>
        <p:txBody>
          <a:bodyPr/>
          <a:lstStyle/>
          <a:p>
            <a:r>
              <a:rPr lang="en-US" dirty="0" smtClean="0"/>
              <a:t>Synthesis attempt in this lecture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140" y="3200340"/>
            <a:ext cx="2044022" cy="27394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33887" y="1654859"/>
            <a:ext cx="175884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Seismology</a:t>
            </a:r>
          </a:p>
        </p:txBody>
      </p:sp>
      <p:sp>
        <p:nvSpPr>
          <p:cNvPr id="8" name="Bent Arrow 7"/>
          <p:cNvSpPr/>
          <p:nvPr/>
        </p:nvSpPr>
        <p:spPr>
          <a:xfrm rot="5400000">
            <a:off x="4497766" y="1312340"/>
            <a:ext cx="865865" cy="2901788"/>
          </a:xfrm>
          <a:prstGeom prst="ben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9" name="Bent Arrow 8"/>
          <p:cNvSpPr/>
          <p:nvPr/>
        </p:nvSpPr>
        <p:spPr>
          <a:xfrm rot="16200000" flipH="1">
            <a:off x="7748039" y="1312340"/>
            <a:ext cx="865865" cy="2901788"/>
          </a:xfrm>
          <a:prstGeom prst="ben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10" name="Bent Arrow 9"/>
          <p:cNvSpPr/>
          <p:nvPr/>
        </p:nvSpPr>
        <p:spPr>
          <a:xfrm rot="5400000">
            <a:off x="3899054" y="3591079"/>
            <a:ext cx="865867" cy="3767652"/>
          </a:xfrm>
          <a:prstGeom prst="ben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22002" y="4570046"/>
            <a:ext cx="146835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Rheology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4146" y="3375603"/>
            <a:ext cx="1835019" cy="2756273"/>
          </a:xfrm>
          <a:prstGeom prst="rect">
            <a:avLst/>
          </a:prstGeom>
        </p:spPr>
      </p:pic>
      <p:sp>
        <p:nvSpPr>
          <p:cNvPr id="15" name="Bent Arrow 14"/>
          <p:cNvSpPr/>
          <p:nvPr/>
        </p:nvSpPr>
        <p:spPr>
          <a:xfrm rot="16200000" flipH="1">
            <a:off x="8177282" y="3612888"/>
            <a:ext cx="916614" cy="3737113"/>
          </a:xfrm>
          <a:prstGeom prst="ben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00637" y="4551213"/>
            <a:ext cx="263122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Thermal modeling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1" r="37262"/>
          <a:stretch/>
        </p:blipFill>
        <p:spPr>
          <a:xfrm>
            <a:off x="269453" y="6131876"/>
            <a:ext cx="2454037" cy="208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13533" y="962113"/>
            <a:ext cx="2120441" cy="2816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7102" y="869801"/>
            <a:ext cx="2209800" cy="2921000"/>
          </a:xfrm>
          <a:prstGeom prst="rect">
            <a:avLst/>
          </a:prstGeom>
        </p:spPr>
      </p:pic>
      <p:sp>
        <p:nvSpPr>
          <p:cNvPr id="18" name="Bent Arrow 17"/>
          <p:cNvSpPr/>
          <p:nvPr/>
        </p:nvSpPr>
        <p:spPr>
          <a:xfrm rot="5400000">
            <a:off x="4077626" y="5615251"/>
            <a:ext cx="943439" cy="3664492"/>
          </a:xfrm>
          <a:prstGeom prst="ben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3804" y="7159676"/>
            <a:ext cx="2032000" cy="2032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59387" y="6369301"/>
            <a:ext cx="670295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my vague </a:t>
            </a:r>
            <a:r>
              <a:rPr kumimoji="0" lang="en-US" sz="24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understanding of rocks and chemistry</a:t>
            </a:r>
          </a:p>
        </p:txBody>
      </p:sp>
      <p:sp>
        <p:nvSpPr>
          <p:cNvPr id="23" name="Bent Arrow 22"/>
          <p:cNvSpPr/>
          <p:nvPr/>
        </p:nvSpPr>
        <p:spPr>
          <a:xfrm rot="16200000" flipH="1">
            <a:off x="8140323" y="5514778"/>
            <a:ext cx="916616" cy="3737121"/>
          </a:xfrm>
          <a:prstGeom prst="ben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64423" y="6427038"/>
            <a:ext cx="1974742" cy="27646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58235" y="7159676"/>
            <a:ext cx="1806188" cy="21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398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4" y="254001"/>
            <a:ext cx="10464801" cy="1086458"/>
          </a:xfrm>
        </p:spPr>
        <p:txBody>
          <a:bodyPr/>
          <a:lstStyle/>
          <a:p>
            <a:r>
              <a:rPr lang="en-US" sz="6500" dirty="0"/>
              <a:t>Aggregating &amp; Velocities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040676"/>
            <a:ext cx="11704320" cy="4453070"/>
          </a:xfrm>
        </p:spPr>
        <p:txBody>
          <a:bodyPr>
            <a:noAutofit/>
          </a:bodyPr>
          <a:lstStyle/>
          <a:p>
            <a:r>
              <a:rPr lang="en-US" sz="3600" dirty="0"/>
              <a:t>Mixture theories, simple: </a:t>
            </a:r>
            <a:r>
              <a:rPr lang="en-US" sz="3600" dirty="0" err="1"/>
              <a:t>Voight-Reuss-Hill</a:t>
            </a:r>
            <a:endParaRPr lang="en-US" sz="3600" dirty="0"/>
          </a:p>
          <a:p>
            <a:pPr lvl="1"/>
            <a:r>
              <a:rPr lang="en-US" sz="3600" dirty="0"/>
              <a:t>average </a:t>
            </a:r>
            <a:r>
              <a:rPr lang="en-US" sz="3600" i="1" dirty="0">
                <a:solidFill>
                  <a:srgbClr val="660066"/>
                </a:solidFill>
              </a:rPr>
              <a:t>K</a:t>
            </a:r>
            <a:r>
              <a:rPr lang="en-US" sz="3600" dirty="0">
                <a:solidFill>
                  <a:srgbClr val="660066"/>
                </a:solidFill>
              </a:rPr>
              <a:t>, 1/</a:t>
            </a:r>
            <a:r>
              <a:rPr lang="en-US" sz="3600" i="1" dirty="0">
                <a:solidFill>
                  <a:srgbClr val="660066"/>
                </a:solidFill>
              </a:rPr>
              <a:t>K</a:t>
            </a:r>
            <a:r>
              <a:rPr lang="en-US" sz="3600" dirty="0"/>
              <a:t>, both; same with </a:t>
            </a:r>
            <a:r>
              <a:rPr lang="en-US" sz="3600" i="1" dirty="0">
                <a:solidFill>
                  <a:srgbClr val="660066"/>
                </a:solidFill>
              </a:rPr>
              <a:t>G</a:t>
            </a:r>
            <a:endParaRPr lang="en-US" sz="3600" dirty="0">
              <a:solidFill>
                <a:srgbClr val="660066"/>
              </a:solidFill>
            </a:endParaRPr>
          </a:p>
          <a:p>
            <a:r>
              <a:rPr lang="en-US" sz="3600" dirty="0"/>
              <a:t>Complex </a:t>
            </a:r>
            <a:r>
              <a:rPr lang="en-US" sz="3600" dirty="0" err="1"/>
              <a:t>Hashin-Shtrikman</a:t>
            </a:r>
            <a:r>
              <a:rPr lang="en-US" sz="3600" dirty="0"/>
              <a:t> Mixtures</a:t>
            </a:r>
          </a:p>
          <a:p>
            <a:pPr lvl="1"/>
            <a:r>
              <a:rPr lang="en-US" sz="3600" dirty="0"/>
              <a:t>sorted/weighted averages</a:t>
            </a:r>
          </a:p>
        </p:txBody>
      </p:sp>
      <p:graphicFrame>
        <p:nvGraphicFramePr>
          <p:cNvPr id="99330" name="Object 2"/>
          <p:cNvGraphicFramePr>
            <a:graphicFrameLocks noChangeAspect="1"/>
          </p:cNvGraphicFramePr>
          <p:nvPr/>
        </p:nvGraphicFramePr>
        <p:xfrm>
          <a:off x="2867379" y="7461956"/>
          <a:ext cx="3533423" cy="1225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9" name="Equation" r:id="rId3" imgW="1244600" imgH="431800" progId="Equation.3">
                  <p:embed/>
                </p:oleObj>
              </mc:Choice>
              <mc:Fallback>
                <p:oleObj name="Equation" r:id="rId3" imgW="12446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7379" y="7461956"/>
                        <a:ext cx="3533423" cy="122597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31" name="Object 3"/>
          <p:cNvGraphicFramePr>
            <a:graphicFrameLocks noChangeAspect="1"/>
          </p:cNvGraphicFramePr>
          <p:nvPr/>
        </p:nvGraphicFramePr>
        <p:xfrm>
          <a:off x="6678512" y="7464214"/>
          <a:ext cx="1623343" cy="1225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0" name="Equation" r:id="rId5" imgW="571500" imgH="431800" progId="Equation.DSMT4">
                  <p:embed/>
                </p:oleObj>
              </mc:Choice>
              <mc:Fallback>
                <p:oleObj name="Equation" r:id="rId5" imgW="5715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8512" y="7464214"/>
                        <a:ext cx="1623343" cy="122597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1583" y="6728912"/>
            <a:ext cx="12875258" cy="623760"/>
          </a:xfrm>
          <a:prstGeom prst="rect">
            <a:avLst/>
          </a:prstGeom>
          <a:noFill/>
        </p:spPr>
        <p:txBody>
          <a:bodyPr wrap="none" lIns="130025" tIns="65013" rIns="130025" bIns="65013" rtlCol="0">
            <a:spAutoFit/>
          </a:bodyPr>
          <a:lstStyle/>
          <a:p>
            <a:r>
              <a:rPr lang="en-US" sz="3100" dirty="0"/>
              <a:t>Finally, turn elastic parameters to seismic velocities using the usual…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81774" y="9092963"/>
            <a:ext cx="5506723" cy="5334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r>
              <a:rPr lang="en-US" sz="2800" b="1" i="1" dirty="0">
                <a:solidFill>
                  <a:schemeClr val="accent4"/>
                </a:solidFill>
              </a:rPr>
              <a:t>NOTE this </a:t>
            </a:r>
            <a:r>
              <a:rPr lang="en-US" sz="2800" b="1" i="1" dirty="0" smtClean="0">
                <a:solidFill>
                  <a:schemeClr val="accent4"/>
                </a:solidFill>
              </a:rPr>
              <a:t>averages anisotropy</a:t>
            </a:r>
            <a:endParaRPr lang="en-US" sz="2800" b="1" i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427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67" y="136415"/>
            <a:ext cx="12769633" cy="898324"/>
          </a:xfrm>
        </p:spPr>
        <p:txBody>
          <a:bodyPr/>
          <a:lstStyle/>
          <a:p>
            <a:r>
              <a:rPr lang="en-US" sz="6500" dirty="0"/>
              <a:t>Examples of mixing calculation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9897"/>
            <a:ext cx="7081040" cy="4777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4808"/>
          <a:stretch/>
        </p:blipFill>
        <p:spPr>
          <a:xfrm>
            <a:off x="6326026" y="1878245"/>
            <a:ext cx="6514158" cy="56593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7706" y="1396490"/>
            <a:ext cx="475530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r>
              <a:rPr lang="en-US" sz="3100" dirty="0"/>
              <a:t>forsterite – </a:t>
            </a:r>
            <a:r>
              <a:rPr lang="en-US" sz="3100" dirty="0" err="1"/>
              <a:t>fayalite</a:t>
            </a:r>
            <a:r>
              <a:rPr lang="en-US" sz="3100" dirty="0"/>
              <a:t> mixing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4691" y="1163200"/>
            <a:ext cx="562253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r>
              <a:rPr lang="en-US" sz="3100" dirty="0"/>
              <a:t>lherzolite – serpentinite mixing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6272" y="7762286"/>
            <a:ext cx="1246391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1" tIns="50791" rIns="50791" bIns="50791" numCol="1" spcCol="38094" rtlCol="0" anchor="ctr">
            <a:spAutoFit/>
          </a:bodyPr>
          <a:lstStyle/>
          <a:p>
            <a:r>
              <a:rPr lang="en-US" sz="3600" i="1" dirty="0">
                <a:solidFill>
                  <a:srgbClr val="DE6A10"/>
                </a:solidFill>
              </a:rPr>
              <a:t>This ignores mixing of orientations of anisotropic minerals</a:t>
            </a:r>
          </a:p>
        </p:txBody>
      </p:sp>
    </p:spTree>
    <p:extLst>
      <p:ext uri="{BB962C8B-B14F-4D97-AF65-F5344CB8AC3E}">
        <p14:creationId xmlns:p14="http://schemas.microsoft.com/office/powerpoint/2010/main" val="380376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3004800" cy="1083733"/>
          </a:xfrm>
        </p:spPr>
        <p:txBody>
          <a:bodyPr/>
          <a:lstStyle/>
          <a:p>
            <a:r>
              <a:rPr lang="en-US" sz="4000" dirty="0"/>
              <a:t>Calculating seismic velocities from mineralogy, </a:t>
            </a:r>
            <a:r>
              <a:rPr lang="en-US" sz="4000" i="1" dirty="0"/>
              <a:t>P,T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2800" dirty="0"/>
              <a:t>(Abers &amp; Hacker, 2016; Hacker &amp; Abers 2004, </a:t>
            </a:r>
            <a:r>
              <a:rPr lang="en-US" sz="2800" dirty="0" err="1"/>
              <a:t>Gcubed</a:t>
            </a:r>
            <a:r>
              <a:rPr lang="en-US" sz="2800" dirty="0"/>
              <a:t>)</a:t>
            </a:r>
            <a:endParaRPr lang="en-US" sz="4000" dirty="0"/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0482"/>
            <a:ext cx="8281529" cy="820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8387650" y="1336610"/>
            <a:ext cx="4617155" cy="271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30025" tIns="65013" rIns="130025" bIns="65013">
            <a:spAutoFit/>
          </a:bodyPr>
          <a:lstStyle/>
          <a:p>
            <a:r>
              <a:rPr lang="en-US" sz="2400" dirty="0"/>
              <a:t>Parameters for ~60 end-member mineral compositions</a:t>
            </a:r>
          </a:p>
          <a:p>
            <a:endParaRPr lang="en-US" sz="2400" dirty="0"/>
          </a:p>
          <a:p>
            <a:r>
              <a:rPr lang="en-US" sz="2400" dirty="0"/>
              <a:t>Track Vp, Vs, rho, H</a:t>
            </a:r>
            <a:r>
              <a:rPr lang="en-US" sz="2400" baseline="-25000" dirty="0"/>
              <a:t>2</a:t>
            </a:r>
            <a:r>
              <a:rPr lang="en-US" sz="2400" dirty="0"/>
              <a:t>O, major elem., T,P</a:t>
            </a:r>
          </a:p>
          <a:p>
            <a:endParaRPr lang="en-US" sz="2400" dirty="0"/>
          </a:p>
          <a:p>
            <a:r>
              <a:rPr lang="en-US" sz="2400" dirty="0"/>
              <a:t>2016 version: MATLAB utilities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724742" y="4515228"/>
            <a:ext cx="102592" cy="471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endParaRPr lang="en-US" sz="2400" dirty="0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9893168"/>
              </p:ext>
            </p:extLst>
          </p:nvPr>
        </p:nvGraphicFramePr>
        <p:xfrm>
          <a:off x="7972011" y="5771445"/>
          <a:ext cx="4487862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7" name="Worksheet" r:id="rId5" imgW="4503420" imgH="3749040" progId="Excel.Sheet.8">
                  <p:embed/>
                </p:oleObj>
              </mc:Choice>
              <mc:Fallback>
                <p:oleObj name="Worksheet" r:id="rId5" imgW="4503420" imgH="374904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72011" y="5771445"/>
                        <a:ext cx="4487862" cy="3733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2494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411"/>
            <a:ext cx="10315787" cy="1306678"/>
          </a:xfrm>
        </p:spPr>
        <p:txBody>
          <a:bodyPr/>
          <a:lstStyle/>
          <a:p>
            <a:pPr algn="l"/>
            <a:r>
              <a:rPr lang="en-US" sz="6000" dirty="0"/>
              <a:t>hydrated meta-MORB</a:t>
            </a:r>
          </a:p>
        </p:txBody>
      </p:sp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58" y="2370672"/>
            <a:ext cx="11024730" cy="705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0052" name="Rectangle 4"/>
          <p:cNvSpPr>
            <a:spLocks noChangeArrowheads="1"/>
          </p:cNvSpPr>
          <p:nvPr/>
        </p:nvSpPr>
        <p:spPr bwMode="auto">
          <a:xfrm>
            <a:off x="4249138" y="1332090"/>
            <a:ext cx="262608" cy="30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25" tIns="65013" rIns="130025" bIns="65013">
            <a:spAutoFit/>
          </a:bodyPr>
          <a:lstStyle/>
          <a:p>
            <a:endParaRPr lang="en-US"/>
          </a:p>
        </p:txBody>
      </p:sp>
      <p:sp>
        <p:nvSpPr>
          <p:cNvPr id="130053" name="Rectangle 5"/>
          <p:cNvSpPr>
            <a:spLocks noChangeArrowheads="1"/>
          </p:cNvSpPr>
          <p:nvPr/>
        </p:nvSpPr>
        <p:spPr bwMode="auto">
          <a:xfrm>
            <a:off x="0" y="1204677"/>
            <a:ext cx="8597668" cy="56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25" tIns="65013" rIns="130025" bIns="65013">
            <a:spAutoFit/>
          </a:bodyPr>
          <a:lstStyle/>
          <a:p>
            <a:r>
              <a:rPr lang="en-US" sz="2800" dirty="0"/>
              <a:t>calculation/composition after </a:t>
            </a:r>
            <a:r>
              <a:rPr lang="en-US" sz="2800" dirty="0" err="1"/>
              <a:t>Hacker,GCubed</a:t>
            </a:r>
            <a:r>
              <a:rPr lang="en-US" sz="2800" dirty="0"/>
              <a:t>, 2008</a:t>
            </a:r>
          </a:p>
        </p:txBody>
      </p:sp>
      <p:sp>
        <p:nvSpPr>
          <p:cNvPr id="130054" name="Rectangle 6"/>
          <p:cNvSpPr>
            <a:spLocks noChangeArrowheads="1"/>
          </p:cNvSpPr>
          <p:nvPr/>
        </p:nvSpPr>
        <p:spPr bwMode="auto">
          <a:xfrm>
            <a:off x="10315791" y="3379897"/>
            <a:ext cx="1771209" cy="43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25" tIns="65013" rIns="130025" bIns="65013"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vs. peridotite</a:t>
            </a:r>
          </a:p>
        </p:txBody>
      </p:sp>
      <p:sp>
        <p:nvSpPr>
          <p:cNvPr id="130056" name="Rectangle 8"/>
          <p:cNvSpPr>
            <a:spLocks noChangeArrowheads="1"/>
          </p:cNvSpPr>
          <p:nvPr/>
        </p:nvSpPr>
        <p:spPr bwMode="auto">
          <a:xfrm>
            <a:off x="5057422" y="5025818"/>
            <a:ext cx="1201141" cy="43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25" tIns="65013" rIns="130025" bIns="65013"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eclogite</a:t>
            </a:r>
          </a:p>
        </p:txBody>
      </p:sp>
      <p:sp>
        <p:nvSpPr>
          <p:cNvPr id="130057" name="Rectangle 9"/>
          <p:cNvSpPr>
            <a:spLocks noChangeArrowheads="1"/>
          </p:cNvSpPr>
          <p:nvPr/>
        </p:nvSpPr>
        <p:spPr bwMode="auto">
          <a:xfrm>
            <a:off x="2160697" y="5400609"/>
            <a:ext cx="1457621" cy="43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25" tIns="65013" rIns="130025" bIns="65013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blueschist</a:t>
            </a:r>
          </a:p>
        </p:txBody>
      </p:sp>
      <p:sp>
        <p:nvSpPr>
          <p:cNvPr id="130058" name="Rectangle 10"/>
          <p:cNvSpPr>
            <a:spLocks noChangeArrowheads="1"/>
          </p:cNvSpPr>
          <p:nvPr/>
        </p:nvSpPr>
        <p:spPr bwMode="auto">
          <a:xfrm>
            <a:off x="4163344" y="7886423"/>
            <a:ext cx="1628816" cy="43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25" tIns="65013" rIns="130025" bIns="65013">
            <a:spAutoFit/>
          </a:bodyPr>
          <a:lstStyle/>
          <a:p>
            <a:r>
              <a:rPr lang="en-US" sz="2000" i="1" dirty="0">
                <a:solidFill>
                  <a:schemeClr val="tx1"/>
                </a:solidFill>
              </a:rPr>
              <a:t>amphibolite</a:t>
            </a:r>
          </a:p>
        </p:txBody>
      </p:sp>
      <p:sp>
        <p:nvSpPr>
          <p:cNvPr id="130059" name="Rectangle 11"/>
          <p:cNvSpPr>
            <a:spLocks noChangeArrowheads="1"/>
          </p:cNvSpPr>
          <p:nvPr/>
        </p:nvSpPr>
        <p:spPr bwMode="auto">
          <a:xfrm>
            <a:off x="1639148" y="1912340"/>
            <a:ext cx="4341993" cy="48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25" tIns="65013" rIns="130025" bIns="65013">
            <a:spAutoFit/>
          </a:bodyPr>
          <a:lstStyle/>
          <a:p>
            <a:r>
              <a:rPr lang="en-US" sz="2300" i="1"/>
              <a:t>Phase equilibria from Perple_x</a:t>
            </a:r>
          </a:p>
        </p:txBody>
      </p:sp>
    </p:spTree>
    <p:extLst>
      <p:ext uri="{BB962C8B-B14F-4D97-AF65-F5344CB8AC3E}">
        <p14:creationId xmlns:p14="http://schemas.microsoft.com/office/powerpoint/2010/main" val="2650908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704320" cy="10406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 vs. composition…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b="51607"/>
          <a:stretch>
            <a:fillRect/>
          </a:stretch>
        </p:blipFill>
        <p:spPr>
          <a:xfrm>
            <a:off x="595883" y="5915349"/>
            <a:ext cx="4296893" cy="39203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3276" y="1029011"/>
            <a:ext cx="3547593" cy="993070"/>
          </a:xfrm>
          <a:prstGeom prst="rect">
            <a:avLst/>
          </a:prstGeom>
          <a:noFill/>
        </p:spPr>
        <p:txBody>
          <a:bodyPr wrap="none" lIns="130025" tIns="65013" rIns="130025" bIns="65013" rtlCol="0">
            <a:spAutoFit/>
          </a:bodyPr>
          <a:lstStyle/>
          <a:p>
            <a:pPr algn="ctr"/>
            <a:r>
              <a:rPr lang="en-US" sz="3200" b="1" dirty="0"/>
              <a:t>Arc lower crust</a:t>
            </a:r>
          </a:p>
          <a:p>
            <a:pPr algn="ctr"/>
            <a:r>
              <a:rPr lang="en-US" sz="2400" dirty="0" smtClean="0"/>
              <a:t>(Behn </a:t>
            </a:r>
            <a:r>
              <a:rPr lang="en-US" sz="2400" dirty="0"/>
              <a:t>&amp; Kelemen </a:t>
            </a:r>
            <a:r>
              <a:rPr lang="en-US" sz="2400" dirty="0" smtClean="0"/>
              <a:t>2006)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t="48049"/>
          <a:stretch>
            <a:fillRect/>
          </a:stretch>
        </p:blipFill>
        <p:spPr>
          <a:xfrm>
            <a:off x="4892777" y="5627149"/>
            <a:ext cx="4296893" cy="42084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7920" y="2102838"/>
            <a:ext cx="6937462" cy="2291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1" tIns="50791" rIns="50791" bIns="50791" numCol="1" spcCol="38094" rtlCol="0" anchor="ctr">
            <a:spAutoFit/>
          </a:bodyPr>
          <a:lstStyle/>
          <a:p>
            <a:pPr marL="457129" indent="-457129">
              <a:buFont typeface="Arial"/>
              <a:buChar char="•"/>
            </a:pPr>
            <a:r>
              <a:rPr lang="en-US" sz="2800" i="1" dirty="0"/>
              <a:t>Bulk compositions</a:t>
            </a:r>
            <a:r>
              <a:rPr lang="en-US" sz="2800" dirty="0"/>
              <a:t> from exposed arc sections</a:t>
            </a:r>
          </a:p>
          <a:p>
            <a:pPr marL="457129" indent="-457129">
              <a:buFont typeface="Arial"/>
              <a:buChar char="•"/>
            </a:pPr>
            <a:r>
              <a:rPr lang="en-US" sz="2800" i="1" dirty="0"/>
              <a:t>Mineralogy</a:t>
            </a:r>
            <a:r>
              <a:rPr lang="en-US" sz="2800" dirty="0"/>
              <a:t> calculated at P,T from free-energy minimization (PERPLE_X</a:t>
            </a:r>
            <a:r>
              <a:rPr lang="en-US" sz="2800" baseline="30000" dirty="0"/>
              <a:t>*</a:t>
            </a:r>
            <a:r>
              <a:rPr lang="en-US" sz="2800" dirty="0"/>
              <a:t>)</a:t>
            </a:r>
          </a:p>
          <a:p>
            <a:pPr marL="457129" indent="-457129">
              <a:buFont typeface="Arial"/>
              <a:buChar char="•"/>
            </a:pPr>
            <a:r>
              <a:rPr lang="en-US" sz="2800" i="1" dirty="0">
                <a:solidFill>
                  <a:srgbClr val="800000"/>
                </a:solidFill>
              </a:rPr>
              <a:t>These figures: mostly anhydrous </a:t>
            </a:r>
            <a:r>
              <a:rPr lang="en-US" sz="2800" i="1" dirty="0" err="1">
                <a:solidFill>
                  <a:srgbClr val="800000"/>
                </a:solidFill>
              </a:rPr>
              <a:t>rx</a:t>
            </a:r>
            <a:endParaRPr lang="en-US" sz="2800" i="1" dirty="0">
              <a:solidFill>
                <a:srgbClr val="8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7925" y="4737393"/>
            <a:ext cx="6808003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r>
              <a:rPr lang="en-US" sz="2400" dirty="0">
                <a:solidFill>
                  <a:srgbClr val="3366FF"/>
                </a:solidFill>
              </a:rPr>
              <a:t>Silicic rocks:  QUARTZ abundance dominates Vp</a:t>
            </a:r>
          </a:p>
          <a:p>
            <a:r>
              <a:rPr lang="en-US" sz="2400" dirty="0">
                <a:solidFill>
                  <a:srgbClr val="3366FF"/>
                </a:solidFill>
              </a:rPr>
              <a:t>Other minerals dominate elsewhere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877063" y="9128617"/>
            <a:ext cx="2275664" cy="471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r>
              <a:rPr lang="en-US" sz="2400" dirty="0"/>
              <a:t>*Connolly, 2005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5246" y="1029011"/>
            <a:ext cx="4748673" cy="459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04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41" y="55055"/>
            <a:ext cx="12859059" cy="840154"/>
          </a:xfrm>
        </p:spPr>
        <p:txBody>
          <a:bodyPr/>
          <a:lstStyle/>
          <a:p>
            <a:r>
              <a:rPr lang="en-US" sz="6000" dirty="0" smtClean="0"/>
              <a:t>MSH crustal velocities </a:t>
            </a:r>
            <a:r>
              <a:rPr lang="en-US" sz="6000" dirty="0" err="1" smtClean="0"/>
              <a:t>vs</a:t>
            </a:r>
            <a:r>
              <a:rPr lang="en-US" sz="6000" dirty="0" smtClean="0"/>
              <a:t> composition </a:t>
            </a:r>
            <a:endParaRPr lang="en-US" sz="6000" dirty="0"/>
          </a:p>
        </p:txBody>
      </p:sp>
      <p:pic>
        <p:nvPicPr>
          <p:cNvPr id="7" name="Picture 6" descr="3.7_4.3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0" r="5081" b="14040"/>
          <a:stretch/>
        </p:blipFill>
        <p:spPr>
          <a:xfrm>
            <a:off x="-262776" y="1051693"/>
            <a:ext cx="8679353" cy="2980173"/>
          </a:xfrm>
          <a:prstGeom prst="rect">
            <a:avLst/>
          </a:prstGeom>
        </p:spPr>
      </p:pic>
      <p:pic>
        <p:nvPicPr>
          <p:cNvPr id="8" name="Picture 7" descr="Screen Shot 2017-05-25 at 8.14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09" y="3937472"/>
            <a:ext cx="8493486" cy="30583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6159" y="795524"/>
            <a:ext cx="46166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45589" y="763845"/>
            <a:ext cx="3420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53442"/>
          <a:stretch/>
        </p:blipFill>
        <p:spPr>
          <a:xfrm>
            <a:off x="7503093" y="5668734"/>
            <a:ext cx="5516940" cy="4084866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5892800" y="5067300"/>
            <a:ext cx="0" cy="96520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arrow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/>
          <p:cNvCxnSpPr/>
          <p:nvPr/>
        </p:nvCxnSpPr>
        <p:spPr>
          <a:xfrm flipV="1">
            <a:off x="2362200" y="4978400"/>
            <a:ext cx="0" cy="57150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arrow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/>
          <p:cNvSpPr txBox="1"/>
          <p:nvPr/>
        </p:nvSpPr>
        <p:spPr>
          <a:xfrm>
            <a:off x="676159" y="7038517"/>
            <a:ext cx="591848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dVs across Moho: partly crustal velocities?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smtClean="0"/>
              <a:t>[Crosbie et al., in prep.]</a:t>
            </a:r>
            <a:endParaRPr kumimoji="0" lang="en-US" sz="2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9753600" y="8991600"/>
            <a:ext cx="2463800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/>
          <p:cNvCxnSpPr/>
          <p:nvPr/>
        </p:nvCxnSpPr>
        <p:spPr>
          <a:xfrm>
            <a:off x="9753600" y="8521700"/>
            <a:ext cx="2463800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TextBox 20"/>
          <p:cNvSpPr txBox="1"/>
          <p:nvPr/>
        </p:nvSpPr>
        <p:spPr>
          <a:xfrm>
            <a:off x="4674693" y="9312453"/>
            <a:ext cx="328204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Behn &amp; </a:t>
            </a:r>
            <a:r>
              <a:rPr kumimoji="0" lang="en-US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Jagoutz</a:t>
            </a: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compilation</a:t>
            </a:r>
          </a:p>
        </p:txBody>
      </p:sp>
    </p:spTree>
    <p:extLst>
      <p:ext uri="{BB962C8B-B14F-4D97-AF65-F5344CB8AC3E}">
        <p14:creationId xmlns:p14="http://schemas.microsoft.com/office/powerpoint/2010/main" val="1638113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3004800" cy="16256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Mantle velocities from thermal model:  </a:t>
            </a:r>
            <a:br>
              <a:rPr lang="en-US" sz="4800" dirty="0" smtClean="0"/>
            </a:br>
            <a:r>
              <a:rPr lang="en-US" sz="4800" dirty="0" smtClean="0"/>
              <a:t>Mount St Helens predictions</a:t>
            </a:r>
            <a:endParaRPr lang="en-US" sz="2800" dirty="0"/>
          </a:p>
        </p:txBody>
      </p:sp>
      <p:pic>
        <p:nvPicPr>
          <p:cNvPr id="3" name="Picture 2" descr="iMUSH_mig11_northMo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7" t="49331" r="37759" b="3239"/>
          <a:stretch/>
        </p:blipFill>
        <p:spPr>
          <a:xfrm>
            <a:off x="7735512" y="1783792"/>
            <a:ext cx="5269289" cy="4891174"/>
          </a:xfrm>
          <a:prstGeom prst="rect">
            <a:avLst/>
          </a:prstGeom>
        </p:spPr>
      </p:pic>
      <p:pic>
        <p:nvPicPr>
          <p:cNvPr id="7" name="Picture 6" descr="Thermod+Vs-AGU1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3" r="26795" b="2850"/>
          <a:stretch/>
        </p:blipFill>
        <p:spPr>
          <a:xfrm>
            <a:off x="1" y="1783791"/>
            <a:ext cx="7379392" cy="64433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74009" y="2224988"/>
            <a:ext cx="3295598" cy="60021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9699413" y="3272990"/>
            <a:ext cx="1851918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8657018" y="3458645"/>
            <a:ext cx="2885672" cy="1167568"/>
          </a:xfrm>
          <a:custGeom>
            <a:avLst/>
            <a:gdLst>
              <a:gd name="connsiteX0" fmla="*/ 0 w 2059965"/>
              <a:gd name="connsiteY0" fmla="*/ 0 h 898394"/>
              <a:gd name="connsiteX1" fmla="*/ 433677 w 2059965"/>
              <a:gd name="connsiteY1" fmla="*/ 216854 h 898394"/>
              <a:gd name="connsiteX2" fmla="*/ 2059965 w 2059965"/>
              <a:gd name="connsiteY2" fmla="*/ 898394 h 898394"/>
              <a:gd name="connsiteX3" fmla="*/ 2059965 w 2059965"/>
              <a:gd name="connsiteY3" fmla="*/ 898394 h 898394"/>
              <a:gd name="connsiteX0" fmla="*/ 0 w 2028988"/>
              <a:gd name="connsiteY0" fmla="*/ 0 h 820946"/>
              <a:gd name="connsiteX1" fmla="*/ 402700 w 2028988"/>
              <a:gd name="connsiteY1" fmla="*/ 139406 h 820946"/>
              <a:gd name="connsiteX2" fmla="*/ 2028988 w 2028988"/>
              <a:gd name="connsiteY2" fmla="*/ 820946 h 820946"/>
              <a:gd name="connsiteX3" fmla="*/ 2028988 w 2028988"/>
              <a:gd name="connsiteY3" fmla="*/ 820946 h 820946"/>
              <a:gd name="connsiteX0" fmla="*/ 0 w 2028988"/>
              <a:gd name="connsiteY0" fmla="*/ 0 h 820946"/>
              <a:gd name="connsiteX1" fmla="*/ 867353 w 2028988"/>
              <a:gd name="connsiteY1" fmla="*/ 325281 h 820946"/>
              <a:gd name="connsiteX2" fmla="*/ 2028988 w 2028988"/>
              <a:gd name="connsiteY2" fmla="*/ 820946 h 820946"/>
              <a:gd name="connsiteX3" fmla="*/ 2028988 w 2028988"/>
              <a:gd name="connsiteY3" fmla="*/ 820946 h 820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8988" h="820946">
                <a:moveTo>
                  <a:pt x="0" y="0"/>
                </a:moveTo>
                <a:cubicBezTo>
                  <a:pt x="45175" y="33561"/>
                  <a:pt x="529188" y="188457"/>
                  <a:pt x="867353" y="325281"/>
                </a:cubicBezTo>
                <a:cubicBezTo>
                  <a:pt x="1205518" y="462105"/>
                  <a:pt x="1835382" y="738335"/>
                  <a:pt x="2028988" y="820946"/>
                </a:cubicBezTo>
                <a:lnTo>
                  <a:pt x="2028988" y="820946"/>
                </a:ln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62589" y="5375219"/>
            <a:ext cx="5195082" cy="2287528"/>
          </a:xfrm>
          <a:custGeom>
            <a:avLst/>
            <a:gdLst>
              <a:gd name="connsiteX0" fmla="*/ 0 w 2059965"/>
              <a:gd name="connsiteY0" fmla="*/ 0 h 898394"/>
              <a:gd name="connsiteX1" fmla="*/ 433677 w 2059965"/>
              <a:gd name="connsiteY1" fmla="*/ 216854 h 898394"/>
              <a:gd name="connsiteX2" fmla="*/ 2059965 w 2059965"/>
              <a:gd name="connsiteY2" fmla="*/ 898394 h 898394"/>
              <a:gd name="connsiteX3" fmla="*/ 2059965 w 2059965"/>
              <a:gd name="connsiteY3" fmla="*/ 898394 h 898394"/>
              <a:gd name="connsiteX0" fmla="*/ 0 w 2028988"/>
              <a:gd name="connsiteY0" fmla="*/ 0 h 820946"/>
              <a:gd name="connsiteX1" fmla="*/ 402700 w 2028988"/>
              <a:gd name="connsiteY1" fmla="*/ 139406 h 820946"/>
              <a:gd name="connsiteX2" fmla="*/ 2028988 w 2028988"/>
              <a:gd name="connsiteY2" fmla="*/ 820946 h 820946"/>
              <a:gd name="connsiteX3" fmla="*/ 2028988 w 2028988"/>
              <a:gd name="connsiteY3" fmla="*/ 820946 h 820946"/>
              <a:gd name="connsiteX0" fmla="*/ 0 w 2028988"/>
              <a:gd name="connsiteY0" fmla="*/ 0 h 820946"/>
              <a:gd name="connsiteX1" fmla="*/ 867353 w 2028988"/>
              <a:gd name="connsiteY1" fmla="*/ 325281 h 820946"/>
              <a:gd name="connsiteX2" fmla="*/ 2028988 w 2028988"/>
              <a:gd name="connsiteY2" fmla="*/ 820946 h 820946"/>
              <a:gd name="connsiteX3" fmla="*/ 2028988 w 2028988"/>
              <a:gd name="connsiteY3" fmla="*/ 820946 h 820946"/>
              <a:gd name="connsiteX0" fmla="*/ 0 w 2028988"/>
              <a:gd name="connsiteY0" fmla="*/ 0 h 820946"/>
              <a:gd name="connsiteX1" fmla="*/ 1134054 w 2028988"/>
              <a:gd name="connsiteY1" fmla="*/ 341094 h 820946"/>
              <a:gd name="connsiteX2" fmla="*/ 2028988 w 2028988"/>
              <a:gd name="connsiteY2" fmla="*/ 820946 h 820946"/>
              <a:gd name="connsiteX3" fmla="*/ 2028988 w 2028988"/>
              <a:gd name="connsiteY3" fmla="*/ 820946 h 820946"/>
              <a:gd name="connsiteX0" fmla="*/ 0 w 2028988"/>
              <a:gd name="connsiteY0" fmla="*/ 0 h 820946"/>
              <a:gd name="connsiteX1" fmla="*/ 1134054 w 2028988"/>
              <a:gd name="connsiteY1" fmla="*/ 341094 h 820946"/>
              <a:gd name="connsiteX2" fmla="*/ 2028988 w 2028988"/>
              <a:gd name="connsiteY2" fmla="*/ 820946 h 820946"/>
              <a:gd name="connsiteX3" fmla="*/ 2028988 w 2028988"/>
              <a:gd name="connsiteY3" fmla="*/ 820946 h 820946"/>
              <a:gd name="connsiteX0" fmla="*/ 0 w 2028988"/>
              <a:gd name="connsiteY0" fmla="*/ 0 h 820946"/>
              <a:gd name="connsiteX1" fmla="*/ 1168466 w 2028988"/>
              <a:gd name="connsiteY1" fmla="*/ 372718 h 820946"/>
              <a:gd name="connsiteX2" fmla="*/ 2028988 w 2028988"/>
              <a:gd name="connsiteY2" fmla="*/ 820946 h 820946"/>
              <a:gd name="connsiteX3" fmla="*/ 2028988 w 2028988"/>
              <a:gd name="connsiteY3" fmla="*/ 820946 h 820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8988" h="820946">
                <a:moveTo>
                  <a:pt x="0" y="0"/>
                </a:moveTo>
                <a:cubicBezTo>
                  <a:pt x="449528" y="104715"/>
                  <a:pt x="830301" y="235894"/>
                  <a:pt x="1168466" y="372718"/>
                </a:cubicBezTo>
                <a:cubicBezTo>
                  <a:pt x="1506631" y="509542"/>
                  <a:pt x="1885568" y="746241"/>
                  <a:pt x="2028988" y="820946"/>
                </a:cubicBezTo>
                <a:lnTo>
                  <a:pt x="2028988" y="820946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08420" y="2338685"/>
            <a:ext cx="5195082" cy="2287528"/>
          </a:xfrm>
          <a:custGeom>
            <a:avLst/>
            <a:gdLst>
              <a:gd name="connsiteX0" fmla="*/ 0 w 2059965"/>
              <a:gd name="connsiteY0" fmla="*/ 0 h 898394"/>
              <a:gd name="connsiteX1" fmla="*/ 433677 w 2059965"/>
              <a:gd name="connsiteY1" fmla="*/ 216854 h 898394"/>
              <a:gd name="connsiteX2" fmla="*/ 2059965 w 2059965"/>
              <a:gd name="connsiteY2" fmla="*/ 898394 h 898394"/>
              <a:gd name="connsiteX3" fmla="*/ 2059965 w 2059965"/>
              <a:gd name="connsiteY3" fmla="*/ 898394 h 898394"/>
              <a:gd name="connsiteX0" fmla="*/ 0 w 2028988"/>
              <a:gd name="connsiteY0" fmla="*/ 0 h 820946"/>
              <a:gd name="connsiteX1" fmla="*/ 402700 w 2028988"/>
              <a:gd name="connsiteY1" fmla="*/ 139406 h 820946"/>
              <a:gd name="connsiteX2" fmla="*/ 2028988 w 2028988"/>
              <a:gd name="connsiteY2" fmla="*/ 820946 h 820946"/>
              <a:gd name="connsiteX3" fmla="*/ 2028988 w 2028988"/>
              <a:gd name="connsiteY3" fmla="*/ 820946 h 820946"/>
              <a:gd name="connsiteX0" fmla="*/ 0 w 2028988"/>
              <a:gd name="connsiteY0" fmla="*/ 0 h 820946"/>
              <a:gd name="connsiteX1" fmla="*/ 867353 w 2028988"/>
              <a:gd name="connsiteY1" fmla="*/ 325281 h 820946"/>
              <a:gd name="connsiteX2" fmla="*/ 2028988 w 2028988"/>
              <a:gd name="connsiteY2" fmla="*/ 820946 h 820946"/>
              <a:gd name="connsiteX3" fmla="*/ 2028988 w 2028988"/>
              <a:gd name="connsiteY3" fmla="*/ 820946 h 820946"/>
              <a:gd name="connsiteX0" fmla="*/ 0 w 2028988"/>
              <a:gd name="connsiteY0" fmla="*/ 0 h 820946"/>
              <a:gd name="connsiteX1" fmla="*/ 1134054 w 2028988"/>
              <a:gd name="connsiteY1" fmla="*/ 341094 h 820946"/>
              <a:gd name="connsiteX2" fmla="*/ 2028988 w 2028988"/>
              <a:gd name="connsiteY2" fmla="*/ 820946 h 820946"/>
              <a:gd name="connsiteX3" fmla="*/ 2028988 w 2028988"/>
              <a:gd name="connsiteY3" fmla="*/ 820946 h 820946"/>
              <a:gd name="connsiteX0" fmla="*/ 0 w 2028988"/>
              <a:gd name="connsiteY0" fmla="*/ 0 h 820946"/>
              <a:gd name="connsiteX1" fmla="*/ 1134054 w 2028988"/>
              <a:gd name="connsiteY1" fmla="*/ 341094 h 820946"/>
              <a:gd name="connsiteX2" fmla="*/ 2028988 w 2028988"/>
              <a:gd name="connsiteY2" fmla="*/ 820946 h 820946"/>
              <a:gd name="connsiteX3" fmla="*/ 2028988 w 2028988"/>
              <a:gd name="connsiteY3" fmla="*/ 820946 h 820946"/>
              <a:gd name="connsiteX0" fmla="*/ 0 w 2028988"/>
              <a:gd name="connsiteY0" fmla="*/ 0 h 820946"/>
              <a:gd name="connsiteX1" fmla="*/ 1168466 w 2028988"/>
              <a:gd name="connsiteY1" fmla="*/ 372718 h 820946"/>
              <a:gd name="connsiteX2" fmla="*/ 2028988 w 2028988"/>
              <a:gd name="connsiteY2" fmla="*/ 820946 h 820946"/>
              <a:gd name="connsiteX3" fmla="*/ 2028988 w 2028988"/>
              <a:gd name="connsiteY3" fmla="*/ 820946 h 820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8988" h="820946">
                <a:moveTo>
                  <a:pt x="0" y="0"/>
                </a:moveTo>
                <a:cubicBezTo>
                  <a:pt x="449528" y="104715"/>
                  <a:pt x="830301" y="235894"/>
                  <a:pt x="1168466" y="372718"/>
                </a:cubicBezTo>
                <a:cubicBezTo>
                  <a:pt x="1506631" y="509542"/>
                  <a:pt x="1885568" y="746241"/>
                  <a:pt x="2028988" y="820946"/>
                </a:cubicBezTo>
                <a:lnTo>
                  <a:pt x="2028988" y="820946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8657018" y="3255983"/>
            <a:ext cx="2885672" cy="1167568"/>
          </a:xfrm>
          <a:custGeom>
            <a:avLst/>
            <a:gdLst>
              <a:gd name="connsiteX0" fmla="*/ 0 w 2059965"/>
              <a:gd name="connsiteY0" fmla="*/ 0 h 898394"/>
              <a:gd name="connsiteX1" fmla="*/ 433677 w 2059965"/>
              <a:gd name="connsiteY1" fmla="*/ 216854 h 898394"/>
              <a:gd name="connsiteX2" fmla="*/ 2059965 w 2059965"/>
              <a:gd name="connsiteY2" fmla="*/ 898394 h 898394"/>
              <a:gd name="connsiteX3" fmla="*/ 2059965 w 2059965"/>
              <a:gd name="connsiteY3" fmla="*/ 898394 h 898394"/>
              <a:gd name="connsiteX0" fmla="*/ 0 w 2028988"/>
              <a:gd name="connsiteY0" fmla="*/ 0 h 820946"/>
              <a:gd name="connsiteX1" fmla="*/ 402700 w 2028988"/>
              <a:gd name="connsiteY1" fmla="*/ 139406 h 820946"/>
              <a:gd name="connsiteX2" fmla="*/ 2028988 w 2028988"/>
              <a:gd name="connsiteY2" fmla="*/ 820946 h 820946"/>
              <a:gd name="connsiteX3" fmla="*/ 2028988 w 2028988"/>
              <a:gd name="connsiteY3" fmla="*/ 820946 h 820946"/>
              <a:gd name="connsiteX0" fmla="*/ 0 w 2028988"/>
              <a:gd name="connsiteY0" fmla="*/ 0 h 820946"/>
              <a:gd name="connsiteX1" fmla="*/ 867353 w 2028988"/>
              <a:gd name="connsiteY1" fmla="*/ 325281 h 820946"/>
              <a:gd name="connsiteX2" fmla="*/ 2028988 w 2028988"/>
              <a:gd name="connsiteY2" fmla="*/ 820946 h 820946"/>
              <a:gd name="connsiteX3" fmla="*/ 2028988 w 2028988"/>
              <a:gd name="connsiteY3" fmla="*/ 820946 h 820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8988" h="820946">
                <a:moveTo>
                  <a:pt x="0" y="0"/>
                </a:moveTo>
                <a:cubicBezTo>
                  <a:pt x="45175" y="33561"/>
                  <a:pt x="529188" y="188457"/>
                  <a:pt x="867353" y="325281"/>
                </a:cubicBezTo>
                <a:cubicBezTo>
                  <a:pt x="1205518" y="462105"/>
                  <a:pt x="1835382" y="738335"/>
                  <a:pt x="2028988" y="820946"/>
                </a:cubicBezTo>
                <a:lnTo>
                  <a:pt x="2028988" y="820946"/>
                </a:lnTo>
              </a:path>
            </a:pathLst>
          </a:cu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0046" tIns="65023" rIns="130046" bIns="65023" rtlCol="0" anchor="ctr"/>
          <a:lstStyle/>
          <a:p>
            <a:pPr algn="ctr"/>
            <a:endParaRPr lang="en-US">
              <a:ln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98886" y="3291052"/>
            <a:ext cx="753151" cy="377537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900C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0130467" y="3284772"/>
            <a:ext cx="563588" cy="941788"/>
          </a:xfrm>
          <a:custGeom>
            <a:avLst/>
            <a:gdLst>
              <a:gd name="connsiteX0" fmla="*/ 342831 w 368231"/>
              <a:gd name="connsiteY0" fmla="*/ 0 h 787400"/>
              <a:gd name="connsiteX1" fmla="*/ 215831 w 368231"/>
              <a:gd name="connsiteY1" fmla="*/ 44450 h 787400"/>
              <a:gd name="connsiteX2" fmla="*/ 6281 w 368231"/>
              <a:gd name="connsiteY2" fmla="*/ 177800 h 787400"/>
              <a:gd name="connsiteX3" fmla="*/ 76131 w 368231"/>
              <a:gd name="connsiteY3" fmla="*/ 406400 h 787400"/>
              <a:gd name="connsiteX4" fmla="*/ 292031 w 368231"/>
              <a:gd name="connsiteY4" fmla="*/ 628650 h 787400"/>
              <a:gd name="connsiteX5" fmla="*/ 368231 w 368231"/>
              <a:gd name="connsiteY5" fmla="*/ 787400 h 787400"/>
              <a:gd name="connsiteX0" fmla="*/ 342831 w 472917"/>
              <a:gd name="connsiteY0" fmla="*/ 0 h 889628"/>
              <a:gd name="connsiteX1" fmla="*/ 215831 w 472917"/>
              <a:gd name="connsiteY1" fmla="*/ 44450 h 889628"/>
              <a:gd name="connsiteX2" fmla="*/ 6281 w 472917"/>
              <a:gd name="connsiteY2" fmla="*/ 177800 h 889628"/>
              <a:gd name="connsiteX3" fmla="*/ 76131 w 472917"/>
              <a:gd name="connsiteY3" fmla="*/ 406400 h 889628"/>
              <a:gd name="connsiteX4" fmla="*/ 292031 w 472917"/>
              <a:gd name="connsiteY4" fmla="*/ 628650 h 889628"/>
              <a:gd name="connsiteX5" fmla="*/ 472917 w 472917"/>
              <a:gd name="connsiteY5" fmla="*/ 889628 h 889628"/>
              <a:gd name="connsiteX0" fmla="*/ 341848 w 471934"/>
              <a:gd name="connsiteY0" fmla="*/ 0 h 889628"/>
              <a:gd name="connsiteX1" fmla="*/ 214848 w 471934"/>
              <a:gd name="connsiteY1" fmla="*/ 44450 h 889628"/>
              <a:gd name="connsiteX2" fmla="*/ 5298 w 471934"/>
              <a:gd name="connsiteY2" fmla="*/ 177800 h 889628"/>
              <a:gd name="connsiteX3" fmla="*/ 75148 w 471934"/>
              <a:gd name="connsiteY3" fmla="*/ 406400 h 889628"/>
              <a:gd name="connsiteX4" fmla="*/ 210154 w 471934"/>
              <a:gd name="connsiteY4" fmla="*/ 596367 h 889628"/>
              <a:gd name="connsiteX5" fmla="*/ 471934 w 471934"/>
              <a:gd name="connsiteY5" fmla="*/ 889628 h 889628"/>
              <a:gd name="connsiteX0" fmla="*/ 344745 w 474831"/>
              <a:gd name="connsiteY0" fmla="*/ 0 h 889628"/>
              <a:gd name="connsiteX1" fmla="*/ 217745 w 474831"/>
              <a:gd name="connsiteY1" fmla="*/ 44450 h 889628"/>
              <a:gd name="connsiteX2" fmla="*/ 8195 w 474831"/>
              <a:gd name="connsiteY2" fmla="*/ 177800 h 889628"/>
              <a:gd name="connsiteX3" fmla="*/ 59011 w 474831"/>
              <a:gd name="connsiteY3" fmla="*/ 401020 h 889628"/>
              <a:gd name="connsiteX4" fmla="*/ 213051 w 474831"/>
              <a:gd name="connsiteY4" fmla="*/ 596367 h 889628"/>
              <a:gd name="connsiteX5" fmla="*/ 474831 w 474831"/>
              <a:gd name="connsiteY5" fmla="*/ 889628 h 889628"/>
              <a:gd name="connsiteX0" fmla="*/ 339938 w 470024"/>
              <a:gd name="connsiteY0" fmla="*/ 0 h 889628"/>
              <a:gd name="connsiteX1" fmla="*/ 136803 w 470024"/>
              <a:gd name="connsiteY1" fmla="*/ 60591 h 889628"/>
              <a:gd name="connsiteX2" fmla="*/ 3388 w 470024"/>
              <a:gd name="connsiteY2" fmla="*/ 177800 h 889628"/>
              <a:gd name="connsiteX3" fmla="*/ 54204 w 470024"/>
              <a:gd name="connsiteY3" fmla="*/ 401020 h 889628"/>
              <a:gd name="connsiteX4" fmla="*/ 208244 w 470024"/>
              <a:gd name="connsiteY4" fmla="*/ 596367 h 889628"/>
              <a:gd name="connsiteX5" fmla="*/ 470024 w 470024"/>
              <a:gd name="connsiteY5" fmla="*/ 889628 h 889628"/>
              <a:gd name="connsiteX0" fmla="*/ 340746 w 470832"/>
              <a:gd name="connsiteY0" fmla="*/ 0 h 889628"/>
              <a:gd name="connsiteX1" fmla="*/ 137611 w 470832"/>
              <a:gd name="connsiteY1" fmla="*/ 60591 h 889628"/>
              <a:gd name="connsiteX2" fmla="*/ 4196 w 470832"/>
              <a:gd name="connsiteY2" fmla="*/ 177800 h 889628"/>
              <a:gd name="connsiteX3" fmla="*/ 55012 w 470832"/>
              <a:gd name="connsiteY3" fmla="*/ 401020 h 889628"/>
              <a:gd name="connsiteX4" fmla="*/ 266154 w 470832"/>
              <a:gd name="connsiteY4" fmla="*/ 644791 h 889628"/>
              <a:gd name="connsiteX5" fmla="*/ 470832 w 470832"/>
              <a:gd name="connsiteY5" fmla="*/ 889628 h 88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0832" h="889628">
                <a:moveTo>
                  <a:pt x="340746" y="0"/>
                </a:moveTo>
                <a:cubicBezTo>
                  <a:pt x="305292" y="7408"/>
                  <a:pt x="193703" y="30958"/>
                  <a:pt x="137611" y="60591"/>
                </a:cubicBezTo>
                <a:cubicBezTo>
                  <a:pt x="81519" y="90224"/>
                  <a:pt x="17963" y="121062"/>
                  <a:pt x="4196" y="177800"/>
                </a:cubicBezTo>
                <a:cubicBezTo>
                  <a:pt x="-9571" y="234538"/>
                  <a:pt x="11352" y="323188"/>
                  <a:pt x="55012" y="401020"/>
                </a:cubicBezTo>
                <a:cubicBezTo>
                  <a:pt x="98672" y="478852"/>
                  <a:pt x="196851" y="563356"/>
                  <a:pt x="266154" y="644791"/>
                </a:cubicBezTo>
                <a:cubicBezTo>
                  <a:pt x="335457" y="726226"/>
                  <a:pt x="465540" y="862111"/>
                  <a:pt x="470832" y="889628"/>
                </a:cubicBezTo>
              </a:path>
            </a:pathLst>
          </a:cu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84090" y="8754305"/>
            <a:ext cx="6238627" cy="746869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US" sz="2000" dirty="0"/>
              <a:t>Models from Syracuse et al., 2010; Abers et al. 2017</a:t>
            </a:r>
          </a:p>
          <a:p>
            <a:r>
              <a:rPr lang="en-US" sz="2000" dirty="0" smtClean="0"/>
              <a:t>(old slab geometry)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9185627" y="6834766"/>
            <a:ext cx="3327123" cy="746869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US" sz="2000" dirty="0" smtClean="0"/>
              <a:t>GRT Migration comparison</a:t>
            </a:r>
          </a:p>
          <a:p>
            <a:r>
              <a:rPr lang="en-US" sz="2000" dirty="0" smtClean="0"/>
              <a:t>Mann </a:t>
            </a:r>
            <a:r>
              <a:rPr lang="en-US" sz="2000" dirty="0"/>
              <a:t>et al., in prep.</a:t>
            </a:r>
          </a:p>
        </p:txBody>
      </p:sp>
    </p:spTree>
    <p:extLst>
      <p:ext uri="{BB962C8B-B14F-4D97-AF65-F5344CB8AC3E}">
        <p14:creationId xmlns:p14="http://schemas.microsoft.com/office/powerpoint/2010/main" val="1869633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7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471" y="796998"/>
            <a:ext cx="10277404" cy="566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023" y="6515947"/>
            <a:ext cx="8324426" cy="314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3" name="Line 13"/>
          <p:cNvSpPr>
            <a:spLocks noChangeShapeType="1"/>
          </p:cNvSpPr>
          <p:nvPr/>
        </p:nvSpPr>
        <p:spPr bwMode="auto">
          <a:xfrm flipV="1">
            <a:off x="4100125" y="6014720"/>
            <a:ext cx="361244" cy="596053"/>
          </a:xfrm>
          <a:prstGeom prst="line">
            <a:avLst/>
          </a:prstGeom>
          <a:noFill/>
          <a:ln w="28575">
            <a:solidFill>
              <a:srgbClr val="7C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30025" tIns="65013" rIns="130025" bIns="65013" anchor="ctr"/>
          <a:lstStyle/>
          <a:p>
            <a:endParaRPr lang="en-US"/>
          </a:p>
        </p:txBody>
      </p:sp>
      <p:sp>
        <p:nvSpPr>
          <p:cNvPr id="35854" name="Freeform 14"/>
          <p:cNvSpPr>
            <a:spLocks/>
          </p:cNvSpPr>
          <p:nvPr/>
        </p:nvSpPr>
        <p:spPr bwMode="auto">
          <a:xfrm>
            <a:off x="8814366" y="5797973"/>
            <a:ext cx="252871" cy="830862"/>
          </a:xfrm>
          <a:custGeom>
            <a:avLst/>
            <a:gdLst>
              <a:gd name="T0" fmla="*/ 0 w 112"/>
              <a:gd name="T1" fmla="*/ 0 h 368"/>
              <a:gd name="T2" fmla="*/ 112 w 112"/>
              <a:gd name="T3" fmla="*/ 368 h 36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12" h="368">
                <a:moveTo>
                  <a:pt x="0" y="0"/>
                </a:moveTo>
                <a:lnTo>
                  <a:pt x="112" y="368"/>
                </a:lnTo>
              </a:path>
            </a:pathLst>
          </a:custGeom>
          <a:noFill/>
          <a:ln w="28575" cmpd="sng">
            <a:solidFill>
              <a:srgbClr val="7C3399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0025" tIns="65013" rIns="130025" bIns="65013" anchor="ctr"/>
          <a:lstStyle/>
          <a:p>
            <a:endParaRPr lang="en-US"/>
          </a:p>
        </p:txBody>
      </p:sp>
      <p:sp>
        <p:nvSpPr>
          <p:cNvPr id="35855" name="Line 15"/>
          <p:cNvSpPr>
            <a:spLocks noChangeShapeType="1"/>
          </p:cNvSpPr>
          <p:nvPr/>
        </p:nvSpPr>
        <p:spPr bwMode="auto">
          <a:xfrm flipH="1">
            <a:off x="6664960" y="5111609"/>
            <a:ext cx="668302" cy="2293902"/>
          </a:xfrm>
          <a:prstGeom prst="line">
            <a:avLst/>
          </a:prstGeom>
          <a:noFill/>
          <a:ln w="28575">
            <a:solidFill>
              <a:srgbClr val="7C3399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30025" tIns="65013" rIns="130025" bIns="65013" anchor="ctr"/>
          <a:lstStyle/>
          <a:p>
            <a:endParaRPr lang="en-US"/>
          </a:p>
        </p:txBody>
      </p:sp>
      <p:sp>
        <p:nvSpPr>
          <p:cNvPr id="35859" name="Text Box 19"/>
          <p:cNvSpPr txBox="1">
            <a:spLocks noChangeArrowheads="1"/>
          </p:cNvSpPr>
          <p:nvPr/>
        </p:nvSpPr>
        <p:spPr bwMode="auto">
          <a:xfrm>
            <a:off x="216748" y="1354665"/>
            <a:ext cx="1860409" cy="83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30025" tIns="65013" rIns="130025" bIns="6501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600"/>
              <a:t>H2O</a:t>
            </a:r>
          </a:p>
        </p:txBody>
      </p:sp>
      <p:sp>
        <p:nvSpPr>
          <p:cNvPr id="35860" name="Rectangle 20"/>
          <p:cNvSpPr>
            <a:spLocks noChangeArrowheads="1"/>
          </p:cNvSpPr>
          <p:nvPr/>
        </p:nvSpPr>
        <p:spPr bwMode="auto">
          <a:xfrm>
            <a:off x="374796" y="4122702"/>
            <a:ext cx="951047" cy="83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25" tIns="65013" rIns="130025" bIns="65013">
            <a:spAutoFit/>
          </a:bodyPr>
          <a:lstStyle/>
          <a:p>
            <a:r>
              <a:rPr lang="en-US" sz="4600"/>
              <a:t>Vs</a:t>
            </a:r>
          </a:p>
        </p:txBody>
      </p:sp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379307" y="5872481"/>
            <a:ext cx="3033286" cy="48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25" tIns="65013" rIns="130025" bIns="65013">
            <a:spAutoFit/>
          </a:bodyPr>
          <a:lstStyle/>
          <a:p>
            <a:r>
              <a:rPr lang="en-US" sz="2300"/>
              <a:t>2D model predictions</a:t>
            </a:r>
          </a:p>
        </p:txBody>
      </p:sp>
      <p:sp>
        <p:nvSpPr>
          <p:cNvPr id="35863" name="Freeform 23"/>
          <p:cNvSpPr>
            <a:spLocks/>
          </p:cNvSpPr>
          <p:nvPr/>
        </p:nvSpPr>
        <p:spPr bwMode="auto">
          <a:xfrm>
            <a:off x="4091093" y="7297138"/>
            <a:ext cx="4777458" cy="1607538"/>
          </a:xfrm>
          <a:custGeom>
            <a:avLst/>
            <a:gdLst>
              <a:gd name="T0" fmla="*/ 0 w 2116"/>
              <a:gd name="T1" fmla="*/ 0 h 712"/>
              <a:gd name="T2" fmla="*/ 92 w 2116"/>
              <a:gd name="T3" fmla="*/ 16 h 712"/>
              <a:gd name="T4" fmla="*/ 444 w 2116"/>
              <a:gd name="T5" fmla="*/ 60 h 712"/>
              <a:gd name="T6" fmla="*/ 884 w 2116"/>
              <a:gd name="T7" fmla="*/ 196 h 712"/>
              <a:gd name="T8" fmla="*/ 2116 w 2116"/>
              <a:gd name="T9" fmla="*/ 712 h 7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16" h="712">
                <a:moveTo>
                  <a:pt x="0" y="0"/>
                </a:moveTo>
                <a:cubicBezTo>
                  <a:pt x="9" y="3"/>
                  <a:pt x="18" y="6"/>
                  <a:pt x="92" y="16"/>
                </a:cubicBezTo>
                <a:cubicBezTo>
                  <a:pt x="166" y="26"/>
                  <a:pt x="312" y="30"/>
                  <a:pt x="444" y="60"/>
                </a:cubicBezTo>
                <a:cubicBezTo>
                  <a:pt x="576" y="90"/>
                  <a:pt x="605" y="87"/>
                  <a:pt x="884" y="196"/>
                </a:cubicBezTo>
                <a:cubicBezTo>
                  <a:pt x="1163" y="305"/>
                  <a:pt x="1859" y="605"/>
                  <a:pt x="2116" y="71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130025" tIns="65013" rIns="130025" bIns="65013" anchor="ctr"/>
          <a:lstStyle/>
          <a:p>
            <a:endParaRPr lang="en-US"/>
          </a:p>
        </p:txBody>
      </p:sp>
      <p:sp>
        <p:nvSpPr>
          <p:cNvPr id="35864" name="Rectangle 2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3004800" cy="903111"/>
          </a:xfrm>
        </p:spPr>
        <p:txBody>
          <a:bodyPr/>
          <a:lstStyle/>
          <a:p>
            <a:r>
              <a:rPr lang="en-US" sz="5100"/>
              <a:t>Predictions from thermal/petrologic model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" y="6219132"/>
            <a:ext cx="3361793" cy="485259"/>
          </a:xfrm>
          <a:prstGeom prst="rect">
            <a:avLst/>
          </a:prstGeom>
          <a:noFill/>
        </p:spPr>
        <p:txBody>
          <a:bodyPr wrap="none" lIns="130025" tIns="65013" rIns="130025" bIns="65013" rtlCol="0">
            <a:spAutoFit/>
          </a:bodyPr>
          <a:lstStyle/>
          <a:p>
            <a:r>
              <a:rPr lang="en-US" sz="2300" dirty="0"/>
              <a:t>[van Keken et al., 2011]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0893" y="8867506"/>
            <a:ext cx="268608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r>
              <a:rPr lang="en-US" sz="2400" dirty="0"/>
              <a:t>Cascadia image</a:t>
            </a:r>
          </a:p>
          <a:p>
            <a:r>
              <a:rPr lang="en-US" sz="2400" dirty="0"/>
              <a:t>[Abers et al., 2009]</a:t>
            </a:r>
          </a:p>
        </p:txBody>
      </p:sp>
    </p:spTree>
    <p:extLst>
      <p:ext uri="{BB962C8B-B14F-4D97-AF65-F5344CB8AC3E}">
        <p14:creationId xmlns:p14="http://schemas.microsoft.com/office/powerpoint/2010/main" val="315764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4" y="0"/>
            <a:ext cx="10464801" cy="995127"/>
          </a:xfrm>
        </p:spPr>
        <p:txBody>
          <a:bodyPr/>
          <a:lstStyle/>
          <a:p>
            <a:r>
              <a:rPr lang="en-US" sz="5600" dirty="0" smtClean="0"/>
              <a:t>Complication:  anisotropy</a:t>
            </a:r>
            <a:endParaRPr lang="en-US" sz="5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635" y="1515866"/>
            <a:ext cx="10475674" cy="75302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70341" y="9046163"/>
            <a:ext cx="2657478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Mainprice, 2007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63402" y="995127"/>
            <a:ext cx="362338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i="1" dirty="0" smtClean="0"/>
              <a:t>Known for a few minerals</a:t>
            </a:r>
            <a:endParaRPr kumimoji="0" lang="en-US" sz="2400" b="0" i="1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9544" y="5461593"/>
            <a:ext cx="60272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opx</a:t>
            </a:r>
            <a:endParaRPr kumimoji="0" lang="en-US" sz="2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2951" y="3895089"/>
            <a:ext cx="50013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olv</a:t>
            </a:r>
            <a:endParaRPr kumimoji="0" lang="en-US" sz="2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6145" y="7773227"/>
            <a:ext cx="60272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cpx</a:t>
            </a:r>
            <a:endParaRPr kumimoji="0" lang="en-US" sz="2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08945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82" y="254000"/>
            <a:ext cx="12533744" cy="557933"/>
          </a:xfrm>
        </p:spPr>
        <p:txBody>
          <a:bodyPr/>
          <a:lstStyle/>
          <a:p>
            <a:r>
              <a:rPr lang="en-US" sz="6600" dirty="0" smtClean="0"/>
              <a:t>complexities in subduction zones</a:t>
            </a:r>
            <a:endParaRPr lang="en-US" sz="6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82" y="3476736"/>
            <a:ext cx="6429488" cy="60269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2649" y="2230313"/>
            <a:ext cx="419115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N. Honshu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smtClean="0"/>
              <a:t>(Nakajima &amp; Hasegawa 2004)</a:t>
            </a:r>
            <a:endParaRPr kumimoji="0" lang="en-US" sz="2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388" y="3268549"/>
            <a:ext cx="5760411" cy="62351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45105" y="2230313"/>
            <a:ext cx="429409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Alaska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smtClean="0"/>
              <a:t>(Christensen and Abers, 2010)</a:t>
            </a:r>
            <a:endParaRPr kumimoji="0" lang="en-US" sz="2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" name="Right Arrow 6"/>
          <p:cNvSpPr/>
          <p:nvPr/>
        </p:nvSpPr>
        <p:spPr>
          <a:xfrm rot="13888446">
            <a:off x="10951411" y="7589071"/>
            <a:ext cx="837946" cy="520470"/>
          </a:xfrm>
          <a:prstGeom prst="rightArrow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8197" y="1065362"/>
            <a:ext cx="9045545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90° rotation between cold forearc</a:t>
            </a:r>
            <a:r>
              <a:rPr kumimoji="0" lang="en-US" sz="3200" b="0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and hot </a:t>
            </a:r>
            <a:r>
              <a:rPr kumimoji="0" lang="en-US" sz="3200" b="0" i="1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subarc</a:t>
            </a:r>
            <a:endParaRPr kumimoji="0" lang="en-US" sz="3200" b="0" i="1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i="1" baseline="0" dirty="0" smtClean="0"/>
              <a:t>but…</a:t>
            </a:r>
            <a:endParaRPr kumimoji="0" lang="en-US" sz="3200" b="0" i="1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03714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3004800" cy="1101796"/>
          </a:xfrm>
        </p:spPr>
        <p:txBody>
          <a:bodyPr/>
          <a:lstStyle/>
          <a:p>
            <a:r>
              <a:rPr lang="en-US" sz="4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Seismological sampling</a:t>
            </a:r>
            <a:endParaRPr lang="en-US" sz="4600">
              <a:solidFill>
                <a:schemeClr val="accent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978" y="1101795"/>
            <a:ext cx="9264678" cy="735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604" name="Rectangle 9"/>
          <p:cNvSpPr>
            <a:spLocks noChangeArrowheads="1"/>
          </p:cNvSpPr>
          <p:nvPr/>
        </p:nvSpPr>
        <p:spPr bwMode="auto">
          <a:xfrm>
            <a:off x="1210169" y="8592345"/>
            <a:ext cx="6777486" cy="86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25" tIns="65013" rIns="130025" bIns="65013">
            <a:spAutoFit/>
          </a:bodyPr>
          <a:lstStyle/>
          <a:p>
            <a:r>
              <a:rPr lang="en-US" sz="2400" i="1" dirty="0"/>
              <a:t>Tomography gives volume-averaged properties</a:t>
            </a:r>
          </a:p>
          <a:p>
            <a:r>
              <a:rPr lang="en-US" sz="2400" i="1" dirty="0"/>
              <a:t>Conversions &amp; reflections resolve layering</a:t>
            </a:r>
          </a:p>
        </p:txBody>
      </p:sp>
    </p:spTree>
    <p:extLst>
      <p:ext uri="{BB962C8B-B14F-4D97-AF65-F5344CB8AC3E}">
        <p14:creationId xmlns:p14="http://schemas.microsoft.com/office/powerpoint/2010/main" val="3780244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4" y="254000"/>
            <a:ext cx="10464801" cy="592675"/>
          </a:xfrm>
        </p:spPr>
        <p:txBody>
          <a:bodyPr/>
          <a:lstStyle/>
          <a:p>
            <a:r>
              <a:rPr lang="en-US" sz="4000" dirty="0" smtClean="0"/>
              <a:t>many ideas to explain subduction anisotropy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890" y="846675"/>
            <a:ext cx="2762076" cy="43640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7951" y="5210755"/>
            <a:ext cx="417507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3D wedge flow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[</a:t>
            </a:r>
            <a:r>
              <a:rPr kumimoji="0" lang="en-US" sz="2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Bengston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&amp; </a:t>
            </a:r>
            <a:r>
              <a:rPr kumimoji="0" lang="en-US" sz="2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vanKeken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 2012</a:t>
            </a:r>
            <a:r>
              <a:rPr lang="en-US" sz="2400" dirty="0" smtClean="0"/>
              <a:t>]</a:t>
            </a:r>
            <a:endParaRPr kumimoji="0" lang="en-US" sz="2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488" y="1050732"/>
            <a:ext cx="3216152" cy="41600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33158" y="5182907"/>
            <a:ext cx="364442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Sub-slab fabric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smtClean="0"/>
              <a:t>[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Song &amp; Kawakatsu 2012</a:t>
            </a:r>
            <a:r>
              <a:rPr lang="en-US" sz="2400" dirty="0" smtClean="0"/>
              <a:t>]</a:t>
            </a:r>
            <a:endParaRPr kumimoji="0" lang="en-US" sz="2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585" y="1539769"/>
            <a:ext cx="4177965" cy="32131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20714" y="4762279"/>
            <a:ext cx="230992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In-slab fabric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smtClean="0"/>
              <a:t>Faccenda 2008]</a:t>
            </a:r>
            <a:endParaRPr kumimoji="0" lang="en-US" sz="2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51" y="6212315"/>
            <a:ext cx="4921924" cy="33719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82351" y="8790153"/>
            <a:ext cx="328495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B-fabric transition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smtClean="0"/>
              <a:t>[Karato et al., 2008 </a:t>
            </a:r>
            <a:r>
              <a:rPr lang="en-US" sz="2400" dirty="0" err="1" smtClean="0"/>
              <a:t>etc</a:t>
            </a:r>
            <a:r>
              <a:rPr lang="en-US" sz="2400" dirty="0" smtClean="0"/>
              <a:t>]</a:t>
            </a:r>
            <a:endParaRPr kumimoji="0" lang="en-US" sz="2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2146" y="6024163"/>
            <a:ext cx="6113404" cy="31456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88708" y="9197967"/>
            <a:ext cx="446481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Global flow (Long &amp; Wirth 2013)</a:t>
            </a:r>
          </a:p>
        </p:txBody>
      </p:sp>
    </p:spTree>
    <p:extLst>
      <p:ext uri="{BB962C8B-B14F-4D97-AF65-F5344CB8AC3E}">
        <p14:creationId xmlns:p14="http://schemas.microsoft.com/office/powerpoint/2010/main" val="1307780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54004"/>
            <a:ext cx="12607966" cy="1411503"/>
          </a:xfrm>
        </p:spPr>
        <p:txBody>
          <a:bodyPr/>
          <a:lstStyle/>
          <a:p>
            <a:r>
              <a:rPr lang="en-US" sz="4800" dirty="0"/>
              <a:t>These “anharmonic” calculations get you to about 800-1000 C. </a:t>
            </a:r>
          </a:p>
        </p:txBody>
      </p:sp>
      <p:sp>
        <p:nvSpPr>
          <p:cNvPr id="3" name="Rectangle 2"/>
          <p:cNvSpPr/>
          <p:nvPr/>
        </p:nvSpPr>
        <p:spPr>
          <a:xfrm>
            <a:off x="353946" y="1603048"/>
            <a:ext cx="12254025" cy="1046424"/>
          </a:xfrm>
          <a:prstGeom prst="rect">
            <a:avLst/>
          </a:prstGeom>
        </p:spPr>
        <p:txBody>
          <a:bodyPr wrap="square" lIns="91425" tIns="45712" rIns="91425" bIns="45712">
            <a:spAutoFit/>
          </a:bodyPr>
          <a:lstStyle/>
          <a:p>
            <a:pPr lvl="0"/>
            <a:r>
              <a:rPr lang="en-US" sz="3100" i="1" dirty="0" smtClean="0"/>
              <a:t>To </a:t>
            </a:r>
            <a:r>
              <a:rPr lang="en-US" sz="3100" i="1" dirty="0"/>
              <a:t>go </a:t>
            </a:r>
            <a:r>
              <a:rPr lang="en-US" sz="3100" i="1" dirty="0" smtClean="0"/>
              <a:t>hotter, we need </a:t>
            </a:r>
            <a:r>
              <a:rPr lang="en-US" sz="3100" i="1" dirty="0"/>
              <a:t>to understand how attenuation affects observed wavespeeds.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94559" y="3756803"/>
            <a:ext cx="7729018" cy="62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25" tIns="65013" rIns="130025" bIns="65013">
            <a:prstTxWarp prst="textNoShape">
              <a:avLst/>
            </a:prstTxWarp>
            <a:spAutoFit/>
          </a:bodyPr>
          <a:lstStyle/>
          <a:p>
            <a:r>
              <a:rPr lang="en-US" sz="3100" dirty="0">
                <a:solidFill>
                  <a:srgbClr val="0365C0"/>
                </a:solidFill>
              </a:rPr>
              <a:t>Amplitude decay per cycle ~ </a:t>
            </a:r>
            <a:r>
              <a:rPr lang="en-US" sz="3100" dirty="0" err="1">
                <a:solidFill>
                  <a:srgbClr val="0365C0"/>
                </a:solidFill>
              </a:rPr>
              <a:t>exp</a:t>
            </a:r>
            <a:r>
              <a:rPr lang="en-US" sz="3100" dirty="0">
                <a:solidFill>
                  <a:srgbClr val="0365C0"/>
                </a:solidFill>
              </a:rPr>
              <a:t>(-</a:t>
            </a:r>
            <a:r>
              <a:rPr lang="en-US" sz="3100" dirty="0">
                <a:solidFill>
                  <a:srgbClr val="0365C0"/>
                </a:solidFill>
                <a:latin typeface="Symbol" charset="2"/>
              </a:rPr>
              <a:t>π</a:t>
            </a:r>
            <a:r>
              <a:rPr lang="en-US" sz="3100" i="1" dirty="0">
                <a:solidFill>
                  <a:srgbClr val="0365C0"/>
                </a:solidFill>
              </a:rPr>
              <a:t>f T/Q</a:t>
            </a:r>
            <a:r>
              <a:rPr lang="en-US" sz="3100" dirty="0">
                <a:solidFill>
                  <a:srgbClr val="0365C0"/>
                </a:solidFill>
              </a:rPr>
              <a:t>)</a:t>
            </a:r>
          </a:p>
        </p:txBody>
      </p:sp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0199383"/>
              </p:ext>
            </p:extLst>
          </p:nvPr>
        </p:nvGraphicFramePr>
        <p:xfrm>
          <a:off x="1039762" y="4550169"/>
          <a:ext cx="5932489" cy="3109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0" name="Chart" r:id="rId3" imgW="3683000" imgH="1930400" progId="Excel.Sheet.8">
                  <p:embed/>
                </p:oleObj>
              </mc:Choice>
              <mc:Fallback>
                <p:oleObj name="Chart" r:id="rId3" imgW="3683000" imgH="19304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9762" y="4550169"/>
                        <a:ext cx="5932489" cy="31099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590747" y="4770833"/>
            <a:ext cx="755968" cy="53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5" tIns="45712" rIns="91425" bIns="45712">
            <a:prstTxWarp prst="textNoShape">
              <a:avLst/>
            </a:prstTxWarp>
            <a:spAutoFit/>
          </a:bodyPr>
          <a:lstStyle/>
          <a:p>
            <a:r>
              <a:rPr lang="en-US" sz="2800" i="1" dirty="0">
                <a:solidFill>
                  <a:schemeClr val="accent1"/>
                </a:solidFill>
                <a:latin typeface="Symbol" charset="2"/>
              </a:rPr>
              <a:t>Δ</a:t>
            </a:r>
            <a:r>
              <a:rPr lang="en-US" sz="2800" i="1" dirty="0">
                <a:solidFill>
                  <a:schemeClr val="accent1"/>
                </a:solidFill>
              </a:rPr>
              <a:t>E</a:t>
            </a: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1517598" y="4878783"/>
            <a:ext cx="1177926" cy="0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/>
          </a:ln>
          <a:effectLst/>
        </p:spPr>
        <p:txBody>
          <a:bodyPr lIns="91425" tIns="45712" rIns="91425" bIns="4571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2197049" y="5197870"/>
            <a:ext cx="442913" cy="0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/>
          </a:ln>
          <a:effectLst/>
        </p:spPr>
        <p:txBody>
          <a:bodyPr lIns="91425" tIns="45712" rIns="91425" bIns="4571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2571696" y="4878784"/>
            <a:ext cx="0" cy="3190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 type="triangle" w="med" len="med"/>
            <a:tailEnd type="triangle" w="med" len="med"/>
          </a:ln>
          <a:effectLst/>
        </p:spPr>
        <p:txBody>
          <a:bodyPr lIns="91425" tIns="45712" rIns="91425" bIns="4571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6454721" y="5521722"/>
            <a:ext cx="4380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5" tIns="45712" rIns="91425" bIns="45712">
            <a:prstTxWarp prst="textNoShape">
              <a:avLst/>
            </a:prstTxWarp>
            <a:spAutoFit/>
          </a:bodyPr>
          <a:lstStyle/>
          <a:p>
            <a:r>
              <a:rPr lang="en-US" sz="2400" i="1" dirty="0">
                <a:solidFill>
                  <a:srgbClr val="0365C0"/>
                </a:solidFill>
              </a:rPr>
              <a:t>T</a:t>
            </a: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1947807" y="7193358"/>
            <a:ext cx="914401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 type="arrow" w="med" len="med"/>
            <a:tailEnd type="arrow" w="med" len="med"/>
          </a:ln>
          <a:effectLst/>
        </p:spPr>
        <p:txBody>
          <a:bodyPr lIns="91425" tIns="45712" rIns="91425" bIns="45712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114496" y="6783783"/>
            <a:ext cx="595240" cy="46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5" tIns="45712" rIns="91425" bIns="45712">
            <a:prstTxWarp prst="textNoShape">
              <a:avLst/>
            </a:prstTxWarp>
            <a:spAutoFit/>
          </a:bodyPr>
          <a:lstStyle/>
          <a:p>
            <a:r>
              <a:rPr lang="en-US" sz="2400" i="1">
                <a:solidFill>
                  <a:srgbClr val="990033"/>
                </a:solidFill>
              </a:rPr>
              <a:t>1/f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4116" y="8195160"/>
            <a:ext cx="675946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r>
              <a:rPr lang="en-US" sz="3100" i="1" dirty="0"/>
              <a:t>so higher frequencies decay quicker</a:t>
            </a:r>
          </a:p>
        </p:txBody>
      </p:sp>
      <p:pic>
        <p:nvPicPr>
          <p:cNvPr id="15" name="Picture 1028"/>
          <p:cNvPicPr>
            <a:picLocks noChangeAspect="1" noChangeArrowheads="1"/>
          </p:cNvPicPr>
          <p:nvPr/>
        </p:nvPicPr>
        <p:blipFill rotWithShape="1">
          <a:blip r:embed="rId5"/>
          <a:srcRect l="52546" t="51751" r="1"/>
          <a:stretch/>
        </p:blipFill>
        <p:spPr bwMode="auto">
          <a:xfrm>
            <a:off x="7823578" y="4267152"/>
            <a:ext cx="4467358" cy="392800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8" name="Text Box 1032"/>
          <p:cNvSpPr txBox="1">
            <a:spLocks noChangeArrowheads="1"/>
          </p:cNvSpPr>
          <p:nvPr/>
        </p:nvSpPr>
        <p:spPr bwMode="auto">
          <a:xfrm>
            <a:off x="8991450" y="8272198"/>
            <a:ext cx="3001624" cy="96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2" rIns="91425" bIns="45712">
            <a:prstTxWarp prst="textNoShape">
              <a:avLst/>
            </a:prstTxWarp>
            <a:spAutoFit/>
          </a:bodyPr>
          <a:lstStyle/>
          <a:p>
            <a:r>
              <a:rPr lang="en-US" sz="2800" i="1" dirty="0">
                <a:solidFill>
                  <a:schemeClr val="accent5">
                    <a:lumMod val="50000"/>
                  </a:schemeClr>
                </a:solidFill>
              </a:rPr>
              <a:t>S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wave spectrum</a:t>
            </a:r>
          </a:p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low-Q wedge</a:t>
            </a:r>
          </a:p>
        </p:txBody>
      </p:sp>
      <p:sp>
        <p:nvSpPr>
          <p:cNvPr id="19" name="TextBox 18"/>
          <p:cNvSpPr txBox="1"/>
          <p:nvPr/>
        </p:nvSpPr>
        <p:spPr>
          <a:xfrm rot="2345195">
            <a:off x="8572265" y="6509949"/>
            <a:ext cx="838372" cy="471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r>
              <a:rPr lang="en-US" sz="2400" dirty="0"/>
              <a:t>noise</a:t>
            </a:r>
          </a:p>
        </p:txBody>
      </p:sp>
      <p:sp>
        <p:nvSpPr>
          <p:cNvPr id="20" name="TextBox 19"/>
          <p:cNvSpPr txBox="1"/>
          <p:nvPr/>
        </p:nvSpPr>
        <p:spPr>
          <a:xfrm rot="3124774">
            <a:off x="8690479" y="5090267"/>
            <a:ext cx="906749" cy="471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r>
              <a:rPr lang="en-US" sz="2400" dirty="0"/>
              <a:t>signal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93275" y="3370837"/>
            <a:ext cx="1809490" cy="471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r>
              <a:rPr lang="en-US" sz="2400" b="1" i="1" dirty="0">
                <a:solidFill>
                  <a:schemeClr val="accent5"/>
                </a:solidFill>
              </a:rPr>
              <a:t>REMINDER</a:t>
            </a:r>
          </a:p>
        </p:txBody>
      </p:sp>
    </p:spTree>
    <p:extLst>
      <p:ext uri="{BB962C8B-B14F-4D97-AF65-F5344CB8AC3E}">
        <p14:creationId xmlns:p14="http://schemas.microsoft.com/office/powerpoint/2010/main" val="2091020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"/>
            <a:ext cx="13004800" cy="2010412"/>
          </a:xfrm>
        </p:spPr>
        <p:txBody>
          <a:bodyPr/>
          <a:lstStyle/>
          <a:p>
            <a:r>
              <a:rPr lang="en-US" sz="6000" dirty="0"/>
              <a:t>What Causes (apparent) Attenuation?</a:t>
            </a:r>
          </a:p>
        </p:txBody>
      </p:sp>
      <p:sp>
        <p:nvSpPr>
          <p:cNvPr id="155651" name="Text Box 3"/>
          <p:cNvSpPr txBox="1">
            <a:spLocks noChangeArrowheads="1"/>
          </p:cNvSpPr>
          <p:nvPr/>
        </p:nvSpPr>
        <p:spPr bwMode="auto">
          <a:xfrm>
            <a:off x="358992" y="2273584"/>
            <a:ext cx="5249333" cy="667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025" tIns="65013" rIns="130025" bIns="65013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800000"/>
                </a:solidFill>
              </a:rPr>
              <a:t>Upper Crust:</a:t>
            </a:r>
            <a:r>
              <a:rPr lang="en-US" sz="4000" dirty="0">
                <a:solidFill>
                  <a:srgbClr val="800000"/>
                </a:solidFill>
              </a:rPr>
              <a:t>  </a:t>
            </a:r>
            <a:r>
              <a:rPr lang="en-US" sz="4000" dirty="0"/>
              <a:t>cracks, pores</a:t>
            </a:r>
          </a:p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800000"/>
                </a:solidFill>
              </a:rPr>
              <a:t>Normal Mantle:</a:t>
            </a:r>
            <a:r>
              <a:rPr lang="en-US" sz="4000" dirty="0">
                <a:solidFill>
                  <a:srgbClr val="800000"/>
                </a:solidFill>
              </a:rPr>
              <a:t>  </a:t>
            </a:r>
            <a:r>
              <a:rPr lang="en-US" sz="4000" dirty="0"/>
              <a:t>thermally activated dissipation</a:t>
            </a:r>
          </a:p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800000"/>
                </a:solidFill>
              </a:rPr>
              <a:t>Cold Slabs:</a:t>
            </a:r>
            <a:r>
              <a:rPr lang="en-US" sz="4000" dirty="0">
                <a:solidFill>
                  <a:srgbClr val="800000"/>
                </a:solidFill>
              </a:rPr>
              <a:t>  </a:t>
            </a:r>
            <a:r>
              <a:rPr lang="en-US" sz="4000" dirty="0"/>
              <a:t>??</a:t>
            </a:r>
          </a:p>
          <a:p>
            <a:pPr>
              <a:spcBef>
                <a:spcPct val="50000"/>
              </a:spcBef>
            </a:pPr>
            <a:endParaRPr lang="en-US" sz="4000" dirty="0"/>
          </a:p>
          <a:p>
            <a:pPr>
              <a:spcBef>
                <a:spcPct val="50000"/>
              </a:spcBef>
            </a:pPr>
            <a:r>
              <a:rPr lang="en-US" sz="3400" dirty="0"/>
              <a:t>(scattering may dominate if 1/</a:t>
            </a:r>
            <a:r>
              <a:rPr lang="en-US" sz="3400" i="1" dirty="0"/>
              <a:t>Q</a:t>
            </a:r>
            <a:r>
              <a:rPr lang="en-US" sz="3400" i="1" baseline="-25000" dirty="0"/>
              <a:t>intrinsic </a:t>
            </a:r>
            <a:r>
              <a:rPr lang="en-US" sz="3400" dirty="0"/>
              <a:t> is low) </a:t>
            </a:r>
          </a:p>
        </p:txBody>
      </p:sp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8322" y="2010414"/>
            <a:ext cx="7155938" cy="588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2096522" y="6819505"/>
            <a:ext cx="35934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8243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5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3532957"/>
              </p:ext>
            </p:extLst>
          </p:nvPr>
        </p:nvGraphicFramePr>
        <p:xfrm>
          <a:off x="3281363" y="2206625"/>
          <a:ext cx="5491162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3" name="Equation" r:id="rId3" imgW="1574800" imgH="292100" progId="Equation.DSMT4">
                  <p:embed/>
                </p:oleObj>
              </mc:Choice>
              <mc:Fallback>
                <p:oleObj name="Equation" r:id="rId3" imgW="1574800" imgH="292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1363" y="2206625"/>
                        <a:ext cx="5491162" cy="1019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0596"/>
            <a:ext cx="13004800" cy="1625600"/>
          </a:xfrm>
        </p:spPr>
        <p:txBody>
          <a:bodyPr>
            <a:normAutofit/>
          </a:bodyPr>
          <a:lstStyle/>
          <a:p>
            <a:r>
              <a:rPr lang="en-US" sz="5100" dirty="0"/>
              <a:t>Attenuation </a:t>
            </a:r>
            <a:r>
              <a:rPr lang="en-US" sz="5100" dirty="0" err="1"/>
              <a:t>vs</a:t>
            </a:r>
            <a:r>
              <a:rPr lang="en-US" sz="5100" dirty="0"/>
              <a:t> Velocity:  Physical Dispersion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09444" y="5968022"/>
            <a:ext cx="3269262" cy="2258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909444" y="8331914"/>
            <a:ext cx="3269262" cy="2258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975673" y="3613917"/>
            <a:ext cx="2582898" cy="2354109"/>
          </a:xfrm>
          <a:custGeom>
            <a:avLst/>
            <a:gdLst>
              <a:gd name="connsiteX0" fmla="*/ 0 w 1816100"/>
              <a:gd name="connsiteY0" fmla="*/ 1655233 h 1655233"/>
              <a:gd name="connsiteX1" fmla="*/ 524933 w 1816100"/>
              <a:gd name="connsiteY1" fmla="*/ 1655233 h 1655233"/>
              <a:gd name="connsiteX2" fmla="*/ 533400 w 1816100"/>
              <a:gd name="connsiteY2" fmla="*/ 0 h 1655233"/>
              <a:gd name="connsiteX3" fmla="*/ 558800 w 1816100"/>
              <a:gd name="connsiteY3" fmla="*/ 1651000 h 1655233"/>
              <a:gd name="connsiteX4" fmla="*/ 1816100 w 1816100"/>
              <a:gd name="connsiteY4" fmla="*/ 1646766 h 165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6100" h="1655233">
                <a:moveTo>
                  <a:pt x="0" y="1655233"/>
                </a:moveTo>
                <a:lnTo>
                  <a:pt x="524933" y="1655233"/>
                </a:lnTo>
                <a:cubicBezTo>
                  <a:pt x="527755" y="1103489"/>
                  <a:pt x="533400" y="0"/>
                  <a:pt x="533400" y="0"/>
                </a:cubicBezTo>
                <a:lnTo>
                  <a:pt x="558800" y="1651000"/>
                </a:lnTo>
                <a:lnTo>
                  <a:pt x="1816100" y="1646766"/>
                </a:lnTo>
              </a:path>
            </a:pathLst>
          </a:cu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0025" tIns="65013" rIns="130025" bIns="65013"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987715" y="6271072"/>
            <a:ext cx="3082620" cy="2069127"/>
          </a:xfrm>
          <a:custGeom>
            <a:avLst/>
            <a:gdLst>
              <a:gd name="connsiteX0" fmla="*/ 0 w 2167467"/>
              <a:gd name="connsiteY0" fmla="*/ 1442155 h 1569155"/>
              <a:gd name="connsiteX1" fmla="*/ 495300 w 2167467"/>
              <a:gd name="connsiteY1" fmla="*/ 1446388 h 1569155"/>
              <a:gd name="connsiteX2" fmla="*/ 550334 w 2167467"/>
              <a:gd name="connsiteY2" fmla="*/ 1416755 h 1569155"/>
              <a:gd name="connsiteX3" fmla="*/ 681567 w 2167467"/>
              <a:gd name="connsiteY3" fmla="*/ 531988 h 1569155"/>
              <a:gd name="connsiteX4" fmla="*/ 1003300 w 2167467"/>
              <a:gd name="connsiteY4" fmla="*/ 121355 h 1569155"/>
              <a:gd name="connsiteX5" fmla="*/ 1600200 w 2167467"/>
              <a:gd name="connsiteY5" fmla="*/ 1260121 h 1569155"/>
              <a:gd name="connsiteX6" fmla="*/ 2167467 w 2167467"/>
              <a:gd name="connsiteY6" fmla="*/ 1454855 h 1569155"/>
              <a:gd name="connsiteX0" fmla="*/ 0 w 2167467"/>
              <a:gd name="connsiteY0" fmla="*/ 1442155 h 1482371"/>
              <a:gd name="connsiteX1" fmla="*/ 495300 w 2167467"/>
              <a:gd name="connsiteY1" fmla="*/ 1446388 h 1482371"/>
              <a:gd name="connsiteX2" fmla="*/ 550334 w 2167467"/>
              <a:gd name="connsiteY2" fmla="*/ 1274410 h 1482371"/>
              <a:gd name="connsiteX3" fmla="*/ 681567 w 2167467"/>
              <a:gd name="connsiteY3" fmla="*/ 531988 h 1482371"/>
              <a:gd name="connsiteX4" fmla="*/ 1003300 w 2167467"/>
              <a:gd name="connsiteY4" fmla="*/ 121355 h 1482371"/>
              <a:gd name="connsiteX5" fmla="*/ 1600200 w 2167467"/>
              <a:gd name="connsiteY5" fmla="*/ 1260121 h 1482371"/>
              <a:gd name="connsiteX6" fmla="*/ 2167467 w 2167467"/>
              <a:gd name="connsiteY6" fmla="*/ 1454855 h 1482371"/>
              <a:gd name="connsiteX0" fmla="*/ 0 w 2167467"/>
              <a:gd name="connsiteY0" fmla="*/ 1442155 h 1482371"/>
              <a:gd name="connsiteX1" fmla="*/ 495300 w 2167467"/>
              <a:gd name="connsiteY1" fmla="*/ 1446388 h 1482371"/>
              <a:gd name="connsiteX2" fmla="*/ 550334 w 2167467"/>
              <a:gd name="connsiteY2" fmla="*/ 1274410 h 1482371"/>
              <a:gd name="connsiteX3" fmla="*/ 681567 w 2167467"/>
              <a:gd name="connsiteY3" fmla="*/ 531988 h 1482371"/>
              <a:gd name="connsiteX4" fmla="*/ 1003300 w 2167467"/>
              <a:gd name="connsiteY4" fmla="*/ 121355 h 1482371"/>
              <a:gd name="connsiteX5" fmla="*/ 1600200 w 2167467"/>
              <a:gd name="connsiteY5" fmla="*/ 1260121 h 1482371"/>
              <a:gd name="connsiteX6" fmla="*/ 2167467 w 2167467"/>
              <a:gd name="connsiteY6" fmla="*/ 1454855 h 1482371"/>
              <a:gd name="connsiteX0" fmla="*/ 0 w 2167467"/>
              <a:gd name="connsiteY0" fmla="*/ 1442155 h 1482371"/>
              <a:gd name="connsiteX1" fmla="*/ 495300 w 2167467"/>
              <a:gd name="connsiteY1" fmla="*/ 1446388 h 1482371"/>
              <a:gd name="connsiteX2" fmla="*/ 550334 w 2167467"/>
              <a:gd name="connsiteY2" fmla="*/ 1274410 h 1482371"/>
              <a:gd name="connsiteX3" fmla="*/ 681567 w 2167467"/>
              <a:gd name="connsiteY3" fmla="*/ 531988 h 1482371"/>
              <a:gd name="connsiteX4" fmla="*/ 1003300 w 2167467"/>
              <a:gd name="connsiteY4" fmla="*/ 121355 h 1482371"/>
              <a:gd name="connsiteX5" fmla="*/ 1600200 w 2167467"/>
              <a:gd name="connsiteY5" fmla="*/ 1260121 h 1482371"/>
              <a:gd name="connsiteX6" fmla="*/ 2167467 w 2167467"/>
              <a:gd name="connsiteY6" fmla="*/ 1454855 h 1482371"/>
              <a:gd name="connsiteX0" fmla="*/ 0 w 2167467"/>
              <a:gd name="connsiteY0" fmla="*/ 1442155 h 1482371"/>
              <a:gd name="connsiteX1" fmla="*/ 495300 w 2167467"/>
              <a:gd name="connsiteY1" fmla="*/ 1446388 h 1482371"/>
              <a:gd name="connsiteX2" fmla="*/ 550334 w 2167467"/>
              <a:gd name="connsiteY2" fmla="*/ 1274410 h 1482371"/>
              <a:gd name="connsiteX3" fmla="*/ 681567 w 2167467"/>
              <a:gd name="connsiteY3" fmla="*/ 531988 h 1482371"/>
              <a:gd name="connsiteX4" fmla="*/ 1003300 w 2167467"/>
              <a:gd name="connsiteY4" fmla="*/ 121355 h 1482371"/>
              <a:gd name="connsiteX5" fmla="*/ 1600200 w 2167467"/>
              <a:gd name="connsiteY5" fmla="*/ 1260121 h 1482371"/>
              <a:gd name="connsiteX6" fmla="*/ 2167467 w 2167467"/>
              <a:gd name="connsiteY6" fmla="*/ 1454855 h 1482371"/>
              <a:gd name="connsiteX0" fmla="*/ 0 w 2167467"/>
              <a:gd name="connsiteY0" fmla="*/ 1442155 h 1482371"/>
              <a:gd name="connsiteX1" fmla="*/ 495300 w 2167467"/>
              <a:gd name="connsiteY1" fmla="*/ 1446388 h 1482371"/>
              <a:gd name="connsiteX2" fmla="*/ 550334 w 2167467"/>
              <a:gd name="connsiteY2" fmla="*/ 1274410 h 1482371"/>
              <a:gd name="connsiteX3" fmla="*/ 681567 w 2167467"/>
              <a:gd name="connsiteY3" fmla="*/ 531988 h 1482371"/>
              <a:gd name="connsiteX4" fmla="*/ 1003300 w 2167467"/>
              <a:gd name="connsiteY4" fmla="*/ 121355 h 1482371"/>
              <a:gd name="connsiteX5" fmla="*/ 1600200 w 2167467"/>
              <a:gd name="connsiteY5" fmla="*/ 1260121 h 1482371"/>
              <a:gd name="connsiteX6" fmla="*/ 2167467 w 2167467"/>
              <a:gd name="connsiteY6" fmla="*/ 1454855 h 1482371"/>
              <a:gd name="connsiteX0" fmla="*/ 0 w 2167467"/>
              <a:gd name="connsiteY0" fmla="*/ 1442155 h 1482371"/>
              <a:gd name="connsiteX1" fmla="*/ 495300 w 2167467"/>
              <a:gd name="connsiteY1" fmla="*/ 1446388 h 1482371"/>
              <a:gd name="connsiteX2" fmla="*/ 550334 w 2167467"/>
              <a:gd name="connsiteY2" fmla="*/ 1274410 h 1482371"/>
              <a:gd name="connsiteX3" fmla="*/ 681567 w 2167467"/>
              <a:gd name="connsiteY3" fmla="*/ 531988 h 1482371"/>
              <a:gd name="connsiteX4" fmla="*/ 1003300 w 2167467"/>
              <a:gd name="connsiteY4" fmla="*/ 121355 h 1482371"/>
              <a:gd name="connsiteX5" fmla="*/ 1600200 w 2167467"/>
              <a:gd name="connsiteY5" fmla="*/ 1260121 h 1482371"/>
              <a:gd name="connsiteX6" fmla="*/ 2167467 w 2167467"/>
              <a:gd name="connsiteY6" fmla="*/ 1454855 h 1482371"/>
              <a:gd name="connsiteX0" fmla="*/ 0 w 2167467"/>
              <a:gd name="connsiteY0" fmla="*/ 1442155 h 1482371"/>
              <a:gd name="connsiteX1" fmla="*/ 495300 w 2167467"/>
              <a:gd name="connsiteY1" fmla="*/ 1446388 h 1482371"/>
              <a:gd name="connsiteX2" fmla="*/ 550334 w 2167467"/>
              <a:gd name="connsiteY2" fmla="*/ 1274410 h 1482371"/>
              <a:gd name="connsiteX3" fmla="*/ 681567 w 2167467"/>
              <a:gd name="connsiteY3" fmla="*/ 531988 h 1482371"/>
              <a:gd name="connsiteX4" fmla="*/ 1003300 w 2167467"/>
              <a:gd name="connsiteY4" fmla="*/ 121355 h 1482371"/>
              <a:gd name="connsiteX5" fmla="*/ 1600200 w 2167467"/>
              <a:gd name="connsiteY5" fmla="*/ 1260121 h 1482371"/>
              <a:gd name="connsiteX6" fmla="*/ 2167467 w 2167467"/>
              <a:gd name="connsiteY6" fmla="*/ 1454855 h 1482371"/>
              <a:gd name="connsiteX0" fmla="*/ 0 w 2167467"/>
              <a:gd name="connsiteY0" fmla="*/ 1442155 h 1454855"/>
              <a:gd name="connsiteX1" fmla="*/ 495300 w 2167467"/>
              <a:gd name="connsiteY1" fmla="*/ 1446388 h 1454855"/>
              <a:gd name="connsiteX2" fmla="*/ 550334 w 2167467"/>
              <a:gd name="connsiteY2" fmla="*/ 1274410 h 1454855"/>
              <a:gd name="connsiteX3" fmla="*/ 681567 w 2167467"/>
              <a:gd name="connsiteY3" fmla="*/ 531988 h 1454855"/>
              <a:gd name="connsiteX4" fmla="*/ 1003300 w 2167467"/>
              <a:gd name="connsiteY4" fmla="*/ 121355 h 1454855"/>
              <a:gd name="connsiteX5" fmla="*/ 1464733 w 2167467"/>
              <a:gd name="connsiteY5" fmla="*/ 1137354 h 1454855"/>
              <a:gd name="connsiteX6" fmla="*/ 2167467 w 2167467"/>
              <a:gd name="connsiteY6" fmla="*/ 1454855 h 1454855"/>
              <a:gd name="connsiteX0" fmla="*/ 0 w 2167467"/>
              <a:gd name="connsiteY0" fmla="*/ 1442155 h 1454855"/>
              <a:gd name="connsiteX1" fmla="*/ 495300 w 2167467"/>
              <a:gd name="connsiteY1" fmla="*/ 1446388 h 1454855"/>
              <a:gd name="connsiteX2" fmla="*/ 550334 w 2167467"/>
              <a:gd name="connsiteY2" fmla="*/ 1274410 h 1454855"/>
              <a:gd name="connsiteX3" fmla="*/ 681567 w 2167467"/>
              <a:gd name="connsiteY3" fmla="*/ 531988 h 1454855"/>
              <a:gd name="connsiteX4" fmla="*/ 1003300 w 2167467"/>
              <a:gd name="connsiteY4" fmla="*/ 121355 h 1454855"/>
              <a:gd name="connsiteX5" fmla="*/ 1464733 w 2167467"/>
              <a:gd name="connsiteY5" fmla="*/ 1137354 h 1454855"/>
              <a:gd name="connsiteX6" fmla="*/ 2167467 w 2167467"/>
              <a:gd name="connsiteY6" fmla="*/ 1454855 h 1454855"/>
              <a:gd name="connsiteX0" fmla="*/ 0 w 2167467"/>
              <a:gd name="connsiteY0" fmla="*/ 1442155 h 1454855"/>
              <a:gd name="connsiteX1" fmla="*/ 495300 w 2167467"/>
              <a:gd name="connsiteY1" fmla="*/ 1446388 h 1454855"/>
              <a:gd name="connsiteX2" fmla="*/ 550334 w 2167467"/>
              <a:gd name="connsiteY2" fmla="*/ 1274410 h 1454855"/>
              <a:gd name="connsiteX3" fmla="*/ 681567 w 2167467"/>
              <a:gd name="connsiteY3" fmla="*/ 531988 h 1454855"/>
              <a:gd name="connsiteX4" fmla="*/ 1003300 w 2167467"/>
              <a:gd name="connsiteY4" fmla="*/ 121355 h 1454855"/>
              <a:gd name="connsiteX5" fmla="*/ 1464733 w 2167467"/>
              <a:gd name="connsiteY5" fmla="*/ 1137354 h 1454855"/>
              <a:gd name="connsiteX6" fmla="*/ 2167467 w 2167467"/>
              <a:gd name="connsiteY6" fmla="*/ 1454855 h 1454855"/>
              <a:gd name="connsiteX0" fmla="*/ 0 w 2167467"/>
              <a:gd name="connsiteY0" fmla="*/ 1442155 h 1454855"/>
              <a:gd name="connsiteX1" fmla="*/ 495300 w 2167467"/>
              <a:gd name="connsiteY1" fmla="*/ 1446388 h 1454855"/>
              <a:gd name="connsiteX2" fmla="*/ 550334 w 2167467"/>
              <a:gd name="connsiteY2" fmla="*/ 1274410 h 1454855"/>
              <a:gd name="connsiteX3" fmla="*/ 681567 w 2167467"/>
              <a:gd name="connsiteY3" fmla="*/ 531988 h 1454855"/>
              <a:gd name="connsiteX4" fmla="*/ 1003300 w 2167467"/>
              <a:gd name="connsiteY4" fmla="*/ 121355 h 1454855"/>
              <a:gd name="connsiteX5" fmla="*/ 1464733 w 2167467"/>
              <a:gd name="connsiteY5" fmla="*/ 1137354 h 1454855"/>
              <a:gd name="connsiteX6" fmla="*/ 2167467 w 2167467"/>
              <a:gd name="connsiteY6" fmla="*/ 1454855 h 1454855"/>
              <a:gd name="connsiteX0" fmla="*/ 0 w 2167467"/>
              <a:gd name="connsiteY0" fmla="*/ 1442155 h 1454855"/>
              <a:gd name="connsiteX1" fmla="*/ 495300 w 2167467"/>
              <a:gd name="connsiteY1" fmla="*/ 1446388 h 1454855"/>
              <a:gd name="connsiteX2" fmla="*/ 550334 w 2167467"/>
              <a:gd name="connsiteY2" fmla="*/ 1274410 h 1454855"/>
              <a:gd name="connsiteX3" fmla="*/ 681567 w 2167467"/>
              <a:gd name="connsiteY3" fmla="*/ 531988 h 1454855"/>
              <a:gd name="connsiteX4" fmla="*/ 1003300 w 2167467"/>
              <a:gd name="connsiteY4" fmla="*/ 121355 h 1454855"/>
              <a:gd name="connsiteX5" fmla="*/ 1464733 w 2167467"/>
              <a:gd name="connsiteY5" fmla="*/ 1137354 h 1454855"/>
              <a:gd name="connsiteX6" fmla="*/ 2167467 w 2167467"/>
              <a:gd name="connsiteY6" fmla="*/ 1454855 h 1454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467" h="1454855">
                <a:moveTo>
                  <a:pt x="0" y="1442155"/>
                </a:moveTo>
                <a:cubicBezTo>
                  <a:pt x="201789" y="1446388"/>
                  <a:pt x="365478" y="1446829"/>
                  <a:pt x="495300" y="1446388"/>
                </a:cubicBezTo>
                <a:cubicBezTo>
                  <a:pt x="540456" y="1441186"/>
                  <a:pt x="544690" y="1326798"/>
                  <a:pt x="550334" y="1274410"/>
                </a:cubicBezTo>
                <a:cubicBezTo>
                  <a:pt x="581378" y="1122010"/>
                  <a:pt x="610306" y="774964"/>
                  <a:pt x="681567" y="531988"/>
                </a:cubicBezTo>
                <a:cubicBezTo>
                  <a:pt x="757061" y="339812"/>
                  <a:pt x="850195" y="0"/>
                  <a:pt x="1003300" y="121355"/>
                </a:cubicBezTo>
                <a:cubicBezTo>
                  <a:pt x="1088672" y="208844"/>
                  <a:pt x="1219905" y="902404"/>
                  <a:pt x="1464733" y="1137354"/>
                </a:cubicBezTo>
                <a:cubicBezTo>
                  <a:pt x="1658761" y="1359604"/>
                  <a:pt x="2167467" y="1454855"/>
                  <a:pt x="2167467" y="1454855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0025" tIns="65013" rIns="130025" bIns="65013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07116" y="3999241"/>
            <a:ext cx="2635422" cy="569038"/>
          </a:xfrm>
          <a:prstGeom prst="rect">
            <a:avLst/>
          </a:prstGeom>
          <a:noFill/>
        </p:spPr>
        <p:txBody>
          <a:bodyPr wrap="none" lIns="130025" tIns="65013" rIns="130025" bIns="65013" rtlCol="0">
            <a:spAutoFit/>
          </a:bodyPr>
          <a:lstStyle/>
          <a:p>
            <a:r>
              <a:rPr lang="en-US" sz="2800" dirty="0"/>
              <a:t>No attenuation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58849" y="6880901"/>
            <a:ext cx="4164875" cy="562183"/>
          </a:xfrm>
          <a:prstGeom prst="rect">
            <a:avLst/>
          </a:prstGeom>
          <a:noFill/>
        </p:spPr>
        <p:txBody>
          <a:bodyPr wrap="none" lIns="130025" tIns="65013" rIns="130025" bIns="65013" rtlCol="0">
            <a:spAutoFit/>
          </a:bodyPr>
          <a:lstStyle/>
          <a:p>
            <a:r>
              <a:rPr lang="en-US" sz="2800" dirty="0"/>
              <a:t>Attenuation  +  </a:t>
            </a:r>
            <a:r>
              <a:rPr lang="en-US" sz="2800" dirty="0" smtClean="0"/>
              <a:t>Causality</a:t>
            </a:r>
            <a:endParaRPr lang="en-US" sz="28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026671" y="5965763"/>
            <a:ext cx="3269262" cy="2258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6057179" y="4026336"/>
            <a:ext cx="2871893" cy="1990857"/>
          </a:xfrm>
          <a:custGeom>
            <a:avLst/>
            <a:gdLst>
              <a:gd name="connsiteX0" fmla="*/ 0 w 2019300"/>
              <a:gd name="connsiteY0" fmla="*/ 1352550 h 1536700"/>
              <a:gd name="connsiteX1" fmla="*/ 203200 w 2019300"/>
              <a:gd name="connsiteY1" fmla="*/ 1352550 h 1536700"/>
              <a:gd name="connsiteX2" fmla="*/ 495300 w 2019300"/>
              <a:gd name="connsiteY2" fmla="*/ 1276350 h 1536700"/>
              <a:gd name="connsiteX3" fmla="*/ 990600 w 2019300"/>
              <a:gd name="connsiteY3" fmla="*/ 6350 h 1536700"/>
              <a:gd name="connsiteX4" fmla="*/ 1384300 w 2019300"/>
              <a:gd name="connsiteY4" fmla="*/ 1314450 h 1536700"/>
              <a:gd name="connsiteX5" fmla="*/ 2019300 w 2019300"/>
              <a:gd name="connsiteY5" fmla="*/ 1339850 h 1536700"/>
              <a:gd name="connsiteX0" fmla="*/ 0 w 2019300"/>
              <a:gd name="connsiteY0" fmla="*/ 1352550 h 1536700"/>
              <a:gd name="connsiteX1" fmla="*/ 203200 w 2019300"/>
              <a:gd name="connsiteY1" fmla="*/ 1352550 h 1536700"/>
              <a:gd name="connsiteX2" fmla="*/ 495300 w 2019300"/>
              <a:gd name="connsiteY2" fmla="*/ 1276350 h 1536700"/>
              <a:gd name="connsiteX3" fmla="*/ 990600 w 2019300"/>
              <a:gd name="connsiteY3" fmla="*/ 6350 h 1536700"/>
              <a:gd name="connsiteX4" fmla="*/ 1384300 w 2019300"/>
              <a:gd name="connsiteY4" fmla="*/ 1314450 h 1536700"/>
              <a:gd name="connsiteX5" fmla="*/ 2019300 w 2019300"/>
              <a:gd name="connsiteY5" fmla="*/ 1339850 h 1536700"/>
              <a:gd name="connsiteX0" fmla="*/ 0 w 2019300"/>
              <a:gd name="connsiteY0" fmla="*/ 1352550 h 1500717"/>
              <a:gd name="connsiteX1" fmla="*/ 203200 w 2019300"/>
              <a:gd name="connsiteY1" fmla="*/ 1352550 h 1500717"/>
              <a:gd name="connsiteX2" fmla="*/ 495300 w 2019300"/>
              <a:gd name="connsiteY2" fmla="*/ 1276350 h 1500717"/>
              <a:gd name="connsiteX3" fmla="*/ 990600 w 2019300"/>
              <a:gd name="connsiteY3" fmla="*/ 6350 h 1500717"/>
              <a:gd name="connsiteX4" fmla="*/ 1384300 w 2019300"/>
              <a:gd name="connsiteY4" fmla="*/ 1314450 h 1500717"/>
              <a:gd name="connsiteX5" fmla="*/ 2019300 w 2019300"/>
              <a:gd name="connsiteY5" fmla="*/ 1339850 h 1500717"/>
              <a:gd name="connsiteX0" fmla="*/ 0 w 2019300"/>
              <a:gd name="connsiteY0" fmla="*/ 1352550 h 1500717"/>
              <a:gd name="connsiteX1" fmla="*/ 203200 w 2019300"/>
              <a:gd name="connsiteY1" fmla="*/ 1352550 h 1500717"/>
              <a:gd name="connsiteX2" fmla="*/ 495300 w 2019300"/>
              <a:gd name="connsiteY2" fmla="*/ 1276350 h 1500717"/>
              <a:gd name="connsiteX3" fmla="*/ 990600 w 2019300"/>
              <a:gd name="connsiteY3" fmla="*/ 6350 h 1500717"/>
              <a:gd name="connsiteX4" fmla="*/ 1384300 w 2019300"/>
              <a:gd name="connsiteY4" fmla="*/ 1314450 h 1500717"/>
              <a:gd name="connsiteX5" fmla="*/ 2019300 w 2019300"/>
              <a:gd name="connsiteY5" fmla="*/ 1339850 h 1500717"/>
              <a:gd name="connsiteX0" fmla="*/ 0 w 2019300"/>
              <a:gd name="connsiteY0" fmla="*/ 1352550 h 1500717"/>
              <a:gd name="connsiteX1" fmla="*/ 203200 w 2019300"/>
              <a:gd name="connsiteY1" fmla="*/ 1352550 h 1500717"/>
              <a:gd name="connsiteX2" fmla="*/ 495300 w 2019300"/>
              <a:gd name="connsiteY2" fmla="*/ 1276350 h 1500717"/>
              <a:gd name="connsiteX3" fmla="*/ 990600 w 2019300"/>
              <a:gd name="connsiteY3" fmla="*/ 6350 h 1500717"/>
              <a:gd name="connsiteX4" fmla="*/ 1384300 w 2019300"/>
              <a:gd name="connsiteY4" fmla="*/ 1314450 h 1500717"/>
              <a:gd name="connsiteX5" fmla="*/ 2019300 w 2019300"/>
              <a:gd name="connsiteY5" fmla="*/ 1339850 h 1500717"/>
              <a:gd name="connsiteX0" fmla="*/ 0 w 2019300"/>
              <a:gd name="connsiteY0" fmla="*/ 1352550 h 1500717"/>
              <a:gd name="connsiteX1" fmla="*/ 203200 w 2019300"/>
              <a:gd name="connsiteY1" fmla="*/ 1352550 h 1500717"/>
              <a:gd name="connsiteX2" fmla="*/ 495300 w 2019300"/>
              <a:gd name="connsiteY2" fmla="*/ 1276350 h 1500717"/>
              <a:gd name="connsiteX3" fmla="*/ 990600 w 2019300"/>
              <a:gd name="connsiteY3" fmla="*/ 6350 h 1500717"/>
              <a:gd name="connsiteX4" fmla="*/ 1384300 w 2019300"/>
              <a:gd name="connsiteY4" fmla="*/ 1314450 h 1500717"/>
              <a:gd name="connsiteX5" fmla="*/ 2019300 w 2019300"/>
              <a:gd name="connsiteY5" fmla="*/ 1339850 h 1500717"/>
              <a:gd name="connsiteX0" fmla="*/ 0 w 2019300"/>
              <a:gd name="connsiteY0" fmla="*/ 1352550 h 1500717"/>
              <a:gd name="connsiteX1" fmla="*/ 203200 w 2019300"/>
              <a:gd name="connsiteY1" fmla="*/ 1352550 h 1500717"/>
              <a:gd name="connsiteX2" fmla="*/ 495300 w 2019300"/>
              <a:gd name="connsiteY2" fmla="*/ 1276350 h 1500717"/>
              <a:gd name="connsiteX3" fmla="*/ 990600 w 2019300"/>
              <a:gd name="connsiteY3" fmla="*/ 6350 h 1500717"/>
              <a:gd name="connsiteX4" fmla="*/ 1549400 w 2019300"/>
              <a:gd name="connsiteY4" fmla="*/ 1314450 h 1500717"/>
              <a:gd name="connsiteX5" fmla="*/ 2019300 w 2019300"/>
              <a:gd name="connsiteY5" fmla="*/ 1339850 h 1500717"/>
              <a:gd name="connsiteX0" fmla="*/ 0 w 2019300"/>
              <a:gd name="connsiteY0" fmla="*/ 1352550 h 1399821"/>
              <a:gd name="connsiteX1" fmla="*/ 203200 w 2019300"/>
              <a:gd name="connsiteY1" fmla="*/ 1352550 h 1399821"/>
              <a:gd name="connsiteX2" fmla="*/ 495300 w 2019300"/>
              <a:gd name="connsiteY2" fmla="*/ 1276350 h 1399821"/>
              <a:gd name="connsiteX3" fmla="*/ 990600 w 2019300"/>
              <a:gd name="connsiteY3" fmla="*/ 6350 h 1399821"/>
              <a:gd name="connsiteX4" fmla="*/ 1549400 w 2019300"/>
              <a:gd name="connsiteY4" fmla="*/ 1314450 h 1399821"/>
              <a:gd name="connsiteX5" fmla="*/ 2019300 w 2019300"/>
              <a:gd name="connsiteY5" fmla="*/ 1339850 h 139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9300" h="1399821">
                <a:moveTo>
                  <a:pt x="0" y="1352550"/>
                </a:moveTo>
                <a:cubicBezTo>
                  <a:pt x="60325" y="1358900"/>
                  <a:pt x="120650" y="1365250"/>
                  <a:pt x="203200" y="1352550"/>
                </a:cubicBezTo>
                <a:cubicBezTo>
                  <a:pt x="285750" y="1339850"/>
                  <a:pt x="364067" y="1365251"/>
                  <a:pt x="495300" y="1276350"/>
                </a:cubicBezTo>
                <a:cubicBezTo>
                  <a:pt x="550333" y="1077383"/>
                  <a:pt x="814917" y="0"/>
                  <a:pt x="990600" y="6350"/>
                </a:cubicBezTo>
                <a:cubicBezTo>
                  <a:pt x="1166283" y="12700"/>
                  <a:pt x="1377950" y="1092200"/>
                  <a:pt x="1549400" y="1314450"/>
                </a:cubicBezTo>
                <a:cubicBezTo>
                  <a:pt x="1733550" y="1399821"/>
                  <a:pt x="1915583" y="1335617"/>
                  <a:pt x="2019300" y="133985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0025" tIns="65013" rIns="130025" bIns="65013"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788342" y="3953353"/>
            <a:ext cx="5150569" cy="569038"/>
          </a:xfrm>
          <a:prstGeom prst="rect">
            <a:avLst/>
          </a:prstGeom>
          <a:noFill/>
        </p:spPr>
        <p:txBody>
          <a:bodyPr wrap="none" lIns="130025" tIns="65013" rIns="130025" bIns="65013" rtlCol="0">
            <a:spAutoFit/>
          </a:bodyPr>
          <a:lstStyle/>
          <a:p>
            <a:r>
              <a:rPr lang="en-US" sz="2800" dirty="0"/>
              <a:t>“Attenuation” without causality</a:t>
            </a:r>
          </a:p>
        </p:txBody>
      </p:sp>
      <p:cxnSp>
        <p:nvCxnSpPr>
          <p:cNvPr id="16" name="Straight Connector 15"/>
          <p:cNvCxnSpPr/>
          <p:nvPr/>
        </p:nvCxnSpPr>
        <p:spPr>
          <a:xfrm rot="5400000" flipH="1" flipV="1">
            <a:off x="6137453" y="4942490"/>
            <a:ext cx="2657155" cy="2258"/>
          </a:xfrm>
          <a:prstGeom prst="line">
            <a:avLst/>
          </a:prstGeom>
          <a:ln w="254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 flipH="1" flipV="1">
            <a:off x="356413" y="7383522"/>
            <a:ext cx="2657155" cy="2258"/>
          </a:xfrm>
          <a:prstGeom prst="line">
            <a:avLst/>
          </a:prstGeom>
          <a:ln w="254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010792" y="1766050"/>
            <a:ext cx="753892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r>
              <a:rPr lang="en-US" sz="3100" dirty="0"/>
              <a:t>Pulse smoothing + causality = dispersion</a:t>
            </a:r>
          </a:p>
        </p:txBody>
      </p:sp>
    </p:spTree>
    <p:extLst>
      <p:ext uri="{BB962C8B-B14F-4D97-AF65-F5344CB8AC3E}">
        <p14:creationId xmlns:p14="http://schemas.microsoft.com/office/powerpoint/2010/main" val="1821617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0596"/>
            <a:ext cx="13004800" cy="1625600"/>
          </a:xfrm>
        </p:spPr>
        <p:txBody>
          <a:bodyPr>
            <a:normAutofit/>
          </a:bodyPr>
          <a:lstStyle/>
          <a:p>
            <a:r>
              <a:rPr lang="en-US" sz="5100" dirty="0"/>
              <a:t>Attenuation </a:t>
            </a:r>
            <a:r>
              <a:rPr lang="en-US" sz="5100" dirty="0" err="1"/>
              <a:t>vs</a:t>
            </a:r>
            <a:r>
              <a:rPr lang="en-US" sz="5100" dirty="0"/>
              <a:t> Velocity:  Physical Dispersion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09444" y="5968022"/>
            <a:ext cx="3269262" cy="2258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909444" y="8331914"/>
            <a:ext cx="3269262" cy="2258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975673" y="3613917"/>
            <a:ext cx="2582898" cy="2354109"/>
          </a:xfrm>
          <a:custGeom>
            <a:avLst/>
            <a:gdLst>
              <a:gd name="connsiteX0" fmla="*/ 0 w 1816100"/>
              <a:gd name="connsiteY0" fmla="*/ 1655233 h 1655233"/>
              <a:gd name="connsiteX1" fmla="*/ 524933 w 1816100"/>
              <a:gd name="connsiteY1" fmla="*/ 1655233 h 1655233"/>
              <a:gd name="connsiteX2" fmla="*/ 533400 w 1816100"/>
              <a:gd name="connsiteY2" fmla="*/ 0 h 1655233"/>
              <a:gd name="connsiteX3" fmla="*/ 558800 w 1816100"/>
              <a:gd name="connsiteY3" fmla="*/ 1651000 h 1655233"/>
              <a:gd name="connsiteX4" fmla="*/ 1816100 w 1816100"/>
              <a:gd name="connsiteY4" fmla="*/ 1646766 h 165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6100" h="1655233">
                <a:moveTo>
                  <a:pt x="0" y="1655233"/>
                </a:moveTo>
                <a:lnTo>
                  <a:pt x="524933" y="1655233"/>
                </a:lnTo>
                <a:cubicBezTo>
                  <a:pt x="527755" y="1103489"/>
                  <a:pt x="533400" y="0"/>
                  <a:pt x="533400" y="0"/>
                </a:cubicBezTo>
                <a:lnTo>
                  <a:pt x="558800" y="1651000"/>
                </a:lnTo>
                <a:lnTo>
                  <a:pt x="1816100" y="1646766"/>
                </a:lnTo>
              </a:path>
            </a:pathLst>
          </a:cu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0025" tIns="65013" rIns="130025" bIns="65013"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987715" y="6271072"/>
            <a:ext cx="3082620" cy="2069127"/>
          </a:xfrm>
          <a:custGeom>
            <a:avLst/>
            <a:gdLst>
              <a:gd name="connsiteX0" fmla="*/ 0 w 2167467"/>
              <a:gd name="connsiteY0" fmla="*/ 1442155 h 1569155"/>
              <a:gd name="connsiteX1" fmla="*/ 495300 w 2167467"/>
              <a:gd name="connsiteY1" fmla="*/ 1446388 h 1569155"/>
              <a:gd name="connsiteX2" fmla="*/ 550334 w 2167467"/>
              <a:gd name="connsiteY2" fmla="*/ 1416755 h 1569155"/>
              <a:gd name="connsiteX3" fmla="*/ 681567 w 2167467"/>
              <a:gd name="connsiteY3" fmla="*/ 531988 h 1569155"/>
              <a:gd name="connsiteX4" fmla="*/ 1003300 w 2167467"/>
              <a:gd name="connsiteY4" fmla="*/ 121355 h 1569155"/>
              <a:gd name="connsiteX5" fmla="*/ 1600200 w 2167467"/>
              <a:gd name="connsiteY5" fmla="*/ 1260121 h 1569155"/>
              <a:gd name="connsiteX6" fmla="*/ 2167467 w 2167467"/>
              <a:gd name="connsiteY6" fmla="*/ 1454855 h 1569155"/>
              <a:gd name="connsiteX0" fmla="*/ 0 w 2167467"/>
              <a:gd name="connsiteY0" fmla="*/ 1442155 h 1482371"/>
              <a:gd name="connsiteX1" fmla="*/ 495300 w 2167467"/>
              <a:gd name="connsiteY1" fmla="*/ 1446388 h 1482371"/>
              <a:gd name="connsiteX2" fmla="*/ 550334 w 2167467"/>
              <a:gd name="connsiteY2" fmla="*/ 1274410 h 1482371"/>
              <a:gd name="connsiteX3" fmla="*/ 681567 w 2167467"/>
              <a:gd name="connsiteY3" fmla="*/ 531988 h 1482371"/>
              <a:gd name="connsiteX4" fmla="*/ 1003300 w 2167467"/>
              <a:gd name="connsiteY4" fmla="*/ 121355 h 1482371"/>
              <a:gd name="connsiteX5" fmla="*/ 1600200 w 2167467"/>
              <a:gd name="connsiteY5" fmla="*/ 1260121 h 1482371"/>
              <a:gd name="connsiteX6" fmla="*/ 2167467 w 2167467"/>
              <a:gd name="connsiteY6" fmla="*/ 1454855 h 1482371"/>
              <a:gd name="connsiteX0" fmla="*/ 0 w 2167467"/>
              <a:gd name="connsiteY0" fmla="*/ 1442155 h 1482371"/>
              <a:gd name="connsiteX1" fmla="*/ 495300 w 2167467"/>
              <a:gd name="connsiteY1" fmla="*/ 1446388 h 1482371"/>
              <a:gd name="connsiteX2" fmla="*/ 550334 w 2167467"/>
              <a:gd name="connsiteY2" fmla="*/ 1274410 h 1482371"/>
              <a:gd name="connsiteX3" fmla="*/ 681567 w 2167467"/>
              <a:gd name="connsiteY3" fmla="*/ 531988 h 1482371"/>
              <a:gd name="connsiteX4" fmla="*/ 1003300 w 2167467"/>
              <a:gd name="connsiteY4" fmla="*/ 121355 h 1482371"/>
              <a:gd name="connsiteX5" fmla="*/ 1600200 w 2167467"/>
              <a:gd name="connsiteY5" fmla="*/ 1260121 h 1482371"/>
              <a:gd name="connsiteX6" fmla="*/ 2167467 w 2167467"/>
              <a:gd name="connsiteY6" fmla="*/ 1454855 h 1482371"/>
              <a:gd name="connsiteX0" fmla="*/ 0 w 2167467"/>
              <a:gd name="connsiteY0" fmla="*/ 1442155 h 1482371"/>
              <a:gd name="connsiteX1" fmla="*/ 495300 w 2167467"/>
              <a:gd name="connsiteY1" fmla="*/ 1446388 h 1482371"/>
              <a:gd name="connsiteX2" fmla="*/ 550334 w 2167467"/>
              <a:gd name="connsiteY2" fmla="*/ 1274410 h 1482371"/>
              <a:gd name="connsiteX3" fmla="*/ 681567 w 2167467"/>
              <a:gd name="connsiteY3" fmla="*/ 531988 h 1482371"/>
              <a:gd name="connsiteX4" fmla="*/ 1003300 w 2167467"/>
              <a:gd name="connsiteY4" fmla="*/ 121355 h 1482371"/>
              <a:gd name="connsiteX5" fmla="*/ 1600200 w 2167467"/>
              <a:gd name="connsiteY5" fmla="*/ 1260121 h 1482371"/>
              <a:gd name="connsiteX6" fmla="*/ 2167467 w 2167467"/>
              <a:gd name="connsiteY6" fmla="*/ 1454855 h 1482371"/>
              <a:gd name="connsiteX0" fmla="*/ 0 w 2167467"/>
              <a:gd name="connsiteY0" fmla="*/ 1442155 h 1482371"/>
              <a:gd name="connsiteX1" fmla="*/ 495300 w 2167467"/>
              <a:gd name="connsiteY1" fmla="*/ 1446388 h 1482371"/>
              <a:gd name="connsiteX2" fmla="*/ 550334 w 2167467"/>
              <a:gd name="connsiteY2" fmla="*/ 1274410 h 1482371"/>
              <a:gd name="connsiteX3" fmla="*/ 681567 w 2167467"/>
              <a:gd name="connsiteY3" fmla="*/ 531988 h 1482371"/>
              <a:gd name="connsiteX4" fmla="*/ 1003300 w 2167467"/>
              <a:gd name="connsiteY4" fmla="*/ 121355 h 1482371"/>
              <a:gd name="connsiteX5" fmla="*/ 1600200 w 2167467"/>
              <a:gd name="connsiteY5" fmla="*/ 1260121 h 1482371"/>
              <a:gd name="connsiteX6" fmla="*/ 2167467 w 2167467"/>
              <a:gd name="connsiteY6" fmla="*/ 1454855 h 1482371"/>
              <a:gd name="connsiteX0" fmla="*/ 0 w 2167467"/>
              <a:gd name="connsiteY0" fmla="*/ 1442155 h 1482371"/>
              <a:gd name="connsiteX1" fmla="*/ 495300 w 2167467"/>
              <a:gd name="connsiteY1" fmla="*/ 1446388 h 1482371"/>
              <a:gd name="connsiteX2" fmla="*/ 550334 w 2167467"/>
              <a:gd name="connsiteY2" fmla="*/ 1274410 h 1482371"/>
              <a:gd name="connsiteX3" fmla="*/ 681567 w 2167467"/>
              <a:gd name="connsiteY3" fmla="*/ 531988 h 1482371"/>
              <a:gd name="connsiteX4" fmla="*/ 1003300 w 2167467"/>
              <a:gd name="connsiteY4" fmla="*/ 121355 h 1482371"/>
              <a:gd name="connsiteX5" fmla="*/ 1600200 w 2167467"/>
              <a:gd name="connsiteY5" fmla="*/ 1260121 h 1482371"/>
              <a:gd name="connsiteX6" fmla="*/ 2167467 w 2167467"/>
              <a:gd name="connsiteY6" fmla="*/ 1454855 h 1482371"/>
              <a:gd name="connsiteX0" fmla="*/ 0 w 2167467"/>
              <a:gd name="connsiteY0" fmla="*/ 1442155 h 1482371"/>
              <a:gd name="connsiteX1" fmla="*/ 495300 w 2167467"/>
              <a:gd name="connsiteY1" fmla="*/ 1446388 h 1482371"/>
              <a:gd name="connsiteX2" fmla="*/ 550334 w 2167467"/>
              <a:gd name="connsiteY2" fmla="*/ 1274410 h 1482371"/>
              <a:gd name="connsiteX3" fmla="*/ 681567 w 2167467"/>
              <a:gd name="connsiteY3" fmla="*/ 531988 h 1482371"/>
              <a:gd name="connsiteX4" fmla="*/ 1003300 w 2167467"/>
              <a:gd name="connsiteY4" fmla="*/ 121355 h 1482371"/>
              <a:gd name="connsiteX5" fmla="*/ 1600200 w 2167467"/>
              <a:gd name="connsiteY5" fmla="*/ 1260121 h 1482371"/>
              <a:gd name="connsiteX6" fmla="*/ 2167467 w 2167467"/>
              <a:gd name="connsiteY6" fmla="*/ 1454855 h 1482371"/>
              <a:gd name="connsiteX0" fmla="*/ 0 w 2167467"/>
              <a:gd name="connsiteY0" fmla="*/ 1442155 h 1482371"/>
              <a:gd name="connsiteX1" fmla="*/ 495300 w 2167467"/>
              <a:gd name="connsiteY1" fmla="*/ 1446388 h 1482371"/>
              <a:gd name="connsiteX2" fmla="*/ 550334 w 2167467"/>
              <a:gd name="connsiteY2" fmla="*/ 1274410 h 1482371"/>
              <a:gd name="connsiteX3" fmla="*/ 681567 w 2167467"/>
              <a:gd name="connsiteY3" fmla="*/ 531988 h 1482371"/>
              <a:gd name="connsiteX4" fmla="*/ 1003300 w 2167467"/>
              <a:gd name="connsiteY4" fmla="*/ 121355 h 1482371"/>
              <a:gd name="connsiteX5" fmla="*/ 1600200 w 2167467"/>
              <a:gd name="connsiteY5" fmla="*/ 1260121 h 1482371"/>
              <a:gd name="connsiteX6" fmla="*/ 2167467 w 2167467"/>
              <a:gd name="connsiteY6" fmla="*/ 1454855 h 1482371"/>
              <a:gd name="connsiteX0" fmla="*/ 0 w 2167467"/>
              <a:gd name="connsiteY0" fmla="*/ 1442155 h 1454855"/>
              <a:gd name="connsiteX1" fmla="*/ 495300 w 2167467"/>
              <a:gd name="connsiteY1" fmla="*/ 1446388 h 1454855"/>
              <a:gd name="connsiteX2" fmla="*/ 550334 w 2167467"/>
              <a:gd name="connsiteY2" fmla="*/ 1274410 h 1454855"/>
              <a:gd name="connsiteX3" fmla="*/ 681567 w 2167467"/>
              <a:gd name="connsiteY3" fmla="*/ 531988 h 1454855"/>
              <a:gd name="connsiteX4" fmla="*/ 1003300 w 2167467"/>
              <a:gd name="connsiteY4" fmla="*/ 121355 h 1454855"/>
              <a:gd name="connsiteX5" fmla="*/ 1464733 w 2167467"/>
              <a:gd name="connsiteY5" fmla="*/ 1137354 h 1454855"/>
              <a:gd name="connsiteX6" fmla="*/ 2167467 w 2167467"/>
              <a:gd name="connsiteY6" fmla="*/ 1454855 h 1454855"/>
              <a:gd name="connsiteX0" fmla="*/ 0 w 2167467"/>
              <a:gd name="connsiteY0" fmla="*/ 1442155 h 1454855"/>
              <a:gd name="connsiteX1" fmla="*/ 495300 w 2167467"/>
              <a:gd name="connsiteY1" fmla="*/ 1446388 h 1454855"/>
              <a:gd name="connsiteX2" fmla="*/ 550334 w 2167467"/>
              <a:gd name="connsiteY2" fmla="*/ 1274410 h 1454855"/>
              <a:gd name="connsiteX3" fmla="*/ 681567 w 2167467"/>
              <a:gd name="connsiteY3" fmla="*/ 531988 h 1454855"/>
              <a:gd name="connsiteX4" fmla="*/ 1003300 w 2167467"/>
              <a:gd name="connsiteY4" fmla="*/ 121355 h 1454855"/>
              <a:gd name="connsiteX5" fmla="*/ 1464733 w 2167467"/>
              <a:gd name="connsiteY5" fmla="*/ 1137354 h 1454855"/>
              <a:gd name="connsiteX6" fmla="*/ 2167467 w 2167467"/>
              <a:gd name="connsiteY6" fmla="*/ 1454855 h 1454855"/>
              <a:gd name="connsiteX0" fmla="*/ 0 w 2167467"/>
              <a:gd name="connsiteY0" fmla="*/ 1442155 h 1454855"/>
              <a:gd name="connsiteX1" fmla="*/ 495300 w 2167467"/>
              <a:gd name="connsiteY1" fmla="*/ 1446388 h 1454855"/>
              <a:gd name="connsiteX2" fmla="*/ 550334 w 2167467"/>
              <a:gd name="connsiteY2" fmla="*/ 1274410 h 1454855"/>
              <a:gd name="connsiteX3" fmla="*/ 681567 w 2167467"/>
              <a:gd name="connsiteY3" fmla="*/ 531988 h 1454855"/>
              <a:gd name="connsiteX4" fmla="*/ 1003300 w 2167467"/>
              <a:gd name="connsiteY4" fmla="*/ 121355 h 1454855"/>
              <a:gd name="connsiteX5" fmla="*/ 1464733 w 2167467"/>
              <a:gd name="connsiteY5" fmla="*/ 1137354 h 1454855"/>
              <a:gd name="connsiteX6" fmla="*/ 2167467 w 2167467"/>
              <a:gd name="connsiteY6" fmla="*/ 1454855 h 1454855"/>
              <a:gd name="connsiteX0" fmla="*/ 0 w 2167467"/>
              <a:gd name="connsiteY0" fmla="*/ 1442155 h 1454855"/>
              <a:gd name="connsiteX1" fmla="*/ 495300 w 2167467"/>
              <a:gd name="connsiteY1" fmla="*/ 1446388 h 1454855"/>
              <a:gd name="connsiteX2" fmla="*/ 550334 w 2167467"/>
              <a:gd name="connsiteY2" fmla="*/ 1274410 h 1454855"/>
              <a:gd name="connsiteX3" fmla="*/ 681567 w 2167467"/>
              <a:gd name="connsiteY3" fmla="*/ 531988 h 1454855"/>
              <a:gd name="connsiteX4" fmla="*/ 1003300 w 2167467"/>
              <a:gd name="connsiteY4" fmla="*/ 121355 h 1454855"/>
              <a:gd name="connsiteX5" fmla="*/ 1464733 w 2167467"/>
              <a:gd name="connsiteY5" fmla="*/ 1137354 h 1454855"/>
              <a:gd name="connsiteX6" fmla="*/ 2167467 w 2167467"/>
              <a:gd name="connsiteY6" fmla="*/ 1454855 h 1454855"/>
              <a:gd name="connsiteX0" fmla="*/ 0 w 2167467"/>
              <a:gd name="connsiteY0" fmla="*/ 1442155 h 1454855"/>
              <a:gd name="connsiteX1" fmla="*/ 495300 w 2167467"/>
              <a:gd name="connsiteY1" fmla="*/ 1446388 h 1454855"/>
              <a:gd name="connsiteX2" fmla="*/ 550334 w 2167467"/>
              <a:gd name="connsiteY2" fmla="*/ 1274410 h 1454855"/>
              <a:gd name="connsiteX3" fmla="*/ 681567 w 2167467"/>
              <a:gd name="connsiteY3" fmla="*/ 531988 h 1454855"/>
              <a:gd name="connsiteX4" fmla="*/ 1003300 w 2167467"/>
              <a:gd name="connsiteY4" fmla="*/ 121355 h 1454855"/>
              <a:gd name="connsiteX5" fmla="*/ 1464733 w 2167467"/>
              <a:gd name="connsiteY5" fmla="*/ 1137354 h 1454855"/>
              <a:gd name="connsiteX6" fmla="*/ 2167467 w 2167467"/>
              <a:gd name="connsiteY6" fmla="*/ 1454855 h 1454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467" h="1454855">
                <a:moveTo>
                  <a:pt x="0" y="1442155"/>
                </a:moveTo>
                <a:cubicBezTo>
                  <a:pt x="201789" y="1446388"/>
                  <a:pt x="365478" y="1446829"/>
                  <a:pt x="495300" y="1446388"/>
                </a:cubicBezTo>
                <a:cubicBezTo>
                  <a:pt x="540456" y="1441186"/>
                  <a:pt x="544690" y="1326798"/>
                  <a:pt x="550334" y="1274410"/>
                </a:cubicBezTo>
                <a:cubicBezTo>
                  <a:pt x="581378" y="1122010"/>
                  <a:pt x="610306" y="774964"/>
                  <a:pt x="681567" y="531988"/>
                </a:cubicBezTo>
                <a:cubicBezTo>
                  <a:pt x="757061" y="339812"/>
                  <a:pt x="850195" y="0"/>
                  <a:pt x="1003300" y="121355"/>
                </a:cubicBezTo>
                <a:cubicBezTo>
                  <a:pt x="1088672" y="208844"/>
                  <a:pt x="1219905" y="902404"/>
                  <a:pt x="1464733" y="1137354"/>
                </a:cubicBezTo>
                <a:cubicBezTo>
                  <a:pt x="1658761" y="1359604"/>
                  <a:pt x="2167467" y="1454855"/>
                  <a:pt x="2167467" y="1454855"/>
                </a:cubicBezTo>
              </a:path>
            </a:pathLst>
          </a:cu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0025" tIns="65013" rIns="130025" bIns="65013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07116" y="3999241"/>
            <a:ext cx="2635422" cy="569038"/>
          </a:xfrm>
          <a:prstGeom prst="rect">
            <a:avLst/>
          </a:prstGeom>
          <a:noFill/>
        </p:spPr>
        <p:txBody>
          <a:bodyPr wrap="none" lIns="130025" tIns="65013" rIns="130025" bIns="65013" rtlCol="0">
            <a:spAutoFit/>
          </a:bodyPr>
          <a:lstStyle/>
          <a:p>
            <a:r>
              <a:rPr lang="en-US" sz="2800" dirty="0"/>
              <a:t>No attenuation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58849" y="6880899"/>
            <a:ext cx="2396540" cy="1006766"/>
          </a:xfrm>
          <a:prstGeom prst="rect">
            <a:avLst/>
          </a:prstGeom>
          <a:noFill/>
        </p:spPr>
        <p:txBody>
          <a:bodyPr wrap="none" lIns="130025" tIns="65013" rIns="130025" bIns="65013" rtlCol="0">
            <a:spAutoFit/>
          </a:bodyPr>
          <a:lstStyle/>
          <a:p>
            <a:r>
              <a:rPr lang="en-US" sz="2800" dirty="0"/>
              <a:t>Attenuation  </a:t>
            </a:r>
          </a:p>
          <a:p>
            <a:r>
              <a:rPr lang="en-US" sz="2800" dirty="0"/>
              <a:t>  +  Causality</a:t>
            </a:r>
          </a:p>
        </p:txBody>
      </p:sp>
      <p:cxnSp>
        <p:nvCxnSpPr>
          <p:cNvPr id="17" name="Straight Connector 16"/>
          <p:cNvCxnSpPr/>
          <p:nvPr/>
        </p:nvCxnSpPr>
        <p:spPr>
          <a:xfrm rot="5400000" flipH="1" flipV="1">
            <a:off x="356413" y="7383522"/>
            <a:ext cx="2657155" cy="2258"/>
          </a:xfrm>
          <a:prstGeom prst="line">
            <a:avLst/>
          </a:prstGeom>
          <a:ln w="254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9290998"/>
              </p:ext>
            </p:extLst>
          </p:nvPr>
        </p:nvGraphicFramePr>
        <p:xfrm>
          <a:off x="3933825" y="1862138"/>
          <a:ext cx="5492750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7" name="Equation" r:id="rId3" imgW="1574800" imgH="292100" progId="Equation.DSMT4">
                  <p:embed/>
                </p:oleObj>
              </mc:Choice>
              <mc:Fallback>
                <p:oleObj name="Equation" r:id="rId3" imgW="1574800" imgH="292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3825" y="1862138"/>
                        <a:ext cx="5492750" cy="1019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195343" y="3341511"/>
            <a:ext cx="6141156" cy="3793837"/>
          </a:xfrm>
          <a:prstGeom prst="rect">
            <a:avLst/>
          </a:prstGeom>
          <a:noFill/>
        </p:spPr>
        <p:txBody>
          <a:bodyPr wrap="square" lIns="130025" tIns="65013" rIns="130025" bIns="65013" rtlCol="0">
            <a:spAutoFit/>
          </a:bodyPr>
          <a:lstStyle/>
          <a:p>
            <a:r>
              <a:rPr lang="en-US" sz="3400" i="1" dirty="0"/>
              <a:t>This means: </a:t>
            </a:r>
          </a:p>
          <a:p>
            <a:endParaRPr lang="en-US" sz="3400" dirty="0" smtClean="0"/>
          </a:p>
          <a:p>
            <a:pPr>
              <a:buFont typeface="Arial"/>
              <a:buChar char="•"/>
            </a:pPr>
            <a:r>
              <a:rPr lang="en-US" sz="3400" dirty="0" smtClean="0"/>
              <a:t> </a:t>
            </a:r>
            <a:r>
              <a:rPr lang="en-US" sz="3400" dirty="0"/>
              <a:t>Band-limited measures give slower apparent </a:t>
            </a:r>
            <a:r>
              <a:rPr lang="en-US" sz="3400" dirty="0" smtClean="0"/>
              <a:t>velocities</a:t>
            </a:r>
          </a:p>
          <a:p>
            <a:pPr>
              <a:buFont typeface="Arial"/>
              <a:buChar char="•"/>
            </a:pPr>
            <a:endParaRPr lang="en-US" sz="3400" dirty="0"/>
          </a:p>
          <a:p>
            <a:pPr>
              <a:buFont typeface="Arial"/>
              <a:buChar char="•"/>
            </a:pPr>
            <a:r>
              <a:rPr lang="en-US" sz="3400" dirty="0"/>
              <a:t>  As </a:t>
            </a:r>
            <a:r>
              <a:rPr lang="en-US" sz="3400" i="1" dirty="0"/>
              <a:t>T</a:t>
            </a:r>
            <a:r>
              <a:rPr lang="en-US" sz="3400" dirty="0"/>
              <a:t> increases, both </a:t>
            </a:r>
            <a:r>
              <a:rPr lang="en-US" sz="3400" i="1" dirty="0"/>
              <a:t>V</a:t>
            </a:r>
            <a:r>
              <a:rPr lang="en-US" sz="3400" dirty="0"/>
              <a:t> and </a:t>
            </a:r>
            <a:r>
              <a:rPr lang="en-US" sz="3400" i="1" dirty="0"/>
              <a:t>Q</a:t>
            </a:r>
            <a:r>
              <a:rPr lang="en-US" sz="3400" dirty="0"/>
              <a:t> decrease due to this effect</a:t>
            </a:r>
          </a:p>
        </p:txBody>
      </p:sp>
    </p:spTree>
    <p:extLst>
      <p:ext uri="{BB962C8B-B14F-4D97-AF65-F5344CB8AC3E}">
        <p14:creationId xmlns:p14="http://schemas.microsoft.com/office/powerpoint/2010/main" val="733184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694507" cy="1806222"/>
          </a:xfrm>
        </p:spPr>
        <p:txBody>
          <a:bodyPr>
            <a:normAutofit/>
          </a:bodyPr>
          <a:lstStyle/>
          <a:p>
            <a:r>
              <a:rPr lang="en-US" sz="4600" dirty="0"/>
              <a:t>Shear attenuation (1/</a:t>
            </a:r>
            <a:r>
              <a:rPr lang="en-US" sz="4600" i="1" dirty="0"/>
              <a:t>Qs</a:t>
            </a:r>
            <a:r>
              <a:rPr lang="en-US" sz="4600" dirty="0"/>
              <a:t>) vs. </a:t>
            </a:r>
            <a:r>
              <a:rPr lang="en-US" sz="4600" i="1" dirty="0"/>
              <a:t>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132" y="1709138"/>
            <a:ext cx="7693562" cy="7321973"/>
          </a:xfrm>
        </p:spPr>
        <p:txBody>
          <a:bodyPr>
            <a:normAutofit/>
          </a:bodyPr>
          <a:lstStyle/>
          <a:p>
            <a:r>
              <a:rPr lang="en-US" sz="3600" dirty="0"/>
              <a:t>Lab-</a:t>
            </a:r>
            <a:r>
              <a:rPr lang="en-US" sz="3600" dirty="0" smtClean="0"/>
              <a:t>based olivine </a:t>
            </a:r>
            <a:r>
              <a:rPr lang="en-US" sz="3600" dirty="0"/>
              <a:t>models </a:t>
            </a:r>
            <a:endParaRPr lang="en-US" sz="3600" dirty="0" smtClean="0"/>
          </a:p>
          <a:p>
            <a:r>
              <a:rPr lang="en-US" sz="3600" b="1" dirty="0" smtClean="0">
                <a:solidFill>
                  <a:srgbClr val="0000FF"/>
                </a:solidFill>
              </a:rPr>
              <a:t>measure</a:t>
            </a:r>
            <a:r>
              <a:rPr lang="en-US" sz="31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>
                <a:solidFill>
                  <a:srgbClr val="0000FF"/>
                </a:solidFill>
              </a:rPr>
              <a:t>at </a:t>
            </a:r>
            <a:r>
              <a:rPr lang="en-US" sz="3600" b="1" dirty="0" smtClean="0">
                <a:solidFill>
                  <a:srgbClr val="0000FF"/>
                </a:solidFill>
              </a:rPr>
              <a:t>seismic </a:t>
            </a:r>
            <a:r>
              <a:rPr lang="en-US" sz="3600" b="1" i="1" dirty="0" err="1" smtClean="0">
                <a:solidFill>
                  <a:srgbClr val="0000FF"/>
                </a:solidFill>
              </a:rPr>
              <a:t>ω</a:t>
            </a:r>
            <a:r>
              <a:rPr lang="en-US" sz="3600" b="1" dirty="0" smtClean="0">
                <a:solidFill>
                  <a:srgbClr val="0000FF"/>
                </a:solidFill>
              </a:rPr>
              <a:t>, mantle </a:t>
            </a:r>
            <a:r>
              <a:rPr lang="en-US" sz="3600" b="1" i="1" dirty="0" smtClean="0">
                <a:solidFill>
                  <a:srgbClr val="0000FF"/>
                </a:solidFill>
              </a:rPr>
              <a:t>T</a:t>
            </a:r>
            <a:endParaRPr lang="en-US" sz="3600" b="1" i="1" dirty="0">
              <a:solidFill>
                <a:srgbClr val="0000FF"/>
              </a:solidFill>
            </a:endParaRPr>
          </a:p>
          <a:p>
            <a:r>
              <a:rPr lang="en-US" sz="3600" b="1" dirty="0">
                <a:solidFill>
                  <a:srgbClr val="0000FF"/>
                </a:solidFill>
              </a:rPr>
              <a:t>Extrapolate in grain size</a:t>
            </a:r>
          </a:p>
          <a:p>
            <a:r>
              <a:rPr lang="en-US" sz="3600" i="1" dirty="0">
                <a:solidFill>
                  <a:srgbClr val="800000"/>
                </a:solidFill>
              </a:rPr>
              <a:t>Issues: H2O, melt, </a:t>
            </a:r>
            <a:r>
              <a:rPr lang="en-US" sz="3600" i="1" dirty="0" err="1">
                <a:solidFill>
                  <a:srgbClr val="800000"/>
                </a:solidFill>
              </a:rPr>
              <a:t>pyx</a:t>
            </a:r>
            <a:r>
              <a:rPr lang="en-US" sz="3600" i="1" dirty="0">
                <a:solidFill>
                  <a:srgbClr val="800000"/>
                </a:solidFill>
              </a:rPr>
              <a:t>, </a:t>
            </a:r>
            <a:r>
              <a:rPr lang="en-US" sz="3600" i="1" dirty="0" err="1">
                <a:solidFill>
                  <a:srgbClr val="800000"/>
                </a:solidFill>
              </a:rPr>
              <a:t>subgrains</a:t>
            </a:r>
            <a:r>
              <a:rPr lang="en-US" sz="3100" i="1" dirty="0">
                <a:solidFill>
                  <a:srgbClr val="800000"/>
                </a:solidFill>
              </a:rPr>
              <a:t>….</a:t>
            </a:r>
          </a:p>
        </p:txBody>
      </p:sp>
      <p:sp>
        <p:nvSpPr>
          <p:cNvPr id="7" name="Rectangle 6"/>
          <p:cNvSpPr/>
          <p:nvPr/>
        </p:nvSpPr>
        <p:spPr>
          <a:xfrm>
            <a:off x="344132" y="8635182"/>
            <a:ext cx="6050843" cy="831681"/>
          </a:xfrm>
          <a:prstGeom prst="rect">
            <a:avLst/>
          </a:prstGeom>
        </p:spPr>
        <p:txBody>
          <a:bodyPr wrap="square" lIns="130025" tIns="65013" rIns="130025" bIns="65013">
            <a:spAutoFit/>
          </a:bodyPr>
          <a:lstStyle/>
          <a:p>
            <a:r>
              <a:rPr lang="en-US" sz="2300" dirty="0"/>
              <a:t>Abers et al., 2014 [Models from Jackson and Faul, 2010; McCarthy et al., 2011]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694" y="0"/>
            <a:ext cx="4697653" cy="975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07721" y="352473"/>
            <a:ext cx="1750219" cy="869980"/>
          </a:xfrm>
          <a:prstGeom prst="rect">
            <a:avLst/>
          </a:prstGeom>
          <a:noFill/>
        </p:spPr>
        <p:txBody>
          <a:bodyPr wrap="none" lIns="130025" tIns="65013" rIns="130025" bIns="65013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</a:rPr>
              <a:t>Laboratory</a:t>
            </a:r>
          </a:p>
          <a:p>
            <a:r>
              <a:rPr lang="en-US" sz="2400" dirty="0">
                <a:solidFill>
                  <a:srgbClr val="800000"/>
                </a:solidFill>
              </a:rPr>
              <a:t>Conditions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29218" y="5085290"/>
            <a:ext cx="1740403" cy="875447"/>
          </a:xfrm>
          <a:prstGeom prst="rect">
            <a:avLst/>
          </a:prstGeom>
          <a:noFill/>
        </p:spPr>
        <p:txBody>
          <a:bodyPr wrap="none" lIns="130025" tIns="65013" rIns="130025" bIns="65013" rtlCol="0">
            <a:spAutoFit/>
          </a:bodyPr>
          <a:lstStyle/>
          <a:p>
            <a:pPr algn="r"/>
            <a:r>
              <a:rPr lang="en-US" sz="2400" dirty="0">
                <a:solidFill>
                  <a:srgbClr val="800000"/>
                </a:solidFill>
              </a:rPr>
              <a:t>Mantle</a:t>
            </a:r>
          </a:p>
          <a:p>
            <a:pPr algn="r"/>
            <a:r>
              <a:rPr lang="en-US" sz="2400" dirty="0">
                <a:solidFill>
                  <a:srgbClr val="800000"/>
                </a:solidFill>
              </a:rPr>
              <a:t>Conditions</a:t>
            </a:r>
          </a:p>
        </p:txBody>
      </p:sp>
    </p:spTree>
    <p:extLst>
      <p:ext uri="{BB962C8B-B14F-4D97-AF65-F5344CB8AC3E}">
        <p14:creationId xmlns:p14="http://schemas.microsoft.com/office/powerpoint/2010/main" val="3074221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4" y="187157"/>
            <a:ext cx="10464801" cy="637248"/>
          </a:xfrm>
        </p:spPr>
        <p:txBody>
          <a:bodyPr/>
          <a:lstStyle/>
          <a:p>
            <a:r>
              <a:rPr lang="en-US" sz="5400" dirty="0" smtClean="0"/>
              <a:t>Main signal in mantle </a:t>
            </a:r>
            <a:r>
              <a:rPr lang="en-US" sz="5400" i="1" dirty="0" smtClean="0"/>
              <a:t>Q</a:t>
            </a:r>
            <a:r>
              <a:rPr lang="en-US" sz="5400" dirty="0" smtClean="0"/>
              <a:t> is </a:t>
            </a:r>
            <a:r>
              <a:rPr lang="en-US" sz="5400" i="1" dirty="0" smtClean="0"/>
              <a:t>T</a:t>
            </a:r>
            <a:endParaRPr lang="en-US" sz="5400" dirty="0"/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9534146" y="2264764"/>
            <a:ext cx="3365500" cy="2622550"/>
            <a:chOff x="3448" y="552"/>
            <a:chExt cx="2120" cy="1652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8" y="552"/>
              <a:ext cx="2120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6" y="1884"/>
              <a:ext cx="1328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780" y="5206630"/>
            <a:ext cx="20986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4"/>
          <p:cNvGrpSpPr>
            <a:grpSpLocks/>
          </p:cNvGrpSpPr>
          <p:nvPr/>
        </p:nvGrpSpPr>
        <p:grpSpPr bwMode="auto">
          <a:xfrm>
            <a:off x="5939455" y="6549655"/>
            <a:ext cx="3860800" cy="1901825"/>
            <a:chOff x="1744" y="2842"/>
            <a:chExt cx="2432" cy="1198"/>
          </a:xfrm>
        </p:grpSpPr>
        <p:pic>
          <p:nvPicPr>
            <p:cNvPr id="9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4" y="2842"/>
              <a:ext cx="2432" cy="1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28"/>
            <a:stretch>
              <a:fillRect/>
            </a:stretch>
          </p:blipFill>
          <p:spPr bwMode="auto">
            <a:xfrm>
              <a:off x="2396" y="3794"/>
              <a:ext cx="1704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2230" y="3784"/>
              <a:ext cx="21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900" i="1"/>
                <a:t>Qp</a:t>
              </a:r>
            </a:p>
          </p:txBody>
        </p:sp>
      </p:grp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9759480" y="2086515"/>
            <a:ext cx="3159839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dirty="0"/>
              <a:t> </a:t>
            </a:r>
            <a:r>
              <a:rPr lang="en-US" sz="1600" i="1" dirty="0"/>
              <a:t>Tsumura et al., 2000: N Honshu</a:t>
            </a:r>
            <a:endParaRPr lang="en-US" sz="1600" dirty="0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8374557" y="4957164"/>
            <a:ext cx="3743032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1600"/>
              <a:t>Eberhart-Phillips et al., 2008: Hikurangi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551144" y="5964879"/>
            <a:ext cx="2560627" cy="5847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 err="1"/>
              <a:t>Schurr</a:t>
            </a:r>
            <a:r>
              <a:rPr lang="en-US" sz="1600" dirty="0"/>
              <a:t> et al., 2003:</a:t>
            </a:r>
          </a:p>
          <a:p>
            <a:r>
              <a:rPr lang="en-US" sz="1600" dirty="0"/>
              <a:t>Ctrl. Andes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50" y="2343198"/>
            <a:ext cx="3666131" cy="262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0" b="-1750"/>
          <a:stretch>
            <a:fillRect/>
          </a:stretch>
        </p:blipFill>
        <p:spPr bwMode="auto">
          <a:xfrm>
            <a:off x="2051994" y="4951072"/>
            <a:ext cx="2517104" cy="45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171469" y="1000079"/>
            <a:ext cx="7946286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i="1" dirty="0" smtClean="0"/>
              <a:t>Strong evidence for a ubiquitous cold nose</a:t>
            </a:r>
            <a:endParaRPr kumimoji="0" lang="en-US" sz="3200" b="0" i="1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78499" y="1934779"/>
            <a:ext cx="3234586" cy="3077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Stachnik et al., 2004 Alaska</a:t>
            </a:r>
            <a:endParaRPr lang="en-US" sz="1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4341" y="6549655"/>
            <a:ext cx="4443772" cy="239171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78499" y="7501985"/>
            <a:ext cx="1589816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Pozgay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 et al. 2009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aseline="0" dirty="0" smtClean="0"/>
              <a:t>N</a:t>
            </a:r>
            <a:r>
              <a:rPr lang="en-US" sz="1400" dirty="0" smtClean="0"/>
              <a:t> Marianas</a:t>
            </a:r>
            <a:endParaRPr kumimoji="0" lang="en-US" sz="1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  <p:pic>
        <p:nvPicPr>
          <p:cNvPr id="22" name="Picture 4" descr="N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705" y="2350717"/>
            <a:ext cx="441960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5145705" y="3874717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Nicaragua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24535" y="2116715"/>
            <a:ext cx="10259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58196" y="1850944"/>
            <a:ext cx="322052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Rychert et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al., 2008 Nicaragua</a:t>
            </a:r>
            <a:endParaRPr kumimoji="0" lang="en-US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47534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2228"/>
            <a:ext cx="12697742" cy="1022773"/>
          </a:xfrm>
        </p:spPr>
        <p:txBody>
          <a:bodyPr>
            <a:noAutofit/>
          </a:bodyPr>
          <a:lstStyle/>
          <a:p>
            <a:r>
              <a:rPr lang="en-US" sz="5400" dirty="0" smtClean="0"/>
              <a:t> anelasticity + </a:t>
            </a:r>
            <a:r>
              <a:rPr lang="en-US" sz="5400" dirty="0" err="1" smtClean="0"/>
              <a:t>anharmonicity</a:t>
            </a:r>
            <a:r>
              <a:rPr lang="en-US" sz="5400" dirty="0" smtClean="0"/>
              <a:t> </a:t>
            </a:r>
            <a:r>
              <a:rPr lang="en-US" sz="5400" dirty="0" err="1" smtClean="0"/>
              <a:t>togther</a:t>
            </a:r>
            <a:endParaRPr lang="en-US" sz="5400" dirty="0"/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813" y="1740746"/>
            <a:ext cx="4531361" cy="7344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239671" y="2554015"/>
            <a:ext cx="634529" cy="746869"/>
          </a:xfrm>
          <a:prstGeom prst="rect">
            <a:avLst/>
          </a:prstGeom>
          <a:noFill/>
        </p:spPr>
        <p:txBody>
          <a:bodyPr wrap="none" lIns="130025" tIns="65013" rIns="130025" bIns="65013" rtlCol="0">
            <a:spAutoFit/>
          </a:bodyPr>
          <a:lstStyle/>
          <a:p>
            <a:r>
              <a:rPr lang="en-US" sz="4000" b="1" dirty="0"/>
              <a:t>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97752" y="6137574"/>
            <a:ext cx="661629" cy="746869"/>
          </a:xfrm>
          <a:prstGeom prst="rect">
            <a:avLst/>
          </a:prstGeom>
          <a:noFill/>
        </p:spPr>
        <p:txBody>
          <a:bodyPr wrap="none" lIns="130025" tIns="65013" rIns="130025" bIns="65013" rtlCol="0">
            <a:spAutoFit/>
          </a:bodyPr>
          <a:lstStyle/>
          <a:p>
            <a:r>
              <a:rPr lang="en-US" sz="4000" b="1" dirty="0"/>
              <a:t>G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571317" y="6011136"/>
            <a:ext cx="3305483" cy="942820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74170" y="5874939"/>
            <a:ext cx="2540863" cy="654537"/>
          </a:xfrm>
          <a:prstGeom prst="rect">
            <a:avLst/>
          </a:prstGeom>
          <a:noFill/>
        </p:spPr>
        <p:txBody>
          <a:bodyPr wrap="none" lIns="130025" tIns="65013" rIns="130025" bIns="65013" rtlCol="0">
            <a:spAutoFit/>
          </a:bodyPr>
          <a:lstStyle/>
          <a:p>
            <a:r>
              <a:rPr lang="en-US" sz="3400" dirty="0" err="1"/>
              <a:t>anharmonic</a:t>
            </a:r>
            <a:endParaRPr lang="en-US" sz="3400" dirty="0"/>
          </a:p>
        </p:txBody>
      </p:sp>
      <p:sp>
        <p:nvSpPr>
          <p:cNvPr id="14" name="Freeform 13"/>
          <p:cNvSpPr/>
          <p:nvPr/>
        </p:nvSpPr>
        <p:spPr>
          <a:xfrm>
            <a:off x="4262684" y="5912372"/>
            <a:ext cx="975360" cy="879029"/>
          </a:xfrm>
          <a:custGeom>
            <a:avLst/>
            <a:gdLst>
              <a:gd name="connsiteX0" fmla="*/ 685800 w 685800"/>
              <a:gd name="connsiteY0" fmla="*/ 224367 h 618067"/>
              <a:gd name="connsiteX1" fmla="*/ 101600 w 685800"/>
              <a:gd name="connsiteY1" fmla="*/ 110067 h 618067"/>
              <a:gd name="connsiteX2" fmla="*/ 279400 w 685800"/>
              <a:gd name="connsiteY2" fmla="*/ 84667 h 618067"/>
              <a:gd name="connsiteX3" fmla="*/ 0 w 685800"/>
              <a:gd name="connsiteY3" fmla="*/ 618067 h 618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" h="618067">
                <a:moveTo>
                  <a:pt x="685800" y="224367"/>
                </a:moveTo>
                <a:cubicBezTo>
                  <a:pt x="427566" y="178858"/>
                  <a:pt x="169333" y="133350"/>
                  <a:pt x="101600" y="110067"/>
                </a:cubicBezTo>
                <a:cubicBezTo>
                  <a:pt x="33867" y="86784"/>
                  <a:pt x="296333" y="0"/>
                  <a:pt x="279400" y="84667"/>
                </a:cubicBezTo>
                <a:cubicBezTo>
                  <a:pt x="262467" y="169334"/>
                  <a:pt x="0" y="618067"/>
                  <a:pt x="0" y="61806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0025" tIns="65013" rIns="130025" bIns="65013"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014720" y="7175419"/>
            <a:ext cx="4758630" cy="654537"/>
          </a:xfrm>
          <a:prstGeom prst="rect">
            <a:avLst/>
          </a:prstGeom>
          <a:noFill/>
        </p:spPr>
        <p:txBody>
          <a:bodyPr wrap="none" lIns="130025" tIns="65013" rIns="130025" bIns="65013" rtlCol="0">
            <a:spAutoFit/>
          </a:bodyPr>
          <a:lstStyle/>
          <a:p>
            <a:r>
              <a:rPr lang="en-US" sz="3400" dirty="0" err="1"/>
              <a:t>anharmonic</a:t>
            </a:r>
            <a:r>
              <a:rPr lang="en-US" sz="3400" dirty="0"/>
              <a:t> + </a:t>
            </a:r>
            <a:r>
              <a:rPr lang="en-US" sz="3400" dirty="0" err="1"/>
              <a:t>anelastic</a:t>
            </a:r>
            <a:endParaRPr lang="en-US" sz="3400" dirty="0"/>
          </a:p>
        </p:txBody>
      </p:sp>
      <p:sp>
        <p:nvSpPr>
          <p:cNvPr id="16" name="Freeform 15"/>
          <p:cNvSpPr/>
          <p:nvPr/>
        </p:nvSpPr>
        <p:spPr>
          <a:xfrm>
            <a:off x="4876800" y="7288112"/>
            <a:ext cx="1119858" cy="547887"/>
          </a:xfrm>
          <a:custGeom>
            <a:avLst/>
            <a:gdLst>
              <a:gd name="connsiteX0" fmla="*/ 787400 w 787400"/>
              <a:gd name="connsiteY0" fmla="*/ 184150 h 385233"/>
              <a:gd name="connsiteX1" fmla="*/ 546100 w 787400"/>
              <a:gd name="connsiteY1" fmla="*/ 171450 h 385233"/>
              <a:gd name="connsiteX2" fmla="*/ 635000 w 787400"/>
              <a:gd name="connsiteY2" fmla="*/ 31750 h 385233"/>
              <a:gd name="connsiteX3" fmla="*/ 520700 w 787400"/>
              <a:gd name="connsiteY3" fmla="*/ 361950 h 385233"/>
              <a:gd name="connsiteX4" fmla="*/ 0 w 787400"/>
              <a:gd name="connsiteY4" fmla="*/ 171450 h 38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7400" h="385233">
                <a:moveTo>
                  <a:pt x="787400" y="184150"/>
                </a:moveTo>
                <a:lnTo>
                  <a:pt x="546100" y="171450"/>
                </a:lnTo>
                <a:cubicBezTo>
                  <a:pt x="520700" y="146050"/>
                  <a:pt x="639233" y="0"/>
                  <a:pt x="635000" y="31750"/>
                </a:cubicBezTo>
                <a:cubicBezTo>
                  <a:pt x="630767" y="63500"/>
                  <a:pt x="626533" y="338667"/>
                  <a:pt x="520700" y="361950"/>
                </a:cubicBezTo>
                <a:cubicBezTo>
                  <a:pt x="414867" y="385233"/>
                  <a:pt x="0" y="171450"/>
                  <a:pt x="0" y="17145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0025" tIns="65013" rIns="130025" bIns="65013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14720" y="8978080"/>
            <a:ext cx="3900639" cy="4719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r>
              <a:rPr lang="en-US" sz="2400" dirty="0"/>
              <a:t>Faul &amp; Jackson 2005 </a:t>
            </a:r>
            <a:r>
              <a:rPr lang="en-US" sz="2400" dirty="0" smtClean="0"/>
              <a:t>model</a:t>
            </a:r>
            <a:endParaRPr lang="en-US" sz="2400" dirty="0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535498"/>
              </p:ext>
            </p:extLst>
          </p:nvPr>
        </p:nvGraphicFramePr>
        <p:xfrm>
          <a:off x="6724916" y="2426607"/>
          <a:ext cx="5072063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90" name="Equation" r:id="rId4" imgW="1689100" imgH="355600" progId="Equation.DSMT4">
                  <p:embed/>
                </p:oleObj>
              </mc:Choice>
              <mc:Fallback>
                <p:oleObj name="Equation" r:id="rId4" imgW="1689100" imgH="355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24916" y="2426607"/>
                        <a:ext cx="5072063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656196" y="1893146"/>
            <a:ext cx="2317674" cy="5334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r>
              <a:rPr lang="en-US" sz="2800" dirty="0" smtClean="0"/>
              <a:t>simple model: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8592870" y="3697895"/>
            <a:ext cx="3478226" cy="20723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ria"/>
                <a:cs typeface="Cambria"/>
                <a:sym typeface="Helvetica"/>
              </a:rPr>
              <a:t>d = </a:t>
            </a:r>
            <a:r>
              <a:rPr kumimoji="0" lang="en-US" sz="3200" b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ria"/>
                <a:cs typeface="Cambria"/>
                <a:sym typeface="Helvetica"/>
              </a:rPr>
              <a:t>grain</a:t>
            </a:r>
            <a:r>
              <a:rPr kumimoji="0" lang="en-US" sz="3200" b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ria"/>
                <a:cs typeface="Cambria"/>
                <a:sym typeface="Helvetica"/>
              </a:rPr>
              <a:t> size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i="1" baseline="0" dirty="0" smtClean="0">
                <a:latin typeface="Cambria"/>
                <a:cs typeface="Cambria"/>
              </a:rPr>
              <a:t>T</a:t>
            </a:r>
            <a:r>
              <a:rPr lang="en-US" sz="3200" i="1" dirty="0" smtClean="0">
                <a:latin typeface="Cambria"/>
                <a:cs typeface="Cambria"/>
              </a:rPr>
              <a:t> = </a:t>
            </a:r>
            <a:r>
              <a:rPr lang="en-US" sz="3200" dirty="0" smtClean="0">
                <a:latin typeface="Cambria"/>
                <a:cs typeface="Cambria"/>
              </a:rPr>
              <a:t>temperature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ria"/>
                <a:cs typeface="Cambria"/>
                <a:sym typeface="Helvetica"/>
              </a:rPr>
              <a:t>ω</a:t>
            </a:r>
            <a:r>
              <a:rPr kumimoji="0" lang="en-US" sz="3200" b="0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ria"/>
                <a:cs typeface="Cambria"/>
                <a:sym typeface="Helvetica"/>
              </a:rPr>
              <a:t> = </a:t>
            </a:r>
            <a:r>
              <a:rPr kumimoji="0" lang="en-US" sz="3200" b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ria"/>
                <a:cs typeface="Cambria"/>
                <a:sym typeface="Helvetica"/>
              </a:rPr>
              <a:t>frequency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i="1" baseline="0" dirty="0" smtClean="0">
                <a:latin typeface="Cambria"/>
                <a:cs typeface="Cambria"/>
              </a:rPr>
              <a:t>α,</a:t>
            </a:r>
            <a:r>
              <a:rPr lang="en-US" sz="3200" i="1" dirty="0" smtClean="0">
                <a:latin typeface="Cambria"/>
                <a:cs typeface="Cambria"/>
              </a:rPr>
              <a:t> m, E: </a:t>
            </a:r>
            <a:r>
              <a:rPr lang="en-US" sz="3200" dirty="0" smtClean="0">
                <a:latin typeface="Cambria"/>
                <a:cs typeface="Cambria"/>
              </a:rPr>
              <a:t>parameters</a:t>
            </a:r>
            <a:endParaRPr kumimoji="0" lang="en-US" sz="3200" b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mbria"/>
              <a:cs typeface="Cambri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13108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927" y="83540"/>
            <a:ext cx="9274241" cy="83763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Cambria"/>
                <a:cs typeface="Cambria"/>
              </a:rPr>
              <a:t>Frequency Dependence?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1781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0962" y="6347187"/>
            <a:ext cx="5648960" cy="3267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8181" name="Text Box 5"/>
          <p:cNvSpPr txBox="1">
            <a:spLocks noChangeArrowheads="1"/>
          </p:cNvSpPr>
          <p:nvPr/>
        </p:nvSpPr>
        <p:spPr bwMode="auto">
          <a:xfrm>
            <a:off x="2501242" y="945194"/>
            <a:ext cx="2819720" cy="74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39" tIns="65020" rIns="130039" bIns="65020">
            <a:prstTxWarp prst="textNoShape">
              <a:avLst/>
            </a:prstTxWarp>
            <a:spAutoFit/>
          </a:bodyPr>
          <a:lstStyle/>
          <a:p>
            <a:pPr defTabSz="650197" hangingPunct="1"/>
            <a:r>
              <a:rPr lang="en-US" sz="4000" i="1" kern="1200" dirty="0" smtClean="0">
                <a:solidFill>
                  <a:srgbClr val="003399"/>
                </a:solidFill>
                <a:latin typeface="Cambria"/>
                <a:ea typeface="+mn-ea"/>
                <a:cs typeface="Cambria"/>
              </a:rPr>
              <a:t>Q(f) </a:t>
            </a:r>
            <a:r>
              <a:rPr lang="en-US" sz="4000" i="1" kern="1200" dirty="0">
                <a:solidFill>
                  <a:srgbClr val="003399"/>
                </a:solidFill>
                <a:latin typeface="Cambria"/>
                <a:ea typeface="+mn-ea"/>
                <a:cs typeface="Cambria"/>
              </a:rPr>
              <a:t>= Q</a:t>
            </a:r>
            <a:r>
              <a:rPr lang="en-US" sz="4000" i="1" kern="1200" baseline="-25000" dirty="0">
                <a:solidFill>
                  <a:srgbClr val="003399"/>
                </a:solidFill>
                <a:latin typeface="Cambria"/>
                <a:ea typeface="+mn-ea"/>
                <a:cs typeface="Cambria"/>
              </a:rPr>
              <a:t>0</a:t>
            </a:r>
            <a:r>
              <a:rPr lang="en-US" sz="4000" i="1" kern="1200" dirty="0">
                <a:solidFill>
                  <a:srgbClr val="003399"/>
                </a:solidFill>
                <a:latin typeface="Cambria"/>
                <a:ea typeface="+mn-ea"/>
                <a:cs typeface="Cambria"/>
              </a:rPr>
              <a:t> </a:t>
            </a:r>
            <a:r>
              <a:rPr lang="en-US" sz="4000" i="1" kern="1200" dirty="0" smtClean="0">
                <a:solidFill>
                  <a:srgbClr val="003399"/>
                </a:solidFill>
                <a:latin typeface="Cambria"/>
                <a:ea typeface="+mn-ea"/>
                <a:cs typeface="Cambria"/>
              </a:rPr>
              <a:t>f </a:t>
            </a:r>
            <a:r>
              <a:rPr lang="en-US" sz="4800" i="1" kern="1200" baseline="30000" dirty="0" smtClean="0">
                <a:solidFill>
                  <a:srgbClr val="003399"/>
                </a:solidFill>
                <a:latin typeface="Cambria"/>
                <a:ea typeface="+mn-ea"/>
                <a:cs typeface="Cambria"/>
              </a:rPr>
              <a:t>α</a:t>
            </a:r>
            <a:endParaRPr lang="en-US" sz="4800" i="1" kern="1200" baseline="30000" dirty="0">
              <a:solidFill>
                <a:srgbClr val="003399"/>
              </a:solidFill>
              <a:latin typeface="Cambria"/>
              <a:ea typeface="+mn-e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47691" y="7349138"/>
            <a:ext cx="2973271" cy="993084"/>
          </a:xfrm>
          <a:prstGeom prst="rect">
            <a:avLst/>
          </a:prstGeom>
          <a:noFill/>
        </p:spPr>
        <p:txBody>
          <a:bodyPr wrap="none" lIns="130039" tIns="65020" rIns="130039" bIns="65020" rtlCol="0">
            <a:spAutoFit/>
          </a:bodyPr>
          <a:lstStyle/>
          <a:p>
            <a:pPr algn="r" defTabSz="650197" hangingPunct="1"/>
            <a:r>
              <a:rPr lang="en-US" sz="2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Alaska</a:t>
            </a:r>
          </a:p>
          <a:p>
            <a:pPr algn="r" defTabSz="650197" hangingPunct="1"/>
            <a:r>
              <a:rPr lang="en-US" sz="2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4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[Stachnik et al. 2004]</a:t>
            </a:r>
            <a:endParaRPr lang="en-US" sz="2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228" y="2255842"/>
            <a:ext cx="9702800" cy="378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55402" y="3580831"/>
            <a:ext cx="27511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Izu</a:t>
            </a:r>
            <a:r>
              <a:rPr lang="en-US" sz="2400" dirty="0" smtClean="0"/>
              <a:t>-Bonin to Japan</a:t>
            </a:r>
          </a:p>
          <a:p>
            <a:r>
              <a:rPr lang="en-US" sz="2400" dirty="0" smtClean="0"/>
              <a:t>[</a:t>
            </a:r>
            <a:r>
              <a:rPr lang="en-US" sz="2400" dirty="0" err="1" smtClean="0"/>
              <a:t>Shito</a:t>
            </a:r>
            <a:r>
              <a:rPr lang="en-US" sz="2400" dirty="0" smtClean="0"/>
              <a:t> et al., 2004]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837527" y="1847057"/>
            <a:ext cx="619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lang="en-US" sz="3600" dirty="0" smtClean="0">
                <a:solidFill>
                  <a:srgbClr val="0000FF"/>
                </a:solidFill>
                <a:latin typeface="Cambria"/>
                <a:cs typeface="Cambria"/>
              </a:rPr>
              <a:t>weak curvature</a:t>
            </a:r>
            <a:r>
              <a:rPr lang="en-US" sz="3600" i="1" dirty="0" smtClean="0">
                <a:solidFill>
                  <a:srgbClr val="0000FF"/>
                </a:solidFill>
                <a:latin typeface="Cambria"/>
                <a:cs typeface="Cambria"/>
              </a:rPr>
              <a:t>:  </a:t>
            </a:r>
            <a:r>
              <a:rPr lang="en-US" sz="3600" i="1" dirty="0" err="1" smtClean="0">
                <a:solidFill>
                  <a:srgbClr val="FF0000"/>
                </a:solidFill>
                <a:latin typeface="Cambria"/>
                <a:cs typeface="Cambria"/>
              </a:rPr>
              <a:t>ln</a:t>
            </a:r>
            <a:r>
              <a:rPr lang="en-US" sz="3600" i="1" dirty="0" smtClean="0">
                <a:solidFill>
                  <a:srgbClr val="FF0000"/>
                </a:solidFill>
                <a:latin typeface="Cambria"/>
                <a:cs typeface="Cambria"/>
              </a:rPr>
              <a:t>(A) ~ - f </a:t>
            </a:r>
            <a:r>
              <a:rPr lang="en-US" sz="3600" i="1" baseline="30000" dirty="0" smtClean="0">
                <a:solidFill>
                  <a:srgbClr val="FF0000"/>
                </a:solidFill>
                <a:latin typeface="Cambria"/>
                <a:cs typeface="Cambria"/>
              </a:rPr>
              <a:t> 1-α</a:t>
            </a:r>
            <a:endParaRPr lang="en-US" sz="3600" i="1" dirty="0">
              <a:solidFill>
                <a:srgbClr val="FF0000"/>
              </a:solidFill>
              <a:latin typeface="Cambria"/>
              <a:cs typeface="Cambria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68115" y="1833494"/>
            <a:ext cx="5571735" cy="68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025" tIns="65013" rIns="130025" bIns="65013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Cambria"/>
                <a:cs typeface="Cambria"/>
              </a:rPr>
              <a:t>A ~ </a:t>
            </a:r>
            <a:r>
              <a:rPr lang="en-US" sz="3600" dirty="0" err="1" smtClean="0">
                <a:solidFill>
                  <a:srgbClr val="0000FF"/>
                </a:solidFill>
                <a:latin typeface="Cambria"/>
                <a:cs typeface="Cambria"/>
              </a:rPr>
              <a:t>exp</a:t>
            </a:r>
            <a:r>
              <a:rPr lang="en-US" sz="3600" dirty="0" smtClean="0">
                <a:solidFill>
                  <a:srgbClr val="0000FF"/>
                </a:solidFill>
                <a:latin typeface="Cambria"/>
                <a:cs typeface="Cambria"/>
              </a:rPr>
              <a:t>[-</a:t>
            </a:r>
            <a:r>
              <a:rPr lang="en-US" sz="3600" dirty="0">
                <a:solidFill>
                  <a:srgbClr val="0000FF"/>
                </a:solidFill>
                <a:latin typeface="Cambria"/>
                <a:cs typeface="Cambria"/>
              </a:rPr>
              <a:t>π</a:t>
            </a:r>
            <a:r>
              <a:rPr lang="en-US" sz="3600" i="1" dirty="0">
                <a:solidFill>
                  <a:srgbClr val="0000FF"/>
                </a:solidFill>
                <a:latin typeface="Cambria"/>
                <a:cs typeface="Cambria"/>
              </a:rPr>
              <a:t>f T/</a:t>
            </a:r>
            <a:r>
              <a:rPr lang="en-US" sz="3600" i="1" dirty="0" smtClean="0">
                <a:solidFill>
                  <a:srgbClr val="0000FF"/>
                </a:solidFill>
                <a:latin typeface="Cambria"/>
                <a:cs typeface="Cambria"/>
              </a:rPr>
              <a:t>Q(f)</a:t>
            </a:r>
            <a:r>
              <a:rPr lang="en-US" sz="3600" dirty="0" smtClean="0">
                <a:solidFill>
                  <a:srgbClr val="0000FF"/>
                </a:solidFill>
                <a:latin typeface="Cambria"/>
                <a:cs typeface="Cambria"/>
              </a:rPr>
              <a:t>] implies</a:t>
            </a:r>
            <a:endParaRPr lang="en-US" sz="3600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884188" y="1062451"/>
            <a:ext cx="4994895" cy="68530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39" tIns="65020" rIns="130039" bIns="65020">
            <a:prstTxWarp prst="textNoShape">
              <a:avLst/>
            </a:prstTxWarp>
            <a:spAutoFit/>
          </a:bodyPr>
          <a:lstStyle/>
          <a:p>
            <a:pPr defTabSz="650197" hangingPunct="1"/>
            <a:r>
              <a:rPr lang="en-US" sz="3600" i="1" kern="1200" dirty="0" smtClean="0">
                <a:solidFill>
                  <a:srgbClr val="003399"/>
                </a:solidFill>
                <a:latin typeface="Cambria"/>
                <a:ea typeface="+mn-ea"/>
                <a:cs typeface="Cambria"/>
              </a:rPr>
              <a:t>α ~ 0.1 – 0.3</a:t>
            </a:r>
            <a:r>
              <a:rPr lang="en-US" sz="3600" kern="1200" dirty="0" smtClean="0">
                <a:solidFill>
                  <a:srgbClr val="003399"/>
                </a:solidFill>
                <a:latin typeface="Cambria"/>
                <a:ea typeface="+mn-ea"/>
                <a:cs typeface="Cambria"/>
              </a:rPr>
              <a:t> (from labs)</a:t>
            </a:r>
            <a:endParaRPr lang="en-US" sz="3600" i="1" kern="1200" dirty="0">
              <a:solidFill>
                <a:srgbClr val="003399"/>
              </a:solidFill>
              <a:latin typeface="Cambria"/>
              <a:ea typeface="+mn-e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0284635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3004800" cy="1479848"/>
          </a:xfrm>
        </p:spPr>
        <p:txBody>
          <a:bodyPr/>
          <a:lstStyle/>
          <a:p>
            <a:r>
              <a:rPr lang="en-US" sz="4800" dirty="0" smtClean="0">
                <a:latin typeface="Cambria"/>
                <a:cs typeface="Cambria"/>
              </a:rPr>
              <a:t>what causes high</a:t>
            </a:r>
            <a:r>
              <a:rPr lang="en-US" sz="4800" dirty="0">
                <a:latin typeface="Cambria"/>
                <a:cs typeface="Cambria"/>
              </a:rPr>
              <a:t>-T </a:t>
            </a:r>
            <a:r>
              <a:rPr lang="en-US" sz="4800" i="1" dirty="0" smtClean="0">
                <a:latin typeface="Cambria"/>
                <a:cs typeface="Cambria"/>
              </a:rPr>
              <a:t>Q</a:t>
            </a:r>
            <a:r>
              <a:rPr lang="en-US" sz="4800" dirty="0" smtClean="0">
                <a:latin typeface="Cambria"/>
                <a:cs typeface="Cambria"/>
              </a:rPr>
              <a:t>? </a:t>
            </a:r>
            <a:br>
              <a:rPr lang="en-US" sz="4800" dirty="0" smtClean="0">
                <a:latin typeface="Cambria"/>
                <a:cs typeface="Cambria"/>
              </a:rPr>
            </a:br>
            <a:r>
              <a:rPr lang="en-US" sz="4400" dirty="0" smtClean="0">
                <a:latin typeface="Cambria"/>
                <a:cs typeface="Cambria"/>
              </a:rPr>
              <a:t>“elastically</a:t>
            </a:r>
            <a:r>
              <a:rPr lang="en-US" sz="4400" dirty="0">
                <a:latin typeface="Cambria"/>
                <a:cs typeface="Cambria"/>
              </a:rPr>
              <a:t>-</a:t>
            </a:r>
            <a:r>
              <a:rPr lang="en-US" sz="4400" dirty="0" err="1">
                <a:latin typeface="Cambria"/>
                <a:cs typeface="Cambria"/>
              </a:rPr>
              <a:t>accomodated</a:t>
            </a:r>
            <a:r>
              <a:rPr lang="en-US" sz="4400" dirty="0">
                <a:latin typeface="Cambria"/>
                <a:cs typeface="Cambria"/>
              </a:rPr>
              <a:t> grain-boundary </a:t>
            </a:r>
            <a:r>
              <a:rPr lang="en-US" sz="4400" dirty="0" smtClean="0">
                <a:latin typeface="Cambria"/>
                <a:cs typeface="Cambria"/>
              </a:rPr>
              <a:t>sliding” </a:t>
            </a:r>
            <a:endParaRPr lang="en-US" sz="4400" dirty="0">
              <a:latin typeface="Cambria"/>
              <a:cs typeface="Cambri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56132"/>
          <a:stretch/>
        </p:blipFill>
        <p:spPr>
          <a:xfrm>
            <a:off x="1013312" y="1479851"/>
            <a:ext cx="4391836" cy="7730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5148" y="2817148"/>
            <a:ext cx="7194010" cy="3824615"/>
          </a:xfrm>
          <a:prstGeom prst="rect">
            <a:avLst/>
          </a:prstGeom>
          <a:solidFill>
            <a:srgbClr val="D9D9D9"/>
          </a:solidFill>
        </p:spPr>
        <p:txBody>
          <a:bodyPr wrap="square" lIns="130025" tIns="65013" rIns="130025" bIns="65013" rtlCol="0">
            <a:spAutoFit/>
          </a:bodyPr>
          <a:lstStyle/>
          <a:p>
            <a:pPr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4000" kern="1200" dirty="0">
                <a:solidFill>
                  <a:prstClr val="black"/>
                </a:solidFill>
                <a:latin typeface="Cambria"/>
                <a:ea typeface="ＭＳ Ｐゴシック" charset="0"/>
                <a:cs typeface="Cambria"/>
              </a:rPr>
              <a:t>Grain size is important</a:t>
            </a:r>
          </a:p>
          <a:p>
            <a:pPr defTabSz="1300326" eaLnBrk="0" fontAlgn="base">
              <a:spcBef>
                <a:spcPct val="0"/>
              </a:spcBef>
              <a:spcAft>
                <a:spcPct val="0"/>
              </a:spcAft>
            </a:pPr>
            <a:endParaRPr lang="en-US" sz="4000" kern="1200" dirty="0">
              <a:solidFill>
                <a:prstClr val="black"/>
              </a:solidFill>
              <a:latin typeface="Cambria"/>
              <a:ea typeface="ＭＳ Ｐゴシック" charset="0"/>
              <a:cs typeface="Cambria"/>
            </a:endParaRPr>
          </a:p>
          <a:p>
            <a:pPr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4000" kern="1200" dirty="0">
                <a:solidFill>
                  <a:prstClr val="black"/>
                </a:solidFill>
                <a:latin typeface="Cambria"/>
                <a:ea typeface="ＭＳ Ｐゴシック" charset="0"/>
                <a:cs typeface="Cambria"/>
              </a:rPr>
              <a:t>Melt, H</a:t>
            </a:r>
            <a:r>
              <a:rPr lang="en-US" sz="4000" kern="1200" baseline="-25000" dirty="0">
                <a:solidFill>
                  <a:prstClr val="black"/>
                </a:solidFill>
                <a:latin typeface="Cambria"/>
                <a:ea typeface="ＭＳ Ｐゴシック" charset="0"/>
                <a:cs typeface="Cambria"/>
              </a:rPr>
              <a:t>2</a:t>
            </a:r>
            <a:r>
              <a:rPr lang="en-US" sz="4000" kern="1200" dirty="0">
                <a:solidFill>
                  <a:prstClr val="black"/>
                </a:solidFill>
                <a:latin typeface="Cambria"/>
                <a:ea typeface="ＭＳ Ｐゴシック" charset="0"/>
                <a:cs typeface="Cambria"/>
              </a:rPr>
              <a:t>O may enhance</a:t>
            </a:r>
          </a:p>
          <a:p>
            <a:pPr defTabSz="1300326" eaLnBrk="0" fontAlgn="base">
              <a:spcBef>
                <a:spcPct val="0"/>
              </a:spcBef>
              <a:spcAft>
                <a:spcPct val="0"/>
              </a:spcAft>
            </a:pPr>
            <a:endParaRPr lang="en-US" sz="4000" kern="1200" dirty="0">
              <a:solidFill>
                <a:prstClr val="black"/>
              </a:solidFill>
              <a:latin typeface="Cambria"/>
              <a:ea typeface="ＭＳ Ｐゴシック" charset="0"/>
              <a:cs typeface="Cambria"/>
            </a:endParaRPr>
          </a:p>
          <a:p>
            <a:pPr defTabSz="1300326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4000" kern="1200" dirty="0">
                <a:solidFill>
                  <a:prstClr val="black"/>
                </a:solidFill>
                <a:latin typeface="Cambria"/>
                <a:ea typeface="ＭＳ Ｐゴシック" charset="0"/>
                <a:cs typeface="Cambria"/>
              </a:rPr>
              <a:t>Looks a bit like diffusion creep</a:t>
            </a:r>
          </a:p>
          <a:p>
            <a:pPr defTabSz="1300326" eaLnBrk="0" fontAlgn="base">
              <a:spcBef>
                <a:spcPct val="0"/>
              </a:spcBef>
              <a:spcAft>
                <a:spcPct val="0"/>
              </a:spcAft>
            </a:pPr>
            <a:endParaRPr lang="en-US" sz="4000" kern="1200" dirty="0">
              <a:solidFill>
                <a:prstClr val="black"/>
              </a:solidFill>
              <a:latin typeface="Cambria"/>
              <a:ea typeface="ＭＳ Ｐゴシック" charset="0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044" y="9139446"/>
            <a:ext cx="3724998" cy="46166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400" dirty="0"/>
              <a:t>B. Holtzman, pers. comm.</a:t>
            </a:r>
          </a:p>
        </p:txBody>
      </p:sp>
    </p:spTree>
    <p:extLst>
      <p:ext uri="{BB962C8B-B14F-4D97-AF65-F5344CB8AC3E}">
        <p14:creationId xmlns:p14="http://schemas.microsoft.com/office/powerpoint/2010/main" val="1889126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/>
          <p:nvPr/>
        </p:nvSpPr>
        <p:spPr>
          <a:xfrm>
            <a:off x="1183040" y="7524725"/>
            <a:ext cx="4514038" cy="533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1" tIns="50791" rIns="50791" bIns="50791" anchor="ctr">
            <a:spAutoFit/>
          </a:bodyPr>
          <a:lstStyle/>
          <a:p>
            <a:pPr defTabSz="584110">
              <a:defRPr sz="1400">
                <a:latin typeface="+mj-lt"/>
                <a:ea typeface="+mj-ea"/>
                <a:cs typeface="+mj-cs"/>
                <a:sym typeface="Gill Sans"/>
              </a:defRPr>
            </a:pPr>
            <a:r>
              <a:t>ORID 42890143  2004:289:04:09  24.530 122.694  mb6.4</a:t>
            </a:r>
          </a:p>
          <a:p>
            <a:pPr defTabSz="584110">
              <a:defRPr sz="1400">
                <a:latin typeface="+mj-lt"/>
                <a:ea typeface="+mj-ea"/>
                <a:cs typeface="+mj-cs"/>
                <a:sym typeface="Gill Sans"/>
              </a:defRPr>
            </a:pPr>
            <a:r>
              <a:t>delta 62.52 seaz 274.2 (?!)   station SDPT</a:t>
            </a:r>
          </a:p>
        </p:txBody>
      </p:sp>
      <p:sp>
        <p:nvSpPr>
          <p:cNvPr id="384" name="Shape 384"/>
          <p:cNvSpPr>
            <a:spLocks noGrp="1"/>
          </p:cNvSpPr>
          <p:nvPr>
            <p:ph type="title"/>
          </p:nvPr>
        </p:nvSpPr>
        <p:spPr>
          <a:xfrm>
            <a:off x="0" y="254001"/>
            <a:ext cx="13004800" cy="1181100"/>
          </a:xfrm>
          <a:prstGeom prst="rect">
            <a:avLst/>
          </a:prstGeom>
        </p:spPr>
        <p:txBody>
          <a:bodyPr/>
          <a:lstStyle/>
          <a:p>
            <a:r>
              <a:rPr lang="en-US" sz="4400" dirty="0" smtClean="0"/>
              <a:t>Looking at raw data: teleseismic P coda</a:t>
            </a:r>
            <a:endParaRPr sz="4400" dirty="0"/>
          </a:p>
        </p:txBody>
      </p:sp>
      <p:pic>
        <p:nvPicPr>
          <p:cNvPr id="385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0" y="1384302"/>
            <a:ext cx="12547600" cy="9055100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Shape 386"/>
          <p:cNvSpPr/>
          <p:nvPr/>
        </p:nvSpPr>
        <p:spPr>
          <a:xfrm flipV="1">
            <a:off x="2514605" y="7924796"/>
            <a:ext cx="1493449" cy="6"/>
          </a:xfrm>
          <a:prstGeom prst="line">
            <a:avLst/>
          </a:prstGeom>
          <a:ln w="38100">
            <a:solidFill>
              <a:srgbClr val="0061FF"/>
            </a:solidFill>
            <a:miter lim="400000"/>
            <a:headEnd type="stealth"/>
            <a:tailEnd type="stealth"/>
          </a:ln>
        </p:spPr>
        <p:txBody>
          <a:bodyPr lIns="50791" tIns="50791" rIns="50791" bIns="50791" anchor="ctr"/>
          <a:lstStyle/>
          <a:p>
            <a:endParaRPr/>
          </a:p>
        </p:txBody>
      </p:sp>
      <p:sp>
        <p:nvSpPr>
          <p:cNvPr id="387" name="Shape 387"/>
          <p:cNvSpPr/>
          <p:nvPr/>
        </p:nvSpPr>
        <p:spPr>
          <a:xfrm>
            <a:off x="2936958" y="7923798"/>
            <a:ext cx="643437" cy="471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1" tIns="50791" rIns="50791" bIns="50791" anchor="ctr">
            <a:spAutoFit/>
          </a:bodyPr>
          <a:lstStyle>
            <a:lvl1pPr algn="ctr" defTabSz="584200">
              <a:defRPr sz="2400">
                <a:solidFill>
                  <a:srgbClr val="0056D6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10 s</a:t>
            </a:r>
          </a:p>
        </p:txBody>
      </p:sp>
      <p:sp>
        <p:nvSpPr>
          <p:cNvPr id="388" name="Shape 388"/>
          <p:cNvSpPr/>
          <p:nvPr/>
        </p:nvSpPr>
        <p:spPr>
          <a:xfrm>
            <a:off x="1892302" y="8927099"/>
            <a:ext cx="9931437" cy="471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1" tIns="50791" rIns="50791" bIns="50791" anchor="ctr">
            <a:spAutoFit/>
          </a:bodyPr>
          <a:lstStyle>
            <a:lvl1pPr defTabSz="584200">
              <a:defRPr sz="2400">
                <a:solidFill>
                  <a:srgbClr val="7B219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Back-azimuth = 274.2°.  Station mis-oriented 90° so “BHN” is positive west.</a:t>
            </a:r>
          </a:p>
        </p:txBody>
      </p:sp>
      <p:sp>
        <p:nvSpPr>
          <p:cNvPr id="389" name="Shape 389"/>
          <p:cNvSpPr/>
          <p:nvPr/>
        </p:nvSpPr>
        <p:spPr>
          <a:xfrm>
            <a:off x="2235202" y="9276347"/>
            <a:ext cx="8838590" cy="471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1" tIns="50791" rIns="50791" bIns="50791" anchor="ctr">
            <a:spAutoFit/>
          </a:bodyPr>
          <a:lstStyle>
            <a:lvl1pPr defTabSz="584200">
              <a:defRPr sz="2400">
                <a:solidFill>
                  <a:srgbClr val="0056D6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Seismometer at Sand Point, AK; earthquake in Taiwan, 94 km deep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75871" y="6570873"/>
            <a:ext cx="118056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vertical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75871" y="4529615"/>
            <a:ext cx="92373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radial</a:t>
            </a:r>
          </a:p>
        </p:txBody>
      </p:sp>
      <p:sp>
        <p:nvSpPr>
          <p:cNvPr id="3" name="Rectangle 2"/>
          <p:cNvSpPr/>
          <p:nvPr/>
        </p:nvSpPr>
        <p:spPr>
          <a:xfrm>
            <a:off x="2087907" y="1623152"/>
            <a:ext cx="3481006" cy="166522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084623" y="1545675"/>
            <a:ext cx="3567268" cy="1742702"/>
            <a:chOff x="469900" y="2400300"/>
            <a:chExt cx="4677947" cy="2285298"/>
          </a:xfrm>
        </p:grpSpPr>
        <p:sp>
          <p:nvSpPr>
            <p:cNvPr id="12" name="Shape 331"/>
            <p:cNvSpPr/>
            <p:nvPr/>
          </p:nvSpPr>
          <p:spPr>
            <a:xfrm>
              <a:off x="2433612" y="4172656"/>
              <a:ext cx="288784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defTabSz="584200">
                <a:defRPr sz="1800" i="1">
                  <a:latin typeface="+mj-lt"/>
                  <a:ea typeface="+mj-ea"/>
                  <a:cs typeface="+mj-cs"/>
                  <a:sym typeface="Gill Sans"/>
                </a:defRPr>
              </a:lvl1pPr>
            </a:lstStyle>
            <a:p>
              <a:r>
                <a:t>P</a:t>
              </a:r>
            </a:p>
          </p:txBody>
        </p:sp>
        <p:sp>
          <p:nvSpPr>
            <p:cNvPr id="13" name="Shape 334"/>
            <p:cNvSpPr/>
            <p:nvPr/>
          </p:nvSpPr>
          <p:spPr>
            <a:xfrm>
              <a:off x="474207" y="2514600"/>
              <a:ext cx="4569134" cy="0"/>
            </a:xfrm>
            <a:prstGeom prst="line">
              <a:avLst/>
            </a:prstGeom>
            <a:ln w="381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/>
            </a:p>
          </p:txBody>
        </p:sp>
        <p:sp>
          <p:nvSpPr>
            <p:cNvPr id="14" name="Shape 335"/>
            <p:cNvSpPr/>
            <p:nvPr/>
          </p:nvSpPr>
          <p:spPr>
            <a:xfrm>
              <a:off x="469900" y="3505200"/>
              <a:ext cx="4569134" cy="0"/>
            </a:xfrm>
            <a:prstGeom prst="line">
              <a:avLst/>
            </a:prstGeom>
            <a:ln w="381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/>
            </a:p>
          </p:txBody>
        </p:sp>
        <p:sp>
          <p:nvSpPr>
            <p:cNvPr id="15" name="Shape 336"/>
            <p:cNvSpPr/>
            <p:nvPr/>
          </p:nvSpPr>
          <p:spPr>
            <a:xfrm flipV="1">
              <a:off x="2590800" y="3506350"/>
              <a:ext cx="985560" cy="748150"/>
            </a:xfrm>
            <a:prstGeom prst="line">
              <a:avLst/>
            </a:prstGeom>
            <a:ln w="38100">
              <a:solidFill>
                <a:srgbClr val="9A244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/>
            </a:p>
          </p:txBody>
        </p:sp>
        <p:sp>
          <p:nvSpPr>
            <p:cNvPr id="16" name="Shape 337"/>
            <p:cNvSpPr/>
            <p:nvPr/>
          </p:nvSpPr>
          <p:spPr>
            <a:xfrm flipV="1">
              <a:off x="3578899" y="2521941"/>
              <a:ext cx="761564" cy="974131"/>
            </a:xfrm>
            <a:prstGeom prst="line">
              <a:avLst/>
            </a:prstGeom>
            <a:ln w="38100">
              <a:solidFill>
                <a:srgbClr val="9A244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/>
            </a:p>
          </p:txBody>
        </p:sp>
        <p:sp>
          <p:nvSpPr>
            <p:cNvPr id="17" name="Shape 338"/>
            <p:cNvSpPr/>
            <p:nvPr/>
          </p:nvSpPr>
          <p:spPr>
            <a:xfrm>
              <a:off x="4127500" y="2400300"/>
              <a:ext cx="381000" cy="127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254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 defTabSz="58411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18" name="Shape 339"/>
            <p:cNvSpPr/>
            <p:nvPr/>
          </p:nvSpPr>
          <p:spPr>
            <a:xfrm flipV="1">
              <a:off x="3924300" y="2522973"/>
              <a:ext cx="406520" cy="1003857"/>
            </a:xfrm>
            <a:prstGeom prst="line">
              <a:avLst/>
            </a:prstGeom>
            <a:ln w="38100">
              <a:solidFill>
                <a:srgbClr val="0042AA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/>
            </a:p>
          </p:txBody>
        </p:sp>
        <p:sp>
          <p:nvSpPr>
            <p:cNvPr id="19" name="Shape 340"/>
            <p:cNvSpPr/>
            <p:nvPr/>
          </p:nvSpPr>
          <p:spPr>
            <a:xfrm flipV="1">
              <a:off x="1765300" y="3492500"/>
              <a:ext cx="985560" cy="748150"/>
            </a:xfrm>
            <a:prstGeom prst="line">
              <a:avLst/>
            </a:prstGeom>
            <a:ln w="38100">
              <a:solidFill>
                <a:srgbClr val="9A244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/>
            </a:p>
          </p:txBody>
        </p:sp>
        <p:sp>
          <p:nvSpPr>
            <p:cNvPr id="20" name="Shape 341"/>
            <p:cNvSpPr/>
            <p:nvPr/>
          </p:nvSpPr>
          <p:spPr>
            <a:xfrm flipV="1">
              <a:off x="2755900" y="2514600"/>
              <a:ext cx="761563" cy="974130"/>
            </a:xfrm>
            <a:prstGeom prst="line">
              <a:avLst/>
            </a:prstGeom>
            <a:ln w="38100">
              <a:solidFill>
                <a:srgbClr val="9A244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/>
            </a:p>
          </p:txBody>
        </p:sp>
        <p:sp>
          <p:nvSpPr>
            <p:cNvPr id="21" name="Shape 342"/>
            <p:cNvSpPr/>
            <p:nvPr/>
          </p:nvSpPr>
          <p:spPr>
            <a:xfrm flipH="1" flipV="1">
              <a:off x="3517900" y="2514600"/>
              <a:ext cx="406520" cy="1003856"/>
            </a:xfrm>
            <a:prstGeom prst="line">
              <a:avLst/>
            </a:prstGeom>
            <a:ln w="38100">
              <a:solidFill>
                <a:srgbClr val="0042AA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/>
            </a:p>
          </p:txBody>
        </p:sp>
        <p:sp>
          <p:nvSpPr>
            <p:cNvPr id="22" name="Shape 343"/>
            <p:cNvSpPr/>
            <p:nvPr/>
          </p:nvSpPr>
          <p:spPr>
            <a:xfrm>
              <a:off x="1498599" y="4306006"/>
              <a:ext cx="649460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defTabSz="584200">
                <a:defRPr sz="1800" i="1">
                  <a:latin typeface="+mj-lt"/>
                  <a:ea typeface="+mj-ea"/>
                  <a:cs typeface="+mj-cs"/>
                  <a:sym typeface="Gill Sans"/>
                </a:defRPr>
              </a:lvl1pPr>
            </a:lstStyle>
            <a:p>
              <a:r>
                <a:t>Psms</a:t>
              </a:r>
            </a:p>
          </p:txBody>
        </p:sp>
        <p:sp>
          <p:nvSpPr>
            <p:cNvPr id="23" name="Shape 344"/>
            <p:cNvSpPr/>
            <p:nvPr/>
          </p:nvSpPr>
          <p:spPr>
            <a:xfrm>
              <a:off x="4773095" y="2767588"/>
              <a:ext cx="374752" cy="4719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ctr" defTabSz="584200">
                <a:defRPr sz="2400" i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Z</a:t>
              </a:r>
            </a:p>
          </p:txBody>
        </p:sp>
        <p:sp>
          <p:nvSpPr>
            <p:cNvPr id="24" name="Shape 345"/>
            <p:cNvSpPr/>
            <p:nvPr/>
          </p:nvSpPr>
          <p:spPr>
            <a:xfrm>
              <a:off x="4813300" y="2501900"/>
              <a:ext cx="0" cy="1022684"/>
            </a:xfrm>
            <a:prstGeom prst="line">
              <a:avLst/>
            </a:prstGeom>
            <a:ln w="19050">
              <a:solidFill>
                <a:srgbClr val="000000"/>
              </a:solidFill>
              <a:miter lim="400000"/>
              <a:headEnd type="stealth"/>
              <a:tailEnd type="stealth"/>
            </a:ln>
          </p:spPr>
          <p:txBody>
            <a:bodyPr lIns="50800" tIns="50800" rIns="50800" bIns="50800" anchor="ctr"/>
            <a:lstStyle/>
            <a:p>
              <a:endParaRPr/>
            </a:p>
          </p:txBody>
        </p:sp>
        <p:sp>
          <p:nvSpPr>
            <p:cNvPr id="26" name="Shape 349"/>
            <p:cNvSpPr/>
            <p:nvPr/>
          </p:nvSpPr>
          <p:spPr>
            <a:xfrm flipV="1">
              <a:off x="1422400" y="3479800"/>
              <a:ext cx="985560" cy="748150"/>
            </a:xfrm>
            <a:prstGeom prst="line">
              <a:avLst/>
            </a:prstGeom>
            <a:ln w="38100">
              <a:solidFill>
                <a:srgbClr val="9A244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/>
            </a:p>
          </p:txBody>
        </p:sp>
        <p:sp>
          <p:nvSpPr>
            <p:cNvPr id="27" name="Shape 350"/>
            <p:cNvSpPr/>
            <p:nvPr/>
          </p:nvSpPr>
          <p:spPr>
            <a:xfrm flipV="1">
              <a:off x="2413000" y="2501900"/>
              <a:ext cx="761563" cy="974130"/>
            </a:xfrm>
            <a:prstGeom prst="line">
              <a:avLst/>
            </a:prstGeom>
            <a:ln w="38100">
              <a:solidFill>
                <a:srgbClr val="9A244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/>
            </a:p>
          </p:txBody>
        </p:sp>
        <p:sp>
          <p:nvSpPr>
            <p:cNvPr id="28" name="Shape 351"/>
            <p:cNvSpPr/>
            <p:nvPr/>
          </p:nvSpPr>
          <p:spPr>
            <a:xfrm flipH="1" flipV="1">
              <a:off x="3162300" y="2527300"/>
              <a:ext cx="761563" cy="974130"/>
            </a:xfrm>
            <a:prstGeom prst="line">
              <a:avLst/>
            </a:prstGeom>
            <a:ln w="38100">
              <a:solidFill>
                <a:srgbClr val="9A244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/>
            </a:p>
          </p:txBody>
        </p:sp>
        <p:sp>
          <p:nvSpPr>
            <p:cNvPr id="29" name="Shape 352"/>
            <p:cNvSpPr/>
            <p:nvPr/>
          </p:nvSpPr>
          <p:spPr>
            <a:xfrm flipV="1">
              <a:off x="2971800" y="3505200"/>
              <a:ext cx="985560" cy="748150"/>
            </a:xfrm>
            <a:prstGeom prst="line">
              <a:avLst/>
            </a:prstGeom>
            <a:ln w="38100">
              <a:solidFill>
                <a:srgbClr val="9A244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/>
            </a:p>
          </p:txBody>
        </p:sp>
        <p:sp>
          <p:nvSpPr>
            <p:cNvPr id="30" name="Shape 353"/>
            <p:cNvSpPr/>
            <p:nvPr/>
          </p:nvSpPr>
          <p:spPr>
            <a:xfrm>
              <a:off x="839041" y="4306007"/>
              <a:ext cx="682936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defTabSz="584200">
                <a:defRPr sz="1800" i="1">
                  <a:latin typeface="+mj-lt"/>
                  <a:ea typeface="+mj-ea"/>
                  <a:cs typeface="+mj-cs"/>
                  <a:sym typeface="Gill Sans"/>
                </a:defRPr>
              </a:lvl1pPr>
            </a:lstStyle>
            <a:p>
              <a:r>
                <a:rPr dirty="0"/>
                <a:t>Ppms</a:t>
              </a:r>
            </a:p>
          </p:txBody>
        </p:sp>
        <p:sp>
          <p:nvSpPr>
            <p:cNvPr id="31" name="Shape 354"/>
            <p:cNvSpPr/>
            <p:nvPr/>
          </p:nvSpPr>
          <p:spPr>
            <a:xfrm>
              <a:off x="2806699" y="4306007"/>
              <a:ext cx="376924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defTabSz="584200">
                <a:defRPr sz="1800" i="1">
                  <a:latin typeface="+mj-lt"/>
                  <a:ea typeface="+mj-ea"/>
                  <a:cs typeface="+mj-cs"/>
                  <a:sym typeface="Gill Sans"/>
                </a:defRPr>
              </a:lvl1pPr>
            </a:lstStyle>
            <a:p>
              <a:r>
                <a:t>Ps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" y="63501"/>
            <a:ext cx="9918256" cy="1714499"/>
          </a:xfrm>
        </p:spPr>
        <p:txBody>
          <a:bodyPr/>
          <a:lstStyle/>
          <a:p>
            <a:r>
              <a:rPr lang="en-US" sz="4800" dirty="0"/>
              <a:t>Speculation/observation: linkage between steady-state rheology &amp; </a:t>
            </a:r>
            <a:r>
              <a:rPr lang="en-US" sz="4800" i="1" dirty="0"/>
              <a:t>Q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2" y="7180944"/>
            <a:ext cx="10160122" cy="10874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1" tIns="50791" rIns="50791" bIns="50791" numCol="1" spcCol="38094" rtlCol="0" anchor="ctr">
            <a:spAutoFit/>
          </a:bodyPr>
          <a:lstStyle/>
          <a:p>
            <a:r>
              <a:rPr lang="en-US" sz="3200" dirty="0">
                <a:latin typeface="Cambria"/>
                <a:cs typeface="Cambria"/>
              </a:rPr>
              <a:t>… </a:t>
            </a:r>
            <a:r>
              <a:rPr lang="en-US" sz="3200" dirty="0" smtClean="0">
                <a:latin typeface="Cambria"/>
                <a:cs typeface="Cambria"/>
              </a:rPr>
              <a:t>scale to (frequency/Maxwell frequency)</a:t>
            </a:r>
            <a:r>
              <a:rPr lang="en-US" sz="3200" dirty="0">
                <a:latin typeface="Cambria"/>
                <a:cs typeface="Cambria"/>
              </a:rPr>
              <a:t>: </a:t>
            </a:r>
          </a:p>
          <a:p>
            <a:r>
              <a:rPr lang="en-US" sz="3200" dirty="0">
                <a:solidFill>
                  <a:srgbClr val="800000"/>
                </a:solidFill>
                <a:latin typeface="Cambria"/>
                <a:cs typeface="Cambria"/>
              </a:rPr>
              <a:t>	</a:t>
            </a:r>
            <a:r>
              <a:rPr lang="en-US" sz="3200" dirty="0" smtClean="0">
                <a:solidFill>
                  <a:srgbClr val="800000"/>
                </a:solidFill>
                <a:latin typeface="Cambria"/>
                <a:cs typeface="Cambria"/>
              </a:rPr>
              <a:t>allows </a:t>
            </a:r>
            <a:r>
              <a:rPr lang="en-US" sz="3200" dirty="0">
                <a:solidFill>
                  <a:srgbClr val="800000"/>
                </a:solidFill>
                <a:latin typeface="Cambria"/>
                <a:cs typeface="Cambria"/>
              </a:rPr>
              <a:t>complex effects predicted (H</a:t>
            </a:r>
            <a:r>
              <a:rPr lang="en-US" sz="3200" baseline="-25000" dirty="0">
                <a:solidFill>
                  <a:srgbClr val="800000"/>
                </a:solidFill>
                <a:latin typeface="Cambria"/>
                <a:cs typeface="Cambria"/>
              </a:rPr>
              <a:t>2</a:t>
            </a:r>
            <a:r>
              <a:rPr lang="en-US" sz="3200" dirty="0">
                <a:solidFill>
                  <a:srgbClr val="800000"/>
                </a:solidFill>
                <a:latin typeface="Cambria"/>
                <a:cs typeface="Cambria"/>
              </a:rPr>
              <a:t>O </a:t>
            </a:r>
            <a:r>
              <a:rPr lang="en-US" sz="3200" dirty="0" err="1">
                <a:solidFill>
                  <a:srgbClr val="800000"/>
                </a:solidFill>
                <a:latin typeface="Cambria"/>
                <a:cs typeface="Cambria"/>
              </a:rPr>
              <a:t>etc</a:t>
            </a:r>
            <a:r>
              <a:rPr lang="en-US" sz="3200" dirty="0" smtClean="0">
                <a:solidFill>
                  <a:srgbClr val="800000"/>
                </a:solidFill>
                <a:latin typeface="Cambria"/>
                <a:cs typeface="Cambria"/>
              </a:rPr>
              <a:t>), e.g.</a:t>
            </a:r>
            <a:endParaRPr lang="en-US" sz="3200" dirty="0">
              <a:solidFill>
                <a:srgbClr val="800000"/>
              </a:solidFill>
              <a:latin typeface="Cambria"/>
              <a:cs typeface="Cambri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85906" y="1657610"/>
            <a:ext cx="9918380" cy="5549360"/>
            <a:chOff x="1485906" y="2129534"/>
            <a:chExt cx="9918380" cy="5549360"/>
          </a:xfrm>
        </p:grpSpPr>
        <p:grpSp>
          <p:nvGrpSpPr>
            <p:cNvPr id="9" name="Group 8"/>
            <p:cNvGrpSpPr/>
            <p:nvPr/>
          </p:nvGrpSpPr>
          <p:grpSpPr>
            <a:xfrm>
              <a:off x="1485906" y="2129534"/>
              <a:ext cx="9918380" cy="5549360"/>
              <a:chOff x="7673729" y="2296275"/>
              <a:chExt cx="9918380" cy="554936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73729" y="2296275"/>
                <a:ext cx="9918380" cy="5549360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9204441" y="6068305"/>
                <a:ext cx="3027822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McCarthy et al., 2011</a:t>
                </a: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6445096" y="2793829"/>
              <a:ext cx="590704" cy="3120428"/>
            </a:xfrm>
            <a:prstGeom prst="rect">
              <a:avLst/>
            </a:prstGeom>
            <a:noFill/>
            <a:ln w="38100" cap="flat" cmpd="sng">
              <a:solidFill>
                <a:schemeClr val="accent2">
                  <a:lumMod val="60000"/>
                  <a:lumOff val="40000"/>
                </a:schemeClr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791" tIns="50791" rIns="50791" bIns="50791" numCol="1" spcCol="38094" rtlCol="0" anchor="ctr">
              <a:spAutoFit/>
            </a:bodyPr>
            <a:lstStyle/>
            <a:p>
              <a:pPr algn="ctr" defTabSz="584110"/>
              <a:endParaRPr lang="en-US"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330543" y="8637985"/>
            <a:ext cx="221389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is this true?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5912664"/>
              </p:ext>
            </p:extLst>
          </p:nvPr>
        </p:nvGraphicFramePr>
        <p:xfrm>
          <a:off x="1485906" y="8291513"/>
          <a:ext cx="777716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4" imgW="2590800" imgH="304800" progId="Equation.DSMT4">
                  <p:embed/>
                </p:oleObj>
              </mc:Choice>
              <mc:Fallback>
                <p:oleObj name="Equation" r:id="rId4" imgW="2590800" imgH="304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5906" y="8291513"/>
                        <a:ext cx="7777163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3107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4002"/>
            <a:ext cx="13004800" cy="745301"/>
          </a:xfrm>
        </p:spPr>
        <p:txBody>
          <a:bodyPr/>
          <a:lstStyle/>
          <a:p>
            <a:r>
              <a:rPr lang="en-US" sz="5400" dirty="0"/>
              <a:t>A few lab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164324"/>
            <a:ext cx="5124022" cy="2179196"/>
          </a:xfrm>
        </p:spPr>
        <p:txBody>
          <a:bodyPr/>
          <a:lstStyle/>
          <a:p>
            <a:r>
              <a:rPr lang="en-US" sz="3600" dirty="0" smtClean="0"/>
              <a:t>Grain size extrapolation: </a:t>
            </a:r>
            <a:r>
              <a:rPr lang="en-US" sz="3600" dirty="0" err="1" smtClean="0"/>
              <a:t>η</a:t>
            </a:r>
            <a:r>
              <a:rPr lang="en-US" sz="3600" dirty="0" smtClean="0"/>
              <a:t> ~ </a:t>
            </a:r>
            <a:r>
              <a:rPr lang="en-US" sz="3600" i="1" dirty="0" err="1" smtClean="0"/>
              <a:t>d</a:t>
            </a:r>
            <a:r>
              <a:rPr lang="en-US" sz="3600" i="1" baseline="30000" dirty="0" err="1" smtClean="0"/>
              <a:t>m</a:t>
            </a:r>
            <a:endParaRPr lang="en-US" sz="3600" dirty="0" smtClean="0"/>
          </a:p>
          <a:p>
            <a:endParaRPr lang="en-US" dirty="0"/>
          </a:p>
          <a:p>
            <a:endParaRPr lang="en-US" dirty="0" smtClean="0"/>
          </a:p>
          <a:p>
            <a:pPr marL="317449" indent="0">
              <a:buNone/>
            </a:pPr>
            <a:endParaRPr lang="en-US" dirty="0" smtClean="0"/>
          </a:p>
          <a:p>
            <a:r>
              <a:rPr lang="en-US" dirty="0" smtClean="0"/>
              <a:t>“peaks”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4405" y="1411008"/>
            <a:ext cx="102592" cy="471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5124024" y="999302"/>
            <a:ext cx="7366000" cy="4636939"/>
            <a:chOff x="564404" y="4510721"/>
            <a:chExt cx="7366000" cy="463693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4404" y="4728060"/>
              <a:ext cx="7366000" cy="44196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977916" y="4510721"/>
              <a:ext cx="5621447" cy="4719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sz="2400" dirty="0"/>
                <a:t>McCarthy et al. (2011b): lab scaling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5746" y="2687282"/>
            <a:ext cx="4543443" cy="17953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r>
              <a:rPr lang="en-US" sz="3100" i="1" dirty="0">
                <a:solidFill>
                  <a:srgbClr val="FF0000"/>
                </a:solidFill>
              </a:rPr>
              <a:t>m </a:t>
            </a:r>
            <a:r>
              <a:rPr lang="en-US" sz="3100" i="1" dirty="0" smtClean="0">
                <a:solidFill>
                  <a:srgbClr val="FF0000"/>
                </a:solidFill>
              </a:rPr>
              <a:t>~ </a:t>
            </a:r>
            <a:r>
              <a:rPr lang="en-US" sz="3100" i="1" dirty="0">
                <a:solidFill>
                  <a:srgbClr val="FF0000"/>
                </a:solidFill>
              </a:rPr>
              <a:t>1 </a:t>
            </a:r>
            <a:r>
              <a:rPr lang="en-US" sz="2400" i="1" dirty="0">
                <a:solidFill>
                  <a:srgbClr val="FF0000"/>
                </a:solidFill>
              </a:rPr>
              <a:t>(Jackson &amp; Faul, 2010)</a:t>
            </a:r>
          </a:p>
          <a:p>
            <a:r>
              <a:rPr lang="en-US" sz="3100" i="1" dirty="0">
                <a:solidFill>
                  <a:srgbClr val="FF0000"/>
                </a:solidFill>
              </a:rPr>
              <a:t>m =  3 </a:t>
            </a:r>
            <a:r>
              <a:rPr lang="en-US" sz="2400" i="1" dirty="0">
                <a:solidFill>
                  <a:srgbClr val="FF0000"/>
                </a:solidFill>
              </a:rPr>
              <a:t>(McCarthy et al., 2011</a:t>
            </a:r>
            <a:r>
              <a:rPr lang="en-US" sz="2400" i="1" dirty="0" smtClean="0">
                <a:solidFill>
                  <a:srgbClr val="FF0000"/>
                </a:solidFill>
              </a:rPr>
              <a:t>)</a:t>
            </a:r>
          </a:p>
          <a:p>
            <a:endParaRPr lang="en-US" sz="2400" i="1" dirty="0" smtClean="0">
              <a:solidFill>
                <a:srgbClr val="FF0000"/>
              </a:solidFill>
            </a:endParaRPr>
          </a:p>
          <a:p>
            <a:r>
              <a:rPr lang="en-US" sz="2400" i="1" dirty="0" smtClean="0">
                <a:solidFill>
                  <a:srgbClr val="FF0000"/>
                </a:solidFill>
              </a:rPr>
              <a:t>grains vs. </a:t>
            </a:r>
            <a:r>
              <a:rPr lang="en-US" sz="2400" i="1" dirty="0" err="1" smtClean="0">
                <a:solidFill>
                  <a:srgbClr val="FF0000"/>
                </a:solidFill>
              </a:rPr>
              <a:t>subgrains</a:t>
            </a:r>
            <a:r>
              <a:rPr lang="en-US" sz="2400" i="1" dirty="0" smtClean="0">
                <a:solidFill>
                  <a:srgbClr val="FF0000"/>
                </a:solidFill>
              </a:rPr>
              <a:t>? 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3185"/>
          <a:stretch/>
        </p:blipFill>
        <p:spPr>
          <a:xfrm>
            <a:off x="2990422" y="6519874"/>
            <a:ext cx="4267200" cy="32337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52523" y="6712697"/>
            <a:ext cx="2198416" cy="6716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r>
              <a:rPr lang="en-US" sz="1800" dirty="0"/>
              <a:t>Sundberg &amp; Cooper</a:t>
            </a:r>
          </a:p>
          <a:p>
            <a:r>
              <a:rPr lang="en-US" sz="1800" dirty="0"/>
              <a:t>2010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343" y="5636243"/>
            <a:ext cx="4278731" cy="40973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98943" y="6132186"/>
            <a:ext cx="2034419" cy="6716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pPr algn="r"/>
            <a:r>
              <a:rPr lang="en-US" sz="1800" dirty="0"/>
              <a:t>Yamauchi &amp; Takei</a:t>
            </a:r>
          </a:p>
          <a:p>
            <a:pPr algn="r"/>
            <a:r>
              <a:rPr lang="en-US" sz="1800" dirty="0"/>
              <a:t>2017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5741" y="7851383"/>
            <a:ext cx="210283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1" tIns="50791" rIns="50791" bIns="50791" numCol="1" spcCol="38094" rtlCol="0" anchor="ctr">
            <a:spAutoFit/>
          </a:bodyPr>
          <a:lstStyle/>
          <a:p>
            <a:r>
              <a:rPr lang="en-US" sz="2400" dirty="0"/>
              <a:t>Melt? Grain boundary</a:t>
            </a:r>
          </a:p>
        </p:txBody>
      </p:sp>
    </p:spTree>
    <p:extLst>
      <p:ext uri="{BB962C8B-B14F-4D97-AF65-F5344CB8AC3E}">
        <p14:creationId xmlns:p14="http://schemas.microsoft.com/office/powerpoint/2010/main" val="59280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1800"/>
            <a:ext cx="7685021" cy="1197276"/>
          </a:xfrm>
        </p:spPr>
        <p:txBody>
          <a:bodyPr/>
          <a:lstStyle/>
          <a:p>
            <a:r>
              <a:rPr lang="en-US" sz="5600" dirty="0" smtClean="0"/>
              <a:t>Putting it together: finding H</a:t>
            </a:r>
            <a:r>
              <a:rPr lang="en-US" sz="5600" baseline="-25000" dirty="0" smtClean="0"/>
              <a:t>2</a:t>
            </a:r>
            <a:r>
              <a:rPr lang="en-US" sz="5600" dirty="0" smtClean="0"/>
              <a:t>O</a:t>
            </a:r>
            <a:endParaRPr lang="en-US" sz="5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85" y="2317917"/>
            <a:ext cx="3672608" cy="31547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5267" y="5410521"/>
            <a:ext cx="4536524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Chloritoid</a:t>
            </a: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schist [</a:t>
            </a:r>
            <a:r>
              <a:rPr kumimoji="0" lang="en-US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Angiboust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et al. 2012]</a:t>
            </a:r>
            <a:endParaRPr kumimoji="0" lang="en-US" sz="2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396" y="1198375"/>
            <a:ext cx="3592246" cy="42194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5267" y="1666404"/>
            <a:ext cx="413975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1. In hydrous minerals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78396" y="191599"/>
            <a:ext cx="3776334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2. </a:t>
            </a:r>
            <a:r>
              <a:rPr lang="en-US" sz="3200" dirty="0" smtClean="0">
                <a:solidFill>
                  <a:srgbClr val="660066"/>
                </a:solidFill>
              </a:rPr>
              <a:t>Defects in anhydrous minerals</a:t>
            </a:r>
            <a:endParaRPr kumimoji="0" lang="en-US" sz="3200" b="0" i="0" u="none" strike="noStrike" cap="none" spc="0" normalizeH="0" baseline="0" dirty="0" smtClean="0">
              <a:ln>
                <a:noFill/>
              </a:ln>
              <a:solidFill>
                <a:srgbClr val="660066"/>
              </a:solidFill>
              <a:effectLst/>
              <a:uFillTx/>
              <a:sym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10972769" y="3073684"/>
            <a:ext cx="326767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Hirth &amp; Kohlstedt, 1996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3376" y="7383473"/>
            <a:ext cx="249767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3. Pore fluids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790" y="5321348"/>
            <a:ext cx="4436972" cy="43741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50451" y="8875757"/>
            <a:ext cx="195060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Li et al., 2017</a:t>
            </a:r>
          </a:p>
        </p:txBody>
      </p:sp>
    </p:spTree>
    <p:extLst>
      <p:ext uri="{BB962C8B-B14F-4D97-AF65-F5344CB8AC3E}">
        <p14:creationId xmlns:p14="http://schemas.microsoft.com/office/powerpoint/2010/main" val="284142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2" name="Picture 8" descr="serpentinization_vel-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" r="11221" b="56711"/>
          <a:stretch/>
        </p:blipFill>
        <p:spPr bwMode="auto">
          <a:xfrm>
            <a:off x="4332504" y="2275841"/>
            <a:ext cx="8488725" cy="585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23398" y="303856"/>
            <a:ext cx="11054080" cy="1625600"/>
          </a:xfrm>
        </p:spPr>
        <p:txBody>
          <a:bodyPr/>
          <a:lstStyle/>
          <a:p>
            <a:pPr algn="l"/>
            <a:r>
              <a:rPr lang="en-US" sz="5100" dirty="0"/>
              <a:t>Hydration via hydrous minerals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187" y="2275842"/>
            <a:ext cx="5689600" cy="5441244"/>
          </a:xfrm>
        </p:spPr>
        <p:txBody>
          <a:bodyPr/>
          <a:lstStyle/>
          <a:p>
            <a:r>
              <a:rPr lang="en-US" sz="3600" dirty="0"/>
              <a:t>downgoing plate</a:t>
            </a:r>
          </a:p>
          <a:p>
            <a:r>
              <a:rPr lang="en-US" sz="3600" dirty="0"/>
              <a:t>forearc wedge</a:t>
            </a:r>
          </a:p>
          <a:p>
            <a:r>
              <a:rPr lang="en-US" sz="3600" dirty="0"/>
              <a:t>T &lt; 600-700C</a:t>
            </a:r>
          </a:p>
          <a:p>
            <a:endParaRPr lang="en-US" sz="3600" dirty="0"/>
          </a:p>
          <a:p>
            <a:pPr marL="317452" indent="0">
              <a:buNone/>
            </a:pP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2633547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4" y="254004"/>
            <a:ext cx="10464801" cy="1057583"/>
          </a:xfrm>
        </p:spPr>
        <p:txBody>
          <a:bodyPr/>
          <a:lstStyle/>
          <a:p>
            <a:r>
              <a:rPr lang="en-US" sz="6000" dirty="0"/>
              <a:t>Water as impurities in olivine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66" y="2560169"/>
            <a:ext cx="5962483" cy="496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44604" y="7632165"/>
            <a:ext cx="359072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r>
              <a:rPr lang="en-US" sz="2400" dirty="0"/>
              <a:t>Model scaling to viscosity</a:t>
            </a:r>
          </a:p>
          <a:p>
            <a:r>
              <a:rPr lang="en-US" sz="2400" dirty="0"/>
              <a:t>(Karato 2003)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445" y="2393622"/>
            <a:ext cx="6163284" cy="49401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74915" y="7632165"/>
            <a:ext cx="670671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r>
              <a:rPr lang="en-US" sz="2400" dirty="0"/>
              <a:t>Competing effect of weakening and grain growth</a:t>
            </a:r>
          </a:p>
          <a:p>
            <a:r>
              <a:rPr lang="en-US" sz="2400" dirty="0"/>
              <a:t>(Abers et al., 2014)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2508098"/>
              </p:ext>
            </p:extLst>
          </p:nvPr>
        </p:nvGraphicFramePr>
        <p:xfrm>
          <a:off x="2692943" y="1224572"/>
          <a:ext cx="7853390" cy="106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2" name="Equation" r:id="rId5" imgW="2616200" imgH="355600" progId="Equation.DSMT4">
                  <p:embed/>
                </p:oleObj>
              </mc:Choice>
              <mc:Fallback>
                <p:oleObj name="Equation" r:id="rId5" imgW="2616200" imgH="355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92943" y="1224572"/>
                        <a:ext cx="7853390" cy="1067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5203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"/>
            <a:ext cx="13004800" cy="853569"/>
          </a:xfrm>
        </p:spPr>
        <p:txBody>
          <a:bodyPr>
            <a:normAutofit/>
          </a:bodyPr>
          <a:lstStyle/>
          <a:p>
            <a:r>
              <a:rPr lang="en-US" sz="4600" dirty="0"/>
              <a:t>Water in pores – pore geometry matters</a:t>
            </a:r>
          </a:p>
        </p:txBody>
      </p:sp>
      <p:pic>
        <p:nvPicPr>
          <p:cNvPr id="146451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7230" y="2164669"/>
            <a:ext cx="6407573" cy="513644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46452" name="Text Box 20"/>
          <p:cNvSpPr txBox="1">
            <a:spLocks noChangeArrowheads="1"/>
          </p:cNvSpPr>
          <p:nvPr/>
        </p:nvSpPr>
        <p:spPr bwMode="auto">
          <a:xfrm>
            <a:off x="3647480" y="880513"/>
            <a:ext cx="5477432" cy="56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025" tIns="65013" rIns="130025" bIns="65013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800">
                <a:solidFill>
                  <a:srgbClr val="800000"/>
                </a:solidFill>
              </a:rPr>
              <a:t>Takei (2002) poroelastic theory</a:t>
            </a:r>
          </a:p>
        </p:txBody>
      </p:sp>
      <p:sp>
        <p:nvSpPr>
          <p:cNvPr id="146455" name="Rectangle 23"/>
          <p:cNvSpPr>
            <a:spLocks noChangeArrowheads="1"/>
          </p:cNvSpPr>
          <p:nvPr/>
        </p:nvSpPr>
        <p:spPr bwMode="auto">
          <a:xfrm>
            <a:off x="9661032" y="3203242"/>
            <a:ext cx="1211600" cy="56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25" tIns="65013" rIns="130025" bIns="65013">
            <a:prstTxWarp prst="textNoShape">
              <a:avLst/>
            </a:prstTxWarp>
            <a:spAutoFit/>
          </a:bodyPr>
          <a:lstStyle/>
          <a:p>
            <a:r>
              <a:rPr lang="en-US" sz="2800" i="1" dirty="0">
                <a:solidFill>
                  <a:schemeClr val="tx2"/>
                </a:solidFill>
              </a:rPr>
              <a:t>melts</a:t>
            </a:r>
          </a:p>
        </p:txBody>
      </p:sp>
      <p:sp>
        <p:nvSpPr>
          <p:cNvPr id="146456" name="Rectangle 24"/>
          <p:cNvSpPr>
            <a:spLocks noChangeArrowheads="1"/>
          </p:cNvSpPr>
          <p:nvPr/>
        </p:nvSpPr>
        <p:spPr bwMode="auto">
          <a:xfrm>
            <a:off x="8906933" y="5510692"/>
            <a:ext cx="1034126" cy="56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25" tIns="65013" rIns="130025" bIns="65013">
            <a:prstTxWarp prst="textNoShape">
              <a:avLst/>
            </a:prstTxWarp>
            <a:spAutoFit/>
          </a:bodyPr>
          <a:lstStyle/>
          <a:p>
            <a:r>
              <a:rPr lang="en-US" sz="2800" i="1">
                <a:solidFill>
                  <a:schemeClr val="tx2"/>
                </a:solidFill>
              </a:rPr>
              <a:t>H</a:t>
            </a:r>
            <a:r>
              <a:rPr lang="en-US" sz="2800" i="1" baseline="-25000">
                <a:solidFill>
                  <a:schemeClr val="tx2"/>
                </a:solidFill>
              </a:rPr>
              <a:t>2</a:t>
            </a:r>
            <a:r>
              <a:rPr lang="en-US" sz="2800" i="1">
                <a:solidFill>
                  <a:schemeClr val="tx2"/>
                </a:solidFill>
              </a:rPr>
              <a:t>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21053" y="7530829"/>
            <a:ext cx="4820282" cy="485259"/>
          </a:xfrm>
          <a:prstGeom prst="rect">
            <a:avLst/>
          </a:prstGeom>
          <a:noFill/>
        </p:spPr>
        <p:txBody>
          <a:bodyPr wrap="none" lIns="130025" tIns="65013" rIns="130025" bIns="65013" rtlCol="0">
            <a:spAutoFit/>
          </a:bodyPr>
          <a:lstStyle/>
          <a:p>
            <a:r>
              <a:rPr lang="en-US" sz="2300" dirty="0"/>
              <a:t>aspect ratio 0.1-0.5 (different lines)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6803"/>
          <a:stretch/>
        </p:blipFill>
        <p:spPr>
          <a:xfrm>
            <a:off x="44027" y="1811236"/>
            <a:ext cx="6553200" cy="77525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1513" y="1422591"/>
            <a:ext cx="3609393" cy="4719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r>
              <a:rPr lang="en-US" sz="2400" dirty="0" smtClean="0"/>
              <a:t>dVp/dVs  </a:t>
            </a:r>
            <a:r>
              <a:rPr lang="en-US" sz="2400" dirty="0"/>
              <a:t>vs. aspect ratio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33454" y="1582226"/>
            <a:ext cx="3147446" cy="471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r>
              <a:rPr lang="en-US" sz="2400" dirty="0"/>
              <a:t>Vp/Vs vs. fluid fraction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3141" y="6145311"/>
            <a:ext cx="429156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r>
              <a:rPr lang="en-US" sz="2000" i="1" dirty="0">
                <a:solidFill>
                  <a:srgbClr val="660066"/>
                </a:solidFill>
              </a:rPr>
              <a:t>Lines indicate bulk modulus contrast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299" y="8128000"/>
            <a:ext cx="4546600" cy="16256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808828" y="7015930"/>
            <a:ext cx="746759" cy="74675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274794" y="7217838"/>
            <a:ext cx="1089913" cy="3733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603500" y="7357267"/>
            <a:ext cx="1234253" cy="976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j-lt"/>
              <a:ea typeface="+mj-ea"/>
              <a:cs typeface="+mj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3112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3099"/>
          <a:stretch/>
        </p:blipFill>
        <p:spPr>
          <a:xfrm>
            <a:off x="8014018" y="5652141"/>
            <a:ext cx="4990782" cy="4122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26" y="0"/>
            <a:ext cx="12443839" cy="911852"/>
          </a:xfrm>
        </p:spPr>
        <p:txBody>
          <a:bodyPr/>
          <a:lstStyle/>
          <a:p>
            <a:r>
              <a:rPr lang="en-US" sz="6000" dirty="0"/>
              <a:t>Melt: big effect at small fractions?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5945" y="1434969"/>
            <a:ext cx="8111189" cy="5403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r>
              <a:rPr lang="en-US" sz="2800" dirty="0"/>
              <a:t>Multiple mechanisms at work on grain boundaries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53310" y="5881455"/>
            <a:ext cx="2617485" cy="5334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r>
              <a:rPr lang="en-US" sz="2800" dirty="0" smtClean="0"/>
              <a:t>Holtzman, 2015</a:t>
            </a:r>
            <a:endParaRPr lang="en-US" sz="2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68" y="976955"/>
            <a:ext cx="10380837" cy="49925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0346" y="7640493"/>
            <a:ext cx="577902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Some experiments and models show this</a:t>
            </a:r>
          </a:p>
        </p:txBody>
      </p:sp>
    </p:spTree>
    <p:extLst>
      <p:ext uri="{BB962C8B-B14F-4D97-AF65-F5344CB8AC3E}">
        <p14:creationId xmlns:p14="http://schemas.microsoft.com/office/powerpoint/2010/main" val="3164968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4" y="254000"/>
            <a:ext cx="10464801" cy="911852"/>
          </a:xfrm>
        </p:spPr>
        <p:txBody>
          <a:bodyPr/>
          <a:lstStyle/>
          <a:p>
            <a:r>
              <a:rPr lang="en-US" sz="6000" dirty="0" smtClean="0"/>
              <a:t>Melt complexities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7" y="2304852"/>
            <a:ext cx="5720127" cy="52107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1511" y="7515580"/>
            <a:ext cx="3370314" cy="471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1" tIns="50791" rIns="50791" bIns="50791" numCol="1" spcCol="38094" rtlCol="0" anchor="ctr">
            <a:spAutoFit/>
          </a:bodyPr>
          <a:lstStyle/>
          <a:p>
            <a:r>
              <a:rPr lang="en-US" sz="2400" dirty="0"/>
              <a:t>Yamauchi &amp; Takei 2016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2145" y="1418380"/>
            <a:ext cx="3951753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New: pre-solidus weakening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reinterpretation of lab data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32326" y="1748778"/>
            <a:ext cx="668943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Melt segregation: not included in </a:t>
            </a:r>
            <a:r>
              <a:rPr kumimoji="0" lang="en-US" sz="24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any</a:t>
            </a:r>
            <a:r>
              <a:rPr kumimoji="0" lang="en-US" sz="2400" b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models yet</a:t>
            </a:r>
            <a:endParaRPr kumimoji="0" lang="en-US" sz="2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484" y="2259636"/>
            <a:ext cx="6646273" cy="46362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66556" y="7293483"/>
            <a:ext cx="532197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Katz et al., 2006; Holtzman et al. 2003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3815" y="8525743"/>
            <a:ext cx="920003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1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upshot:  quantitative treatment of melt remains enigmatic</a:t>
            </a:r>
          </a:p>
        </p:txBody>
      </p:sp>
    </p:spTree>
    <p:extLst>
      <p:ext uri="{BB962C8B-B14F-4D97-AF65-F5344CB8AC3E}">
        <p14:creationId xmlns:p14="http://schemas.microsoft.com/office/powerpoint/2010/main" val="1487123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"/>
            <a:ext cx="13004800" cy="1268871"/>
          </a:xfrm>
        </p:spPr>
        <p:txBody>
          <a:bodyPr/>
          <a:lstStyle/>
          <a:p>
            <a:r>
              <a:rPr lang="en-US" sz="4600" dirty="0" smtClean="0">
                <a:solidFill>
                  <a:srgbClr val="1F497D"/>
                </a:solidFill>
                <a:latin typeface="Arial" charset="0"/>
                <a:ea typeface="ＭＳ Ｐゴシック" charset="0"/>
                <a:cs typeface="ＭＳ Ｐゴシック" charset="0"/>
              </a:rPr>
              <a:t>Example: </a:t>
            </a:r>
            <a:r>
              <a:rPr lang="en-US" sz="4600" dirty="0">
                <a:solidFill>
                  <a:srgbClr val="1F497D"/>
                </a:solidFill>
                <a:latin typeface="Arial" charset="0"/>
                <a:ea typeface="ＭＳ Ｐゴシック" charset="0"/>
                <a:cs typeface="ＭＳ Ｐゴシック" charset="0"/>
              </a:rPr>
              <a:t>wedge velocities</a:t>
            </a:r>
          </a:p>
        </p:txBody>
      </p:sp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68" y="1499168"/>
            <a:ext cx="7039751" cy="670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13" descr="VpVsn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09" b="41667"/>
          <a:stretch>
            <a:fillRect/>
          </a:stretch>
        </p:blipFill>
        <p:spPr bwMode="auto">
          <a:xfrm>
            <a:off x="7705796" y="4287524"/>
            <a:ext cx="5299004" cy="285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817513" y="1794938"/>
            <a:ext cx="10949382" cy="5085771"/>
            <a:chOff x="1277938" y="2058988"/>
            <a:chExt cx="7698784" cy="3575933"/>
          </a:xfrm>
        </p:grpSpPr>
        <p:grpSp>
          <p:nvGrpSpPr>
            <p:cNvPr id="2" name="Group 1"/>
            <p:cNvGrpSpPr/>
            <p:nvPr/>
          </p:nvGrpSpPr>
          <p:grpSpPr>
            <a:xfrm>
              <a:off x="1277938" y="2058988"/>
              <a:ext cx="3435162" cy="3575933"/>
              <a:chOff x="1277938" y="2058988"/>
              <a:chExt cx="3435162" cy="3575933"/>
            </a:xfrm>
          </p:grpSpPr>
          <p:sp>
            <p:nvSpPr>
              <p:cNvPr id="37898" name="Freeform 10"/>
              <p:cNvSpPr>
                <a:spLocks/>
              </p:cNvSpPr>
              <p:nvPr/>
            </p:nvSpPr>
            <p:spPr bwMode="auto">
              <a:xfrm>
                <a:off x="1571626" y="5035550"/>
                <a:ext cx="968375" cy="301625"/>
              </a:xfrm>
              <a:custGeom>
                <a:avLst/>
                <a:gdLst>
                  <a:gd name="T0" fmla="*/ 610 w 610"/>
                  <a:gd name="T1" fmla="*/ 190 h 190"/>
                  <a:gd name="T2" fmla="*/ 143 w 610"/>
                  <a:gd name="T3" fmla="*/ 111 h 190"/>
                  <a:gd name="T4" fmla="*/ 0 w 610"/>
                  <a:gd name="T5" fmla="*/ 79 h 190"/>
                  <a:gd name="T6" fmla="*/ 8 w 610"/>
                  <a:gd name="T7" fmla="*/ 0 h 190"/>
                  <a:gd name="T8" fmla="*/ 610 w 610"/>
                  <a:gd name="T9" fmla="*/ 111 h 1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10" h="190">
                    <a:moveTo>
                      <a:pt x="610" y="190"/>
                    </a:moveTo>
                    <a:lnTo>
                      <a:pt x="143" y="111"/>
                    </a:lnTo>
                    <a:lnTo>
                      <a:pt x="0" y="79"/>
                    </a:lnTo>
                    <a:lnTo>
                      <a:pt x="8" y="0"/>
                    </a:lnTo>
                    <a:lnTo>
                      <a:pt x="610" y="111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899" name="Freeform 11"/>
              <p:cNvSpPr>
                <a:spLocks/>
              </p:cNvSpPr>
              <p:nvPr/>
            </p:nvSpPr>
            <p:spPr bwMode="auto">
              <a:xfrm>
                <a:off x="2478088" y="4721225"/>
                <a:ext cx="327025" cy="465138"/>
              </a:xfrm>
              <a:custGeom>
                <a:avLst/>
                <a:gdLst>
                  <a:gd name="T0" fmla="*/ 0 w 206"/>
                  <a:gd name="T1" fmla="*/ 48 h 293"/>
                  <a:gd name="T2" fmla="*/ 110 w 206"/>
                  <a:gd name="T3" fmla="*/ 293 h 293"/>
                  <a:gd name="T4" fmla="*/ 206 w 206"/>
                  <a:gd name="T5" fmla="*/ 198 h 293"/>
                  <a:gd name="T6" fmla="*/ 39 w 206"/>
                  <a:gd name="T7" fmla="*/ 0 h 29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6" h="293">
                    <a:moveTo>
                      <a:pt x="0" y="48"/>
                    </a:moveTo>
                    <a:lnTo>
                      <a:pt x="110" y="293"/>
                    </a:lnTo>
                    <a:lnTo>
                      <a:pt x="206" y="198"/>
                    </a:lnTo>
                    <a:lnTo>
                      <a:pt x="39" y="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00" name="Rectangle 12"/>
              <p:cNvSpPr>
                <a:spLocks noChangeArrowheads="1"/>
              </p:cNvSpPr>
              <p:nvPr/>
            </p:nvSpPr>
            <p:spPr bwMode="auto">
              <a:xfrm rot="581052">
                <a:off x="1337197" y="4712548"/>
                <a:ext cx="1035164" cy="4544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3600" i="1" dirty="0" err="1" smtClean="0">
                    <a:solidFill>
                      <a:srgbClr val="1F497D"/>
                    </a:solidFill>
                    <a:latin typeface="Symbol" charset="0"/>
                    <a:sym typeface="Symbol" charset="0"/>
                  </a:rPr>
                  <a:t>d</a:t>
                </a:r>
                <a:r>
                  <a:rPr lang="en-US" sz="3600" i="1" dirty="0" err="1" smtClean="0">
                    <a:solidFill>
                      <a:srgbClr val="1F497D"/>
                    </a:solidFill>
                  </a:rPr>
                  <a:t>T</a:t>
                </a:r>
                <a:r>
                  <a:rPr lang="en-US" sz="4800" i="1" baseline="-25000" dirty="0" err="1" smtClean="0">
                    <a:solidFill>
                      <a:srgbClr val="1F497D"/>
                    </a:solidFill>
                  </a:rPr>
                  <a:t>f</a:t>
                </a:r>
                <a:r>
                  <a:rPr lang="en-US" sz="4800" i="1" baseline="-25000" dirty="0">
                    <a:solidFill>
                      <a:srgbClr val="1F497D"/>
                    </a:solidFill>
                  </a:rPr>
                  <a:t>=∞</a:t>
                </a:r>
                <a:endParaRPr lang="en-US" sz="4800" i="1" dirty="0">
                  <a:solidFill>
                    <a:srgbClr val="1F497D"/>
                  </a:solidFill>
                </a:endParaRPr>
              </a:p>
            </p:txBody>
          </p:sp>
          <p:sp>
            <p:nvSpPr>
              <p:cNvPr id="37901" name="Rectangle 13"/>
              <p:cNvSpPr>
                <a:spLocks noChangeArrowheads="1"/>
              </p:cNvSpPr>
              <p:nvPr/>
            </p:nvSpPr>
            <p:spPr bwMode="auto">
              <a:xfrm rot="4127429">
                <a:off x="2557879" y="4836107"/>
                <a:ext cx="575845" cy="4544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3600" i="1" dirty="0" smtClean="0">
                    <a:solidFill>
                      <a:srgbClr val="1F497D"/>
                    </a:solidFill>
                    <a:latin typeface="Symbol" charset="0"/>
                    <a:sym typeface="Symbol" charset="0"/>
                  </a:rPr>
                  <a:t>d</a:t>
                </a:r>
                <a:r>
                  <a:rPr lang="en-US" sz="3600" i="1" dirty="0">
                    <a:solidFill>
                      <a:srgbClr val="1F497D"/>
                    </a:solidFill>
                  </a:rPr>
                  <a:t>µ</a:t>
                </a:r>
                <a:endParaRPr lang="en-US" sz="3600" i="1" dirty="0">
                  <a:solidFill>
                    <a:srgbClr val="1F497D"/>
                  </a:solidFill>
                  <a:latin typeface="Symbol" charset="0"/>
                  <a:sym typeface="Symbol" charset="0"/>
                </a:endParaRPr>
              </a:p>
            </p:txBody>
          </p:sp>
          <p:sp>
            <p:nvSpPr>
              <p:cNvPr id="37902" name="Freeform 14"/>
              <p:cNvSpPr>
                <a:spLocks/>
              </p:cNvSpPr>
              <p:nvPr/>
            </p:nvSpPr>
            <p:spPr bwMode="auto">
              <a:xfrm>
                <a:off x="1582738" y="2944813"/>
                <a:ext cx="2606675" cy="1771650"/>
              </a:xfrm>
              <a:custGeom>
                <a:avLst/>
                <a:gdLst>
                  <a:gd name="T0" fmla="*/ 160 w 1642"/>
                  <a:gd name="T1" fmla="*/ 42 h 1116"/>
                  <a:gd name="T2" fmla="*/ 65 w 1642"/>
                  <a:gd name="T3" fmla="*/ 382 h 1116"/>
                  <a:gd name="T4" fmla="*/ 96 w 1642"/>
                  <a:gd name="T5" fmla="*/ 580 h 1116"/>
                  <a:gd name="T6" fmla="*/ 643 w 1642"/>
                  <a:gd name="T7" fmla="*/ 953 h 1116"/>
                  <a:gd name="T8" fmla="*/ 1451 w 1642"/>
                  <a:gd name="T9" fmla="*/ 1111 h 1116"/>
                  <a:gd name="T10" fmla="*/ 1601 w 1642"/>
                  <a:gd name="T11" fmla="*/ 921 h 1116"/>
                  <a:gd name="T12" fmla="*/ 1467 w 1642"/>
                  <a:gd name="T13" fmla="*/ 707 h 1116"/>
                  <a:gd name="T14" fmla="*/ 548 w 1642"/>
                  <a:gd name="T15" fmla="*/ 129 h 1116"/>
                  <a:gd name="T16" fmla="*/ 160 w 1642"/>
                  <a:gd name="T17" fmla="*/ 42 h 11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42" h="1116">
                    <a:moveTo>
                      <a:pt x="160" y="42"/>
                    </a:moveTo>
                    <a:cubicBezTo>
                      <a:pt x="79" y="84"/>
                      <a:pt x="76" y="292"/>
                      <a:pt x="65" y="382"/>
                    </a:cubicBezTo>
                    <a:cubicBezTo>
                      <a:pt x="54" y="472"/>
                      <a:pt x="0" y="485"/>
                      <a:pt x="96" y="580"/>
                    </a:cubicBezTo>
                    <a:cubicBezTo>
                      <a:pt x="192" y="675"/>
                      <a:pt x="417" y="865"/>
                      <a:pt x="643" y="953"/>
                    </a:cubicBezTo>
                    <a:cubicBezTo>
                      <a:pt x="869" y="1041"/>
                      <a:pt x="1291" y="1116"/>
                      <a:pt x="1451" y="1111"/>
                    </a:cubicBezTo>
                    <a:cubicBezTo>
                      <a:pt x="1611" y="1106"/>
                      <a:pt x="1598" y="988"/>
                      <a:pt x="1601" y="921"/>
                    </a:cubicBezTo>
                    <a:cubicBezTo>
                      <a:pt x="1604" y="854"/>
                      <a:pt x="1642" y="839"/>
                      <a:pt x="1467" y="707"/>
                    </a:cubicBezTo>
                    <a:cubicBezTo>
                      <a:pt x="1292" y="575"/>
                      <a:pt x="767" y="244"/>
                      <a:pt x="548" y="129"/>
                    </a:cubicBezTo>
                    <a:cubicBezTo>
                      <a:pt x="329" y="14"/>
                      <a:pt x="241" y="0"/>
                      <a:pt x="160" y="42"/>
                    </a:cubicBezTo>
                    <a:close/>
                  </a:path>
                </a:pathLst>
              </a:custGeom>
              <a:noFill/>
              <a:ln w="28575" cmpd="sng">
                <a:solidFill>
                  <a:srgbClr val="4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03" name="Freeform 15"/>
              <p:cNvSpPr>
                <a:spLocks/>
              </p:cNvSpPr>
              <p:nvPr/>
            </p:nvSpPr>
            <p:spPr bwMode="auto">
              <a:xfrm>
                <a:off x="2668588" y="2058988"/>
                <a:ext cx="1552575" cy="2638425"/>
              </a:xfrm>
              <a:custGeom>
                <a:avLst/>
                <a:gdLst>
                  <a:gd name="T0" fmla="*/ 632 w 978"/>
                  <a:gd name="T1" fmla="*/ 228 h 1662"/>
                  <a:gd name="T2" fmla="*/ 925 w 978"/>
                  <a:gd name="T3" fmla="*/ 774 h 1662"/>
                  <a:gd name="T4" fmla="*/ 949 w 978"/>
                  <a:gd name="T5" fmla="*/ 1455 h 1662"/>
                  <a:gd name="T6" fmla="*/ 806 w 978"/>
                  <a:gd name="T7" fmla="*/ 1638 h 1662"/>
                  <a:gd name="T8" fmla="*/ 632 w 978"/>
                  <a:gd name="T9" fmla="*/ 1598 h 1662"/>
                  <a:gd name="T10" fmla="*/ 513 w 978"/>
                  <a:gd name="T11" fmla="*/ 1305 h 1662"/>
                  <a:gd name="T12" fmla="*/ 268 w 978"/>
                  <a:gd name="T13" fmla="*/ 822 h 1662"/>
                  <a:gd name="T14" fmla="*/ 30 w 978"/>
                  <a:gd name="T15" fmla="*/ 362 h 1662"/>
                  <a:gd name="T16" fmla="*/ 86 w 978"/>
                  <a:gd name="T17" fmla="*/ 61 h 1662"/>
                  <a:gd name="T18" fmla="*/ 291 w 978"/>
                  <a:gd name="T19" fmla="*/ 30 h 1662"/>
                  <a:gd name="T20" fmla="*/ 632 w 978"/>
                  <a:gd name="T21" fmla="*/ 228 h 16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78" h="1662">
                    <a:moveTo>
                      <a:pt x="632" y="228"/>
                    </a:moveTo>
                    <a:cubicBezTo>
                      <a:pt x="738" y="352"/>
                      <a:pt x="872" y="570"/>
                      <a:pt x="925" y="774"/>
                    </a:cubicBezTo>
                    <a:cubicBezTo>
                      <a:pt x="978" y="978"/>
                      <a:pt x="969" y="1311"/>
                      <a:pt x="949" y="1455"/>
                    </a:cubicBezTo>
                    <a:cubicBezTo>
                      <a:pt x="929" y="1599"/>
                      <a:pt x="859" y="1614"/>
                      <a:pt x="806" y="1638"/>
                    </a:cubicBezTo>
                    <a:cubicBezTo>
                      <a:pt x="753" y="1662"/>
                      <a:pt x="681" y="1653"/>
                      <a:pt x="632" y="1598"/>
                    </a:cubicBezTo>
                    <a:cubicBezTo>
                      <a:pt x="583" y="1543"/>
                      <a:pt x="574" y="1434"/>
                      <a:pt x="513" y="1305"/>
                    </a:cubicBezTo>
                    <a:cubicBezTo>
                      <a:pt x="452" y="1176"/>
                      <a:pt x="348" y="979"/>
                      <a:pt x="268" y="822"/>
                    </a:cubicBezTo>
                    <a:cubicBezTo>
                      <a:pt x="188" y="665"/>
                      <a:pt x="60" y="489"/>
                      <a:pt x="30" y="362"/>
                    </a:cubicBezTo>
                    <a:cubicBezTo>
                      <a:pt x="0" y="235"/>
                      <a:pt x="43" y="116"/>
                      <a:pt x="86" y="61"/>
                    </a:cubicBezTo>
                    <a:cubicBezTo>
                      <a:pt x="129" y="6"/>
                      <a:pt x="200" y="0"/>
                      <a:pt x="291" y="30"/>
                    </a:cubicBezTo>
                    <a:cubicBezTo>
                      <a:pt x="382" y="60"/>
                      <a:pt x="526" y="104"/>
                      <a:pt x="632" y="228"/>
                    </a:cubicBezTo>
                    <a:close/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04" name="Text Box 16"/>
              <p:cNvSpPr txBox="1">
                <a:spLocks noChangeArrowheads="1"/>
              </p:cNvSpPr>
              <p:nvPr/>
            </p:nvSpPr>
            <p:spPr bwMode="auto">
              <a:xfrm>
                <a:off x="1277938" y="2662238"/>
                <a:ext cx="1032913" cy="3678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2800" i="1" dirty="0">
                    <a:solidFill>
                      <a:srgbClr val="1F497D"/>
                    </a:solidFill>
                  </a:rPr>
                  <a:t>T</a:t>
                </a:r>
                <a:r>
                  <a:rPr lang="en-US" sz="2800" dirty="0">
                    <a:solidFill>
                      <a:srgbClr val="1F497D"/>
                    </a:solidFill>
                  </a:rPr>
                  <a:t> effect</a:t>
                </a:r>
                <a:endParaRPr lang="en-US" sz="2800" i="1" dirty="0">
                  <a:solidFill>
                    <a:srgbClr val="1F497D"/>
                  </a:solidFill>
                </a:endParaRPr>
              </a:p>
            </p:txBody>
          </p:sp>
          <p:sp>
            <p:nvSpPr>
              <p:cNvPr id="37905" name="Rectangle 17"/>
              <p:cNvSpPr>
                <a:spLocks noChangeArrowheads="1"/>
              </p:cNvSpPr>
              <p:nvPr/>
            </p:nvSpPr>
            <p:spPr bwMode="auto">
              <a:xfrm>
                <a:off x="3667126" y="2120900"/>
                <a:ext cx="1045974" cy="670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800" i="1" dirty="0" smtClean="0">
                    <a:solidFill>
                      <a:srgbClr val="1F497D"/>
                    </a:solidFill>
                  </a:rPr>
                  <a:t>µ</a:t>
                </a:r>
                <a:r>
                  <a:rPr lang="en-US" sz="2800" dirty="0" smtClean="0">
                    <a:solidFill>
                      <a:srgbClr val="1F497D"/>
                    </a:solidFill>
                  </a:rPr>
                  <a:t> </a:t>
                </a:r>
                <a:r>
                  <a:rPr lang="en-US" sz="2800" dirty="0">
                    <a:solidFill>
                      <a:srgbClr val="1F497D"/>
                    </a:solidFill>
                  </a:rPr>
                  <a:t>varies </a:t>
                </a:r>
              </a:p>
              <a:p>
                <a:r>
                  <a:rPr lang="en-US" sz="2800" dirty="0">
                    <a:solidFill>
                      <a:srgbClr val="1F497D"/>
                    </a:solidFill>
                  </a:rPr>
                  <a:t>   only</a:t>
                </a:r>
                <a:endParaRPr lang="en-US" sz="2800" i="1" dirty="0">
                  <a:solidFill>
                    <a:srgbClr val="1F497D"/>
                  </a:solidFill>
                </a:endParaRPr>
              </a:p>
            </p:txBody>
          </p:sp>
          <p:sp>
            <p:nvSpPr>
              <p:cNvPr id="37906" name="Rectangle 18"/>
              <p:cNvSpPr>
                <a:spLocks noChangeArrowheads="1"/>
              </p:cNvSpPr>
              <p:nvPr/>
            </p:nvSpPr>
            <p:spPr bwMode="auto">
              <a:xfrm rot="598677">
                <a:off x="1439529" y="5288672"/>
                <a:ext cx="1354811" cy="346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600">
                    <a:solidFill>
                      <a:srgbClr val="1F497D"/>
                    </a:solidFill>
                  </a:rPr>
                  <a:t>anharmonic</a:t>
                </a:r>
              </a:p>
            </p:txBody>
          </p:sp>
        </p:grpSp>
        <p:sp>
          <p:nvSpPr>
            <p:cNvPr id="37893" name="TextBox 17"/>
            <p:cNvSpPr txBox="1">
              <a:spLocks noChangeArrowheads="1"/>
            </p:cNvSpPr>
            <p:nvPr/>
          </p:nvSpPr>
          <p:spPr bwMode="auto">
            <a:xfrm>
              <a:off x="5281025" y="2175325"/>
              <a:ext cx="3695697" cy="97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800" dirty="0">
                  <a:solidFill>
                    <a:srgbClr val="1F497D"/>
                  </a:solidFill>
                </a:rPr>
                <a:t>Shear modulus (</a:t>
              </a:r>
              <a:r>
                <a:rPr lang="en-US" sz="2800" i="1" dirty="0">
                  <a:solidFill>
                    <a:srgbClr val="1F497D"/>
                  </a:solidFill>
                </a:rPr>
                <a:t>µ</a:t>
              </a:r>
              <a:r>
                <a:rPr lang="en-US" sz="2800" dirty="0">
                  <a:solidFill>
                    <a:srgbClr val="1F497D"/>
                  </a:solidFill>
                </a:rPr>
                <a:t>) reduction in high Vp/Vs zone: </a:t>
              </a:r>
              <a:r>
                <a:rPr lang="en-US" sz="2800" i="1" dirty="0" smtClean="0">
                  <a:solidFill>
                    <a:srgbClr val="1F497D"/>
                  </a:solidFill>
                </a:rPr>
                <a:t>melt </a:t>
              </a:r>
              <a:r>
                <a:rPr lang="en-US" sz="2800" i="1" dirty="0">
                  <a:solidFill>
                    <a:srgbClr val="1F497D"/>
                  </a:solidFill>
                </a:rPr>
                <a:t>signature? </a:t>
              </a:r>
            </a:p>
          </p:txBody>
        </p:sp>
        <p:sp>
          <p:nvSpPr>
            <p:cNvPr id="20" name="Freeform 19"/>
            <p:cNvSpPr/>
            <p:nvPr/>
          </p:nvSpPr>
          <p:spPr>
            <a:xfrm>
              <a:off x="4186238" y="2933700"/>
              <a:ext cx="1371600" cy="374650"/>
            </a:xfrm>
            <a:custGeom>
              <a:avLst/>
              <a:gdLst>
                <a:gd name="connsiteX0" fmla="*/ 1370347 w 1370347"/>
                <a:gd name="connsiteY0" fmla="*/ 274784 h 375043"/>
                <a:gd name="connsiteX1" fmla="*/ 579334 w 1370347"/>
                <a:gd name="connsiteY1" fmla="*/ 63126 h 375043"/>
                <a:gd name="connsiteX2" fmla="*/ 824437 w 1370347"/>
                <a:gd name="connsiteY2" fmla="*/ 51986 h 375043"/>
                <a:gd name="connsiteX3" fmla="*/ 0 w 1370347"/>
                <a:gd name="connsiteY3" fmla="*/ 375043 h 375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0347" h="375043">
                  <a:moveTo>
                    <a:pt x="1370347" y="274784"/>
                  </a:moveTo>
                  <a:cubicBezTo>
                    <a:pt x="1020333" y="187521"/>
                    <a:pt x="670319" y="100259"/>
                    <a:pt x="579334" y="63126"/>
                  </a:cubicBezTo>
                  <a:cubicBezTo>
                    <a:pt x="488349" y="25993"/>
                    <a:pt x="920993" y="0"/>
                    <a:pt x="824437" y="51986"/>
                  </a:cubicBezTo>
                  <a:cubicBezTo>
                    <a:pt x="727881" y="103972"/>
                    <a:pt x="0" y="375043"/>
                    <a:pt x="0" y="375043"/>
                  </a:cubicBezTo>
                </a:path>
              </a:pathLst>
            </a:cu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 rot="16200000">
              <a:off x="6136482" y="3275806"/>
              <a:ext cx="1270000" cy="1268413"/>
            </a:xfrm>
            <a:custGeom>
              <a:avLst/>
              <a:gdLst>
                <a:gd name="connsiteX0" fmla="*/ 1370347 w 1370347"/>
                <a:gd name="connsiteY0" fmla="*/ 274784 h 375043"/>
                <a:gd name="connsiteX1" fmla="*/ 579334 w 1370347"/>
                <a:gd name="connsiteY1" fmla="*/ 63126 h 375043"/>
                <a:gd name="connsiteX2" fmla="*/ 824437 w 1370347"/>
                <a:gd name="connsiteY2" fmla="*/ 51986 h 375043"/>
                <a:gd name="connsiteX3" fmla="*/ 0 w 1370347"/>
                <a:gd name="connsiteY3" fmla="*/ 375043 h 375043"/>
                <a:gd name="connsiteX0" fmla="*/ 1858798 w 1858798"/>
                <a:gd name="connsiteY0" fmla="*/ 351624 h 912921"/>
                <a:gd name="connsiteX1" fmla="*/ 1067785 w 1858798"/>
                <a:gd name="connsiteY1" fmla="*/ 139966 h 912921"/>
                <a:gd name="connsiteX2" fmla="*/ 1312888 w 1858798"/>
                <a:gd name="connsiteY2" fmla="*/ 128826 h 912921"/>
                <a:gd name="connsiteX3" fmla="*/ 0 w 1858798"/>
                <a:gd name="connsiteY3" fmla="*/ 912921 h 912921"/>
                <a:gd name="connsiteX0" fmla="*/ 1858798 w 1858798"/>
                <a:gd name="connsiteY0" fmla="*/ 282738 h 844035"/>
                <a:gd name="connsiteX1" fmla="*/ 1244925 w 1858798"/>
                <a:gd name="connsiteY1" fmla="*/ 484393 h 844035"/>
                <a:gd name="connsiteX2" fmla="*/ 1312888 w 1858798"/>
                <a:gd name="connsiteY2" fmla="*/ 59940 h 844035"/>
                <a:gd name="connsiteX3" fmla="*/ 0 w 1858798"/>
                <a:gd name="connsiteY3" fmla="*/ 844035 h 844035"/>
                <a:gd name="connsiteX0" fmla="*/ 1858798 w 1858798"/>
                <a:gd name="connsiteY0" fmla="*/ 87263 h 648560"/>
                <a:gd name="connsiteX1" fmla="*/ 1244925 w 1858798"/>
                <a:gd name="connsiteY1" fmla="*/ 288918 h 648560"/>
                <a:gd name="connsiteX2" fmla="*/ 1547345 w 1858798"/>
                <a:gd name="connsiteY2" fmla="*/ 356331 h 648560"/>
                <a:gd name="connsiteX3" fmla="*/ 0 w 1858798"/>
                <a:gd name="connsiteY3" fmla="*/ 648560 h 648560"/>
                <a:gd name="connsiteX0" fmla="*/ 1856115 w 1856115"/>
                <a:gd name="connsiteY0" fmla="*/ 87263 h 608340"/>
                <a:gd name="connsiteX1" fmla="*/ 1244925 w 1856115"/>
                <a:gd name="connsiteY1" fmla="*/ 248698 h 608340"/>
                <a:gd name="connsiteX2" fmla="*/ 1547345 w 1856115"/>
                <a:gd name="connsiteY2" fmla="*/ 316111 h 608340"/>
                <a:gd name="connsiteX3" fmla="*/ 0 w 1856115"/>
                <a:gd name="connsiteY3" fmla="*/ 608340 h 608340"/>
                <a:gd name="connsiteX0" fmla="*/ 1856115 w 1856115"/>
                <a:gd name="connsiteY0" fmla="*/ 0 h 521077"/>
                <a:gd name="connsiteX1" fmla="*/ 1244925 w 1856115"/>
                <a:gd name="connsiteY1" fmla="*/ 161435 h 521077"/>
                <a:gd name="connsiteX2" fmla="*/ 1547345 w 1856115"/>
                <a:gd name="connsiteY2" fmla="*/ 228848 h 521077"/>
                <a:gd name="connsiteX3" fmla="*/ 0 w 1856115"/>
                <a:gd name="connsiteY3" fmla="*/ 521077 h 521077"/>
                <a:gd name="connsiteX0" fmla="*/ 1856115 w 1856115"/>
                <a:gd name="connsiteY0" fmla="*/ 0 h 521077"/>
                <a:gd name="connsiteX1" fmla="*/ 1244925 w 1856115"/>
                <a:gd name="connsiteY1" fmla="*/ 161435 h 521077"/>
                <a:gd name="connsiteX2" fmla="*/ 1547345 w 1856115"/>
                <a:gd name="connsiteY2" fmla="*/ 228848 h 521077"/>
                <a:gd name="connsiteX3" fmla="*/ 0 w 1856115"/>
                <a:gd name="connsiteY3" fmla="*/ 521077 h 521077"/>
                <a:gd name="connsiteX0" fmla="*/ 1856115 w 1856115"/>
                <a:gd name="connsiteY0" fmla="*/ 0 h 521077"/>
                <a:gd name="connsiteX1" fmla="*/ 1402525 w 1856115"/>
                <a:gd name="connsiteY1" fmla="*/ 337068 h 521077"/>
                <a:gd name="connsiteX2" fmla="*/ 1547345 w 1856115"/>
                <a:gd name="connsiteY2" fmla="*/ 228848 h 521077"/>
                <a:gd name="connsiteX3" fmla="*/ 0 w 1856115"/>
                <a:gd name="connsiteY3" fmla="*/ 521077 h 521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6115" h="521077">
                  <a:moveTo>
                    <a:pt x="1856115" y="0"/>
                  </a:moveTo>
                  <a:cubicBezTo>
                    <a:pt x="1272941" y="208230"/>
                    <a:pt x="1453987" y="298927"/>
                    <a:pt x="1402525" y="337068"/>
                  </a:cubicBezTo>
                  <a:cubicBezTo>
                    <a:pt x="1351063" y="375209"/>
                    <a:pt x="1781099" y="198180"/>
                    <a:pt x="1547345" y="228848"/>
                  </a:cubicBezTo>
                  <a:cubicBezTo>
                    <a:pt x="1313591" y="259516"/>
                    <a:pt x="0" y="521077"/>
                    <a:pt x="0" y="521077"/>
                  </a:cubicBezTo>
                </a:path>
              </a:pathLst>
            </a:cu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927646" y="5784433"/>
            <a:ext cx="1083728" cy="500628"/>
          </a:xfrm>
          <a:prstGeom prst="rect">
            <a:avLst/>
          </a:prstGeom>
          <a:noFill/>
        </p:spPr>
        <p:txBody>
          <a:bodyPr wrap="none" lIns="130025" tIns="65013" rIns="130025" bIns="65013" rtlCol="0">
            <a:spAutoFit/>
          </a:bodyPr>
          <a:lstStyle/>
          <a:p>
            <a:r>
              <a:rPr lang="en-US" sz="2400" dirty="0" smtClean="0"/>
              <a:t>Vp/</a:t>
            </a:r>
            <a:r>
              <a:rPr lang="en-US" sz="2400" dirty="0" err="1" smtClean="0"/>
              <a:t>Vs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994989" y="7066851"/>
            <a:ext cx="1665468" cy="500628"/>
          </a:xfrm>
          <a:prstGeom prst="rect">
            <a:avLst/>
          </a:prstGeom>
          <a:noFill/>
        </p:spPr>
        <p:txBody>
          <a:bodyPr wrap="none" lIns="130025" tIns="65013" rIns="130025" bIns="65013" rtlCol="0">
            <a:spAutoFit/>
          </a:bodyPr>
          <a:lstStyle/>
          <a:p>
            <a:r>
              <a:rPr lang="en-US" sz="2400" dirty="0" smtClean="0"/>
              <a:t>Nicaragua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467011" y="7705503"/>
            <a:ext cx="319899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(Syracuse et al., 2008)</a:t>
            </a:r>
          </a:p>
        </p:txBody>
      </p:sp>
    </p:spTree>
    <p:extLst>
      <p:ext uri="{BB962C8B-B14F-4D97-AF65-F5344CB8AC3E}">
        <p14:creationId xmlns:p14="http://schemas.microsoft.com/office/powerpoint/2010/main" val="155962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720" y="0"/>
            <a:ext cx="12510946" cy="1015946"/>
          </a:xfrm>
        </p:spPr>
        <p:txBody>
          <a:bodyPr/>
          <a:lstStyle/>
          <a:p>
            <a:r>
              <a:rPr lang="en-US" sz="5400" dirty="0" smtClean="0"/>
              <a:t>Attenuation vs. petrologic temperature</a:t>
            </a:r>
            <a:endParaRPr lang="en-US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191308" y="9281676"/>
            <a:ext cx="251506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Abers et al., 2014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640" y="2010858"/>
            <a:ext cx="11231664" cy="58639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12387" y="7790177"/>
            <a:ext cx="9509276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Qs</a:t>
            </a:r>
            <a:r>
              <a:rPr kumimoji="0" lang="en-US" sz="2400" b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from </a:t>
            </a:r>
            <a:r>
              <a:rPr lang="en-US" sz="2400" dirty="0" smtClean="0"/>
              <a:t>local body waves; </a:t>
            </a:r>
            <a:r>
              <a:rPr kumimoji="0" lang="en-US" sz="24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T</a:t>
            </a:r>
            <a:r>
              <a:rPr kumimoji="0" lang="en-US" sz="2400" b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from major-element </a:t>
            </a:r>
            <a:r>
              <a:rPr kumimoji="0" lang="en-US" sz="2400" b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chem</a:t>
            </a:r>
            <a:r>
              <a:rPr kumimoji="0" lang="en-US" sz="2400" b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of arc basalts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i="1" dirty="0" smtClean="0"/>
              <a:t>(or thermal model, for oceanic lithosphere)</a:t>
            </a:r>
            <a:endParaRPr kumimoji="0" lang="en-US" sz="2400" b="0" i="1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1763" y="1169602"/>
            <a:ext cx="1144554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Correlation exists, but way more </a:t>
            </a:r>
            <a:r>
              <a:rPr lang="en-US" sz="2400" dirty="0" smtClean="0">
                <a:solidFill>
                  <a:srgbClr val="800000"/>
                </a:solidFill>
              </a:rPr>
              <a:t>attenuation observed than predicted, beneath arcs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Ocean</a:t>
            </a:r>
            <a:r>
              <a:rPr lang="en-US" sz="2400" dirty="0" smtClean="0">
                <a:solidFill>
                  <a:srgbClr val="800000"/>
                </a:solidFill>
              </a:rPr>
              <a:t>ic lithosphere is well predicted</a:t>
            </a:r>
            <a:endParaRPr kumimoji="0" lang="en-US" sz="2400" b="0" i="0" u="none" strike="noStrike" cap="none" spc="0" normalizeH="0" baseline="0" dirty="0" smtClean="0">
              <a:ln>
                <a:noFill/>
              </a:ln>
              <a:solidFill>
                <a:srgbClr val="800000"/>
              </a:solidFill>
              <a:effectLst/>
              <a:uFillTx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30198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/>
          <p:nvPr/>
        </p:nvSpPr>
        <p:spPr>
          <a:xfrm>
            <a:off x="1183040" y="7524725"/>
            <a:ext cx="4514038" cy="533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1" tIns="50791" rIns="50791" bIns="50791" anchor="ctr">
            <a:spAutoFit/>
          </a:bodyPr>
          <a:lstStyle/>
          <a:p>
            <a:pPr defTabSz="584110">
              <a:defRPr sz="1400">
                <a:latin typeface="+mj-lt"/>
                <a:ea typeface="+mj-ea"/>
                <a:cs typeface="+mj-cs"/>
                <a:sym typeface="Gill Sans"/>
              </a:defRPr>
            </a:pPr>
            <a:r>
              <a:t>ORID 42890143  2004:289:04:09  24.530 122.694  mb6.4</a:t>
            </a:r>
          </a:p>
          <a:p>
            <a:pPr defTabSz="584110">
              <a:defRPr sz="1400">
                <a:latin typeface="+mj-lt"/>
                <a:ea typeface="+mj-ea"/>
                <a:cs typeface="+mj-cs"/>
                <a:sym typeface="Gill Sans"/>
              </a:defRPr>
            </a:pPr>
            <a:r>
              <a:t>delta 62.52 seaz 274.2 (?!)   station SDPT</a:t>
            </a:r>
          </a:p>
        </p:txBody>
      </p:sp>
      <p:sp>
        <p:nvSpPr>
          <p:cNvPr id="392" name="Shape 392"/>
          <p:cNvSpPr>
            <a:spLocks noGrp="1"/>
          </p:cNvSpPr>
          <p:nvPr>
            <p:ph type="title"/>
          </p:nvPr>
        </p:nvSpPr>
        <p:spPr>
          <a:xfrm>
            <a:off x="1270004" y="254001"/>
            <a:ext cx="10464801" cy="11811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Scaled vertical on horizontals</a:t>
            </a:r>
            <a:endParaRPr dirty="0"/>
          </a:p>
        </p:txBody>
      </p:sp>
      <p:pic>
        <p:nvPicPr>
          <p:cNvPr id="393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0" y="1384302"/>
            <a:ext cx="12547600" cy="9055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sdpt_raw.png"/>
          <p:cNvPicPr>
            <a:picLocks/>
          </p:cNvPicPr>
          <p:nvPr/>
        </p:nvPicPr>
        <p:blipFill>
          <a:blip r:embed="rId3">
            <a:extLst/>
          </a:blip>
          <a:srcRect l="52777" t="7137" r="24853" b="6213"/>
          <a:stretch>
            <a:fillRect/>
          </a:stretch>
        </p:blipFill>
        <p:spPr>
          <a:xfrm rot="5400000" flipH="1">
            <a:off x="5429251" y="-1085849"/>
            <a:ext cx="1422401" cy="12280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ln w="12700">
            <a:solidFill>
              <a:srgbClr val="FF7E79"/>
            </a:solidFill>
            <a:miter lim="400000"/>
          </a:ln>
        </p:spPr>
      </p:pic>
      <p:sp>
        <p:nvSpPr>
          <p:cNvPr id="395" name="Shape 395"/>
          <p:cNvSpPr/>
          <p:nvPr/>
        </p:nvSpPr>
        <p:spPr>
          <a:xfrm>
            <a:off x="4838700" y="5771917"/>
            <a:ext cx="0" cy="1390884"/>
          </a:xfrm>
          <a:prstGeom prst="line">
            <a:avLst/>
          </a:prstGeom>
          <a:ln w="38100">
            <a:solidFill>
              <a:srgbClr val="FF4013"/>
            </a:solidFill>
            <a:miter lim="400000"/>
            <a:headEnd type="stealth"/>
          </a:ln>
        </p:spPr>
        <p:txBody>
          <a:bodyPr lIns="50791" tIns="50791" rIns="50791" bIns="50791" anchor="ctr"/>
          <a:lstStyle/>
          <a:p>
            <a:endParaRPr/>
          </a:p>
        </p:txBody>
      </p:sp>
      <p:pic>
        <p:nvPicPr>
          <p:cNvPr id="396" name="sdpt_raw.png"/>
          <p:cNvPicPr>
            <a:picLocks/>
          </p:cNvPicPr>
          <p:nvPr/>
        </p:nvPicPr>
        <p:blipFill>
          <a:blip r:embed="rId3">
            <a:extLst/>
          </a:blip>
          <a:srcRect l="52777" t="7137" r="24853" b="6213"/>
          <a:stretch>
            <a:fillRect/>
          </a:stretch>
        </p:blipFill>
        <p:spPr>
          <a:xfrm rot="5400000" flipH="1">
            <a:off x="5429251" y="-3448050"/>
            <a:ext cx="1422401" cy="12280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ln w="12700">
            <a:solidFill>
              <a:srgbClr val="FF7E79"/>
            </a:solidFill>
            <a:miter lim="400000"/>
          </a:ln>
        </p:spPr>
      </p:pic>
      <p:sp>
        <p:nvSpPr>
          <p:cNvPr id="397" name="Shape 397"/>
          <p:cNvSpPr/>
          <p:nvPr/>
        </p:nvSpPr>
        <p:spPr>
          <a:xfrm flipV="1">
            <a:off x="2514605" y="7924796"/>
            <a:ext cx="1493449" cy="6"/>
          </a:xfrm>
          <a:prstGeom prst="line">
            <a:avLst/>
          </a:prstGeom>
          <a:ln w="38100">
            <a:solidFill>
              <a:srgbClr val="0061FF"/>
            </a:solidFill>
            <a:miter lim="400000"/>
            <a:headEnd type="stealth"/>
            <a:tailEnd type="stealth"/>
          </a:ln>
        </p:spPr>
        <p:txBody>
          <a:bodyPr lIns="50791" tIns="50791" rIns="50791" bIns="50791" anchor="ctr"/>
          <a:lstStyle/>
          <a:p>
            <a:endParaRPr/>
          </a:p>
        </p:txBody>
      </p:sp>
      <p:sp>
        <p:nvSpPr>
          <p:cNvPr id="398" name="Shape 398"/>
          <p:cNvSpPr/>
          <p:nvPr/>
        </p:nvSpPr>
        <p:spPr>
          <a:xfrm>
            <a:off x="2936958" y="7923798"/>
            <a:ext cx="643437" cy="471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1" tIns="50791" rIns="50791" bIns="50791" anchor="ctr">
            <a:spAutoFit/>
          </a:bodyPr>
          <a:lstStyle>
            <a:lvl1pPr algn="ctr" defTabSz="584200">
              <a:defRPr sz="2400">
                <a:solidFill>
                  <a:srgbClr val="0056D6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10 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4" y="254000"/>
            <a:ext cx="10464801" cy="1058476"/>
          </a:xfrm>
        </p:spPr>
        <p:txBody>
          <a:bodyPr/>
          <a:lstStyle/>
          <a:p>
            <a:r>
              <a:rPr lang="en-US" sz="6600" dirty="0" smtClean="0"/>
              <a:t>Some possible melt models</a:t>
            </a:r>
            <a:endParaRPr lang="en-US" sz="6600" dirty="0"/>
          </a:p>
        </p:txBody>
      </p:sp>
      <p:sp>
        <p:nvSpPr>
          <p:cNvPr id="3" name="TextBox 2"/>
          <p:cNvSpPr txBox="1"/>
          <p:nvPr/>
        </p:nvSpPr>
        <p:spPr>
          <a:xfrm>
            <a:off x="191308" y="9281676"/>
            <a:ext cx="251506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Abers et al., 2014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722" y="2010857"/>
            <a:ext cx="11239957" cy="58082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8072" y="7892920"/>
            <a:ext cx="700191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Include ~40x small-melt effect; scale Q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to viscosity</a:t>
            </a:r>
            <a:endParaRPr kumimoji="0" lang="en-US" sz="2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51546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4" y="0"/>
            <a:ext cx="10464801" cy="11684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0004" y="1752605"/>
            <a:ext cx="10464801" cy="4140196"/>
          </a:xfrm>
        </p:spPr>
        <p:txBody>
          <a:bodyPr/>
          <a:lstStyle/>
          <a:p>
            <a:r>
              <a:rPr lang="en-US" dirty="0" smtClean="0"/>
              <a:t>At low-moderate temperatures, compositional variations can control velocities</a:t>
            </a:r>
          </a:p>
          <a:p>
            <a:r>
              <a:rPr lang="en-US" dirty="0" smtClean="0"/>
              <a:t>At higher temperatures, Q is important and affects V</a:t>
            </a:r>
          </a:p>
          <a:p>
            <a:r>
              <a:rPr lang="en-US" dirty="0" smtClean="0"/>
              <a:t>Dry materials relatively understood</a:t>
            </a:r>
          </a:p>
          <a:p>
            <a:r>
              <a:rPr lang="en-US" dirty="0" smtClean="0"/>
              <a:t>Melt is a major unknown to seismologists</a:t>
            </a:r>
            <a:endParaRPr lang="en-US" dirty="0"/>
          </a:p>
        </p:txBody>
      </p:sp>
      <p:pic>
        <p:nvPicPr>
          <p:cNvPr id="7" name="Picture 15" descr="VpVsnew"/>
          <p:cNvPicPr>
            <a:picLocks noChangeAspect="1" noChangeArrowheads="1"/>
          </p:cNvPicPr>
          <p:nvPr/>
        </p:nvPicPr>
        <p:blipFill>
          <a:blip r:embed="rId2"/>
          <a:srcRect t="28409" b="44319"/>
          <a:stretch>
            <a:fillRect/>
          </a:stretch>
        </p:blipFill>
        <p:spPr bwMode="auto">
          <a:xfrm>
            <a:off x="7830915" y="6400801"/>
            <a:ext cx="5205572" cy="255509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112250" y="8434167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Vp/Vs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311568" y="6553201"/>
            <a:ext cx="4753053" cy="2985312"/>
            <a:chOff x="4199020" y="1652185"/>
            <a:chExt cx="4098843" cy="2574413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99020" y="1652185"/>
              <a:ext cx="4090906" cy="2202938"/>
            </a:xfrm>
            <a:prstGeom prst="rect">
              <a:avLst/>
            </a:prstGeom>
            <a:noFill/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16463" y="3855123"/>
              <a:ext cx="3581400" cy="371475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5097463" y="2917733"/>
              <a:ext cx="12812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seismic</a:t>
              </a:r>
            </a:p>
            <a:p>
              <a:r>
                <a:rPr lang="en-US" dirty="0" smtClean="0"/>
                <a:t>attenuation</a:t>
              </a:r>
              <a:endParaRPr lang="en-US" dirty="0"/>
            </a:p>
          </p:txBody>
        </p:sp>
      </p:grpSp>
      <p:pic>
        <p:nvPicPr>
          <p:cNvPr id="13" name="Picture 6" descr="VpVsnew"/>
          <p:cNvPicPr>
            <a:picLocks noChangeAspect="1" noChangeArrowheads="1"/>
          </p:cNvPicPr>
          <p:nvPr/>
        </p:nvPicPr>
        <p:blipFill>
          <a:blip r:embed="rId2"/>
          <a:srcRect t="86363" b="6061"/>
          <a:stretch>
            <a:fillRect/>
          </a:stretch>
        </p:blipFill>
        <p:spPr bwMode="auto">
          <a:xfrm>
            <a:off x="8788401" y="9108299"/>
            <a:ext cx="3725863" cy="50801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1954212" y="9167037"/>
            <a:ext cx="880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charset="2"/>
                <a:cs typeface="Symbol" charset="2"/>
              </a:rPr>
              <a:t>D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Vp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/Vs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" t="7158" r="11639" b="4993"/>
          <a:stretch>
            <a:fillRect/>
          </a:stretch>
        </p:blipFill>
        <p:spPr bwMode="auto">
          <a:xfrm>
            <a:off x="473497" y="6715742"/>
            <a:ext cx="2701504" cy="225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1537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659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719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0"/>
            <a:ext cx="11704320" cy="1625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cold forearc wedge: water reservoir or not?</a:t>
            </a:r>
            <a:endParaRPr lang="en-US" dirty="0"/>
          </a:p>
        </p:txBody>
      </p:sp>
      <p:pic>
        <p:nvPicPr>
          <p:cNvPr id="4" name="Picture 3" descr="Fig1_ColdNoseCarto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6" r="14381" b="36725"/>
          <a:stretch/>
        </p:blipFill>
        <p:spPr>
          <a:xfrm>
            <a:off x="650241" y="1625600"/>
            <a:ext cx="11606919" cy="6683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13685" y="9065970"/>
            <a:ext cx="2222860" cy="300593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US" dirty="0" smtClean="0"/>
              <a:t>Abers et al., 2017, Nat. </a:t>
            </a:r>
            <a:r>
              <a:rPr lang="en-US" dirty="0" err="1" smtClean="0"/>
              <a:t>Geosci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037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4350" b="47688"/>
          <a:stretch/>
        </p:blipFill>
        <p:spPr>
          <a:xfrm>
            <a:off x="6780589" y="1911993"/>
            <a:ext cx="6224212" cy="37637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35412" y="2161962"/>
            <a:ext cx="2456885" cy="746869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- hydrated peridotite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0"/>
            <a:ext cx="11704320" cy="1625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cold wedge </a:t>
            </a:r>
            <a:r>
              <a:rPr lang="en-US" i="1" dirty="0" smtClean="0"/>
              <a:t>might</a:t>
            </a:r>
            <a:r>
              <a:rPr lang="en-US" dirty="0" smtClean="0"/>
              <a:t> be hydrated, given enough time</a:t>
            </a:r>
            <a:endParaRPr lang="en-US" dirty="0"/>
          </a:p>
        </p:txBody>
      </p:sp>
      <p:pic>
        <p:nvPicPr>
          <p:cNvPr id="4" name="Picture 3" descr="Fig1_ColdNoseCartoo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6" r="14381" b="36725"/>
          <a:stretch/>
        </p:blipFill>
        <p:spPr>
          <a:xfrm>
            <a:off x="244163" y="1905264"/>
            <a:ext cx="6536425" cy="37637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13685" y="9065970"/>
            <a:ext cx="2222860" cy="300593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US" dirty="0" smtClean="0"/>
              <a:t>Abers et al., 2017, Nat. </a:t>
            </a:r>
            <a:r>
              <a:rPr lang="en-US" dirty="0" err="1" smtClean="0"/>
              <a:t>Geosci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84734" y="6194576"/>
            <a:ext cx="8844709" cy="2593528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US" sz="4000" dirty="0"/>
              <a:t>Alaska Peninsula forearc can store:</a:t>
            </a:r>
          </a:p>
          <a:p>
            <a:r>
              <a:rPr lang="en-US" sz="4000" dirty="0"/>
              <a:t>		</a:t>
            </a:r>
            <a:r>
              <a:rPr lang="en-US" sz="4000" dirty="0">
                <a:solidFill>
                  <a:srgbClr val="FFFF00"/>
                </a:solidFill>
              </a:rPr>
              <a:t> 2.4 x10</a:t>
            </a:r>
            <a:r>
              <a:rPr lang="en-US" sz="4000" baseline="30000" dirty="0">
                <a:solidFill>
                  <a:srgbClr val="FFFF00"/>
                </a:solidFill>
              </a:rPr>
              <a:t>8</a:t>
            </a:r>
            <a:r>
              <a:rPr lang="en-US" sz="4000" dirty="0">
                <a:solidFill>
                  <a:srgbClr val="FFFF00"/>
                </a:solidFill>
              </a:rPr>
              <a:t> Tg H</a:t>
            </a:r>
            <a:r>
              <a:rPr lang="en-US" sz="4000" baseline="-25000" dirty="0">
                <a:solidFill>
                  <a:srgbClr val="FFFF00"/>
                </a:solidFill>
              </a:rPr>
              <a:t>2</a:t>
            </a:r>
            <a:r>
              <a:rPr lang="en-US" sz="4000" dirty="0">
                <a:solidFill>
                  <a:srgbClr val="FFFF00"/>
                </a:solidFill>
              </a:rPr>
              <a:t>O in 510 km</a:t>
            </a:r>
          </a:p>
          <a:p>
            <a:r>
              <a:rPr lang="en-US" sz="4000" dirty="0"/>
              <a:t>Globally can store</a:t>
            </a:r>
            <a:r>
              <a:rPr lang="en-US" sz="4000" dirty="0">
                <a:solidFill>
                  <a:srgbClr val="FFFF00"/>
                </a:solidFill>
              </a:rPr>
              <a:t>:  2.6 x 10</a:t>
            </a:r>
            <a:r>
              <a:rPr lang="en-US" sz="4000" baseline="30000" dirty="0">
                <a:solidFill>
                  <a:srgbClr val="FFFF00"/>
                </a:solidFill>
              </a:rPr>
              <a:t>10</a:t>
            </a:r>
            <a:r>
              <a:rPr lang="en-US" sz="4000" dirty="0">
                <a:solidFill>
                  <a:srgbClr val="FFFF00"/>
                </a:solidFill>
              </a:rPr>
              <a:t> Tg H</a:t>
            </a:r>
            <a:r>
              <a:rPr lang="en-US" sz="4000" baseline="-25000" dirty="0">
                <a:solidFill>
                  <a:srgbClr val="FFFF00"/>
                </a:solidFill>
              </a:rPr>
              <a:t>2</a:t>
            </a:r>
            <a:r>
              <a:rPr lang="en-US" sz="4000" dirty="0">
                <a:solidFill>
                  <a:srgbClr val="FFFF00"/>
                </a:solidFill>
              </a:rPr>
              <a:t>O  </a:t>
            </a:r>
          </a:p>
          <a:p>
            <a:r>
              <a:rPr lang="en-US" sz="4000" dirty="0"/>
              <a:t>		= 2% global ocean  </a:t>
            </a:r>
          </a:p>
        </p:txBody>
      </p:sp>
    </p:spTree>
    <p:extLst>
      <p:ext uri="{BB962C8B-B14F-4D97-AF65-F5344CB8AC3E}">
        <p14:creationId xmlns:p14="http://schemas.microsoft.com/office/powerpoint/2010/main" val="2891354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929"/>
            <a:ext cx="13004800" cy="828604"/>
          </a:xfrm>
        </p:spPr>
        <p:txBody>
          <a:bodyPr>
            <a:noAutofit/>
          </a:bodyPr>
          <a:lstStyle/>
          <a:p>
            <a:r>
              <a:rPr lang="en-US" sz="5100" dirty="0"/>
              <a:t>But how hydrated can it be? what is input flux?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7688"/>
          <a:stretch/>
        </p:blipFill>
        <p:spPr>
          <a:xfrm>
            <a:off x="0" y="1444978"/>
            <a:ext cx="13004800" cy="35898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73" y="5102577"/>
            <a:ext cx="5289715" cy="4427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0897" y="5367058"/>
            <a:ext cx="7044267" cy="3793857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3400" dirty="0"/>
              <a:t>Flux from slab, 28 – 80 km depth:</a:t>
            </a:r>
          </a:p>
          <a:p>
            <a:r>
              <a:rPr lang="en-US" sz="3400" dirty="0"/>
              <a:t>    0.17 Tg/m/Ma </a:t>
            </a:r>
          </a:p>
          <a:p>
            <a:r>
              <a:rPr lang="en-US" sz="3400" dirty="0"/>
              <a:t>- small fraction of 24 Tg/m/Ma input, mostly sediments and volcanics</a:t>
            </a:r>
          </a:p>
          <a:p>
            <a:r>
              <a:rPr lang="en-US" sz="3400" b="1" dirty="0"/>
              <a:t>	</a:t>
            </a:r>
            <a:r>
              <a:rPr lang="en-US" sz="3400" b="1" dirty="0">
                <a:solidFill>
                  <a:srgbClr val="FFFF00"/>
                </a:solidFill>
              </a:rPr>
              <a:t>Time to fully hydrate:  2.8 Ga</a:t>
            </a:r>
          </a:p>
          <a:p>
            <a:r>
              <a:rPr lang="en-US" sz="3400" b="1" dirty="0">
                <a:solidFill>
                  <a:srgbClr val="FFFF00"/>
                </a:solidFill>
              </a:rPr>
              <a:t>	Globally: &gt;500 Ma to saturate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25654" y="9344451"/>
            <a:ext cx="3148538" cy="377537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US" sz="1600" dirty="0"/>
              <a:t>Also see van Keken et al., 2011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65200" y="1694947"/>
            <a:ext cx="2545308" cy="439093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- hydrated peridotite</a:t>
            </a:r>
          </a:p>
        </p:txBody>
      </p:sp>
    </p:spTree>
    <p:extLst>
      <p:ext uri="{BB962C8B-B14F-4D97-AF65-F5344CB8AC3E}">
        <p14:creationId xmlns:p14="http://schemas.microsoft.com/office/powerpoint/2010/main" val="2986599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4352"/>
            <a:ext cx="13004800" cy="735636"/>
          </a:xfrm>
        </p:spPr>
        <p:txBody>
          <a:bodyPr>
            <a:noAutofit/>
          </a:bodyPr>
          <a:lstStyle/>
          <a:p>
            <a:r>
              <a:rPr lang="en-US" sz="5100" dirty="0"/>
              <a:t>The exception are warm slabs</a:t>
            </a:r>
          </a:p>
        </p:txBody>
      </p:sp>
      <p:pic>
        <p:nvPicPr>
          <p:cNvPr id="4" name="Picture 3" descr="Fig2_AKpeninExamp+slabloss_fina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1" t="57939" r="8776" b="-1116"/>
          <a:stretch/>
        </p:blipFill>
        <p:spPr>
          <a:xfrm>
            <a:off x="359265" y="1172852"/>
            <a:ext cx="11995295" cy="4560124"/>
          </a:xfrm>
          <a:prstGeom prst="rect">
            <a:avLst/>
          </a:prstGeom>
        </p:spPr>
      </p:pic>
      <p:pic>
        <p:nvPicPr>
          <p:cNvPr id="5" name="Picture 4" descr="Fig2_AKpeninExamp+slabloss_fina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8" t="1" r="41652" b="71030"/>
          <a:stretch/>
        </p:blipFill>
        <p:spPr>
          <a:xfrm>
            <a:off x="90311" y="6693973"/>
            <a:ext cx="6569088" cy="3059628"/>
          </a:xfrm>
          <a:prstGeom prst="rect">
            <a:avLst/>
          </a:prstGeom>
        </p:spPr>
      </p:pic>
      <p:pic>
        <p:nvPicPr>
          <p:cNvPr id="6" name="Picture 5" descr="Thermod+Vs-AGU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3" t="2986" r="35322" b="50321"/>
          <a:stretch/>
        </p:blipFill>
        <p:spPr>
          <a:xfrm>
            <a:off x="6713586" y="6761986"/>
            <a:ext cx="6059876" cy="29735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71210" y="5732975"/>
            <a:ext cx="4270657" cy="300593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n-US" dirty="0" smtClean="0"/>
              <a:t>Rate of H</a:t>
            </a:r>
            <a:r>
              <a:rPr lang="en-US" baseline="-25000" dirty="0" smtClean="0"/>
              <a:t>2</a:t>
            </a:r>
            <a:r>
              <a:rPr lang="en-US" dirty="0" smtClean="0"/>
              <a:t>O loss from subducting plate: Yellow = sub- cold nose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835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3004800" cy="722489"/>
          </a:xfrm>
        </p:spPr>
        <p:txBody>
          <a:bodyPr>
            <a:normAutofit fontScale="90000"/>
          </a:bodyPr>
          <a:lstStyle/>
          <a:p>
            <a:r>
              <a:rPr lang="en-US" sz="5100" dirty="0"/>
              <a:t>Globally, expect high hydration only at hottest places</a:t>
            </a:r>
          </a:p>
        </p:txBody>
      </p:sp>
      <p:pic>
        <p:nvPicPr>
          <p:cNvPr id="5" name="Picture 4" descr="Fig3_globalfluxmap_f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3739"/>
            <a:ext cx="9634185" cy="4407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995" y="6403791"/>
            <a:ext cx="6162405" cy="3282950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3400" dirty="0"/>
              <a:t>Compilation of forearc Vp:  all but the hottest show Vp close to anhydrous peridotite</a:t>
            </a:r>
          </a:p>
          <a:p>
            <a:endParaRPr lang="en-US" sz="3400" dirty="0"/>
          </a:p>
          <a:p>
            <a:r>
              <a:rPr lang="en-US" sz="3400" dirty="0"/>
              <a:t>Global forearc can hold 2% of current ocean H2O</a:t>
            </a:r>
          </a:p>
        </p:txBody>
      </p:sp>
      <p:pic>
        <p:nvPicPr>
          <p:cNvPr id="7" name="Picture 6" descr="Fig4_WedgeVp_final_Figure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651" y="5201101"/>
            <a:ext cx="6395465" cy="45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29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/>
          <p:nvPr/>
        </p:nvSpPr>
        <p:spPr>
          <a:xfrm>
            <a:off x="1183040" y="7524725"/>
            <a:ext cx="4514038" cy="533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1" tIns="50791" rIns="50791" bIns="50791" anchor="ctr">
            <a:spAutoFit/>
          </a:bodyPr>
          <a:lstStyle/>
          <a:p>
            <a:pPr defTabSz="584110">
              <a:defRPr sz="1400">
                <a:latin typeface="+mj-lt"/>
                <a:ea typeface="+mj-ea"/>
                <a:cs typeface="+mj-cs"/>
                <a:sym typeface="Gill Sans"/>
              </a:defRPr>
            </a:pPr>
            <a:r>
              <a:t>ORID 42890143  2004:289:04:09  24.530 122.694  mb6.4</a:t>
            </a:r>
          </a:p>
          <a:p>
            <a:pPr defTabSz="584110">
              <a:defRPr sz="1400">
                <a:latin typeface="+mj-lt"/>
                <a:ea typeface="+mj-ea"/>
                <a:cs typeface="+mj-cs"/>
                <a:sym typeface="Gill Sans"/>
              </a:defRPr>
            </a:pPr>
            <a:r>
              <a:t>delta 62.52 seaz 274.2 (?!)   station SDPT</a:t>
            </a:r>
          </a:p>
        </p:txBody>
      </p:sp>
      <p:sp>
        <p:nvSpPr>
          <p:cNvPr id="401" name="Shape 401"/>
          <p:cNvSpPr>
            <a:spLocks noGrp="1"/>
          </p:cNvSpPr>
          <p:nvPr>
            <p:ph type="title"/>
          </p:nvPr>
        </p:nvSpPr>
        <p:spPr>
          <a:xfrm>
            <a:off x="1270004" y="254001"/>
            <a:ext cx="10464801" cy="11811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Scaled vertical on horizontals</a:t>
            </a:r>
            <a:endParaRPr dirty="0"/>
          </a:p>
        </p:txBody>
      </p:sp>
      <p:pic>
        <p:nvPicPr>
          <p:cNvPr id="402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0" y="1384302"/>
            <a:ext cx="12547600" cy="9055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sdpt_raw.png"/>
          <p:cNvPicPr>
            <a:picLocks/>
          </p:cNvPicPr>
          <p:nvPr/>
        </p:nvPicPr>
        <p:blipFill>
          <a:blip r:embed="rId3">
            <a:extLst/>
          </a:blip>
          <a:srcRect l="52777" t="7137" r="24853" b="6213"/>
          <a:stretch>
            <a:fillRect/>
          </a:stretch>
        </p:blipFill>
        <p:spPr>
          <a:xfrm rot="5400000" flipH="1">
            <a:off x="5429251" y="-1085849"/>
            <a:ext cx="1422401" cy="12280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ln w="12700">
            <a:solidFill>
              <a:srgbClr val="FF7E79"/>
            </a:solidFill>
            <a:miter lim="400000"/>
          </a:ln>
        </p:spPr>
      </p:pic>
      <p:sp>
        <p:nvSpPr>
          <p:cNvPr id="404" name="Shape 404"/>
          <p:cNvSpPr/>
          <p:nvPr/>
        </p:nvSpPr>
        <p:spPr>
          <a:xfrm>
            <a:off x="4838700" y="5771917"/>
            <a:ext cx="0" cy="1390884"/>
          </a:xfrm>
          <a:prstGeom prst="line">
            <a:avLst/>
          </a:prstGeom>
          <a:ln w="38100">
            <a:solidFill>
              <a:srgbClr val="FF4013"/>
            </a:solidFill>
            <a:miter lim="400000"/>
            <a:headEnd type="stealth"/>
          </a:ln>
        </p:spPr>
        <p:txBody>
          <a:bodyPr lIns="50791" tIns="50791" rIns="50791" bIns="50791" anchor="ctr"/>
          <a:lstStyle/>
          <a:p>
            <a:endParaRPr/>
          </a:p>
        </p:txBody>
      </p:sp>
      <p:pic>
        <p:nvPicPr>
          <p:cNvPr id="405" name="sdpt_raw.png"/>
          <p:cNvPicPr>
            <a:picLocks/>
          </p:cNvPicPr>
          <p:nvPr/>
        </p:nvPicPr>
        <p:blipFill>
          <a:blip r:embed="rId3">
            <a:extLst/>
          </a:blip>
          <a:srcRect l="52777" t="7137" r="24853" b="6213"/>
          <a:stretch>
            <a:fillRect/>
          </a:stretch>
        </p:blipFill>
        <p:spPr>
          <a:xfrm rot="5400000" flipH="1">
            <a:off x="5429251" y="-3448050"/>
            <a:ext cx="1422401" cy="12280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ln w="12700">
            <a:solidFill>
              <a:srgbClr val="FF7E79"/>
            </a:solidFill>
            <a:miter lim="400000"/>
          </a:ln>
        </p:spPr>
      </p:pic>
      <p:sp>
        <p:nvSpPr>
          <p:cNvPr id="406" name="Shape 406"/>
          <p:cNvSpPr/>
          <p:nvPr/>
        </p:nvSpPr>
        <p:spPr>
          <a:xfrm>
            <a:off x="5175358" y="4330897"/>
            <a:ext cx="408434" cy="748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1" tIns="50791" rIns="50791" bIns="50791" anchor="ctr">
            <a:spAutoFit/>
          </a:bodyPr>
          <a:lstStyle>
            <a:lvl1pPr algn="ctr" defTabSz="584200">
              <a:defRPr sz="4200">
                <a:solidFill>
                  <a:srgbClr val="0056D6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P</a:t>
            </a:r>
          </a:p>
        </p:txBody>
      </p:sp>
      <p:sp>
        <p:nvSpPr>
          <p:cNvPr id="407" name="Shape 407"/>
          <p:cNvSpPr/>
          <p:nvPr/>
        </p:nvSpPr>
        <p:spPr>
          <a:xfrm>
            <a:off x="6911320" y="3526675"/>
            <a:ext cx="213184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1" tIns="50791" rIns="50791" bIns="50791" anchor="ctr">
            <a:spAutoFit/>
          </a:bodyPr>
          <a:lstStyle>
            <a:lvl1pPr algn="ctr" defTabSz="584200">
              <a:defRPr sz="4200">
                <a:solidFill>
                  <a:srgbClr val="0056D6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 lang="en-US" sz="3600" dirty="0"/>
              <a:t>Slab P-&gt;S?</a:t>
            </a:r>
            <a:endParaRPr sz="3600" dirty="0"/>
          </a:p>
        </p:txBody>
      </p:sp>
      <p:sp>
        <p:nvSpPr>
          <p:cNvPr id="408" name="Shape 408"/>
          <p:cNvSpPr/>
          <p:nvPr/>
        </p:nvSpPr>
        <p:spPr>
          <a:xfrm flipV="1">
            <a:off x="2514605" y="7924796"/>
            <a:ext cx="1493449" cy="6"/>
          </a:xfrm>
          <a:prstGeom prst="line">
            <a:avLst/>
          </a:prstGeom>
          <a:ln w="38100">
            <a:solidFill>
              <a:srgbClr val="0061FF"/>
            </a:solidFill>
            <a:miter lim="400000"/>
            <a:headEnd type="stealth"/>
            <a:tailEnd type="stealth"/>
          </a:ln>
        </p:spPr>
        <p:txBody>
          <a:bodyPr lIns="50791" tIns="50791" rIns="50791" bIns="50791" anchor="ctr"/>
          <a:lstStyle/>
          <a:p>
            <a:endParaRPr/>
          </a:p>
        </p:txBody>
      </p:sp>
      <p:sp>
        <p:nvSpPr>
          <p:cNvPr id="409" name="Shape 409"/>
          <p:cNvSpPr/>
          <p:nvPr/>
        </p:nvSpPr>
        <p:spPr>
          <a:xfrm>
            <a:off x="2936958" y="7923798"/>
            <a:ext cx="643437" cy="471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1" tIns="50791" rIns="50791" bIns="50791" anchor="ctr">
            <a:spAutoFit/>
          </a:bodyPr>
          <a:lstStyle>
            <a:lvl1pPr algn="ctr" defTabSz="584200">
              <a:defRPr sz="2400">
                <a:solidFill>
                  <a:srgbClr val="0056D6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10 s</a:t>
            </a:r>
          </a:p>
        </p:txBody>
      </p:sp>
      <p:sp>
        <p:nvSpPr>
          <p:cNvPr id="12" name="Shape 407"/>
          <p:cNvSpPr/>
          <p:nvPr/>
        </p:nvSpPr>
        <p:spPr>
          <a:xfrm>
            <a:off x="5478158" y="3594495"/>
            <a:ext cx="148825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1" tIns="50791" rIns="50791" bIns="50791" anchor="ctr">
            <a:spAutoFit/>
          </a:bodyPr>
          <a:lstStyle>
            <a:lvl1pPr algn="ctr" defTabSz="584200">
              <a:defRPr sz="4200">
                <a:solidFill>
                  <a:srgbClr val="0056D6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 lang="en-US" sz="3600" i="1" dirty="0"/>
              <a:t>moho?</a:t>
            </a:r>
            <a:endParaRPr sz="3600" i="1"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SampleRF_w_sy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4201" y="1523999"/>
            <a:ext cx="9332070" cy="7886700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Shape 459"/>
          <p:cNvSpPr>
            <a:spLocks noGrp="1"/>
          </p:cNvSpPr>
          <p:nvPr>
            <p:ph type="title"/>
          </p:nvPr>
        </p:nvSpPr>
        <p:spPr>
          <a:xfrm>
            <a:off x="1270004" y="254002"/>
            <a:ext cx="10464801" cy="10413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The corresponding receiver function</a:t>
            </a:r>
            <a:endParaRPr dirty="0"/>
          </a:p>
        </p:txBody>
      </p:sp>
      <p:sp>
        <p:nvSpPr>
          <p:cNvPr id="460" name="Shape 460"/>
          <p:cNvSpPr/>
          <p:nvPr/>
        </p:nvSpPr>
        <p:spPr>
          <a:xfrm>
            <a:off x="4126482" y="2132597"/>
            <a:ext cx="855184" cy="471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1" tIns="50791" rIns="50791" bIns="50791" anchor="ctr">
            <a:spAutoFit/>
          </a:bodyPr>
          <a:lstStyle>
            <a:lvl1pPr algn="ctr" defTabSz="584200">
              <a:defRPr sz="2400">
                <a:solidFill>
                  <a:srgbClr val="B51A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moho</a:t>
            </a:r>
          </a:p>
        </p:txBody>
      </p:sp>
      <p:sp>
        <p:nvSpPr>
          <p:cNvPr id="461" name="Shape 461"/>
          <p:cNvSpPr/>
          <p:nvPr/>
        </p:nvSpPr>
        <p:spPr>
          <a:xfrm>
            <a:off x="4989966" y="2138949"/>
            <a:ext cx="637125" cy="471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1" tIns="50791" rIns="50791" bIns="50791" anchor="ctr">
            <a:spAutoFit/>
          </a:bodyPr>
          <a:lstStyle>
            <a:lvl1pPr algn="ctr" defTabSz="584200">
              <a:defRPr sz="2400">
                <a:solidFill>
                  <a:srgbClr val="B51A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slab</a:t>
            </a:r>
          </a:p>
        </p:txBody>
      </p:sp>
      <p:sp>
        <p:nvSpPr>
          <p:cNvPr id="462" name="Shape 462"/>
          <p:cNvSpPr/>
          <p:nvPr/>
        </p:nvSpPr>
        <p:spPr>
          <a:xfrm>
            <a:off x="5691721" y="2138949"/>
            <a:ext cx="1113217" cy="471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1" tIns="50791" rIns="50791" bIns="50791" anchor="ctr">
            <a:spAutoFit/>
          </a:bodyPr>
          <a:lstStyle>
            <a:lvl1pPr algn="ctr" defTabSz="584200">
              <a:defRPr sz="2400">
                <a:solidFill>
                  <a:srgbClr val="B51A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reverbs</a:t>
            </a:r>
          </a:p>
        </p:txBody>
      </p:sp>
      <p:sp>
        <p:nvSpPr>
          <p:cNvPr id="463" name="Shape 463"/>
          <p:cNvSpPr/>
          <p:nvPr/>
        </p:nvSpPr>
        <p:spPr>
          <a:xfrm>
            <a:off x="4470400" y="2819400"/>
            <a:ext cx="0" cy="636806"/>
          </a:xfrm>
          <a:prstGeom prst="line">
            <a:avLst/>
          </a:prstGeom>
          <a:ln w="38100">
            <a:solidFill>
              <a:srgbClr val="7B219F"/>
            </a:solidFill>
            <a:miter lim="400000"/>
          </a:ln>
        </p:spPr>
        <p:txBody>
          <a:bodyPr lIns="50791" tIns="50791" rIns="50791" bIns="50791" anchor="ctr"/>
          <a:lstStyle/>
          <a:p>
            <a:endParaRPr/>
          </a:p>
        </p:txBody>
      </p:sp>
      <p:sp>
        <p:nvSpPr>
          <p:cNvPr id="464" name="Shape 464"/>
          <p:cNvSpPr/>
          <p:nvPr/>
        </p:nvSpPr>
        <p:spPr>
          <a:xfrm>
            <a:off x="5295900" y="2819400"/>
            <a:ext cx="0" cy="636806"/>
          </a:xfrm>
          <a:prstGeom prst="line">
            <a:avLst/>
          </a:prstGeom>
          <a:ln w="38100">
            <a:solidFill>
              <a:srgbClr val="0061FF"/>
            </a:solidFill>
            <a:miter lim="400000"/>
          </a:ln>
        </p:spPr>
        <p:txBody>
          <a:bodyPr lIns="50791" tIns="50791" rIns="50791" bIns="50791" anchor="ctr"/>
          <a:lstStyle/>
          <a:p>
            <a:endParaRPr/>
          </a:p>
        </p:txBody>
      </p:sp>
      <p:sp>
        <p:nvSpPr>
          <p:cNvPr id="465" name="Shape 465"/>
          <p:cNvSpPr/>
          <p:nvPr/>
        </p:nvSpPr>
        <p:spPr>
          <a:xfrm>
            <a:off x="5917410" y="3122020"/>
            <a:ext cx="574135" cy="1"/>
          </a:xfrm>
          <a:prstGeom prst="line">
            <a:avLst/>
          </a:prstGeom>
          <a:ln w="38100">
            <a:solidFill>
              <a:srgbClr val="7B219F"/>
            </a:solidFill>
            <a:miter lim="400000"/>
          </a:ln>
        </p:spPr>
        <p:txBody>
          <a:bodyPr lIns="50791" tIns="50791" rIns="50791" bIns="50791" anchor="ctr"/>
          <a:lstStyle/>
          <a:p>
            <a:endParaRPr/>
          </a:p>
        </p:txBody>
      </p:sp>
      <p:sp>
        <p:nvSpPr>
          <p:cNvPr id="466" name="Shape 466"/>
          <p:cNvSpPr/>
          <p:nvPr/>
        </p:nvSpPr>
        <p:spPr>
          <a:xfrm>
            <a:off x="3245204" y="9012566"/>
            <a:ext cx="6249163" cy="656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1" tIns="50791" rIns="50791" bIns="50791" anchor="ctr">
            <a:spAutoFit/>
          </a:bodyPr>
          <a:lstStyle>
            <a:lvl1pPr defTabSz="584200">
              <a:defRPr sz="36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rPr dirty="0"/>
              <a:t>Station </a:t>
            </a:r>
            <a:r>
              <a:rPr lang="en-US" dirty="0" smtClean="0"/>
              <a:t>SAN</a:t>
            </a:r>
            <a:r>
              <a:rPr dirty="0" smtClean="0"/>
              <a:t>, </a:t>
            </a:r>
            <a:r>
              <a:rPr dirty="0"/>
              <a:t>Sand Point, Alaska</a:t>
            </a:r>
          </a:p>
        </p:txBody>
      </p:sp>
      <p:sp>
        <p:nvSpPr>
          <p:cNvPr id="467" name="Shape 467"/>
          <p:cNvSpPr/>
          <p:nvPr/>
        </p:nvSpPr>
        <p:spPr>
          <a:xfrm>
            <a:off x="11019089" y="2472066"/>
            <a:ext cx="1166968" cy="656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1" tIns="50791" rIns="50791" bIns="50791" anchor="ctr">
            <a:spAutoFit/>
          </a:bodyPr>
          <a:lstStyle/>
          <a:p>
            <a:pPr algn="ctr" defTabSz="584110">
              <a:defRPr sz="1800">
                <a:latin typeface="+mj-lt"/>
                <a:ea typeface="+mj-ea"/>
                <a:cs typeface="+mj-cs"/>
                <a:sym typeface="Gill Sans"/>
              </a:defRPr>
            </a:pPr>
            <a:r>
              <a:rPr>
                <a:latin typeface="Cambria"/>
                <a:cs typeface="Cambria"/>
              </a:rPr>
              <a:t>38 km Z</a:t>
            </a:r>
          </a:p>
          <a:p>
            <a:pPr algn="ctr" defTabSz="584110">
              <a:defRPr sz="1800">
                <a:latin typeface="+mj-lt"/>
                <a:ea typeface="+mj-ea"/>
                <a:cs typeface="+mj-cs"/>
                <a:sym typeface="Gill Sans"/>
              </a:defRPr>
            </a:pPr>
            <a:r>
              <a:rPr>
                <a:latin typeface="Cambria"/>
                <a:cs typeface="Cambria"/>
              </a:rPr>
              <a:t>1.65 vp/vs</a:t>
            </a:r>
          </a:p>
        </p:txBody>
      </p:sp>
      <p:grpSp>
        <p:nvGrpSpPr>
          <p:cNvPr id="473" name="Group 473"/>
          <p:cNvGrpSpPr/>
          <p:nvPr/>
        </p:nvGrpSpPr>
        <p:grpSpPr>
          <a:xfrm>
            <a:off x="5346701" y="4977611"/>
            <a:ext cx="7327902" cy="3569495"/>
            <a:chOff x="0" y="0"/>
            <a:chExt cx="7327901" cy="3569493"/>
          </a:xfrm>
        </p:grpSpPr>
        <p:grpSp>
          <p:nvGrpSpPr>
            <p:cNvPr id="471" name="Group 471"/>
            <p:cNvGrpSpPr/>
            <p:nvPr/>
          </p:nvGrpSpPr>
          <p:grpSpPr>
            <a:xfrm>
              <a:off x="0" y="0"/>
              <a:ext cx="7327901" cy="3569493"/>
              <a:chOff x="0" y="0"/>
              <a:chExt cx="7327900" cy="3569492"/>
            </a:xfrm>
          </p:grpSpPr>
          <p:pic>
            <p:nvPicPr>
              <p:cNvPr id="468" name="droppedImag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7327901" cy="35694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69" name="Shape 469"/>
              <p:cNvSpPr/>
              <p:nvPr/>
            </p:nvSpPr>
            <p:spPr>
              <a:xfrm flipH="1">
                <a:off x="3505199" y="483392"/>
                <a:ext cx="1" cy="2700723"/>
              </a:xfrm>
              <a:prstGeom prst="line">
                <a:avLst/>
              </a:prstGeom>
              <a:noFill/>
              <a:ln w="38100" cap="flat">
                <a:solidFill>
                  <a:srgbClr val="9A244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70" name="Shape 470"/>
              <p:cNvSpPr/>
              <p:nvPr/>
            </p:nvSpPr>
            <p:spPr>
              <a:xfrm flipH="1">
                <a:off x="3530600" y="2015715"/>
                <a:ext cx="3277315" cy="2"/>
              </a:xfrm>
              <a:prstGeom prst="line">
                <a:avLst/>
              </a:prstGeom>
              <a:noFill/>
              <a:ln w="38100" cap="flat">
                <a:solidFill>
                  <a:srgbClr val="9A244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472" name="Shape 472"/>
            <p:cNvSpPr/>
            <p:nvPr/>
          </p:nvSpPr>
          <p:spPr>
            <a:xfrm>
              <a:off x="195480" y="2799158"/>
              <a:ext cx="2621185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584200">
                <a:defRPr sz="2000">
                  <a:latin typeface="+mj-lt"/>
                  <a:ea typeface="+mj-ea"/>
                  <a:cs typeface="+mj-cs"/>
                  <a:sym typeface="Gill Sans"/>
                </a:defRPr>
              </a:lvl1pPr>
            </a:lstStyle>
            <a:p>
              <a:r>
                <a:t>Abers et al., 1995 BSSA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570412" y="3152797"/>
            <a:ext cx="170166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ria"/>
                <a:ea typeface="Helvetica"/>
                <a:cs typeface="Cambria"/>
                <a:sym typeface="Helvetica"/>
              </a:rPr>
              <a:t>slab at 70 km?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1675" y="254000"/>
            <a:ext cx="13216475" cy="952631"/>
          </a:xfrm>
        </p:spPr>
        <p:txBody>
          <a:bodyPr/>
          <a:lstStyle/>
          <a:p>
            <a:r>
              <a:rPr lang="en-US" sz="4800" dirty="0" smtClean="0"/>
              <a:t>Lots of stations:  Mount St Helens (iMUSH)</a:t>
            </a:r>
            <a:endParaRPr lang="en-US" sz="4800" dirty="0"/>
          </a:p>
        </p:txBody>
      </p:sp>
      <p:pic>
        <p:nvPicPr>
          <p:cNvPr id="4" name="Shape 93" descr="Ppxs282_andes_2.png"/>
          <p:cNvPicPr preferRelativeResize="0"/>
          <p:nvPr/>
        </p:nvPicPr>
        <p:blipFill rotWithShape="1">
          <a:blip r:embed="rId2">
            <a:alphaModFix/>
          </a:blip>
          <a:srcRect l="12419" t="7132" r="16693"/>
          <a:stretch/>
        </p:blipFill>
        <p:spPr>
          <a:xfrm>
            <a:off x="5455469" y="1790010"/>
            <a:ext cx="7549331" cy="7418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67" descr="locsreal.png"/>
          <p:cNvPicPr preferRelativeResize="0"/>
          <p:nvPr/>
        </p:nvPicPr>
        <p:blipFill rotWithShape="1">
          <a:blip r:embed="rId3">
            <a:alphaModFix/>
          </a:blip>
          <a:srcRect r="31456"/>
          <a:stretch/>
        </p:blipFill>
        <p:spPr>
          <a:xfrm>
            <a:off x="635644" y="2044037"/>
            <a:ext cx="4698573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68"/>
          <p:cNvSpPr/>
          <p:nvPr/>
        </p:nvSpPr>
        <p:spPr>
          <a:xfrm>
            <a:off x="1199032" y="2205687"/>
            <a:ext cx="2630700" cy="333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" name="Shape 69"/>
          <p:cNvSpPr txBox="1"/>
          <p:nvPr/>
        </p:nvSpPr>
        <p:spPr>
          <a:xfrm>
            <a:off x="1257907" y="2205837"/>
            <a:ext cx="2630700" cy="33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 dirty="0"/>
              <a:t>     Seismometers used in this study</a:t>
            </a:r>
          </a:p>
        </p:txBody>
      </p:sp>
      <p:sp>
        <p:nvSpPr>
          <p:cNvPr id="8" name="Shape 70"/>
          <p:cNvSpPr/>
          <p:nvPr/>
        </p:nvSpPr>
        <p:spPr>
          <a:xfrm>
            <a:off x="1385507" y="2308887"/>
            <a:ext cx="137400" cy="127500"/>
          </a:xfrm>
          <a:prstGeom prst="triangle">
            <a:avLst>
              <a:gd name="adj" fmla="val 50000"/>
            </a:avLst>
          </a:prstGeom>
          <a:solidFill>
            <a:srgbClr val="99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635644" y="7269907"/>
            <a:ext cx="488595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upper plate Moho (E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of MSH)</a:t>
            </a: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2400" baseline="0" dirty="0" smtClean="0"/>
              <a:t>Subducting</a:t>
            </a:r>
            <a:r>
              <a:rPr lang="en-US" sz="2400" dirty="0" smtClean="0"/>
              <a:t> Moho: clear, strong</a:t>
            </a: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sz="2400" dirty="0" smtClean="0"/>
              <a:t>tiny mantle wedge beneath MSH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87754" y="1318086"/>
            <a:ext cx="78652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MSH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307261" y="1318086"/>
            <a:ext cx="106048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Adams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54115" y="1572113"/>
            <a:ext cx="261439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457200"/>
            <a:r>
              <a:rPr lang="en-US" sz="2400" i="1" dirty="0"/>
              <a:t>projected as </a:t>
            </a:r>
            <a:r>
              <a:rPr lang="en-US" sz="2400" i="1" dirty="0" smtClean="0"/>
              <a:t>Ppxs</a:t>
            </a:r>
            <a:endParaRPr lang="en-US" sz="2400" i="1" dirty="0"/>
          </a:p>
        </p:txBody>
      </p:sp>
      <p:grpSp>
        <p:nvGrpSpPr>
          <p:cNvPr id="13" name="Group 602"/>
          <p:cNvGrpSpPr/>
          <p:nvPr/>
        </p:nvGrpSpPr>
        <p:grpSpPr>
          <a:xfrm>
            <a:off x="6754115" y="6882736"/>
            <a:ext cx="1676400" cy="1253068"/>
            <a:chOff x="0" y="0"/>
            <a:chExt cx="1676400" cy="1253067"/>
          </a:xfrm>
        </p:grpSpPr>
        <p:sp>
          <p:nvSpPr>
            <p:cNvPr id="14" name="Shape 595"/>
            <p:cNvSpPr/>
            <p:nvPr/>
          </p:nvSpPr>
          <p:spPr>
            <a:xfrm>
              <a:off x="0" y="0"/>
              <a:ext cx="1676400" cy="1253067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0" marR="57790" defTabSz="1295200">
                <a:defRPr sz="3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  <p:sp>
          <p:nvSpPr>
            <p:cNvPr id="15" name="Shape 596"/>
            <p:cNvSpPr/>
            <p:nvPr/>
          </p:nvSpPr>
          <p:spPr>
            <a:xfrm>
              <a:off x="91157" y="196426"/>
              <a:ext cx="1467556" cy="225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" name="Shape 597"/>
            <p:cNvSpPr/>
            <p:nvPr/>
          </p:nvSpPr>
          <p:spPr>
            <a:xfrm flipV="1">
              <a:off x="191910" y="193039"/>
              <a:ext cx="627663" cy="100922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7" name="Shape 598"/>
            <p:cNvSpPr/>
            <p:nvPr/>
          </p:nvSpPr>
          <p:spPr>
            <a:xfrm flipV="1">
              <a:off x="1025030" y="218439"/>
              <a:ext cx="146757" cy="48260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8" name="Shape 599"/>
            <p:cNvSpPr/>
            <p:nvPr/>
          </p:nvSpPr>
          <p:spPr>
            <a:xfrm>
              <a:off x="715715" y="808284"/>
              <a:ext cx="694701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57799" marR="57799" defTabSz="1295400">
                <a:buClr>
                  <a:srgbClr val="000000"/>
                </a:buClr>
                <a:buFont typeface="Arial"/>
                <a:defRPr sz="2200" i="1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Ppxs</a:t>
              </a:r>
            </a:p>
          </p:txBody>
        </p:sp>
        <p:sp>
          <p:nvSpPr>
            <p:cNvPr id="19" name="Shape 600"/>
            <p:cNvSpPr/>
            <p:nvPr/>
          </p:nvSpPr>
          <p:spPr>
            <a:xfrm>
              <a:off x="950524" y="661528"/>
              <a:ext cx="139701" cy="13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lnTo>
                    <a:pt x="17242" y="9250"/>
                  </a:lnTo>
                  <a:lnTo>
                    <a:pt x="17242" y="12350"/>
                  </a:lnTo>
                  <a:close/>
                  <a:moveTo>
                    <a:pt x="18436" y="3163"/>
                  </a:moveTo>
                  <a:lnTo>
                    <a:pt x="14259" y="5149"/>
                  </a:lnTo>
                  <a:lnTo>
                    <a:pt x="16451" y="7341"/>
                  </a:lnTo>
                  <a:close/>
                  <a:moveTo>
                    <a:pt x="10800" y="0"/>
                  </a:moveTo>
                  <a:lnTo>
                    <a:pt x="9250" y="4358"/>
                  </a:lnTo>
                  <a:lnTo>
                    <a:pt x="12350" y="4358"/>
                  </a:lnTo>
                  <a:close/>
                  <a:moveTo>
                    <a:pt x="3163" y="3163"/>
                  </a:moveTo>
                  <a:lnTo>
                    <a:pt x="5149" y="7341"/>
                  </a:lnTo>
                  <a:lnTo>
                    <a:pt x="7341" y="5149"/>
                  </a:lnTo>
                  <a:close/>
                  <a:moveTo>
                    <a:pt x="0" y="10800"/>
                  </a:moveTo>
                  <a:lnTo>
                    <a:pt x="4358" y="12350"/>
                  </a:lnTo>
                  <a:lnTo>
                    <a:pt x="4358" y="9250"/>
                  </a:lnTo>
                  <a:close/>
                  <a:moveTo>
                    <a:pt x="3163" y="18436"/>
                  </a:moveTo>
                  <a:lnTo>
                    <a:pt x="7341" y="16451"/>
                  </a:lnTo>
                  <a:lnTo>
                    <a:pt x="5149" y="14259"/>
                  </a:lnTo>
                  <a:close/>
                  <a:moveTo>
                    <a:pt x="10800" y="21600"/>
                  </a:moveTo>
                  <a:lnTo>
                    <a:pt x="12350" y="17242"/>
                  </a:lnTo>
                  <a:lnTo>
                    <a:pt x="9250" y="17242"/>
                  </a:lnTo>
                  <a:close/>
                  <a:moveTo>
                    <a:pt x="18436" y="18436"/>
                  </a:moveTo>
                  <a:lnTo>
                    <a:pt x="16451" y="14259"/>
                  </a:lnTo>
                  <a:lnTo>
                    <a:pt x="14259" y="16451"/>
                  </a:lnTo>
                  <a:close/>
                  <a:moveTo>
                    <a:pt x="10800" y="5400"/>
                  </a:moveTo>
                  <a:cubicBezTo>
                    <a:pt x="7818" y="5400"/>
                    <a:pt x="5400" y="7818"/>
                    <a:pt x="5400" y="10800"/>
                  </a:cubicBez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lose/>
                </a:path>
              </a:pathLst>
            </a:custGeom>
            <a:solidFill>
              <a:srgbClr val="C6E6E9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0" marR="57790" defTabSz="1295200">
                <a:defRPr sz="3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endParaRPr/>
            </a:p>
          </p:txBody>
        </p:sp>
        <p:sp>
          <p:nvSpPr>
            <p:cNvPr id="20" name="Shape 601"/>
            <p:cNvSpPr/>
            <p:nvPr/>
          </p:nvSpPr>
          <p:spPr>
            <a:xfrm>
              <a:off x="803768" y="196426"/>
              <a:ext cx="232552" cy="573477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22605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 dirty="0" smtClean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7129</TotalTime>
  <Words>2637</Words>
  <Application>Microsoft Macintosh PowerPoint</Application>
  <PresentationFormat>Custom</PresentationFormat>
  <Paragraphs>494</Paragraphs>
  <Slides>68</Slides>
  <Notes>24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White</vt:lpstr>
      <vt:lpstr>1_Office Theme</vt:lpstr>
      <vt:lpstr>2_Office Theme</vt:lpstr>
      <vt:lpstr>Equation</vt:lpstr>
      <vt:lpstr>Worksheet</vt:lpstr>
      <vt:lpstr>Chart</vt:lpstr>
      <vt:lpstr>Understanding images of slabs &amp; wedges</vt:lpstr>
      <vt:lpstr>The b/w photos (&amp; a major result)</vt:lpstr>
      <vt:lpstr>Synthesis attempt in this lecture</vt:lpstr>
      <vt:lpstr>Seismological sampling</vt:lpstr>
      <vt:lpstr>Looking at raw data: teleseismic P coda</vt:lpstr>
      <vt:lpstr>Scaled vertical on horizontals</vt:lpstr>
      <vt:lpstr>Scaled vertical on horizontals</vt:lpstr>
      <vt:lpstr>The corresponding receiver function</vt:lpstr>
      <vt:lpstr>Lots of stations:  Mount St Helens (iMUSH)</vt:lpstr>
      <vt:lpstr>Array migration:  N vs S subarrays </vt:lpstr>
      <vt:lpstr>Other contributions:  Japan slab + LAB  [Kawakatsu et al., 2009]</vt:lpstr>
      <vt:lpstr>Imaging a steep slab to 200 km [MacKenzie et al., 2010 EPSL]</vt:lpstr>
      <vt:lpstr>One dataset, 5 studies</vt:lpstr>
      <vt:lpstr>High-frequency Mode Conversions</vt:lpstr>
      <vt:lpstr>Mode-converted energy - regional</vt:lpstr>
      <vt:lpstr>Mode conversion identification: polarization and timing</vt:lpstr>
      <vt:lpstr>Tomography with P legs: Slow subducting crust (Shiina et al., 2013, 2014)</vt:lpstr>
      <vt:lpstr>Another approach: Dispersed body waves</vt:lpstr>
      <vt:lpstr>A dispersed body wave</vt:lpstr>
      <vt:lpstr>Dispersion in a Crustal Waveguide</vt:lpstr>
      <vt:lpstr>Complex propagation models</vt:lpstr>
      <vt:lpstr>segue….If we see a xx% velocity contrast, what does that tell us?</vt:lpstr>
      <vt:lpstr>Part 2:   What affects seismic wave speeds?  </vt:lpstr>
      <vt:lpstr>Arc crustal composition?</vt:lpstr>
      <vt:lpstr>Simple approach</vt:lpstr>
      <vt:lpstr>Alternate approach:  Measure/calculate mineral properties, and aggregate</vt:lpstr>
      <vt:lpstr>Calculating “anharmonic” Velocities</vt:lpstr>
      <vt:lpstr>Vp, Vp/Vs for minerals</vt:lpstr>
      <vt:lpstr>Relevant Parameters</vt:lpstr>
      <vt:lpstr>Aggregating &amp; Velocities</vt:lpstr>
      <vt:lpstr>Examples of mixing calculation</vt:lpstr>
      <vt:lpstr>Calculating seismic velocities from mineralogy, P,T (Abers &amp; Hacker, 2016; Hacker &amp; Abers 2004, Gcubed)</vt:lpstr>
      <vt:lpstr>hydrated meta-MORB</vt:lpstr>
      <vt:lpstr>V vs. composition…</vt:lpstr>
      <vt:lpstr>MSH crustal velocities vs composition </vt:lpstr>
      <vt:lpstr>Mantle velocities from thermal model:   Mount St Helens predictions</vt:lpstr>
      <vt:lpstr>Predictions from thermal/petrologic model</vt:lpstr>
      <vt:lpstr>Complication:  anisotropy</vt:lpstr>
      <vt:lpstr>complexities in subduction zones</vt:lpstr>
      <vt:lpstr>many ideas to explain subduction anisotropy</vt:lpstr>
      <vt:lpstr>These “anharmonic” calculations get you to about 800-1000 C. </vt:lpstr>
      <vt:lpstr>What Causes (apparent) Attenuation?</vt:lpstr>
      <vt:lpstr>Attenuation vs Velocity:  Physical Dispersion</vt:lpstr>
      <vt:lpstr>Attenuation vs Velocity:  Physical Dispersion</vt:lpstr>
      <vt:lpstr>Shear attenuation (1/Qs) vs. T</vt:lpstr>
      <vt:lpstr>Main signal in mantle Q is T</vt:lpstr>
      <vt:lpstr> anelasticity + anharmonicity togther</vt:lpstr>
      <vt:lpstr>Frequency Dependence?</vt:lpstr>
      <vt:lpstr>what causes high-T Q?  “elastically-accomodated grain-boundary sliding” </vt:lpstr>
      <vt:lpstr>Speculation/observation: linkage between steady-state rheology &amp; Q</vt:lpstr>
      <vt:lpstr>A few lab issues</vt:lpstr>
      <vt:lpstr>Putting it together: finding H2O</vt:lpstr>
      <vt:lpstr>Hydration via hydrous minerals</vt:lpstr>
      <vt:lpstr>Water as impurities in olivine</vt:lpstr>
      <vt:lpstr>Water in pores – pore geometry matters</vt:lpstr>
      <vt:lpstr>Melt: big effect at small fractions?</vt:lpstr>
      <vt:lpstr>Melt complexities</vt:lpstr>
      <vt:lpstr>Example: wedge velocities</vt:lpstr>
      <vt:lpstr>Attenuation vs. petrologic temperature</vt:lpstr>
      <vt:lpstr>Some possible melt models</vt:lpstr>
      <vt:lpstr>summary</vt:lpstr>
      <vt:lpstr>PowerPoint Presentation</vt:lpstr>
      <vt:lpstr>EXTRAS</vt:lpstr>
      <vt:lpstr>The cold forearc wedge: water reservoir or not?</vt:lpstr>
      <vt:lpstr>The cold wedge might be hydrated, given enough time</vt:lpstr>
      <vt:lpstr>But how hydrated can it be? what is input flux?</vt:lpstr>
      <vt:lpstr>The exception are warm slabs</vt:lpstr>
      <vt:lpstr>Globally, expect high hydration only at hottest places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Imaging Slabs &amp; wedges</dc:title>
  <dc:subject/>
  <dc:creator/>
  <cp:keywords/>
  <dc:description/>
  <cp:lastModifiedBy>Geoff Abers</cp:lastModifiedBy>
  <cp:revision>172</cp:revision>
  <dcterms:modified xsi:type="dcterms:W3CDTF">2017-07-02T01:11:20Z</dcterms:modified>
  <cp:category/>
</cp:coreProperties>
</file>