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31.jpg" ContentType="image/pn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84" r:id="rId3"/>
    <p:sldMasterId id="2147483744" r:id="rId4"/>
    <p:sldMasterId id="2147483780" r:id="rId5"/>
    <p:sldMasterId id="2147483816" r:id="rId6"/>
    <p:sldMasterId id="2147483828" r:id="rId7"/>
  </p:sldMasterIdLst>
  <p:notesMasterIdLst>
    <p:notesMasterId r:id="rId43"/>
  </p:notesMasterIdLst>
  <p:sldIdLst>
    <p:sldId id="304" r:id="rId8"/>
    <p:sldId id="305" r:id="rId9"/>
    <p:sldId id="364" r:id="rId10"/>
    <p:sldId id="366" r:id="rId11"/>
    <p:sldId id="296" r:id="rId12"/>
    <p:sldId id="297" r:id="rId13"/>
    <p:sldId id="367" r:id="rId14"/>
    <p:sldId id="277" r:id="rId15"/>
    <p:sldId id="281" r:id="rId16"/>
    <p:sldId id="280" r:id="rId17"/>
    <p:sldId id="368" r:id="rId18"/>
    <p:sldId id="348" r:id="rId19"/>
    <p:sldId id="350" r:id="rId20"/>
    <p:sldId id="349" r:id="rId21"/>
    <p:sldId id="371" r:id="rId22"/>
    <p:sldId id="379" r:id="rId23"/>
    <p:sldId id="369" r:id="rId24"/>
    <p:sldId id="306" r:id="rId25"/>
    <p:sldId id="373" r:id="rId26"/>
    <p:sldId id="351" r:id="rId27"/>
    <p:sldId id="374" r:id="rId28"/>
    <p:sldId id="377" r:id="rId29"/>
    <p:sldId id="378" r:id="rId30"/>
    <p:sldId id="326" r:id="rId31"/>
    <p:sldId id="380" r:id="rId32"/>
    <p:sldId id="381" r:id="rId33"/>
    <p:sldId id="383" r:id="rId34"/>
    <p:sldId id="384" r:id="rId35"/>
    <p:sldId id="385" r:id="rId36"/>
    <p:sldId id="332" r:id="rId37"/>
    <p:sldId id="334" r:id="rId38"/>
    <p:sldId id="382" r:id="rId39"/>
    <p:sldId id="335" r:id="rId40"/>
    <p:sldId id="336" r:id="rId41"/>
    <p:sldId id="376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04"/>
    <p:restoredTop sz="93300"/>
  </p:normalViewPr>
  <p:slideViewPr>
    <p:cSldViewPr snapToGrid="0" snapToObjects="1">
      <p:cViewPr>
        <p:scale>
          <a:sx n="75" d="100"/>
          <a:sy n="75" d="100"/>
        </p:scale>
        <p:origin x="488" y="-376"/>
      </p:cViewPr>
      <p:guideLst>
        <p:guide orient="horz" pos="2160"/>
        <p:guide pos="2880"/>
      </p:guideLst>
    </p:cSldViewPr>
  </p:slideViewPr>
  <p:notesTextViewPr>
    <p:cViewPr>
      <p:scale>
        <a:sx n="95" d="100"/>
        <a:sy n="95" d="100"/>
      </p:scale>
      <p:origin x="0" y="0"/>
    </p:cViewPr>
  </p:notesTextViewPr>
  <p:sorterViewPr>
    <p:cViewPr>
      <p:scale>
        <a:sx n="80" d="100"/>
        <a:sy n="80" d="100"/>
      </p:scale>
      <p:origin x="0" y="93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9" Type="http://schemas.openxmlformats.org/officeDocument/2006/relationships/slide" Target="slides/slide2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Relationship Id="rId2" Type="http://schemas.openxmlformats.org/officeDocument/2006/relationships/image" Target="../media/image4.wmf"/><Relationship Id="rId3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Relationship Id="rId2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Relationship Id="rId2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80D8A5-9DE7-0146-9435-01CDF6CE728E}" type="datetimeFigureOut">
              <a:rPr lang="en-US" smtClean="0"/>
              <a:t>6/26/17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DB9B17-93FC-674C-B241-752AB4A14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9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A3617A-5671-194D-ACE6-672608770DA1}" type="slidenum">
              <a:rPr lang="en-US"/>
              <a:pPr/>
              <a:t>7</a:t>
            </a:fld>
            <a:endParaRPr lang="en-US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718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01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Arial" charset="0"/>
              <a:ea typeface="ＭＳ Ｐゴシック" charset="-128"/>
            </a:endParaRPr>
          </a:p>
        </p:txBody>
      </p:sp>
      <p:sp>
        <p:nvSpPr>
          <p:cNvPr id="901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78603B4-B56A-B340-A212-A55B917D6437}" type="slidenum">
              <a:rPr lang="en-US" altLang="en-US" sz="1200"/>
              <a:pPr eaLnBrk="1" hangingPunct="1"/>
              <a:t>32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539039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AD87ABB-F7B5-194D-972E-C913C97CC166}" type="slidenum">
              <a:rPr lang="en-US" sz="1200">
                <a:solidFill>
                  <a:prstClr val="black"/>
                </a:solidFill>
              </a:rPr>
              <a:pPr eaLnBrk="1" hangingPunct="1"/>
              <a:t>33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14CE1E1-188B-9A40-9602-83A567B4B3A4}" type="slidenum">
              <a:rPr lang="en-US" sz="1200">
                <a:solidFill>
                  <a:prstClr val="black"/>
                </a:solidFill>
              </a:rPr>
              <a:pPr eaLnBrk="1" hangingPunct="1"/>
              <a:t>12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5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314C026-E405-D149-886C-98213E923EEA}" type="slidenum">
              <a:rPr lang="en-US" sz="1200">
                <a:solidFill>
                  <a:prstClr val="black"/>
                </a:solidFill>
              </a:rPr>
              <a:pPr eaLnBrk="1" hangingPunct="1"/>
              <a:t>14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29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5063" y="687388"/>
            <a:ext cx="4586287" cy="3440112"/>
          </a:xfrm>
          <a:solidFill>
            <a:srgbClr val="FFFFFF"/>
          </a:solidFill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6100"/>
            <a:ext cx="5029200" cy="41275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2896CD-70C9-0C42-973E-5F8A9AD57183}" type="slidenum">
              <a:rPr lang="en-US">
                <a:latin typeface="Arial" pitchFamily="-65" charset="0"/>
              </a:rPr>
              <a:pPr/>
              <a:t>15</a:t>
            </a:fld>
            <a:endParaRPr lang="en-US">
              <a:latin typeface="Arial" pitchFamily="-65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8370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3F2CB94-43C9-FC47-9E20-A95D250AF58C}" type="slidenum">
              <a:rPr lang="en-US" sz="1200">
                <a:solidFill>
                  <a:prstClr val="black"/>
                </a:solidFill>
              </a:rPr>
              <a:pPr eaLnBrk="1" hangingPunct="1"/>
              <a:t>18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04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1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3F2CB94-43C9-FC47-9E20-A95D250AF58C}" type="slidenum">
              <a:rPr lang="en-US" sz="1200">
                <a:solidFill>
                  <a:prstClr val="black"/>
                </a:solidFill>
              </a:rPr>
              <a:pPr eaLnBrk="1" hangingPunct="1"/>
              <a:t>19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04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1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98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B9B17-93FC-674C-B241-752AB4A1458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39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B1D0679-2F94-9F47-B019-9948EBF1B4C7}" type="slidenum">
              <a:rPr lang="en-US" sz="1200">
                <a:solidFill>
                  <a:prstClr val="black"/>
                </a:solidFill>
              </a:rPr>
              <a:pPr eaLnBrk="1" hangingPunct="1"/>
              <a:t>24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60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545B28F-DA4A-9943-9CD7-BB05BB0EA467}" type="slidenum">
              <a:rPr lang="en-US" sz="1200">
                <a:solidFill>
                  <a:prstClr val="black"/>
                </a:solidFill>
              </a:rPr>
              <a:pPr eaLnBrk="1" hangingPunct="1"/>
              <a:t>30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1067-8DA1-FA4C-9BD0-57C81312F269}" type="datetimeFigureOut">
              <a:rPr lang="en-US" smtClean="0"/>
              <a:t>6/26/17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5DCD2-649C-8646-95EE-F7A1F0B5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09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1067-8DA1-FA4C-9BD0-57C81312F269}" type="datetimeFigureOut">
              <a:rPr lang="en-US" smtClean="0"/>
              <a:t>6/26/17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5DCD2-649C-8646-95EE-F7A1F0B5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09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1067-8DA1-FA4C-9BD0-57C81312F269}" type="datetimeFigureOut">
              <a:rPr lang="en-US" smtClean="0"/>
              <a:t>6/26/17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5DCD2-649C-8646-95EE-F7A1F0B5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2159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1FFE1-36FD-444A-80DF-BC7DCBA1A3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965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F3986-CA96-BE43-ABBE-3E9B1958AB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171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E7B25-D90D-0C49-B87B-8853D20CDD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827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B38F59-7988-3A4A-894A-57B5D08CDE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3941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2E8E27-2A0F-0F4D-BCF8-5C8F05FABD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188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B66E6-303F-274B-B20D-7AAACA0116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434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CBB20-38FC-664F-ACC9-031E68FB23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2418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147B35-1F94-BC49-BEC4-809A1384F7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394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1067-8DA1-FA4C-9BD0-57C81312F269}" type="datetimeFigureOut">
              <a:rPr lang="en-US" smtClean="0"/>
              <a:t>6/26/17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5DCD2-649C-8646-95EE-F7A1F0B5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013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C2A7A-A9BA-3043-9709-6F37AB7DC1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127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CA219-3992-8E48-8F56-4092EE89C6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7160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DC414-1D2E-444A-B695-8340DECFD5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628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E6569-9BA1-AF4A-8AE2-4FDE33DB21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7396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4AD88-55CF-E74A-8AF1-535E4F77AE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6097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31F9A-ABB3-5740-AEB3-9E2DD22569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5993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C218C-303B-0D46-8E51-9EE160FF2B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3484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220F1-91CC-9A40-92CD-4FC3F74ADC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5931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2B457-3FCC-AE48-A2F1-383EF70616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5268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1A447-3509-F341-A123-8829C8EA16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86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1067-8DA1-FA4C-9BD0-57C81312F269}" type="datetimeFigureOut">
              <a:rPr lang="en-US" smtClean="0"/>
              <a:t>6/26/17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5DCD2-649C-8646-95EE-F7A1F0B5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457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D29EB-ED52-3D46-BBC7-BD7C9F77CD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3663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97DF2-8598-D64F-B315-59A251ED6F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8317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FEFCB-7CE0-A248-9C66-57BBBF9C28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624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242BC-E57B-AA46-8165-CD91EBA0AC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6335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E18BB-16C5-374D-9C32-A56BC23718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1711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45A2B-BBC2-7847-A7E7-2A50C4E568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5256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7B438-B20C-A14D-AF7F-0340044912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5210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F3A0B-4513-394D-A708-8D514E872F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0826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301E4-75F6-A340-B0C9-C3B03B88D4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0736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A12DF-A1E5-4949-B83D-6C9B3C937F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292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1067-8DA1-FA4C-9BD0-57C81312F269}" type="datetimeFigureOut">
              <a:rPr lang="en-US" smtClean="0"/>
              <a:t>6/26/17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5DCD2-649C-8646-95EE-F7A1F0B5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6474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9AAA5-DAA6-294E-939A-14BAFCCDA9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8448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AE6D5-4033-FA43-B85F-F241D2688E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9353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74816-3600-4B41-B733-EF7405F750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0737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44508-8E02-D445-8D2E-C578165F57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4359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E40B4-8F78-3245-90A8-0F79283CFE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9339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E18BB-16C5-374D-9C32-A56BC23718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568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45A2B-BBC2-7847-A7E7-2A50C4E568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106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7B438-B20C-A14D-AF7F-0340044912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4861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F3A0B-4513-394D-A708-8D514E872F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5163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301E4-75F6-A340-B0C9-C3B03B88D4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033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1067-8DA1-FA4C-9BD0-57C81312F269}" type="datetimeFigureOut">
              <a:rPr lang="en-US" smtClean="0"/>
              <a:t>6/26/17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5DCD2-649C-8646-95EE-F7A1F0B5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204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A12DF-A1E5-4949-B83D-6C9B3C937F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0733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9AAA5-DAA6-294E-939A-14BAFCCDA9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466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AE6D5-4033-FA43-B85F-F241D2688E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9425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74816-3600-4B41-B733-EF7405F750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4726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44508-8E02-D445-8D2E-C578165F57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4444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E40B4-8F78-3245-90A8-0F79283CFE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5054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E18BB-16C5-374D-9C32-A56BC23718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6317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45A2B-BBC2-7847-A7E7-2A50C4E568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6665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7B438-B20C-A14D-AF7F-0340044912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1248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F3A0B-4513-394D-A708-8D514E872F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339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1067-8DA1-FA4C-9BD0-57C81312F269}" type="datetimeFigureOut">
              <a:rPr lang="en-US" smtClean="0"/>
              <a:t>6/26/17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5DCD2-649C-8646-95EE-F7A1F0B5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15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301E4-75F6-A340-B0C9-C3B03B88D4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5348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A12DF-A1E5-4949-B83D-6C9B3C937F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0174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9AAA5-DAA6-294E-939A-14BAFCCDA9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4498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AE6D5-4033-FA43-B85F-F241D2688E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0481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74816-3600-4B41-B733-EF7405F750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8854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44508-8E02-D445-8D2E-C578165F57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3227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E40B4-8F78-3245-90A8-0F79283CFE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1100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E18BB-16C5-374D-9C32-A56BC23718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925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45A2B-BBC2-7847-A7E7-2A50C4E568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7333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7B438-B20C-A14D-AF7F-0340044912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123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1067-8DA1-FA4C-9BD0-57C81312F269}" type="datetimeFigureOut">
              <a:rPr lang="en-US" smtClean="0"/>
              <a:t>6/26/17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5DCD2-649C-8646-95EE-F7A1F0B5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5833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F3A0B-4513-394D-A708-8D514E872F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234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301E4-75F6-A340-B0C9-C3B03B88D4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727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A12DF-A1E5-4949-B83D-6C9B3C937F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2111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9AAA5-DAA6-294E-939A-14BAFCCDA9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9219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AE6D5-4033-FA43-B85F-F241D2688E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3909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74816-3600-4B41-B733-EF7405F750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6764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44508-8E02-D445-8D2E-C578165F57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305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E40B4-8F78-3245-90A8-0F79283CFE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228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1067-8DA1-FA4C-9BD0-57C81312F269}" type="datetimeFigureOut">
              <a:rPr lang="en-US" smtClean="0"/>
              <a:t>6/26/17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5DCD2-649C-8646-95EE-F7A1F0B5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19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1067-8DA1-FA4C-9BD0-57C81312F269}" type="datetimeFigureOut">
              <a:rPr lang="en-US" smtClean="0"/>
              <a:t>6/26/17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5DCD2-649C-8646-95EE-F7A1F0B5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46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01067-8DA1-FA4C-9BD0-57C81312F269}" type="datetimeFigureOut">
              <a:rPr lang="en-US" smtClean="0"/>
              <a:t>6/26/17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5DCD2-649C-8646-95EE-F7A1F0B5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765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944FA1A-C481-9C4E-BF86-502ECA63902A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507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D3B0284-25C1-E042-86A3-F612354E3B91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134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F832330-D003-0F4E-AAD3-47DCEC86FF1C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928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F832330-D003-0F4E-AAD3-47DCEC86FF1C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879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F832330-D003-0F4E-AAD3-47DCEC86FF1C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39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F832330-D003-0F4E-AAD3-47DCEC86FF1C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949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19.jpeg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jpe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33.jpeg"/><Relationship Id="rId5" Type="http://schemas.openxmlformats.org/officeDocument/2006/relationships/image" Target="../media/image44.jpe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54.jpeg"/><Relationship Id="rId6" Type="http://schemas.openxmlformats.org/officeDocument/2006/relationships/image" Target="../media/image55.jpeg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7.jpg"/><Relationship Id="rId5" Type="http://schemas.openxmlformats.org/officeDocument/2006/relationships/image" Target="../media/image58.jpg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6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4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5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6.w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7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oleObject" Target="../embeddings/oleObject6.bin"/><Relationship Id="rId5" Type="http://schemas.openxmlformats.org/officeDocument/2006/relationships/image" Target="../media/image12.e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1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"/>
            <a:ext cx="4124475" cy="1753809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052" y="20639"/>
            <a:ext cx="3695700" cy="1871662"/>
          </a:xfrm>
        </p:spPr>
        <p:txBody>
          <a:bodyPr/>
          <a:lstStyle/>
          <a:p>
            <a:r>
              <a:rPr lang="en-US" sz="3200" dirty="0" smtClean="0">
                <a:solidFill>
                  <a:schemeClr val="accent2"/>
                </a:solidFill>
              </a:rPr>
              <a:t>An Introduction to Subduction Zone Seismology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916855"/>
            <a:ext cx="321113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333399"/>
                </a:solidFill>
              </a:rPr>
              <a:t>Highest resolution method for</a:t>
            </a:r>
          </a:p>
          <a:p>
            <a:r>
              <a:rPr lang="en-US" i="1" dirty="0">
                <a:solidFill>
                  <a:srgbClr val="333399"/>
                </a:solidFill>
              </a:rPr>
              <a:t>i</a:t>
            </a:r>
            <a:r>
              <a:rPr lang="en-US" i="1" dirty="0" smtClean="0">
                <a:solidFill>
                  <a:srgbClr val="333399"/>
                </a:solidFill>
              </a:rPr>
              <a:t>maging the earth’s interior</a:t>
            </a:r>
          </a:p>
          <a:p>
            <a:endParaRPr lang="en-US" i="1" dirty="0">
              <a:solidFill>
                <a:srgbClr val="333399"/>
              </a:solidFill>
            </a:endParaRPr>
          </a:p>
          <a:p>
            <a:r>
              <a:rPr lang="en-US" i="1" dirty="0" smtClean="0">
                <a:solidFill>
                  <a:srgbClr val="333399"/>
                </a:solidFill>
              </a:rPr>
              <a:t>Primary method for detecting </a:t>
            </a:r>
          </a:p>
          <a:p>
            <a:r>
              <a:rPr lang="en-US" i="1" dirty="0" smtClean="0">
                <a:solidFill>
                  <a:srgbClr val="333399"/>
                </a:solidFill>
              </a:rPr>
              <a:t>and studying earthquakes</a:t>
            </a:r>
            <a:endParaRPr lang="en-US" i="1" dirty="0">
              <a:solidFill>
                <a:srgbClr val="33339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615" y="1962813"/>
            <a:ext cx="6037385" cy="41736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89938" y="6136414"/>
            <a:ext cx="960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accent2"/>
                </a:solidFill>
              </a:rPr>
              <a:t>Zhao, 2012</a:t>
            </a:r>
            <a:endParaRPr lang="en-US" sz="1200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50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14176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331" y="11276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chemeClr val="tx2"/>
                </a:solidFill>
              </a:rPr>
              <a:t>Anelasticity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(Attenuation)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sz="3600" dirty="0" smtClean="0">
                <a:solidFill>
                  <a:schemeClr val="tx2"/>
                </a:solidFill>
              </a:rPr>
              <a:t>Makes the shear modulus frequency dependent </a:t>
            </a: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4" name="Picture 3" descr="anelasticit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" y="1578864"/>
            <a:ext cx="8183880" cy="52791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25313" y="6338124"/>
            <a:ext cx="1662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333399"/>
                </a:solidFill>
              </a:rPr>
              <a:t>Figure from </a:t>
            </a:r>
            <a:r>
              <a:rPr lang="en-US" sz="1400" i="1" dirty="0" err="1" smtClean="0">
                <a:solidFill>
                  <a:srgbClr val="333399"/>
                </a:solidFill>
              </a:rPr>
              <a:t>Uli</a:t>
            </a:r>
            <a:r>
              <a:rPr lang="en-US" sz="1400" i="1" dirty="0" smtClean="0">
                <a:solidFill>
                  <a:srgbClr val="333399"/>
                </a:solidFill>
              </a:rPr>
              <a:t> </a:t>
            </a:r>
            <a:r>
              <a:rPr lang="en-US" sz="1400" i="1" dirty="0" err="1" smtClean="0">
                <a:solidFill>
                  <a:srgbClr val="333399"/>
                </a:solidFill>
              </a:rPr>
              <a:t>Faul</a:t>
            </a:r>
            <a:endParaRPr lang="en-US" sz="1400" i="1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04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1"/>
            <a:ext cx="4114800" cy="1892300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052" y="20639"/>
            <a:ext cx="3695700" cy="1871662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Crustal velocities:  A function of composition, pressure, temperature</a:t>
            </a:r>
            <a:endParaRPr lang="en-US" sz="3200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752" y="0"/>
            <a:ext cx="536126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75019" y="5732584"/>
            <a:ext cx="2056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tx2"/>
                </a:solidFill>
              </a:rPr>
              <a:t>Christensen &amp; Mooney</a:t>
            </a:r>
            <a:r>
              <a:rPr lang="en-US" sz="1200" dirty="0" smtClean="0">
                <a:solidFill>
                  <a:schemeClr val="tx2"/>
                </a:solidFill>
              </a:rPr>
              <a:t> [1995]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07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9144000" cy="1332755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753" name="Text Box 2"/>
          <p:cNvSpPr txBox="1">
            <a:spLocks noChangeArrowheads="1"/>
          </p:cNvSpPr>
          <p:nvPr/>
        </p:nvSpPr>
        <p:spPr bwMode="auto">
          <a:xfrm>
            <a:off x="609600" y="1608843"/>
            <a:ext cx="8077200" cy="192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defTabSz="914400" eaLnBrk="1" fontAlgn="base" hangingPunct="1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r>
              <a:rPr lang="en-US" sz="1400" i="1" dirty="0" smtClean="0">
                <a:solidFill>
                  <a:srgbClr val="333399"/>
                </a:solidFill>
              </a:rPr>
              <a:t>P</a:t>
            </a:r>
            <a:r>
              <a:rPr lang="en-US" sz="1400" dirty="0" smtClean="0">
                <a:solidFill>
                  <a:srgbClr val="333399"/>
                </a:solidFill>
              </a:rPr>
              <a:t> and </a:t>
            </a:r>
            <a:r>
              <a:rPr lang="en-US" sz="1400" i="1" dirty="0" smtClean="0">
                <a:solidFill>
                  <a:srgbClr val="333399"/>
                </a:solidFill>
              </a:rPr>
              <a:t>S</a:t>
            </a:r>
            <a:r>
              <a:rPr lang="en-US" sz="1400" dirty="0" smtClean="0">
                <a:solidFill>
                  <a:srgbClr val="333399"/>
                </a:solidFill>
              </a:rPr>
              <a:t> velocities are controlled by </a:t>
            </a:r>
            <a:r>
              <a:rPr lang="en-US" sz="1400" dirty="0" err="1" smtClean="0">
                <a:solidFill>
                  <a:srgbClr val="333399"/>
                </a:solidFill>
              </a:rPr>
              <a:t>anharmonic</a:t>
            </a:r>
            <a:r>
              <a:rPr lang="en-US" sz="1400" dirty="0" smtClean="0">
                <a:solidFill>
                  <a:srgbClr val="333399"/>
                </a:solidFill>
              </a:rPr>
              <a:t> temperature derivatives at</a:t>
            </a:r>
          </a:p>
          <a:p>
            <a:pPr defTabSz="914400" eaLnBrk="1" fontAlgn="base" hangingPunct="1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333399"/>
                </a:solidFill>
              </a:rPr>
              <a:t>       temperatures below about 900°C   --- relatively linear</a:t>
            </a:r>
          </a:p>
          <a:p>
            <a:pPr marL="285750" indent="-285750" defTabSz="91440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r>
              <a:rPr lang="en-US" sz="1400" dirty="0">
                <a:solidFill>
                  <a:srgbClr val="333399"/>
                </a:solidFill>
              </a:rPr>
              <a:t>A</a:t>
            </a:r>
            <a:r>
              <a:rPr lang="en-US" sz="1400" dirty="0" smtClean="0">
                <a:solidFill>
                  <a:srgbClr val="333399"/>
                </a:solidFill>
              </a:rPr>
              <a:t>bove 900°C attenuation increases rapidly and the velocity derivatives are non-linear</a:t>
            </a:r>
          </a:p>
          <a:p>
            <a:pPr marL="285750" indent="-285750" defTabSz="914400" eaLnBrk="1" fontAlgn="base" hangingPunct="1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333399"/>
                </a:solidFill>
              </a:rPr>
              <a:t>Both attenuation and velocity are also a function of frequency, grain size, and depth              (Jackson and </a:t>
            </a:r>
            <a:r>
              <a:rPr lang="en-US" sz="1400" dirty="0" err="1" smtClean="0">
                <a:solidFill>
                  <a:srgbClr val="333399"/>
                </a:solidFill>
              </a:rPr>
              <a:t>Faul</a:t>
            </a:r>
            <a:r>
              <a:rPr lang="en-US" sz="1400" dirty="0" smtClean="0">
                <a:solidFill>
                  <a:srgbClr val="333399"/>
                </a:solidFill>
              </a:rPr>
              <a:t>, 2010; McCarthy &amp; Takei, 2011)</a:t>
            </a:r>
          </a:p>
          <a:p>
            <a:pPr marL="285750" indent="-285750" defTabSz="914400" eaLnBrk="1" fontAlgn="base" hangingPunct="1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333399"/>
                </a:solidFill>
              </a:rPr>
              <a:t>Nonetheless, it is impossible to get extremely low shear velocities (&lt; 3.8 km/s) and extremely low Q</a:t>
            </a:r>
            <a:r>
              <a:rPr lang="en-US" sz="1400" baseline="-25000" dirty="0" smtClean="0">
                <a:solidFill>
                  <a:srgbClr val="333399"/>
                </a:solidFill>
              </a:rPr>
              <a:t>S</a:t>
            </a:r>
            <a:r>
              <a:rPr lang="en-US" sz="1400" dirty="0" smtClean="0">
                <a:solidFill>
                  <a:srgbClr val="333399"/>
                </a:solidFill>
              </a:rPr>
              <a:t> (~ 20) even with small grain size and high mantle temperature</a:t>
            </a:r>
          </a:p>
        </p:txBody>
      </p:sp>
      <p:sp>
        <p:nvSpPr>
          <p:cNvPr id="74754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84596"/>
            <a:ext cx="7772400" cy="563563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333399"/>
                </a:solidFill>
              </a:rPr>
              <a:t>Temperature </a:t>
            </a:r>
            <a:r>
              <a:rPr lang="en-US" sz="3600" dirty="0">
                <a:solidFill>
                  <a:srgbClr val="333399"/>
                </a:solidFill>
              </a:rPr>
              <a:t>effect on </a:t>
            </a:r>
            <a:r>
              <a:rPr lang="en-US" sz="3600" dirty="0" smtClean="0">
                <a:solidFill>
                  <a:srgbClr val="333399"/>
                </a:solidFill>
              </a:rPr>
              <a:t>upper mantle seismic </a:t>
            </a:r>
            <a:r>
              <a:rPr lang="en-US" sz="3600" dirty="0">
                <a:solidFill>
                  <a:srgbClr val="333399"/>
                </a:solidFill>
              </a:rPr>
              <a:t>velocity and attenuation </a:t>
            </a:r>
            <a:endParaRPr lang="en-US" sz="3600" dirty="0">
              <a:solidFill>
                <a:srgbClr val="FFFF66"/>
              </a:solidFill>
              <a:latin typeface="Calibri"/>
              <a:ea typeface="ＭＳ Ｐゴシック" charset="0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831980"/>
            <a:ext cx="3593123" cy="28928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078" y="3808534"/>
            <a:ext cx="3575538" cy="2942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0679" y="6553200"/>
            <a:ext cx="17043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accent2"/>
                </a:solidFill>
              </a:rPr>
              <a:t>Jackson &amp; </a:t>
            </a:r>
            <a:r>
              <a:rPr lang="en-US" sz="1200" i="1" dirty="0" err="1" smtClean="0">
                <a:solidFill>
                  <a:schemeClr val="accent2"/>
                </a:solidFill>
              </a:rPr>
              <a:t>Faul</a:t>
            </a:r>
            <a:r>
              <a:rPr lang="en-US" sz="1200" i="1" dirty="0" smtClean="0">
                <a:solidFill>
                  <a:schemeClr val="accent2"/>
                </a:solidFill>
              </a:rPr>
              <a:t> </a:t>
            </a:r>
            <a:r>
              <a:rPr lang="en-US" sz="1200" dirty="0" smtClean="0">
                <a:solidFill>
                  <a:schemeClr val="accent2"/>
                </a:solidFill>
              </a:rPr>
              <a:t>[2010]</a:t>
            </a:r>
            <a:endParaRPr lang="en-US" sz="1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4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4109677" cy="1568965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8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9333" y="235760"/>
            <a:ext cx="3657600" cy="11430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The effect of mantle composition on seismic velocity</a:t>
            </a:r>
            <a:endParaRPr lang="en-US" sz="2800" dirty="0">
              <a:solidFill>
                <a:srgbClr val="33339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482" name="Picture 4" descr="Schutt_melt_deple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"/>
          <a:stretch/>
        </p:blipFill>
        <p:spPr bwMode="auto">
          <a:xfrm>
            <a:off x="4774370" y="1148862"/>
            <a:ext cx="4168262" cy="550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95065" y="455430"/>
            <a:ext cx="34565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99"/>
                </a:solidFill>
              </a:rPr>
              <a:t>Modeling the effect of</a:t>
            </a:r>
          </a:p>
          <a:p>
            <a:r>
              <a:rPr lang="en-US" dirty="0">
                <a:solidFill>
                  <a:srgbClr val="333399"/>
                </a:solidFill>
              </a:rPr>
              <a:t>m</a:t>
            </a:r>
            <a:r>
              <a:rPr lang="en-US" dirty="0" smtClean="0">
                <a:solidFill>
                  <a:srgbClr val="333399"/>
                </a:solidFill>
              </a:rPr>
              <a:t>elt depletion on mantle</a:t>
            </a:r>
          </a:p>
          <a:p>
            <a:r>
              <a:rPr lang="en-US" dirty="0">
                <a:solidFill>
                  <a:srgbClr val="333399"/>
                </a:solidFill>
              </a:rPr>
              <a:t>v</a:t>
            </a:r>
            <a:r>
              <a:rPr lang="en-US" dirty="0" smtClean="0">
                <a:solidFill>
                  <a:srgbClr val="333399"/>
                </a:solidFill>
              </a:rPr>
              <a:t>elocity (</a:t>
            </a:r>
            <a:r>
              <a:rPr lang="en-US" i="1" dirty="0" err="1" smtClean="0">
                <a:solidFill>
                  <a:srgbClr val="333399"/>
                </a:solidFill>
              </a:rPr>
              <a:t>Schutt</a:t>
            </a:r>
            <a:r>
              <a:rPr lang="en-US" i="1" dirty="0" smtClean="0">
                <a:solidFill>
                  <a:srgbClr val="333399"/>
                </a:solidFill>
              </a:rPr>
              <a:t> &amp; </a:t>
            </a:r>
            <a:r>
              <a:rPr lang="en-US" i="1" dirty="0" err="1" smtClean="0">
                <a:solidFill>
                  <a:srgbClr val="333399"/>
                </a:solidFill>
              </a:rPr>
              <a:t>Lesher</a:t>
            </a:r>
            <a:r>
              <a:rPr lang="en-US" dirty="0" smtClean="0">
                <a:solidFill>
                  <a:srgbClr val="333399"/>
                </a:solidFill>
              </a:rPr>
              <a:t>, 2006)</a:t>
            </a:r>
            <a:endParaRPr lang="en-US" dirty="0">
              <a:solidFill>
                <a:srgbClr val="333399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4" y="2797908"/>
            <a:ext cx="4523185" cy="33332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6047" y="2284537"/>
            <a:ext cx="3489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Shear velocity of peridotite: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2-3% effect of Mg# (</a:t>
            </a:r>
            <a:r>
              <a:rPr lang="en-US" i="1" dirty="0" smtClean="0">
                <a:solidFill>
                  <a:schemeClr val="accent2"/>
                </a:solidFill>
              </a:rPr>
              <a:t>Lee,</a:t>
            </a:r>
            <a:r>
              <a:rPr lang="en-US" dirty="0" smtClean="0">
                <a:solidFill>
                  <a:schemeClr val="accent2"/>
                </a:solidFill>
              </a:rPr>
              <a:t> 2003)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6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9144000" cy="1417638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92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634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Effect of melt on seismic velocity and attenuation</a:t>
            </a:r>
          </a:p>
        </p:txBody>
      </p:sp>
      <p:sp>
        <p:nvSpPr>
          <p:cNvPr id="81922" name="Text Box 5"/>
          <p:cNvSpPr txBox="1">
            <a:spLocks noChangeArrowheads="1"/>
          </p:cNvSpPr>
          <p:nvPr/>
        </p:nvSpPr>
        <p:spPr bwMode="auto">
          <a:xfrm>
            <a:off x="1447800" y="1447800"/>
            <a:ext cx="222408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sz="1400" b="1" i="1" smtClean="0">
                <a:solidFill>
                  <a:srgbClr val="333399"/>
                </a:solidFill>
              </a:rPr>
              <a:t>Experiments on Olivine</a:t>
            </a:r>
          </a:p>
          <a:p>
            <a:pPr algn="ctr" defTabSz="914400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sz="1400" b="1" i="1" smtClean="0">
                <a:solidFill>
                  <a:srgbClr val="333399"/>
                </a:solidFill>
              </a:rPr>
              <a:t> Faul et al., 2004</a:t>
            </a:r>
          </a:p>
        </p:txBody>
      </p:sp>
      <p:pic>
        <p:nvPicPr>
          <p:cNvPr id="8192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b="6667"/>
          <a:stretch>
            <a:fillRect/>
          </a:stretch>
        </p:blipFill>
        <p:spPr bwMode="auto">
          <a:xfrm>
            <a:off x="228600" y="1981200"/>
            <a:ext cx="44481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Rectangle 7"/>
          <p:cNvSpPr>
            <a:spLocks noChangeArrowheads="1"/>
          </p:cNvSpPr>
          <p:nvPr/>
        </p:nvSpPr>
        <p:spPr bwMode="auto">
          <a:xfrm>
            <a:off x="990600" y="5334000"/>
            <a:ext cx="7696200" cy="108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b="1" dirty="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  Both experiments indicate melt produces an </a:t>
            </a:r>
            <a:r>
              <a:rPr lang="en-US" sz="1400" b="1" dirty="0" err="1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anelastic</a:t>
            </a:r>
            <a:r>
              <a:rPr lang="en-US" sz="1400" b="1" dirty="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 effect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b="1" dirty="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  Effect of melt is extremely strong at very small melt porosity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b="1" dirty="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  Strong attenuation will also produce a large velocity decrease due to dispersion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b="1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400" b="1" dirty="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 May resolve the issue of seismic data apparently indicating large (&gt; 2 %) melt porosity</a:t>
            </a:r>
          </a:p>
        </p:txBody>
      </p:sp>
      <p:pic>
        <p:nvPicPr>
          <p:cNvPr id="81925" name="Picture 2" descr="mccarthy_attenuat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120900"/>
            <a:ext cx="3325813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TextBox 1"/>
          <p:cNvSpPr txBox="1">
            <a:spLocks noChangeArrowheads="1"/>
          </p:cNvSpPr>
          <p:nvPr/>
        </p:nvSpPr>
        <p:spPr bwMode="auto">
          <a:xfrm>
            <a:off x="5181600" y="1447800"/>
            <a:ext cx="3354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i="1" smtClean="0">
                <a:solidFill>
                  <a:srgbClr val="333399"/>
                </a:solidFill>
              </a:rPr>
              <a:t>Experiments with an Analog Material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i="1" smtClean="0">
                <a:solidFill>
                  <a:srgbClr val="333399"/>
                </a:solidFill>
              </a:rPr>
              <a:t>            McCarthy and Takei [2011]</a:t>
            </a:r>
          </a:p>
        </p:txBody>
      </p:sp>
    </p:spTree>
    <p:extLst>
      <p:ext uri="{BB962C8B-B14F-4D97-AF65-F5344CB8AC3E}">
        <p14:creationId xmlns:p14="http://schemas.microsoft.com/office/powerpoint/2010/main" val="250023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1160584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228600"/>
            <a:ext cx="7772400" cy="762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accent6"/>
                </a:solidFill>
                <a:ea typeface="ＭＳ Ｐゴシック" pitchFamily="-65" charset="-128"/>
                <a:cs typeface="ＭＳ Ｐゴシック" pitchFamily="-65" charset="-128"/>
              </a:rPr>
              <a:t>Attenuation and Velocity Reduction from Water in Olivine</a:t>
            </a:r>
          </a:p>
        </p:txBody>
      </p:sp>
      <p:pic>
        <p:nvPicPr>
          <p:cNvPr id="56323" name="Picture 3" descr="karato_2003_fig2"/>
          <p:cNvPicPr>
            <a:picLocks noChangeAspect="1" noChangeArrowheads="1"/>
          </p:cNvPicPr>
          <p:nvPr/>
        </p:nvPicPr>
        <p:blipFill rotWithShape="1">
          <a:blip r:embed="rId3"/>
          <a:srcRect l="5708" t="11820" r="5708" b="6906"/>
          <a:stretch/>
        </p:blipFill>
        <p:spPr bwMode="auto">
          <a:xfrm>
            <a:off x="2133600" y="1277634"/>
            <a:ext cx="4419600" cy="3444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Text Box 5"/>
          <p:cNvSpPr txBox="1">
            <a:spLocks noChangeArrowheads="1"/>
          </p:cNvSpPr>
          <p:nvPr/>
        </p:nvSpPr>
        <p:spPr bwMode="auto">
          <a:xfrm>
            <a:off x="533400" y="4709928"/>
            <a:ext cx="83058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buFontTx/>
              <a:buChar char="•"/>
            </a:pPr>
            <a:r>
              <a:rPr lang="en-US" dirty="0">
                <a:solidFill>
                  <a:schemeClr val="accent2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dirty="0">
                <a:solidFill>
                  <a:srgbClr val="1F497D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Experiments:  </a:t>
            </a:r>
            <a:r>
              <a:rPr lang="en-US" i="1" dirty="0" err="1">
                <a:solidFill>
                  <a:srgbClr val="1F497D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Aizawa</a:t>
            </a:r>
            <a:r>
              <a:rPr lang="en-US" i="1" dirty="0">
                <a:solidFill>
                  <a:srgbClr val="1F497D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 et al</a:t>
            </a:r>
            <a:r>
              <a:rPr lang="en-US" dirty="0">
                <a:solidFill>
                  <a:srgbClr val="1F497D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 [2008] shows effects but no quantitative relationship</a:t>
            </a:r>
          </a:p>
          <a:p>
            <a:pPr eaLnBrk="0" hangingPunct="0">
              <a:buFontTx/>
              <a:buChar char="•"/>
            </a:pPr>
            <a:r>
              <a:rPr lang="en-US" i="1" dirty="0">
                <a:solidFill>
                  <a:srgbClr val="1F497D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i="1" dirty="0" err="1">
                <a:solidFill>
                  <a:srgbClr val="1F497D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Karato</a:t>
            </a:r>
            <a:r>
              <a:rPr lang="en-US" dirty="0">
                <a:solidFill>
                  <a:srgbClr val="1F497D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 [2003] extrapolates from the rheological </a:t>
            </a:r>
            <a:r>
              <a:rPr lang="en-US" dirty="0" smtClean="0">
                <a:solidFill>
                  <a:srgbClr val="1F497D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effect</a:t>
            </a:r>
          </a:p>
          <a:p>
            <a:pPr eaLnBrk="0" hangingPunct="0">
              <a:buFontTx/>
              <a:buChar char="•"/>
            </a:pPr>
            <a:r>
              <a:rPr lang="en-US" dirty="0">
                <a:solidFill>
                  <a:srgbClr val="1F497D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dirty="0" smtClean="0">
                <a:solidFill>
                  <a:srgbClr val="1F497D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 MORB source is 0.005 </a:t>
            </a:r>
            <a:r>
              <a:rPr lang="en-US" dirty="0" err="1" smtClean="0">
                <a:solidFill>
                  <a:srgbClr val="1F497D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wt</a:t>
            </a:r>
            <a:r>
              <a:rPr lang="en-US" dirty="0" smtClean="0">
                <a:solidFill>
                  <a:srgbClr val="1F497D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 % water (810 ppm H/Si)</a:t>
            </a:r>
            <a:endParaRPr lang="en-US" dirty="0">
              <a:solidFill>
                <a:srgbClr val="1F497D"/>
              </a:solidFill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eaLnBrk="0" hangingPunct="0">
              <a:buFontTx/>
              <a:buChar char="•"/>
            </a:pPr>
            <a:r>
              <a:rPr lang="en-US" dirty="0" smtClean="0">
                <a:solidFill>
                  <a:srgbClr val="1F497D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 At </a:t>
            </a:r>
            <a:r>
              <a:rPr lang="en-US" dirty="0">
                <a:solidFill>
                  <a:srgbClr val="1F497D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100 km depth water &lt; </a:t>
            </a:r>
            <a:r>
              <a:rPr lang="en-US" dirty="0" smtClean="0">
                <a:solidFill>
                  <a:srgbClr val="1F497D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0.02 </a:t>
            </a:r>
            <a:r>
              <a:rPr lang="en-US" dirty="0" err="1">
                <a:solidFill>
                  <a:srgbClr val="1F497D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wt</a:t>
            </a:r>
            <a:r>
              <a:rPr lang="en-US" dirty="0">
                <a:solidFill>
                  <a:srgbClr val="1F497D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 % [</a:t>
            </a:r>
            <a:r>
              <a:rPr lang="en-US" i="1" dirty="0" err="1">
                <a:solidFill>
                  <a:srgbClr val="1F497D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Hirschmann</a:t>
            </a:r>
            <a:r>
              <a:rPr lang="en-US" i="1" dirty="0">
                <a:solidFill>
                  <a:srgbClr val="1F497D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,</a:t>
            </a:r>
            <a:r>
              <a:rPr lang="en-US" dirty="0">
                <a:solidFill>
                  <a:srgbClr val="1F497D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 2006]</a:t>
            </a:r>
          </a:p>
          <a:p>
            <a:pPr eaLnBrk="0" hangingPunct="0">
              <a:buFontTx/>
              <a:buChar char="•"/>
            </a:pPr>
            <a:r>
              <a:rPr lang="en-US" dirty="0">
                <a:solidFill>
                  <a:srgbClr val="1F497D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 Lowers Qs from 80 to 60; 2% decrease in seismic velocity</a:t>
            </a:r>
          </a:p>
          <a:p>
            <a:pPr eaLnBrk="0" hangingPunct="0">
              <a:buFontTx/>
              <a:buChar char="•"/>
            </a:pPr>
            <a:r>
              <a:rPr lang="en-US" dirty="0">
                <a:solidFill>
                  <a:srgbClr val="1F497D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 Water dissolved in “anhydrous” minerals has limited effect on velocity and attenuation</a:t>
            </a:r>
          </a:p>
          <a:p>
            <a:pPr eaLnBrk="0" hangingPunct="0">
              <a:buFontTx/>
              <a:buNone/>
            </a:pPr>
            <a:r>
              <a:rPr lang="en-US" dirty="0">
                <a:solidFill>
                  <a:srgbClr val="1F497D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  at depths &lt; 100 km due to low solubility; water is mostly present as an aqueous melt</a:t>
            </a:r>
          </a:p>
        </p:txBody>
      </p:sp>
      <p:sp>
        <p:nvSpPr>
          <p:cNvPr id="56325" name="Text Box 6"/>
          <p:cNvSpPr txBox="1">
            <a:spLocks noChangeArrowheads="1"/>
          </p:cNvSpPr>
          <p:nvPr/>
        </p:nvSpPr>
        <p:spPr bwMode="auto">
          <a:xfrm>
            <a:off x="6705600" y="4191000"/>
            <a:ext cx="12207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buFontTx/>
              <a:buNone/>
            </a:pPr>
            <a:r>
              <a:rPr lang="en-US" sz="1400" i="1">
                <a:solidFill>
                  <a:schemeClr val="accent2"/>
                </a:solidFill>
                <a:ea typeface="ＭＳ Ｐゴシック" pitchFamily="-65" charset="-128"/>
                <a:cs typeface="ＭＳ Ｐゴシック" pitchFamily="-65" charset="-128"/>
              </a:rPr>
              <a:t>Karato</a:t>
            </a:r>
            <a:r>
              <a:rPr lang="en-US" sz="1400">
                <a:solidFill>
                  <a:schemeClr val="accent2"/>
                </a:solidFill>
                <a:ea typeface="ＭＳ Ｐゴシック" pitchFamily="-65" charset="-128"/>
                <a:cs typeface="ＭＳ Ｐゴシック" pitchFamily="-65" charset="-128"/>
              </a:rPr>
              <a:t>, 2003</a:t>
            </a:r>
          </a:p>
        </p:txBody>
      </p:sp>
    </p:spTree>
    <p:extLst>
      <p:ext uri="{BB962C8B-B14F-4D97-AF65-F5344CB8AC3E}">
        <p14:creationId xmlns:p14="http://schemas.microsoft.com/office/powerpoint/2010/main" val="188937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12191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altLang="en-US" sz="3200" dirty="0">
                <a:solidFill>
                  <a:srgbClr val="7030A0"/>
                </a:solidFill>
                <a:ea typeface="ＭＳ Ｐゴシック" charset="-128"/>
              </a:rPr>
              <a:t>Seismic Detection of Mantle </a:t>
            </a:r>
            <a:r>
              <a:rPr lang="en-US" altLang="en-US" sz="3200" dirty="0" err="1">
                <a:solidFill>
                  <a:srgbClr val="7030A0"/>
                </a:solidFill>
                <a:ea typeface="ＭＳ Ｐゴシック" charset="-128"/>
              </a:rPr>
              <a:t>Serpentinite</a:t>
            </a:r>
            <a:endParaRPr lang="en-US" altLang="en-US" sz="3200" dirty="0">
              <a:solidFill>
                <a:srgbClr val="7030A0"/>
              </a:solidFill>
              <a:ea typeface="ＭＳ Ｐゴシック" charset="-128"/>
            </a:endParaRPr>
          </a:p>
        </p:txBody>
      </p:sp>
      <p:pic>
        <p:nvPicPr>
          <p:cNvPr id="47106" name="Picture 2" descr="Christensen_ant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" t="4814"/>
          <a:stretch>
            <a:fillRect/>
          </a:stretch>
        </p:blipFill>
        <p:spPr bwMode="auto">
          <a:xfrm>
            <a:off x="2209800" y="1552575"/>
            <a:ext cx="4316413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4"/>
          <p:cNvSpPr txBox="1">
            <a:spLocks noChangeArrowheads="1"/>
          </p:cNvSpPr>
          <p:nvPr/>
        </p:nvSpPr>
        <p:spPr bwMode="auto">
          <a:xfrm>
            <a:off x="3886200" y="1244600"/>
            <a:ext cx="16525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333399"/>
                </a:solidFill>
              </a:rPr>
              <a:t>P and S velocity </a:t>
            </a:r>
          </a:p>
        </p:txBody>
      </p:sp>
      <p:sp>
        <p:nvSpPr>
          <p:cNvPr id="47108" name="TextBox 6"/>
          <p:cNvSpPr txBox="1">
            <a:spLocks noChangeArrowheads="1"/>
          </p:cNvSpPr>
          <p:nvPr/>
        </p:nvSpPr>
        <p:spPr bwMode="auto">
          <a:xfrm>
            <a:off x="6019800" y="5105400"/>
            <a:ext cx="14843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 i="1">
                <a:solidFill>
                  <a:srgbClr val="333399"/>
                </a:solidFill>
              </a:rPr>
              <a:t>Christensen</a:t>
            </a:r>
            <a:r>
              <a:rPr lang="en-US" altLang="en-US" sz="1200">
                <a:solidFill>
                  <a:srgbClr val="333399"/>
                </a:solidFill>
              </a:rPr>
              <a:t> [2004]</a:t>
            </a:r>
          </a:p>
        </p:txBody>
      </p:sp>
      <p:sp>
        <p:nvSpPr>
          <p:cNvPr id="47109" name="TextBox 7"/>
          <p:cNvSpPr txBox="1">
            <a:spLocks noChangeArrowheads="1"/>
          </p:cNvSpPr>
          <p:nvPr/>
        </p:nvSpPr>
        <p:spPr bwMode="auto">
          <a:xfrm>
            <a:off x="914400" y="5369560"/>
            <a:ext cx="691099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en-US" sz="1800" dirty="0" err="1">
                <a:solidFill>
                  <a:srgbClr val="7030A0"/>
                </a:solidFill>
              </a:rPr>
              <a:t>Serpentinization</a:t>
            </a:r>
            <a:r>
              <a:rPr lang="en-US" altLang="en-US" sz="1800" dirty="0">
                <a:solidFill>
                  <a:srgbClr val="7030A0"/>
                </a:solidFill>
              </a:rPr>
              <a:t> drastically reduces seismic velocity 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n-US" sz="1800" dirty="0">
                <a:solidFill>
                  <a:srgbClr val="7030A0"/>
                </a:solidFill>
              </a:rPr>
              <a:t>All three serpentine minerals contain 13 </a:t>
            </a:r>
            <a:r>
              <a:rPr lang="en-US" altLang="en-US" sz="1800" dirty="0" err="1">
                <a:solidFill>
                  <a:srgbClr val="7030A0"/>
                </a:solidFill>
              </a:rPr>
              <a:t>wt</a:t>
            </a:r>
            <a:r>
              <a:rPr lang="en-US" altLang="en-US" sz="1800" dirty="0">
                <a:solidFill>
                  <a:srgbClr val="7030A0"/>
                </a:solidFill>
              </a:rPr>
              <a:t> % water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n-US" sz="1800" dirty="0" err="1">
                <a:solidFill>
                  <a:srgbClr val="7030A0"/>
                </a:solidFill>
              </a:rPr>
              <a:t>Lizardite</a:t>
            </a:r>
            <a:r>
              <a:rPr lang="en-US" altLang="en-US" sz="1800" dirty="0">
                <a:solidFill>
                  <a:srgbClr val="7030A0"/>
                </a:solidFill>
              </a:rPr>
              <a:t>/Chrysotile reduces velocity much more than Antigorite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n-US" sz="1800" dirty="0">
                <a:solidFill>
                  <a:srgbClr val="7030A0"/>
                </a:solidFill>
              </a:rPr>
              <a:t>Water can be calculated from w(%) = -0.31 (</a:t>
            </a:r>
            <a:r>
              <a:rPr lang="en-US" altLang="en-US" sz="1800" dirty="0" err="1">
                <a:solidFill>
                  <a:srgbClr val="7030A0"/>
                </a:solidFill>
              </a:rPr>
              <a:t>ΔV</a:t>
            </a:r>
            <a:r>
              <a:rPr lang="en-US" altLang="en-US" sz="1800" baseline="-25000" dirty="0" err="1">
                <a:solidFill>
                  <a:srgbClr val="7030A0"/>
                </a:solidFill>
              </a:rPr>
              <a:t>p</a:t>
            </a:r>
            <a:r>
              <a:rPr lang="en-US" altLang="en-US" sz="1800" dirty="0">
                <a:solidFill>
                  <a:srgbClr val="7030A0"/>
                </a:solidFill>
              </a:rPr>
              <a:t> </a:t>
            </a:r>
            <a:r>
              <a:rPr lang="en-US" altLang="en-US" sz="1800" dirty="0" smtClean="0">
                <a:solidFill>
                  <a:srgbClr val="7030A0"/>
                </a:solidFill>
              </a:rPr>
              <a:t>%)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n-US" sz="1800" dirty="0" smtClean="0">
                <a:solidFill>
                  <a:srgbClr val="7030A0"/>
                </a:solidFill>
              </a:rPr>
              <a:t>Best to have estimates of both P and S velocity</a:t>
            </a:r>
            <a:endParaRPr lang="en-US" altLang="en-US" sz="1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5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1"/>
            <a:ext cx="9144000" cy="1097994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3492" name="Picture 4" descr="DSCN0002(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0"/>
          <a:stretch>
            <a:fillRect/>
          </a:stretch>
        </p:blipFill>
        <p:spPr bwMode="auto">
          <a:xfrm>
            <a:off x="92519" y="1222349"/>
            <a:ext cx="3191011" cy="2506336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</a:extLst>
        </p:spPr>
      </p:pic>
      <p:sp>
        <p:nvSpPr>
          <p:cNvPr id="63493" name="Rectangle 5"/>
          <p:cNvSpPr>
            <a:spLocks noGrp="1" noChangeArrowheads="1"/>
          </p:cNvSpPr>
          <p:nvPr>
            <p:ph type="title"/>
          </p:nvPr>
        </p:nvSpPr>
        <p:spPr>
          <a:xfrm>
            <a:off x="497884" y="401192"/>
            <a:ext cx="8229600" cy="334962"/>
          </a:xfrm>
        </p:spPr>
        <p:txBody>
          <a:bodyPr/>
          <a:lstStyle/>
          <a:p>
            <a:r>
              <a:rPr lang="en-US" altLang="x-none" sz="3200" dirty="0" smtClean="0">
                <a:solidFill>
                  <a:schemeClr val="accent6"/>
                </a:solidFill>
              </a:rPr>
              <a:t>Portable Seismograph </a:t>
            </a:r>
            <a:r>
              <a:rPr lang="en-US" altLang="x-none" sz="3200" dirty="0">
                <a:solidFill>
                  <a:schemeClr val="accent6"/>
                </a:solidFill>
              </a:rPr>
              <a:t>Deployments</a:t>
            </a:r>
          </a:p>
        </p:txBody>
      </p:sp>
      <p:pic>
        <p:nvPicPr>
          <p:cNvPr id="63494" name="Picture 6" descr="kiti_station.jpg                                               00055DF8Macintosh HD                   BBA78A09:"/>
          <p:cNvPicPr>
            <a:picLocks noChangeAspect="1" noChangeArrowheads="1"/>
          </p:cNvPicPr>
          <p:nvPr/>
        </p:nvPicPr>
        <p:blipFill>
          <a:blip r:embed="rId3">
            <a:lum bright="-6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2"/>
          <a:stretch>
            <a:fillRect/>
          </a:stretch>
        </p:blipFill>
        <p:spPr bwMode="auto">
          <a:xfrm>
            <a:off x="4876800" y="3124200"/>
            <a:ext cx="4059238" cy="327025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5" name="Line 7"/>
          <p:cNvSpPr>
            <a:spLocks noChangeShapeType="1"/>
          </p:cNvSpPr>
          <p:nvPr/>
        </p:nvSpPr>
        <p:spPr bwMode="auto">
          <a:xfrm flipV="1">
            <a:off x="4343400" y="5791200"/>
            <a:ext cx="838200" cy="22860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6" name="Line 8"/>
          <p:cNvSpPr>
            <a:spLocks noChangeShapeType="1"/>
          </p:cNvSpPr>
          <p:nvPr/>
        </p:nvSpPr>
        <p:spPr bwMode="auto">
          <a:xfrm flipH="1">
            <a:off x="4343400" y="5029200"/>
            <a:ext cx="2133600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7" name="Line 9"/>
          <p:cNvSpPr>
            <a:spLocks noChangeShapeType="1"/>
          </p:cNvSpPr>
          <p:nvPr/>
        </p:nvSpPr>
        <p:spPr bwMode="auto">
          <a:xfrm>
            <a:off x="6553200" y="2590800"/>
            <a:ext cx="0" cy="17526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8" name="Line 10"/>
          <p:cNvSpPr>
            <a:spLocks noChangeShapeType="1"/>
          </p:cNvSpPr>
          <p:nvPr/>
        </p:nvSpPr>
        <p:spPr bwMode="auto">
          <a:xfrm>
            <a:off x="7772400" y="2590800"/>
            <a:ext cx="0" cy="144780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0" name="Text Box 12"/>
          <p:cNvSpPr txBox="1">
            <a:spLocks noChangeArrowheads="1"/>
          </p:cNvSpPr>
          <p:nvPr/>
        </p:nvSpPr>
        <p:spPr bwMode="auto">
          <a:xfrm>
            <a:off x="4633810" y="6400800"/>
            <a:ext cx="43107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accent6"/>
                </a:solidFill>
              </a:rPr>
              <a:t> </a:t>
            </a:r>
            <a:r>
              <a:rPr lang="en-US" altLang="x-none" smtClean="0">
                <a:solidFill>
                  <a:schemeClr val="accent6"/>
                </a:solidFill>
              </a:rPr>
              <a:t>   Broadband </a:t>
            </a:r>
            <a:r>
              <a:rPr lang="en-US" altLang="x-none" sz="1600" b="0" smtClean="0">
                <a:solidFill>
                  <a:schemeClr val="accent6"/>
                </a:solidFill>
              </a:rPr>
              <a:t>Seismic </a:t>
            </a:r>
            <a:r>
              <a:rPr lang="en-US" altLang="x-none" sz="1600" b="0" dirty="0">
                <a:solidFill>
                  <a:schemeClr val="accent6"/>
                </a:solidFill>
              </a:rPr>
              <a:t>Station at </a:t>
            </a:r>
            <a:r>
              <a:rPr lang="en-US" altLang="x-none" sz="1600" b="0" dirty="0" err="1">
                <a:solidFill>
                  <a:schemeClr val="accent6"/>
                </a:solidFill>
              </a:rPr>
              <a:t>Deuba</a:t>
            </a:r>
            <a:r>
              <a:rPr lang="en-US" altLang="x-none" sz="1600" b="0" dirty="0">
                <a:solidFill>
                  <a:schemeClr val="accent6"/>
                </a:solidFill>
              </a:rPr>
              <a:t>, Fiji</a:t>
            </a:r>
          </a:p>
        </p:txBody>
      </p:sp>
      <p:sp>
        <p:nvSpPr>
          <p:cNvPr id="63501" name="Text Box 13"/>
          <p:cNvSpPr txBox="1">
            <a:spLocks noChangeArrowheads="1"/>
          </p:cNvSpPr>
          <p:nvPr/>
        </p:nvSpPr>
        <p:spPr bwMode="auto">
          <a:xfrm>
            <a:off x="3488026" y="5799494"/>
            <a:ext cx="134286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1600" b="0" dirty="0">
                <a:solidFill>
                  <a:schemeClr val="accent6"/>
                </a:solidFill>
              </a:rPr>
              <a:t>Sensor Vault</a:t>
            </a:r>
          </a:p>
        </p:txBody>
      </p:sp>
      <p:sp>
        <p:nvSpPr>
          <p:cNvPr id="63502" name="Text Box 14"/>
          <p:cNvSpPr txBox="1">
            <a:spLocks noChangeArrowheads="1"/>
          </p:cNvSpPr>
          <p:nvPr/>
        </p:nvSpPr>
        <p:spPr bwMode="auto">
          <a:xfrm>
            <a:off x="3337277" y="4793704"/>
            <a:ext cx="163217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x-none" sz="1600" b="0" dirty="0">
                <a:solidFill>
                  <a:schemeClr val="accent6"/>
                </a:solidFill>
              </a:rPr>
              <a:t>Instrument </a:t>
            </a:r>
            <a:r>
              <a:rPr lang="en-US" altLang="x-none" sz="1600" b="0" dirty="0" smtClean="0">
                <a:solidFill>
                  <a:schemeClr val="accent6"/>
                </a:solidFill>
              </a:rPr>
              <a:t>box </a:t>
            </a:r>
            <a:endParaRPr lang="en-US" altLang="x-none" sz="1600" b="0" dirty="0">
              <a:solidFill>
                <a:schemeClr val="accent6"/>
              </a:solidFill>
            </a:endParaRPr>
          </a:p>
          <a:p>
            <a:pPr algn="l"/>
            <a:r>
              <a:rPr lang="en-US" altLang="x-none" sz="1600" dirty="0" smtClean="0">
                <a:solidFill>
                  <a:schemeClr val="accent6"/>
                </a:solidFill>
              </a:rPr>
              <a:t>with</a:t>
            </a:r>
            <a:r>
              <a:rPr lang="en-US" altLang="x-none" sz="1600" b="0" dirty="0" smtClean="0">
                <a:solidFill>
                  <a:schemeClr val="accent6"/>
                </a:solidFill>
              </a:rPr>
              <a:t> </a:t>
            </a:r>
            <a:r>
              <a:rPr lang="en-US" altLang="x-none" sz="1600" b="0" dirty="0" err="1">
                <a:solidFill>
                  <a:schemeClr val="accent6"/>
                </a:solidFill>
              </a:rPr>
              <a:t>datalogger</a:t>
            </a:r>
            <a:r>
              <a:rPr lang="en-US" altLang="x-none" sz="1600" b="0" dirty="0">
                <a:solidFill>
                  <a:schemeClr val="accent6"/>
                </a:solidFill>
              </a:rPr>
              <a:t> </a:t>
            </a:r>
          </a:p>
          <a:p>
            <a:pPr algn="l"/>
            <a:r>
              <a:rPr lang="en-US" altLang="x-none" sz="1600" b="0" dirty="0">
                <a:solidFill>
                  <a:schemeClr val="accent6"/>
                </a:solidFill>
              </a:rPr>
              <a:t>and batteries</a:t>
            </a:r>
          </a:p>
        </p:txBody>
      </p:sp>
      <p:sp>
        <p:nvSpPr>
          <p:cNvPr id="63503" name="Text Box 15"/>
          <p:cNvSpPr txBox="1">
            <a:spLocks noChangeArrowheads="1"/>
          </p:cNvSpPr>
          <p:nvPr/>
        </p:nvSpPr>
        <p:spPr bwMode="auto">
          <a:xfrm>
            <a:off x="5730642" y="2267634"/>
            <a:ext cx="13452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1600" b="0" dirty="0" smtClean="0">
                <a:solidFill>
                  <a:schemeClr val="accent6"/>
                </a:solidFill>
              </a:rPr>
              <a:t>Powered by</a:t>
            </a:r>
          </a:p>
          <a:p>
            <a:r>
              <a:rPr lang="en-US" altLang="x-none" sz="1600" b="0" dirty="0" smtClean="0">
                <a:solidFill>
                  <a:schemeClr val="accent6"/>
                </a:solidFill>
              </a:rPr>
              <a:t>Solar </a:t>
            </a:r>
            <a:r>
              <a:rPr lang="en-US" altLang="x-none" sz="1600" b="0" dirty="0">
                <a:solidFill>
                  <a:schemeClr val="accent6"/>
                </a:solidFill>
              </a:rPr>
              <a:t>Panels</a:t>
            </a:r>
          </a:p>
        </p:txBody>
      </p:sp>
      <p:sp>
        <p:nvSpPr>
          <p:cNvPr id="63504" name="Text Box 16"/>
          <p:cNvSpPr txBox="1">
            <a:spLocks noChangeArrowheads="1"/>
          </p:cNvSpPr>
          <p:nvPr/>
        </p:nvSpPr>
        <p:spPr bwMode="auto">
          <a:xfrm>
            <a:off x="7283916" y="2009001"/>
            <a:ext cx="14269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1600" b="0" dirty="0">
                <a:solidFill>
                  <a:schemeClr val="accent6"/>
                </a:solidFill>
              </a:rPr>
              <a:t>GPS Antenna</a:t>
            </a:r>
          </a:p>
          <a:p>
            <a:r>
              <a:rPr lang="en-US" altLang="x-none" sz="1600" b="0" dirty="0">
                <a:solidFill>
                  <a:schemeClr val="accent6"/>
                </a:solidFill>
              </a:rPr>
              <a:t>(for timing)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391306" y="1333491"/>
            <a:ext cx="214353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1600" b="0" dirty="0" smtClean="0">
                <a:solidFill>
                  <a:schemeClr val="accent6"/>
                </a:solidFill>
              </a:rPr>
              <a:t>Servicing Broadband </a:t>
            </a:r>
          </a:p>
          <a:p>
            <a:r>
              <a:rPr lang="en-US" altLang="x-none" sz="1600" b="0" dirty="0" smtClean="0">
                <a:solidFill>
                  <a:schemeClr val="accent6"/>
                </a:solidFill>
              </a:rPr>
              <a:t>Seismograph in </a:t>
            </a:r>
            <a:r>
              <a:rPr lang="en-US" altLang="x-none" sz="1600" b="0" dirty="0">
                <a:solidFill>
                  <a:schemeClr val="accent6"/>
                </a:solidFill>
              </a:rPr>
              <a:t>Fiji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0017" y="3869323"/>
            <a:ext cx="24208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6"/>
                </a:solidFill>
              </a:rPr>
              <a:t>High </a:t>
            </a:r>
            <a:r>
              <a:rPr lang="en-US" sz="1600" smtClean="0">
                <a:solidFill>
                  <a:schemeClr val="accent6"/>
                </a:solidFill>
              </a:rPr>
              <a:t>Frequency “Nodes”</a:t>
            </a:r>
            <a:endParaRPr lang="en-US" sz="1600" dirty="0">
              <a:solidFill>
                <a:schemeClr val="accent6"/>
              </a:solidFill>
            </a:endParaRPr>
          </a:p>
        </p:txBody>
      </p:sp>
      <p:pic>
        <p:nvPicPr>
          <p:cNvPr id="19" name="Picture 18" descr="P1110837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03"/>
          <a:stretch/>
        </p:blipFill>
        <p:spPr>
          <a:xfrm>
            <a:off x="219198" y="4207877"/>
            <a:ext cx="2297519" cy="256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2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9144000" cy="1195402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04800"/>
            <a:ext cx="7772400" cy="685800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Broadband Ocean </a:t>
            </a:r>
            <a:r>
              <a:rPr lang="en-US" sz="2800" b="1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Bottom Seismographs (OBS</a:t>
            </a:r>
            <a:r>
              <a:rPr lang="en-US" sz="2800" b="1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sz="28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394" name="Text Box 4"/>
          <p:cNvSpPr txBox="1">
            <a:spLocks noChangeArrowheads="1"/>
          </p:cNvSpPr>
          <p:nvPr/>
        </p:nvSpPr>
        <p:spPr bwMode="auto">
          <a:xfrm>
            <a:off x="838200" y="4152156"/>
            <a:ext cx="16589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333399"/>
                </a:solidFill>
              </a:rPr>
              <a:t>Lamont-Doherty </a:t>
            </a:r>
          </a:p>
        </p:txBody>
      </p:sp>
      <p:pic>
        <p:nvPicPr>
          <p:cNvPr id="59395" name="Picture 2" descr="scripps_OB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8" t="7597" r="12236" b="10808"/>
          <a:stretch>
            <a:fillRect/>
          </a:stretch>
        </p:blipFill>
        <p:spPr bwMode="auto">
          <a:xfrm>
            <a:off x="4953000" y="1293912"/>
            <a:ext cx="3670300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 descr="ldeo_ob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06364"/>
            <a:ext cx="3810000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3" descr="whoi_OB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8100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TextBox 5"/>
          <p:cNvSpPr txBox="1">
            <a:spLocks noChangeArrowheads="1"/>
          </p:cNvSpPr>
          <p:nvPr/>
        </p:nvSpPr>
        <p:spPr bwMode="auto">
          <a:xfrm>
            <a:off x="6781800" y="4152156"/>
            <a:ext cx="8429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333399"/>
                </a:solidFill>
              </a:rPr>
              <a:t>Scripps</a:t>
            </a:r>
          </a:p>
        </p:txBody>
      </p:sp>
      <p:sp>
        <p:nvSpPr>
          <p:cNvPr id="59399" name="TextBox 6"/>
          <p:cNvSpPr txBox="1">
            <a:spLocks noChangeArrowheads="1"/>
          </p:cNvSpPr>
          <p:nvPr/>
        </p:nvSpPr>
        <p:spPr bwMode="auto">
          <a:xfrm>
            <a:off x="3886200" y="6550025"/>
            <a:ext cx="12239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333399"/>
                </a:solidFill>
              </a:rPr>
              <a:t>Woods Hole</a:t>
            </a:r>
          </a:p>
        </p:txBody>
      </p:sp>
    </p:spTree>
    <p:extLst>
      <p:ext uri="{BB962C8B-B14F-4D97-AF65-F5344CB8AC3E}">
        <p14:creationId xmlns:p14="http://schemas.microsoft.com/office/powerpoint/2010/main" val="146491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9144000" cy="1195402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403"/>
            <a:ext cx="8229600" cy="1143000"/>
          </a:xfrm>
        </p:spPr>
        <p:txBody>
          <a:bodyPr/>
          <a:lstStyle/>
          <a:p>
            <a:r>
              <a:rPr lang="en-US" sz="2900" dirty="0">
                <a:solidFill>
                  <a:srgbClr val="2D2D8A"/>
                </a:solidFill>
              </a:rPr>
              <a:t>Marine “active source” imaging: </a:t>
            </a:r>
            <a:r>
              <a:rPr lang="en-US" sz="2900" dirty="0" err="1">
                <a:solidFill>
                  <a:srgbClr val="2D2D8A"/>
                </a:solidFill>
              </a:rPr>
              <a:t>airgun</a:t>
            </a:r>
            <a:r>
              <a:rPr lang="en-US" sz="2900" dirty="0">
                <a:solidFill>
                  <a:srgbClr val="2D2D8A"/>
                </a:solidFill>
              </a:rPr>
              <a:t> source recorded by hydrophones on a streamer</a:t>
            </a:r>
            <a:endParaRPr lang="en-US" dirty="0"/>
          </a:p>
        </p:txBody>
      </p:sp>
      <p:pic>
        <p:nvPicPr>
          <p:cNvPr id="11" name="Picture 10" descr="seismic_surve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2" y="1434412"/>
            <a:ext cx="3986511" cy="21744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stream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284" y="2720438"/>
            <a:ext cx="5021716" cy="37624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6" descr="Langseth_26_Oct_20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2499"/>
          <a:stretch>
            <a:fillRect/>
          </a:stretch>
        </p:blipFill>
        <p:spPr bwMode="auto">
          <a:xfrm>
            <a:off x="125187" y="4100024"/>
            <a:ext cx="3810000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717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1600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3399"/>
                </a:solidFill>
              </a:rPr>
              <a:t>Outline</a:t>
            </a:r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69534"/>
            <a:ext cx="8534400" cy="44069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333399"/>
                </a:solidFill>
                <a:latin typeface="+mj-lt"/>
              </a:rPr>
              <a:t>Seismology basics – what can we measure?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solidFill>
                  <a:srgbClr val="333399"/>
                </a:solidFill>
                <a:latin typeface="+mj-lt"/>
              </a:rPr>
              <a:t>	</a:t>
            </a:r>
            <a:r>
              <a:rPr lang="en-US" sz="2800" dirty="0" smtClean="0">
                <a:solidFill>
                  <a:srgbClr val="333399"/>
                </a:solidFill>
                <a:latin typeface="+mj-lt"/>
              </a:rPr>
              <a:t>--  P, S velocity, attenuation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solidFill>
                  <a:srgbClr val="333399"/>
                </a:solidFill>
                <a:latin typeface="+mj-lt"/>
              </a:rPr>
              <a:t>	</a:t>
            </a:r>
            <a:r>
              <a:rPr lang="en-US" sz="2800" dirty="0" smtClean="0">
                <a:solidFill>
                  <a:srgbClr val="333399"/>
                </a:solidFill>
                <a:latin typeface="+mj-lt"/>
              </a:rPr>
              <a:t>--  Relationship to temperature, composition, volatiles </a:t>
            </a:r>
            <a:r>
              <a:rPr lang="en-US" sz="2800" dirty="0">
                <a:solidFill>
                  <a:srgbClr val="333399"/>
                </a:solidFill>
                <a:latin typeface="+mj-lt"/>
              </a:rPr>
              <a:t>	</a:t>
            </a:r>
            <a:endParaRPr lang="en-US" sz="2800" dirty="0" smtClean="0">
              <a:solidFill>
                <a:srgbClr val="333399"/>
              </a:solidFill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solidFill>
                  <a:srgbClr val="333399"/>
                </a:solidFill>
                <a:latin typeface="+mj-lt"/>
              </a:rPr>
              <a:t> </a:t>
            </a:r>
            <a:r>
              <a:rPr lang="en-US" sz="2800" dirty="0" smtClean="0">
                <a:solidFill>
                  <a:srgbClr val="333399"/>
                </a:solidFill>
                <a:latin typeface="+mj-lt"/>
              </a:rPr>
              <a:t>     --  Instrumentation </a:t>
            </a:r>
          </a:p>
          <a:p>
            <a:pPr lvl="0"/>
            <a:r>
              <a:rPr lang="en-US" dirty="0" smtClean="0">
                <a:solidFill>
                  <a:srgbClr val="333399"/>
                </a:solidFill>
                <a:latin typeface="+mj-lt"/>
                <a:ea typeface="ＭＳ Ｐゴシック" charset="0"/>
                <a:cs typeface="ＭＳ Ｐゴシック" charset="0"/>
              </a:rPr>
              <a:t>Seismic constraints on the input of water at subduction zones</a:t>
            </a:r>
          </a:p>
          <a:p>
            <a:pPr lvl="0"/>
            <a:r>
              <a:rPr lang="en-US" dirty="0" smtClean="0">
                <a:solidFill>
                  <a:srgbClr val="333399"/>
                </a:solidFill>
                <a:latin typeface="+mj-lt"/>
                <a:ea typeface="ＭＳ Ｐゴシック" charset="0"/>
                <a:cs typeface="ＭＳ Ｐゴシック" charset="0"/>
              </a:rPr>
              <a:t>Evidence for dehydration from intermediate depth earthquakes</a:t>
            </a:r>
          </a:p>
          <a:p>
            <a:pPr lvl="0"/>
            <a:r>
              <a:rPr lang="en-US" dirty="0" smtClean="0">
                <a:solidFill>
                  <a:srgbClr val="333399"/>
                </a:solidFill>
                <a:latin typeface="+mj-lt"/>
                <a:ea typeface="ＭＳ Ｐゴシック" charset="0"/>
                <a:cs typeface="ＭＳ Ｐゴシック" charset="0"/>
              </a:rPr>
              <a:t>Mantle melting </a:t>
            </a:r>
            <a:r>
              <a:rPr lang="en-US" dirty="0">
                <a:solidFill>
                  <a:srgbClr val="333399"/>
                </a:solidFill>
                <a:latin typeface="+mj-lt"/>
                <a:ea typeface="ＭＳ Ｐゴシック" charset="0"/>
                <a:cs typeface="ＭＳ Ｐゴシック" charset="0"/>
              </a:rPr>
              <a:t>and the </a:t>
            </a:r>
            <a:r>
              <a:rPr lang="en-US" dirty="0" smtClean="0">
                <a:solidFill>
                  <a:srgbClr val="333399"/>
                </a:solidFill>
                <a:latin typeface="+mj-lt"/>
                <a:ea typeface="ＭＳ Ｐゴシック" charset="0"/>
                <a:cs typeface="ＭＳ Ｐゴシック" charset="0"/>
              </a:rPr>
              <a:t>effect </a:t>
            </a:r>
            <a:r>
              <a:rPr lang="en-US" dirty="0">
                <a:solidFill>
                  <a:srgbClr val="333399"/>
                </a:solidFill>
                <a:latin typeface="+mj-lt"/>
                <a:ea typeface="ＭＳ Ｐゴシック" charset="0"/>
                <a:cs typeface="ＭＳ Ｐゴシック" charset="0"/>
              </a:rPr>
              <a:t>of </a:t>
            </a:r>
            <a:r>
              <a:rPr lang="en-US" dirty="0" smtClean="0">
                <a:solidFill>
                  <a:srgbClr val="333399"/>
                </a:solidFill>
                <a:latin typeface="+mj-lt"/>
                <a:ea typeface="ＭＳ Ｐゴシック" charset="0"/>
                <a:cs typeface="ＭＳ Ｐゴシック" charset="0"/>
              </a:rPr>
              <a:t>water </a:t>
            </a:r>
            <a:r>
              <a:rPr lang="en-US" dirty="0">
                <a:solidFill>
                  <a:srgbClr val="333399"/>
                </a:solidFill>
                <a:latin typeface="+mj-lt"/>
                <a:ea typeface="ＭＳ Ｐゴシック" charset="0"/>
                <a:cs typeface="ＭＳ Ｐゴシック" charset="0"/>
              </a:rPr>
              <a:t>beneath </a:t>
            </a:r>
            <a:r>
              <a:rPr lang="en-US" dirty="0" smtClean="0">
                <a:solidFill>
                  <a:srgbClr val="333399"/>
                </a:solidFill>
                <a:latin typeface="+mj-lt"/>
                <a:ea typeface="ＭＳ Ｐゴシック" charset="0"/>
                <a:cs typeface="ＭＳ Ｐゴシック" charset="0"/>
              </a:rPr>
              <a:t>arcs </a:t>
            </a:r>
            <a:r>
              <a:rPr lang="en-US" dirty="0">
                <a:solidFill>
                  <a:srgbClr val="333399"/>
                </a:solidFill>
                <a:latin typeface="+mj-lt"/>
                <a:ea typeface="ＭＳ Ｐゴシック" charset="0"/>
                <a:cs typeface="ＭＳ Ｐゴシック" charset="0"/>
              </a:rPr>
              <a:t>and </a:t>
            </a:r>
            <a:r>
              <a:rPr lang="en-US" dirty="0" err="1" smtClean="0">
                <a:solidFill>
                  <a:srgbClr val="333399"/>
                </a:solidFill>
                <a:latin typeface="+mj-lt"/>
                <a:ea typeface="ＭＳ Ｐゴシック" charset="0"/>
                <a:cs typeface="ＭＳ Ｐゴシック" charset="0"/>
              </a:rPr>
              <a:t>backarcs</a:t>
            </a:r>
            <a:endParaRPr lang="en-US" dirty="0" smtClean="0">
              <a:solidFill>
                <a:srgbClr val="333399"/>
              </a:solidFill>
              <a:latin typeface="+mj-lt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dirty="0" smtClean="0">
              <a:solidFill>
                <a:schemeClr val="tx2"/>
              </a:solidFill>
              <a:latin typeface="+mj-lt"/>
            </a:endParaRPr>
          </a:p>
          <a:p>
            <a:endParaRPr lang="en-US" dirty="0" smtClean="0">
              <a:solidFill>
                <a:schemeClr val="tx2"/>
              </a:solidFill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012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1"/>
            <a:ext cx="9144000" cy="12191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36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333399"/>
                </a:solidFill>
              </a:rPr>
              <a:t>Passive Seismological Analysis Methods</a:t>
            </a:r>
            <a:endParaRPr lang="en-US" sz="3600" dirty="0">
              <a:solidFill>
                <a:srgbClr val="333399"/>
              </a:solidFill>
            </a:endParaRPr>
          </a:p>
        </p:txBody>
      </p:sp>
      <p:pic>
        <p:nvPicPr>
          <p:cNvPr id="4" name="Picture 3" descr="reciever_function_schemat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00200"/>
            <a:ext cx="2533880" cy="1752600"/>
          </a:xfrm>
          <a:prstGeom prst="rect">
            <a:avLst/>
          </a:prstGeom>
        </p:spPr>
      </p:pic>
      <p:pic>
        <p:nvPicPr>
          <p:cNvPr id="7" name="Picture 6" descr="body_wave_tomograph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600199"/>
            <a:ext cx="2743200" cy="1714621"/>
          </a:xfrm>
          <a:prstGeom prst="rect">
            <a:avLst/>
          </a:prstGeom>
        </p:spPr>
      </p:pic>
      <p:pic>
        <p:nvPicPr>
          <p:cNvPr id="6" name="Picture 5" descr="surf_wav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146040"/>
            <a:ext cx="3352800" cy="1676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000" y="1219200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99"/>
                </a:solidFill>
              </a:rPr>
              <a:t>Receiver Functions</a:t>
            </a:r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8800" y="1219200"/>
            <a:ext cx="2484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99"/>
                </a:solidFill>
              </a:rPr>
              <a:t>Body Wave Tomography</a:t>
            </a:r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" y="4598908"/>
            <a:ext cx="3845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99"/>
                </a:solidFill>
              </a:rPr>
              <a:t>Surface (Rayleigh) wave tomography</a:t>
            </a:r>
          </a:p>
          <a:p>
            <a:r>
              <a:rPr lang="en-US" dirty="0" smtClean="0">
                <a:solidFill>
                  <a:srgbClr val="333399"/>
                </a:solidFill>
              </a:rPr>
              <a:t>(often using ambient noise correlation)</a:t>
            </a:r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" y="3367128"/>
            <a:ext cx="356123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333399"/>
                </a:solidFill>
              </a:rPr>
              <a:t>Good for:  Imaging discontinuities</a:t>
            </a:r>
          </a:p>
          <a:p>
            <a:r>
              <a:rPr lang="en-US" sz="1400" dirty="0">
                <a:solidFill>
                  <a:srgbClr val="333399"/>
                </a:solidFill>
              </a:rPr>
              <a:t> </a:t>
            </a:r>
            <a:r>
              <a:rPr lang="en-US" sz="1400" dirty="0" smtClean="0">
                <a:solidFill>
                  <a:srgbClr val="333399"/>
                </a:solidFill>
              </a:rPr>
              <a:t>   (</a:t>
            </a:r>
            <a:r>
              <a:rPr lang="en-US" sz="1400" dirty="0" err="1" smtClean="0">
                <a:solidFill>
                  <a:srgbClr val="333399"/>
                </a:solidFill>
              </a:rPr>
              <a:t>Moho</a:t>
            </a:r>
            <a:r>
              <a:rPr lang="en-US" sz="1400" dirty="0" smtClean="0">
                <a:solidFill>
                  <a:srgbClr val="333399"/>
                </a:solidFill>
              </a:rPr>
              <a:t>, </a:t>
            </a:r>
            <a:r>
              <a:rPr lang="en-US" sz="1400" dirty="0" err="1" smtClean="0">
                <a:solidFill>
                  <a:srgbClr val="333399"/>
                </a:solidFill>
              </a:rPr>
              <a:t>sed</a:t>
            </a:r>
            <a:r>
              <a:rPr lang="en-US" sz="1400" dirty="0" smtClean="0">
                <a:solidFill>
                  <a:srgbClr val="333399"/>
                </a:solidFill>
              </a:rPr>
              <a:t>/rock interface, 410)</a:t>
            </a:r>
          </a:p>
          <a:p>
            <a:r>
              <a:rPr lang="en-US" sz="1400" dirty="0" smtClean="0">
                <a:solidFill>
                  <a:srgbClr val="333399"/>
                </a:solidFill>
              </a:rPr>
              <a:t>Weakness:  can’t see gradients</a:t>
            </a:r>
          </a:p>
          <a:p>
            <a:r>
              <a:rPr lang="en-US" sz="1400" dirty="0">
                <a:solidFill>
                  <a:srgbClr val="333399"/>
                </a:solidFill>
              </a:rPr>
              <a:t> </a:t>
            </a:r>
            <a:r>
              <a:rPr lang="en-US" sz="1400" dirty="0" smtClean="0">
                <a:solidFill>
                  <a:srgbClr val="333399"/>
                </a:solidFill>
              </a:rPr>
              <a:t>   can’t constrain velocities well</a:t>
            </a:r>
          </a:p>
          <a:p>
            <a:r>
              <a:rPr lang="en-US" sz="1400" dirty="0">
                <a:solidFill>
                  <a:srgbClr val="333399"/>
                </a:solidFill>
              </a:rPr>
              <a:t> </a:t>
            </a:r>
            <a:r>
              <a:rPr lang="en-US" sz="1400" dirty="0" smtClean="0">
                <a:solidFill>
                  <a:srgbClr val="333399"/>
                </a:solidFill>
              </a:rPr>
              <a:t>   results limited to immediately below station</a:t>
            </a:r>
            <a:endParaRPr lang="en-US" sz="1400" dirty="0">
              <a:solidFill>
                <a:srgbClr val="33339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57800" y="3429000"/>
            <a:ext cx="305019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333399"/>
                </a:solidFill>
              </a:rPr>
              <a:t>Good for:  lateral variations</a:t>
            </a:r>
          </a:p>
          <a:p>
            <a:r>
              <a:rPr lang="en-US" sz="1400" dirty="0" smtClean="0">
                <a:solidFill>
                  <a:srgbClr val="333399"/>
                </a:solidFill>
              </a:rPr>
              <a:t>    Structure in 100-600 km depth range</a:t>
            </a:r>
          </a:p>
          <a:p>
            <a:r>
              <a:rPr lang="en-US" sz="1400" dirty="0" smtClean="0">
                <a:solidFill>
                  <a:srgbClr val="333399"/>
                </a:solidFill>
              </a:rPr>
              <a:t>Weakness:   need close station spacing,</a:t>
            </a:r>
          </a:p>
          <a:p>
            <a:r>
              <a:rPr lang="en-US" sz="1400" dirty="0" smtClean="0">
                <a:solidFill>
                  <a:srgbClr val="333399"/>
                </a:solidFill>
              </a:rPr>
              <a:t>often poor depth resolution</a:t>
            </a:r>
          </a:p>
          <a:p>
            <a:r>
              <a:rPr lang="en-US" sz="1400" dirty="0" smtClean="0">
                <a:solidFill>
                  <a:srgbClr val="333399"/>
                </a:solidFill>
              </a:rPr>
              <a:t>velocities may be relative, not absolute</a:t>
            </a:r>
            <a:endParaRPr lang="en-US" sz="1400" dirty="0">
              <a:solidFill>
                <a:srgbClr val="33339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0" y="5334000"/>
            <a:ext cx="32352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333399"/>
                </a:solidFill>
              </a:rPr>
              <a:t>Good for:   depth variations</a:t>
            </a:r>
          </a:p>
          <a:p>
            <a:r>
              <a:rPr lang="en-US" sz="1400" dirty="0">
                <a:solidFill>
                  <a:srgbClr val="333399"/>
                </a:solidFill>
              </a:rPr>
              <a:t> </a:t>
            </a:r>
            <a:r>
              <a:rPr lang="en-US" sz="1400" dirty="0" smtClean="0">
                <a:solidFill>
                  <a:srgbClr val="333399"/>
                </a:solidFill>
              </a:rPr>
              <a:t>   gives absolute velocities</a:t>
            </a:r>
          </a:p>
          <a:p>
            <a:r>
              <a:rPr lang="en-US" sz="1400" dirty="0" smtClean="0">
                <a:solidFill>
                  <a:srgbClr val="333399"/>
                </a:solidFill>
              </a:rPr>
              <a:t>Weaknesses: often poor lateral resolution</a:t>
            </a:r>
          </a:p>
          <a:p>
            <a:r>
              <a:rPr lang="en-US" sz="1400" dirty="0">
                <a:solidFill>
                  <a:srgbClr val="333399"/>
                </a:solidFill>
              </a:rPr>
              <a:t> </a:t>
            </a:r>
            <a:r>
              <a:rPr lang="en-US" sz="1400" dirty="0" smtClean="0">
                <a:solidFill>
                  <a:srgbClr val="333399"/>
                </a:solidFill>
              </a:rPr>
              <a:t>   limited to upper 250 km</a:t>
            </a:r>
            <a:endParaRPr lang="en-US" sz="1400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26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1"/>
            <a:ext cx="9144000" cy="12191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333399"/>
                </a:solidFill>
              </a:rPr>
              <a:t>Seismic imaging:  a vast range of length scales</a:t>
            </a:r>
            <a:endParaRPr lang="en-US" sz="3600" dirty="0">
              <a:solidFill>
                <a:srgbClr val="333399"/>
              </a:solidFill>
            </a:endParaRPr>
          </a:p>
        </p:txBody>
      </p:sp>
      <p:pic>
        <p:nvPicPr>
          <p:cNvPr id="15" name="Picture 4" descr="CU_SDT_150km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" t="16652" r="6456" b="6809"/>
          <a:stretch/>
        </p:blipFill>
        <p:spPr bwMode="auto">
          <a:xfrm>
            <a:off x="0" y="1561177"/>
            <a:ext cx="2661138" cy="3002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nic_vel_atten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48077" r="4745" b="1697"/>
          <a:stretch/>
        </p:blipFill>
        <p:spPr bwMode="auto">
          <a:xfrm>
            <a:off x="2384049" y="4493845"/>
            <a:ext cx="4020605" cy="233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003" y="1413189"/>
            <a:ext cx="3324797" cy="3108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84049" y="1556944"/>
            <a:ext cx="222048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Global Model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150 km depth</a:t>
            </a:r>
          </a:p>
          <a:p>
            <a:r>
              <a:rPr lang="en-US" sz="1400" dirty="0" smtClean="0">
                <a:solidFill>
                  <a:schemeClr val="tx2"/>
                </a:solidFill>
              </a:rPr>
              <a:t>(</a:t>
            </a:r>
            <a:r>
              <a:rPr lang="en-US" sz="1400" i="1" dirty="0" smtClean="0">
                <a:solidFill>
                  <a:schemeClr val="tx2"/>
                </a:solidFill>
              </a:rPr>
              <a:t>Shapiro &amp; </a:t>
            </a:r>
            <a:r>
              <a:rPr lang="en-US" sz="1400" i="1" dirty="0" err="1" smtClean="0">
                <a:solidFill>
                  <a:schemeClr val="tx2"/>
                </a:solidFill>
              </a:rPr>
              <a:t>Ritzwoller</a:t>
            </a:r>
            <a:r>
              <a:rPr lang="en-US" sz="1400" dirty="0" smtClean="0">
                <a:solidFill>
                  <a:schemeClr val="tx2"/>
                </a:solidFill>
              </a:rPr>
              <a:t>, 2002)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79857" y="3660315"/>
            <a:ext cx="226504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Subduction zone scale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Central America</a:t>
            </a:r>
          </a:p>
          <a:p>
            <a:r>
              <a:rPr lang="en-US" sz="1400" dirty="0" smtClean="0">
                <a:solidFill>
                  <a:schemeClr val="tx2"/>
                </a:solidFill>
              </a:rPr>
              <a:t>(</a:t>
            </a:r>
            <a:r>
              <a:rPr lang="en-US" sz="1400" i="1" dirty="0" smtClean="0">
                <a:solidFill>
                  <a:schemeClr val="tx2"/>
                </a:solidFill>
              </a:rPr>
              <a:t>Syracuse et al</a:t>
            </a:r>
            <a:r>
              <a:rPr lang="en-US" sz="1400" dirty="0" smtClean="0">
                <a:solidFill>
                  <a:schemeClr val="tx2"/>
                </a:solidFill>
              </a:rPr>
              <a:t>., 2008)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1667" y="2631495"/>
            <a:ext cx="155433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Volcano scale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Axial volcano</a:t>
            </a:r>
          </a:p>
          <a:p>
            <a:r>
              <a:rPr lang="en-US" sz="1400" i="1" dirty="0" err="1" smtClean="0">
                <a:solidFill>
                  <a:schemeClr val="tx2"/>
                </a:solidFill>
              </a:rPr>
              <a:t>Arnulf</a:t>
            </a:r>
            <a:r>
              <a:rPr lang="en-US" sz="1400" i="1" dirty="0" smtClean="0">
                <a:solidFill>
                  <a:schemeClr val="tx2"/>
                </a:solidFill>
              </a:rPr>
              <a:t> et al</a:t>
            </a:r>
            <a:r>
              <a:rPr lang="en-US" sz="1400" dirty="0" smtClean="0">
                <a:solidFill>
                  <a:schemeClr val="tx2"/>
                </a:solidFill>
              </a:rPr>
              <a:t>. [2014)</a:t>
            </a:r>
            <a:endParaRPr lang="en-US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69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9144000" cy="12191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0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792162"/>
          </a:xfrm>
        </p:spPr>
        <p:txBody>
          <a:bodyPr>
            <a:normAutofit fontScale="90000"/>
          </a:bodyPr>
          <a:lstStyle/>
          <a:p>
            <a:r>
              <a:rPr lang="en-US" altLang="en-US" sz="3200" dirty="0">
                <a:solidFill>
                  <a:srgbClr val="0070C0"/>
                </a:solidFill>
                <a:ea typeface="ＭＳ Ｐゴシック" charset="-128"/>
              </a:rPr>
              <a:t>Subduction Water Budget:</a:t>
            </a:r>
            <a:br>
              <a:rPr lang="en-US" altLang="en-US" sz="3200" dirty="0">
                <a:solidFill>
                  <a:srgbClr val="0070C0"/>
                </a:solidFill>
                <a:ea typeface="ＭＳ Ｐゴシック" charset="-128"/>
              </a:rPr>
            </a:br>
            <a:r>
              <a:rPr lang="en-US" altLang="en-US" sz="3200" dirty="0">
                <a:solidFill>
                  <a:srgbClr val="0070C0"/>
                </a:solidFill>
                <a:ea typeface="ＭＳ Ｐゴシック" charset="-128"/>
              </a:rPr>
              <a:t>Is the incoming mantle hydrated?</a:t>
            </a:r>
          </a:p>
        </p:txBody>
      </p:sp>
      <p:pic>
        <p:nvPicPr>
          <p:cNvPr id="43010" name="Picture 3" descr="hacker_f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33528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Box 6"/>
          <p:cNvSpPr txBox="1">
            <a:spLocks noChangeArrowheads="1"/>
          </p:cNvSpPr>
          <p:nvPr/>
        </p:nvSpPr>
        <p:spPr bwMode="auto">
          <a:xfrm>
            <a:off x="304800" y="2438400"/>
            <a:ext cx="9890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000" i="1">
                <a:solidFill>
                  <a:srgbClr val="333399"/>
                </a:solidFill>
              </a:rPr>
              <a:t>Hacker</a:t>
            </a:r>
            <a:r>
              <a:rPr lang="en-US" altLang="en-US" sz="1000">
                <a:solidFill>
                  <a:srgbClr val="333399"/>
                </a:solidFill>
              </a:rPr>
              <a:t> [2008]</a:t>
            </a:r>
          </a:p>
        </p:txBody>
      </p:sp>
      <p:sp>
        <p:nvSpPr>
          <p:cNvPr id="43012" name="TextBox 1"/>
          <p:cNvSpPr txBox="1">
            <a:spLocks noChangeArrowheads="1"/>
          </p:cNvSpPr>
          <p:nvPr/>
        </p:nvSpPr>
        <p:spPr bwMode="auto">
          <a:xfrm>
            <a:off x="990600" y="4267200"/>
            <a:ext cx="2895600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333399"/>
                </a:solidFill>
              </a:rPr>
              <a:t>Bound water budget in 10</a:t>
            </a:r>
            <a:r>
              <a:rPr lang="en-US" altLang="en-US" sz="1400" baseline="30000">
                <a:solidFill>
                  <a:srgbClr val="333399"/>
                </a:solidFill>
              </a:rPr>
              <a:t>8</a:t>
            </a:r>
            <a:r>
              <a:rPr lang="en-US" altLang="en-US" sz="1400">
                <a:solidFill>
                  <a:srgbClr val="333399"/>
                </a:solidFill>
              </a:rPr>
              <a:t> Tg/Myr</a:t>
            </a:r>
          </a:p>
          <a:p>
            <a:pPr eaLnBrk="1" hangingPunct="1"/>
            <a:r>
              <a:rPr lang="en-US" altLang="en-US" sz="1400">
                <a:solidFill>
                  <a:srgbClr val="333399"/>
                </a:solidFill>
              </a:rPr>
              <a:t>(</a:t>
            </a:r>
            <a:r>
              <a:rPr lang="en-US" altLang="en-US" sz="1400" i="1">
                <a:solidFill>
                  <a:srgbClr val="333399"/>
                </a:solidFill>
              </a:rPr>
              <a:t>van Keken et al., </a:t>
            </a:r>
            <a:r>
              <a:rPr lang="en-US" altLang="en-US" sz="1400">
                <a:solidFill>
                  <a:srgbClr val="333399"/>
                </a:solidFill>
              </a:rPr>
              <a:t>2011)</a:t>
            </a:r>
          </a:p>
          <a:p>
            <a:pPr eaLnBrk="1" hangingPunct="1">
              <a:lnSpc>
                <a:spcPct val="50000"/>
              </a:lnSpc>
            </a:pPr>
            <a:endParaRPr lang="en-US" altLang="en-US" sz="1400">
              <a:solidFill>
                <a:srgbClr val="333399"/>
              </a:solidFill>
            </a:endParaRPr>
          </a:p>
          <a:p>
            <a:pPr eaLnBrk="1" hangingPunct="1"/>
            <a:r>
              <a:rPr lang="en-US" altLang="en-US" sz="1400">
                <a:solidFill>
                  <a:srgbClr val="333399"/>
                </a:solidFill>
              </a:rPr>
              <a:t>Input:</a:t>
            </a:r>
          </a:p>
          <a:p>
            <a:pPr eaLnBrk="1" hangingPunct="1"/>
            <a:r>
              <a:rPr lang="en-US" altLang="en-US" sz="1400">
                <a:solidFill>
                  <a:srgbClr val="333399"/>
                </a:solidFill>
              </a:rPr>
              <a:t>Sediment		0.7</a:t>
            </a:r>
          </a:p>
          <a:p>
            <a:pPr eaLnBrk="1" hangingPunct="1"/>
            <a:r>
              <a:rPr lang="en-US" altLang="en-US" sz="1400">
                <a:solidFill>
                  <a:srgbClr val="333399"/>
                </a:solidFill>
              </a:rPr>
              <a:t>Oceanic Crust	6.3</a:t>
            </a:r>
          </a:p>
          <a:p>
            <a:pPr eaLnBrk="1" hangingPunct="1"/>
            <a:r>
              <a:rPr lang="en-US" altLang="en-US" sz="1400">
                <a:solidFill>
                  <a:srgbClr val="333399"/>
                </a:solidFill>
              </a:rPr>
              <a:t>Upper mantle	3.0 ?</a:t>
            </a:r>
          </a:p>
          <a:p>
            <a:pPr eaLnBrk="1" hangingPunct="1">
              <a:lnSpc>
                <a:spcPct val="50000"/>
              </a:lnSpc>
            </a:pPr>
            <a:endParaRPr lang="en-US" altLang="en-US" sz="1400">
              <a:solidFill>
                <a:srgbClr val="333399"/>
              </a:solidFill>
            </a:endParaRPr>
          </a:p>
          <a:p>
            <a:pPr eaLnBrk="1" hangingPunct="1"/>
            <a:r>
              <a:rPr lang="en-US" altLang="en-US" sz="1400">
                <a:solidFill>
                  <a:srgbClr val="333399"/>
                </a:solidFill>
              </a:rPr>
              <a:t>Output:</a:t>
            </a:r>
          </a:p>
          <a:p>
            <a:pPr eaLnBrk="1" hangingPunct="1"/>
            <a:r>
              <a:rPr lang="en-US" altLang="en-US" sz="1400">
                <a:solidFill>
                  <a:srgbClr val="333399"/>
                </a:solidFill>
              </a:rPr>
              <a:t>0-100 km depth	3.2</a:t>
            </a:r>
          </a:p>
          <a:p>
            <a:pPr eaLnBrk="1" hangingPunct="1"/>
            <a:r>
              <a:rPr lang="en-US" altLang="en-US" sz="1400">
                <a:solidFill>
                  <a:srgbClr val="333399"/>
                </a:solidFill>
              </a:rPr>
              <a:t>100-230 km	1.6 – 3.4</a:t>
            </a:r>
          </a:p>
          <a:p>
            <a:pPr eaLnBrk="1" hangingPunct="1"/>
            <a:r>
              <a:rPr lang="en-US" altLang="en-US" sz="1400">
                <a:solidFill>
                  <a:srgbClr val="333399"/>
                </a:solidFill>
              </a:rPr>
              <a:t>&gt; 230 km		2.2 – 3.4</a:t>
            </a:r>
            <a:endParaRPr lang="en-US" altLang="en-US" sz="1400"/>
          </a:p>
        </p:txBody>
      </p:sp>
      <p:pic>
        <p:nvPicPr>
          <p:cNvPr id="43013" name="Picture 4" descr="billen_carto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2600"/>
            <a:ext cx="4114800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Rectangle 1"/>
          <p:cNvSpPr>
            <a:spLocks noChangeArrowheads="1"/>
          </p:cNvSpPr>
          <p:nvPr/>
        </p:nvSpPr>
        <p:spPr bwMode="auto">
          <a:xfrm>
            <a:off x="4800600" y="1295400"/>
            <a:ext cx="3581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333399"/>
                </a:solidFill>
              </a:rPr>
              <a:t>Mantle hydrated during bending?</a:t>
            </a:r>
          </a:p>
        </p:txBody>
      </p:sp>
      <p:sp>
        <p:nvSpPr>
          <p:cNvPr id="3" name="Rectangle 2"/>
          <p:cNvSpPr/>
          <p:nvPr/>
        </p:nvSpPr>
        <p:spPr>
          <a:xfrm>
            <a:off x="4343400" y="4724400"/>
            <a:ext cx="4572000" cy="20320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sz="1400" dirty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Normal faults penetrate the mantle when</a:t>
            </a:r>
          </a:p>
          <a:p>
            <a:pPr>
              <a:defRPr/>
            </a:pPr>
            <a:r>
              <a:rPr lang="en-US" sz="1400" dirty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       the plate bends at trenches</a:t>
            </a:r>
          </a:p>
          <a:p>
            <a:pPr marL="285750" indent="-285750">
              <a:buFont typeface="Arial"/>
              <a:buChar char="•"/>
              <a:defRPr/>
            </a:pPr>
            <a:endParaRPr lang="en-US" sz="1400" dirty="0">
              <a:solidFill>
                <a:srgbClr val="333399"/>
              </a:solidFill>
              <a:ea typeface="ＭＳ Ｐゴシック" charset="0"/>
              <a:cs typeface="ＭＳ Ｐゴシック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1400" dirty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Modeling suggests that pressure gradients</a:t>
            </a:r>
          </a:p>
          <a:p>
            <a:pPr>
              <a:defRPr/>
            </a:pPr>
            <a:r>
              <a:rPr lang="en-US" sz="1400" dirty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       from the bending stresses will drive fluids</a:t>
            </a:r>
          </a:p>
          <a:p>
            <a:pPr>
              <a:defRPr/>
            </a:pPr>
            <a:r>
              <a:rPr lang="en-US" sz="1400" dirty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       downward</a:t>
            </a:r>
          </a:p>
          <a:p>
            <a:pPr marL="285750" indent="-285750">
              <a:buFont typeface="Arial"/>
              <a:buChar char="•"/>
              <a:defRPr/>
            </a:pPr>
            <a:endParaRPr lang="en-US" sz="1400" dirty="0">
              <a:solidFill>
                <a:srgbClr val="333399"/>
              </a:solidFill>
              <a:ea typeface="ＭＳ Ｐゴシック" charset="0"/>
              <a:cs typeface="ＭＳ Ｐゴシック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1400" dirty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Ocean water will react with fresh mantle</a:t>
            </a:r>
          </a:p>
          <a:p>
            <a:pPr>
              <a:defRPr/>
            </a:pPr>
            <a:r>
              <a:rPr lang="en-US" sz="1400" dirty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        </a:t>
            </a:r>
            <a:r>
              <a:rPr lang="en-US" sz="1400" dirty="0" err="1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peridotite</a:t>
            </a:r>
            <a:r>
              <a:rPr lang="en-US" sz="1400" dirty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 to produce serpentine minerals</a:t>
            </a:r>
          </a:p>
        </p:txBody>
      </p:sp>
      <p:sp>
        <p:nvSpPr>
          <p:cNvPr id="43016" name="TextBox 7"/>
          <p:cNvSpPr txBox="1">
            <a:spLocks noChangeArrowheads="1"/>
          </p:cNvSpPr>
          <p:nvPr/>
        </p:nvSpPr>
        <p:spPr bwMode="auto">
          <a:xfrm>
            <a:off x="7299325" y="4495800"/>
            <a:ext cx="1870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 i="1">
                <a:solidFill>
                  <a:srgbClr val="333399"/>
                </a:solidFill>
              </a:rPr>
              <a:t>Figure from Billen</a:t>
            </a:r>
            <a:r>
              <a:rPr lang="en-US" altLang="en-US" sz="1200">
                <a:solidFill>
                  <a:srgbClr val="333399"/>
                </a:solidFill>
              </a:rPr>
              <a:t> [2009]</a:t>
            </a:r>
          </a:p>
        </p:txBody>
      </p:sp>
    </p:spTree>
    <p:extLst>
      <p:ext uri="{BB962C8B-B14F-4D97-AF65-F5344CB8AC3E}">
        <p14:creationId xmlns:p14="http://schemas.microsoft.com/office/powerpoint/2010/main" val="31855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9144000" cy="12191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 descr="van_avendon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" t="5882" b="35365"/>
          <a:stretch>
            <a:fillRect/>
          </a:stretch>
        </p:blipFill>
        <p:spPr bwMode="auto">
          <a:xfrm>
            <a:off x="2905125" y="1932820"/>
            <a:ext cx="6238875" cy="401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52400" y="2438400"/>
            <a:ext cx="3048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7030A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Sub-</a:t>
            </a:r>
            <a:r>
              <a:rPr lang="en-US" dirty="0" err="1">
                <a:solidFill>
                  <a:srgbClr val="7030A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Moho</a:t>
            </a:r>
            <a:r>
              <a:rPr lang="en-US" dirty="0">
                <a:solidFill>
                  <a:srgbClr val="7030A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seismic velocity in </a:t>
            </a:r>
            <a:r>
              <a:rPr lang="en-US" dirty="0" err="1">
                <a:solidFill>
                  <a:srgbClr val="7030A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subducting</a:t>
            </a:r>
            <a:r>
              <a:rPr lang="en-US" dirty="0">
                <a:solidFill>
                  <a:srgbClr val="7030A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Cocos</a:t>
            </a:r>
            <a:r>
              <a:rPr lang="en-US" dirty="0">
                <a:solidFill>
                  <a:srgbClr val="7030A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plate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8600" y="4419600"/>
            <a:ext cx="261461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7030A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H2O distributed in mantle</a:t>
            </a: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1143000" y="6488113"/>
            <a:ext cx="2312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srgbClr val="2D2D8A"/>
                </a:solidFill>
              </a:rPr>
              <a:t>van </a:t>
            </a:r>
            <a:r>
              <a:rPr lang="en-US" sz="1400" i="1" dirty="0" err="1" smtClean="0">
                <a:solidFill>
                  <a:srgbClr val="2D2D8A"/>
                </a:solidFill>
              </a:rPr>
              <a:t>Avendonk</a:t>
            </a:r>
            <a:r>
              <a:rPr lang="en-US" sz="1400" i="1" dirty="0" smtClean="0">
                <a:solidFill>
                  <a:srgbClr val="2D2D8A"/>
                </a:solidFill>
              </a:rPr>
              <a:t> et al. </a:t>
            </a:r>
            <a:r>
              <a:rPr lang="en-US" sz="1400" dirty="0" smtClean="0">
                <a:solidFill>
                  <a:srgbClr val="2D2D8A"/>
                </a:solidFill>
              </a:rPr>
              <a:t>[2011</a:t>
            </a:r>
            <a:r>
              <a:rPr lang="en-US" sz="1800" dirty="0" smtClean="0">
                <a:solidFill>
                  <a:srgbClr val="000000"/>
                </a:solidFill>
              </a:rPr>
              <a:t>]</a:t>
            </a: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4038600" y="1600200"/>
            <a:ext cx="1119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</a:rPr>
              <a:t>Nicaragua</a:t>
            </a: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7315200" y="1600200"/>
            <a:ext cx="1138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</a:rPr>
              <a:t>Costa Rica</a:t>
            </a:r>
          </a:p>
        </p:txBody>
      </p:sp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533400" y="3581400"/>
            <a:ext cx="3657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7030A0"/>
                </a:solidFill>
              </a:rPr>
              <a:t>Maximum depth of extensional earthquakes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i="1" dirty="0" err="1" smtClean="0">
                <a:solidFill>
                  <a:srgbClr val="7030A0"/>
                </a:solidFill>
              </a:rPr>
              <a:t>Lefeldt</a:t>
            </a:r>
            <a:r>
              <a:rPr lang="en-US" sz="1400" i="1" dirty="0" smtClean="0">
                <a:solidFill>
                  <a:srgbClr val="7030A0"/>
                </a:solidFill>
              </a:rPr>
              <a:t> et al. </a:t>
            </a:r>
            <a:r>
              <a:rPr lang="en-US" sz="1400" dirty="0" smtClean="0">
                <a:solidFill>
                  <a:srgbClr val="7030A0"/>
                </a:solidFill>
              </a:rPr>
              <a:t>[2009]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94" y="879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7030A0"/>
                </a:solidFill>
                <a:latin typeface="Arial" charset="0"/>
                <a:ea typeface="ＭＳ Ｐゴシック" charset="0"/>
                <a:cs typeface="ＭＳ Ｐゴシック" charset="0"/>
              </a:rPr>
              <a:t>Upper Mantle </a:t>
            </a:r>
            <a:r>
              <a:rPr lang="en-US" dirty="0" err="1">
                <a:solidFill>
                  <a:srgbClr val="7030A0"/>
                </a:solidFill>
                <a:latin typeface="Arial" charset="0"/>
                <a:ea typeface="ＭＳ Ｐゴシック" charset="0"/>
                <a:cs typeface="ＭＳ Ｐゴシック" charset="0"/>
              </a:rPr>
              <a:t>Serpentinization</a:t>
            </a:r>
            <a:r>
              <a:rPr lang="en-US" dirty="0">
                <a:solidFill>
                  <a:srgbClr val="7030A0"/>
                </a:solidFill>
                <a:latin typeface="Arial" charset="0"/>
                <a:ea typeface="ＭＳ Ｐゴシック" charset="0"/>
                <a:cs typeface="ＭＳ Ｐゴシック" charset="0"/>
              </a:rPr>
              <a:t>: Central America</a:t>
            </a:r>
            <a:endParaRPr lang="en-US" dirty="0">
              <a:solidFill>
                <a:srgbClr val="7030A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3200400" y="3886200"/>
            <a:ext cx="685800" cy="7620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headEnd type="none" w="med" len="me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3" name="Straight Connector 22"/>
          <p:cNvCxnSpPr/>
          <p:nvPr/>
        </p:nvCxnSpPr>
        <p:spPr bwMode="auto">
          <a:xfrm>
            <a:off x="3810000" y="4724400"/>
            <a:ext cx="1676400" cy="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ysDash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8829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9144000" cy="1282566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80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1447" y="188926"/>
            <a:ext cx="8902094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2012-2013 Mariana Trench </a:t>
            </a:r>
            <a:r>
              <a:rPr lang="en-US" sz="28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OBS deployment</a:t>
            </a:r>
            <a:br>
              <a:rPr lang="en-US" sz="28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Investigating </a:t>
            </a: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slab and </a:t>
            </a:r>
            <a:r>
              <a:rPr lang="en-US" sz="2400" dirty="0" err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forearc</a:t>
            </a: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serpentinization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19810" name="Picture 9" descr="map_v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47244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1" name="Picture 6" descr="Langseth_26_Oct_2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2499"/>
          <a:stretch>
            <a:fillRect/>
          </a:stretch>
        </p:blipFill>
        <p:spPr bwMode="auto">
          <a:xfrm>
            <a:off x="5334000" y="1524000"/>
            <a:ext cx="3810000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2" name="Picture 4" descr="deploy_hydrophon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" t="2789" b="4921"/>
          <a:stretch>
            <a:fillRect/>
          </a:stretch>
        </p:blipFill>
        <p:spPr bwMode="auto">
          <a:xfrm>
            <a:off x="6324600" y="3713163"/>
            <a:ext cx="2438400" cy="3144837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3" name="TextBox 6"/>
          <p:cNvSpPr txBox="1">
            <a:spLocks noChangeArrowheads="1"/>
          </p:cNvSpPr>
          <p:nvPr/>
        </p:nvSpPr>
        <p:spPr bwMode="auto">
          <a:xfrm>
            <a:off x="4648200" y="3886200"/>
            <a:ext cx="1466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333399"/>
                </a:solidFill>
              </a:rPr>
              <a:t>R/V </a:t>
            </a:r>
            <a:r>
              <a:rPr lang="en-US" sz="1600" i="1" smtClean="0">
                <a:solidFill>
                  <a:srgbClr val="333399"/>
                </a:solidFill>
              </a:rPr>
              <a:t>Langseth</a:t>
            </a:r>
          </a:p>
        </p:txBody>
      </p:sp>
      <p:sp>
        <p:nvSpPr>
          <p:cNvPr id="119814" name="TextBox 7"/>
          <p:cNvSpPr txBox="1">
            <a:spLocks noChangeArrowheads="1"/>
          </p:cNvSpPr>
          <p:nvPr/>
        </p:nvSpPr>
        <p:spPr bwMode="auto">
          <a:xfrm>
            <a:off x="4495006" y="5671343"/>
            <a:ext cx="184943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333399"/>
                </a:solidFill>
              </a:rPr>
              <a:t>Deploying moored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333399"/>
                </a:solidFill>
              </a:rPr>
              <a:t>hydrophones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333399"/>
                </a:solidFill>
              </a:rPr>
              <a:t>near the Mariana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333399"/>
                </a:solidFill>
              </a:rPr>
              <a:t>Trench axis</a:t>
            </a:r>
          </a:p>
        </p:txBody>
      </p:sp>
      <p:sp>
        <p:nvSpPr>
          <p:cNvPr id="119815" name="TextBox 1"/>
          <p:cNvSpPr txBox="1">
            <a:spLocks noChangeArrowheads="1"/>
          </p:cNvSpPr>
          <p:nvPr/>
        </p:nvSpPr>
        <p:spPr bwMode="auto">
          <a:xfrm>
            <a:off x="228600" y="6172200"/>
            <a:ext cx="397156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333399"/>
                </a:solidFill>
              </a:rPr>
              <a:t>20 broadband OBS, 60 short period OBS,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333399"/>
                </a:solidFill>
              </a:rPr>
              <a:t>5 tethered hydrophones</a:t>
            </a:r>
          </a:p>
        </p:txBody>
      </p:sp>
    </p:spTree>
    <p:extLst>
      <p:ext uri="{BB962C8B-B14F-4D97-AF65-F5344CB8AC3E}">
        <p14:creationId xmlns:p14="http://schemas.microsoft.com/office/powerpoint/2010/main" val="355676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12191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altLang="en-US" sz="3200" dirty="0" smtClean="0">
                <a:solidFill>
                  <a:srgbClr val="7030A0"/>
                </a:solidFill>
                <a:ea typeface="ＭＳ Ｐゴシック" charset="-128"/>
              </a:rPr>
              <a:t>Shear wave structure analysis: Mariana incoming plate</a:t>
            </a:r>
            <a:endParaRPr lang="en-US" altLang="en-US" sz="3200" dirty="0">
              <a:solidFill>
                <a:srgbClr val="7030A0"/>
              </a:solidFill>
              <a:ea typeface="ＭＳ Ｐゴシック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968500"/>
            <a:ext cx="8347926" cy="4330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1322169"/>
            <a:ext cx="2583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Phase and Group Velocity</a:t>
            </a:r>
          </a:p>
          <a:p>
            <a:pPr algn="ctr"/>
            <a:r>
              <a:rPr lang="en-US" dirty="0" smtClean="0">
                <a:solidFill>
                  <a:srgbClr val="7030A0"/>
                </a:solidFill>
              </a:rPr>
              <a:t>Measurements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09034" y="1484729"/>
            <a:ext cx="1525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Fit to the Data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53836" y="1326158"/>
            <a:ext cx="2276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Structure from 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Monte-Carlo inversion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965" y="6421120"/>
            <a:ext cx="2091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7030A0"/>
                </a:solidFill>
              </a:rPr>
              <a:t>Cai</a:t>
            </a:r>
            <a:r>
              <a:rPr lang="en-US" i="1" dirty="0" smtClean="0">
                <a:solidFill>
                  <a:srgbClr val="7030A0"/>
                </a:solidFill>
              </a:rPr>
              <a:t> et al., </a:t>
            </a:r>
            <a:r>
              <a:rPr lang="en-US" i="1" dirty="0" err="1" smtClean="0">
                <a:solidFill>
                  <a:srgbClr val="7030A0"/>
                </a:solidFill>
              </a:rPr>
              <a:t>ms</a:t>
            </a:r>
            <a:r>
              <a:rPr lang="en-US" i="1" dirty="0" smtClean="0">
                <a:solidFill>
                  <a:srgbClr val="7030A0"/>
                </a:solidFill>
              </a:rPr>
              <a:t> in prep</a:t>
            </a:r>
            <a:endParaRPr lang="en-US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21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1"/>
            <a:ext cx="3773471" cy="1892300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72" y="20639"/>
            <a:ext cx="3695700" cy="18716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Shear velocity structure of the Mariana Trench</a:t>
            </a:r>
            <a:endParaRPr lang="en-US" sz="32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599" y="586998"/>
            <a:ext cx="4819049" cy="57291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269066"/>
            <a:ext cx="4365939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Incoming plate:</a:t>
            </a:r>
          </a:p>
          <a:p>
            <a:r>
              <a:rPr lang="en-US" sz="1600" dirty="0">
                <a:solidFill>
                  <a:schemeClr val="tx2"/>
                </a:solidFill>
              </a:rPr>
              <a:t>	</a:t>
            </a:r>
            <a:r>
              <a:rPr lang="en-US" sz="1600" dirty="0" smtClean="0">
                <a:solidFill>
                  <a:schemeClr val="tx2"/>
                </a:solidFill>
              </a:rPr>
              <a:t>Slow velocities develop ~ 80 km from trench</a:t>
            </a:r>
          </a:p>
          <a:p>
            <a:r>
              <a:rPr lang="en-US" sz="1600" dirty="0">
                <a:solidFill>
                  <a:schemeClr val="tx2"/>
                </a:solidFill>
              </a:rPr>
              <a:t>	</a:t>
            </a:r>
            <a:r>
              <a:rPr lang="en-US" sz="1600" dirty="0" smtClean="0">
                <a:solidFill>
                  <a:schemeClr val="tx2"/>
                </a:solidFill>
              </a:rPr>
              <a:t>Extend to depth of ~ 25 km below seafloor</a:t>
            </a:r>
          </a:p>
          <a:p>
            <a:r>
              <a:rPr lang="en-US" sz="1600" dirty="0">
                <a:solidFill>
                  <a:schemeClr val="tx2"/>
                </a:solidFill>
              </a:rPr>
              <a:t>	</a:t>
            </a:r>
            <a:r>
              <a:rPr lang="en-US" sz="1600" dirty="0" smtClean="0">
                <a:solidFill>
                  <a:schemeClr val="tx2"/>
                </a:solidFill>
              </a:rPr>
              <a:t>Similar to normal fault observations </a:t>
            </a:r>
          </a:p>
          <a:p>
            <a:r>
              <a:rPr lang="en-US" sz="1600" dirty="0">
                <a:solidFill>
                  <a:schemeClr val="tx2"/>
                </a:solidFill>
              </a:rPr>
              <a:t>	</a:t>
            </a:r>
            <a:r>
              <a:rPr lang="en-US" sz="1600" dirty="0" smtClean="0">
                <a:solidFill>
                  <a:schemeClr val="tx2"/>
                </a:solidFill>
              </a:rPr>
              <a:t>	(see Melody </a:t>
            </a:r>
            <a:r>
              <a:rPr lang="en-US" sz="1600" dirty="0" err="1" smtClean="0">
                <a:solidFill>
                  <a:schemeClr val="tx2"/>
                </a:solidFill>
              </a:rPr>
              <a:t>Eimer</a:t>
            </a:r>
            <a:r>
              <a:rPr lang="en-US" sz="1600" dirty="0" smtClean="0">
                <a:solidFill>
                  <a:schemeClr val="tx2"/>
                </a:solidFill>
              </a:rPr>
              <a:t> poster)</a:t>
            </a:r>
          </a:p>
          <a:p>
            <a:r>
              <a:rPr lang="en-US" sz="1600" dirty="0">
                <a:solidFill>
                  <a:schemeClr val="tx2"/>
                </a:solidFill>
              </a:rPr>
              <a:t>	</a:t>
            </a:r>
            <a:r>
              <a:rPr lang="en-US" sz="1600" dirty="0" smtClean="0">
                <a:solidFill>
                  <a:schemeClr val="tx2"/>
                </a:solidFill>
              </a:rPr>
              <a:t>Consistent with 20-30% </a:t>
            </a:r>
            <a:r>
              <a:rPr lang="en-US" sz="1600" dirty="0" err="1" smtClean="0">
                <a:solidFill>
                  <a:schemeClr val="tx2"/>
                </a:solidFill>
              </a:rPr>
              <a:t>serpentinization</a:t>
            </a:r>
            <a:endParaRPr lang="en-US" sz="1600" dirty="0" smtClean="0">
              <a:solidFill>
                <a:schemeClr val="tx2"/>
              </a:solidFill>
            </a:endParaRPr>
          </a:p>
          <a:p>
            <a:r>
              <a:rPr lang="en-US" sz="1600" dirty="0">
                <a:solidFill>
                  <a:schemeClr val="tx2"/>
                </a:solidFill>
              </a:rPr>
              <a:t>	</a:t>
            </a:r>
            <a:r>
              <a:rPr lang="en-US" sz="1600" dirty="0" smtClean="0">
                <a:solidFill>
                  <a:schemeClr val="tx2"/>
                </a:solidFill>
              </a:rPr>
              <a:t>Likely partly due to water-filled cracks</a:t>
            </a:r>
          </a:p>
          <a:p>
            <a:r>
              <a:rPr lang="en-US" sz="1600" dirty="0">
                <a:solidFill>
                  <a:schemeClr val="tx2"/>
                </a:solidFill>
              </a:rPr>
              <a:t>	</a:t>
            </a:r>
            <a:r>
              <a:rPr lang="en-US" sz="1600" dirty="0" smtClean="0">
                <a:solidFill>
                  <a:schemeClr val="tx2"/>
                </a:solidFill>
              </a:rPr>
              <a:t>Even 15% </a:t>
            </a:r>
            <a:r>
              <a:rPr lang="en-US" sz="1600" dirty="0" err="1" smtClean="0">
                <a:solidFill>
                  <a:schemeClr val="tx2"/>
                </a:solidFill>
              </a:rPr>
              <a:t>serpentinization</a:t>
            </a:r>
            <a:r>
              <a:rPr lang="en-US" sz="1600" dirty="0" smtClean="0">
                <a:solidFill>
                  <a:schemeClr val="tx2"/>
                </a:solidFill>
              </a:rPr>
              <a:t> increases water</a:t>
            </a:r>
          </a:p>
          <a:p>
            <a:r>
              <a:rPr lang="en-US" sz="1600" dirty="0">
                <a:solidFill>
                  <a:schemeClr val="tx2"/>
                </a:solidFill>
              </a:rPr>
              <a:t>	</a:t>
            </a:r>
            <a:r>
              <a:rPr lang="en-US" sz="1600" dirty="0" smtClean="0">
                <a:solidFill>
                  <a:schemeClr val="tx2"/>
                </a:solidFill>
              </a:rPr>
              <a:t>	by 2.5X compared to </a:t>
            </a:r>
            <a:r>
              <a:rPr lang="en-US" sz="1600" i="1" dirty="0" smtClean="0">
                <a:solidFill>
                  <a:schemeClr val="tx2"/>
                </a:solidFill>
              </a:rPr>
              <a:t>van </a:t>
            </a:r>
            <a:r>
              <a:rPr lang="en-US" sz="1600" i="1" dirty="0" err="1" smtClean="0">
                <a:solidFill>
                  <a:schemeClr val="tx2"/>
                </a:solidFill>
              </a:rPr>
              <a:t>Keken</a:t>
            </a:r>
            <a:r>
              <a:rPr lang="en-US" sz="1600" i="1" dirty="0" smtClean="0">
                <a:solidFill>
                  <a:schemeClr val="tx2"/>
                </a:solidFill>
              </a:rPr>
              <a:t> </a:t>
            </a:r>
            <a:r>
              <a:rPr lang="en-US" sz="1600" dirty="0" smtClean="0">
                <a:solidFill>
                  <a:schemeClr val="tx2"/>
                </a:solidFill>
              </a:rPr>
              <a:t>(2011)</a:t>
            </a:r>
          </a:p>
          <a:p>
            <a:endParaRPr lang="en-US" sz="1600" dirty="0">
              <a:solidFill>
                <a:schemeClr val="tx2"/>
              </a:solidFill>
            </a:endParaRPr>
          </a:p>
          <a:p>
            <a:r>
              <a:rPr lang="en-US" sz="1600" dirty="0" err="1" smtClean="0">
                <a:solidFill>
                  <a:schemeClr val="tx2"/>
                </a:solidFill>
              </a:rPr>
              <a:t>Forearc</a:t>
            </a:r>
            <a:r>
              <a:rPr lang="en-US" sz="1600" dirty="0" smtClean="0">
                <a:solidFill>
                  <a:schemeClr val="tx2"/>
                </a:solidFill>
              </a:rPr>
              <a:t> mantle:</a:t>
            </a:r>
          </a:p>
          <a:p>
            <a:r>
              <a:rPr lang="en-US" sz="1600" dirty="0">
                <a:solidFill>
                  <a:schemeClr val="tx2"/>
                </a:solidFill>
              </a:rPr>
              <a:t>	</a:t>
            </a:r>
            <a:r>
              <a:rPr lang="en-US" sz="1600" dirty="0" smtClean="0">
                <a:solidFill>
                  <a:schemeClr val="tx2"/>
                </a:solidFill>
              </a:rPr>
              <a:t>Extremely slow velocities (3.6 km/s) beneath</a:t>
            </a:r>
          </a:p>
          <a:p>
            <a:r>
              <a:rPr lang="en-US" sz="1600" dirty="0">
                <a:solidFill>
                  <a:schemeClr val="tx2"/>
                </a:solidFill>
              </a:rPr>
              <a:t>	</a:t>
            </a:r>
            <a:r>
              <a:rPr lang="en-US" sz="1600" dirty="0" smtClean="0">
                <a:solidFill>
                  <a:schemeClr val="tx2"/>
                </a:solidFill>
              </a:rPr>
              <a:t>	serpentine seamounts</a:t>
            </a:r>
          </a:p>
          <a:p>
            <a:r>
              <a:rPr lang="en-US" sz="1600" dirty="0">
                <a:solidFill>
                  <a:schemeClr val="tx2"/>
                </a:solidFill>
              </a:rPr>
              <a:t>	</a:t>
            </a:r>
            <a:r>
              <a:rPr lang="en-US" sz="1600" dirty="0" smtClean="0">
                <a:solidFill>
                  <a:schemeClr val="tx2"/>
                </a:solidFill>
              </a:rPr>
              <a:t>Corresponds to ~ 50% </a:t>
            </a:r>
            <a:r>
              <a:rPr lang="en-US" sz="1600" dirty="0" err="1" smtClean="0">
                <a:solidFill>
                  <a:schemeClr val="tx2"/>
                </a:solidFill>
              </a:rPr>
              <a:t>serpentinization</a:t>
            </a:r>
            <a:endParaRPr lang="en-US" sz="1600" dirty="0" smtClean="0">
              <a:solidFill>
                <a:schemeClr val="tx2"/>
              </a:solidFill>
            </a:endParaRPr>
          </a:p>
          <a:p>
            <a:r>
              <a:rPr lang="en-US" sz="1600" dirty="0">
                <a:solidFill>
                  <a:schemeClr val="tx2"/>
                </a:solidFill>
              </a:rPr>
              <a:t>	</a:t>
            </a:r>
            <a:r>
              <a:rPr lang="en-US" sz="1600" dirty="0" smtClean="0">
                <a:solidFill>
                  <a:schemeClr val="tx2"/>
                </a:solidFill>
              </a:rPr>
              <a:t>Sharp boundary with cold, fast </a:t>
            </a:r>
            <a:r>
              <a:rPr lang="en-US" sz="1600" dirty="0" err="1" smtClean="0">
                <a:solidFill>
                  <a:schemeClr val="tx2"/>
                </a:solidFill>
              </a:rPr>
              <a:t>forearc</a:t>
            </a:r>
            <a:endParaRPr lang="en-US" sz="1600" dirty="0">
              <a:solidFill>
                <a:schemeClr val="tx2"/>
              </a:solidFill>
            </a:endParaRPr>
          </a:p>
          <a:p>
            <a:r>
              <a:rPr lang="en-US" sz="1600" dirty="0" smtClean="0">
                <a:solidFill>
                  <a:schemeClr val="tx2"/>
                </a:solidFill>
              </a:rPr>
              <a:t>	</a:t>
            </a:r>
            <a:r>
              <a:rPr lang="en-US" sz="1600" dirty="0" err="1" smtClean="0">
                <a:solidFill>
                  <a:schemeClr val="tx2"/>
                </a:solidFill>
              </a:rPr>
              <a:t>Subducting</a:t>
            </a:r>
            <a:r>
              <a:rPr lang="en-US" sz="1600" dirty="0" smtClean="0">
                <a:solidFill>
                  <a:schemeClr val="tx2"/>
                </a:solidFill>
              </a:rPr>
              <a:t> slab expels significant water </a:t>
            </a:r>
          </a:p>
          <a:p>
            <a:r>
              <a:rPr lang="en-US" sz="1600" dirty="0">
                <a:solidFill>
                  <a:schemeClr val="tx2"/>
                </a:solidFill>
              </a:rPr>
              <a:t>	</a:t>
            </a:r>
            <a:r>
              <a:rPr lang="en-US" sz="1600" dirty="0" smtClean="0">
                <a:solidFill>
                  <a:schemeClr val="tx2"/>
                </a:solidFill>
              </a:rPr>
              <a:t>	at shallow depth</a:t>
            </a:r>
            <a:r>
              <a:rPr lang="en-US" sz="1600" dirty="0">
                <a:solidFill>
                  <a:schemeClr val="tx2"/>
                </a:solidFill>
              </a:rPr>
              <a:t>	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09066" y="6393271"/>
            <a:ext cx="1412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solidFill>
                  <a:schemeClr val="tx2"/>
                </a:solidFill>
              </a:rPr>
              <a:t>Cai</a:t>
            </a:r>
            <a:r>
              <a:rPr lang="en-US" sz="1400" i="1" dirty="0" smtClean="0">
                <a:solidFill>
                  <a:schemeClr val="tx2"/>
                </a:solidFill>
              </a:rPr>
              <a:t> et al., in prep</a:t>
            </a:r>
            <a:endParaRPr lang="en-US" sz="14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92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12191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sz="3200" dirty="0" smtClean="0">
                <a:solidFill>
                  <a:srgbClr val="7030A0"/>
                </a:solidFill>
                <a:ea typeface="ＭＳ Ｐゴシック" charset="-128"/>
              </a:rPr>
              <a:t>Tonga:  The coldest slab </a:t>
            </a:r>
            <a:br>
              <a:rPr lang="en-US" altLang="en-US" sz="3200" dirty="0" smtClean="0">
                <a:solidFill>
                  <a:srgbClr val="7030A0"/>
                </a:solidFill>
                <a:ea typeface="ＭＳ Ｐゴシック" charset="-128"/>
              </a:rPr>
            </a:br>
            <a:r>
              <a:rPr lang="en-US" altLang="en-US" sz="3200" dirty="0" smtClean="0">
                <a:solidFill>
                  <a:srgbClr val="7030A0"/>
                </a:solidFill>
                <a:ea typeface="ＭＳ Ｐゴシック" charset="-128"/>
              </a:rPr>
              <a:t>How does it affect intermediate depth seismicity?</a:t>
            </a:r>
            <a:endParaRPr lang="en-US" altLang="en-US" sz="3200" dirty="0">
              <a:solidFill>
                <a:srgbClr val="7030A0"/>
              </a:solidFill>
              <a:ea typeface="ＭＳ Ｐゴシック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67" y="1744133"/>
            <a:ext cx="3010747" cy="43010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81735" y="1374801"/>
            <a:ext cx="2857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Extremely deep double zone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99727" y="2269066"/>
            <a:ext cx="1987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7030A0"/>
                </a:solidFill>
              </a:rPr>
              <a:t>Blue = </a:t>
            </a:r>
            <a:r>
              <a:rPr lang="en-US" sz="1200" dirty="0" err="1" smtClean="0">
                <a:solidFill>
                  <a:srgbClr val="7030A0"/>
                </a:solidFill>
              </a:rPr>
              <a:t>downdip</a:t>
            </a:r>
            <a:r>
              <a:rPr lang="en-US" sz="1200" dirty="0" smtClean="0">
                <a:solidFill>
                  <a:srgbClr val="7030A0"/>
                </a:solidFill>
              </a:rPr>
              <a:t> compression</a:t>
            </a:r>
          </a:p>
          <a:p>
            <a:r>
              <a:rPr lang="en-US" sz="1200" dirty="0" smtClean="0">
                <a:solidFill>
                  <a:srgbClr val="7030A0"/>
                </a:solidFill>
              </a:rPr>
              <a:t>Red = </a:t>
            </a:r>
            <a:r>
              <a:rPr lang="en-US" sz="1200" dirty="0" err="1" smtClean="0">
                <a:solidFill>
                  <a:srgbClr val="7030A0"/>
                </a:solidFill>
              </a:rPr>
              <a:t>downdip</a:t>
            </a:r>
            <a:r>
              <a:rPr lang="en-US" sz="1200" dirty="0" smtClean="0">
                <a:solidFill>
                  <a:srgbClr val="7030A0"/>
                </a:solidFill>
              </a:rPr>
              <a:t> extension</a:t>
            </a:r>
            <a:endParaRPr lang="en-US" sz="1200" dirty="0">
              <a:solidFill>
                <a:srgbClr val="7030A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648" y="2048933"/>
            <a:ext cx="4646482" cy="358986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36055" y="1559467"/>
            <a:ext cx="4020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Double zone depths thermally controlled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5200" y="6082269"/>
            <a:ext cx="8933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Greater double zone depth for cold slabs consistent with temperature-controlled dehydration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32889" y="6468533"/>
            <a:ext cx="1383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7030A0"/>
                </a:solidFill>
              </a:rPr>
              <a:t>Wei et al. </a:t>
            </a:r>
            <a:r>
              <a:rPr lang="en-US" sz="1400" dirty="0" smtClean="0">
                <a:solidFill>
                  <a:srgbClr val="7030A0"/>
                </a:solidFill>
              </a:rPr>
              <a:t>[2017]</a:t>
            </a:r>
            <a:endParaRPr lang="en-US" sz="1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4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12191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3200" dirty="0" smtClean="0">
                <a:solidFill>
                  <a:srgbClr val="7030A0"/>
                </a:solidFill>
                <a:ea typeface="ＭＳ Ｐゴシック" charset="-128"/>
              </a:rPr>
              <a:t>A burst of seismicity at a constant slab temperature</a:t>
            </a:r>
            <a:endParaRPr lang="en-US" altLang="en-US" sz="3200" dirty="0">
              <a:solidFill>
                <a:srgbClr val="7030A0"/>
              </a:solidFill>
              <a:ea typeface="ＭＳ Ｐゴシック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" b="724"/>
          <a:stretch/>
        </p:blipFill>
        <p:spPr>
          <a:xfrm>
            <a:off x="0" y="2095501"/>
            <a:ext cx="2770478" cy="23240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567" y="1452034"/>
            <a:ext cx="6430433" cy="43908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040889" y="6550223"/>
            <a:ext cx="1383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7030A0"/>
                </a:solidFill>
              </a:rPr>
              <a:t>Wei et al. </a:t>
            </a:r>
            <a:r>
              <a:rPr lang="en-US" sz="1400" dirty="0" smtClean="0">
                <a:solidFill>
                  <a:srgbClr val="7030A0"/>
                </a:solidFill>
              </a:rPr>
              <a:t>[2017]</a:t>
            </a:r>
            <a:endParaRPr lang="en-US" sz="1400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5084" y="5839994"/>
            <a:ext cx="79328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7030A0"/>
                </a:solidFill>
              </a:rPr>
              <a:t>Yellow dots = </a:t>
            </a:r>
            <a:r>
              <a:rPr lang="en-US" sz="1600" dirty="0" err="1" smtClean="0">
                <a:solidFill>
                  <a:srgbClr val="7030A0"/>
                </a:solidFill>
              </a:rPr>
              <a:t>downdip</a:t>
            </a:r>
            <a:r>
              <a:rPr lang="en-US" sz="1600" dirty="0" smtClean="0">
                <a:solidFill>
                  <a:srgbClr val="7030A0"/>
                </a:solidFill>
              </a:rPr>
              <a:t> compression; Magenta </a:t>
            </a:r>
            <a:r>
              <a:rPr lang="mr-IN" sz="1600" dirty="0" smtClean="0">
                <a:solidFill>
                  <a:srgbClr val="7030A0"/>
                </a:solidFill>
              </a:rPr>
              <a:t>–</a:t>
            </a:r>
            <a:r>
              <a:rPr lang="en-US" sz="1600" dirty="0" smtClean="0">
                <a:solidFill>
                  <a:srgbClr val="7030A0"/>
                </a:solidFill>
              </a:rPr>
              <a:t> </a:t>
            </a:r>
            <a:r>
              <a:rPr lang="en-US" sz="1600" dirty="0" err="1" smtClean="0">
                <a:solidFill>
                  <a:srgbClr val="7030A0"/>
                </a:solidFill>
              </a:rPr>
              <a:t>downdip</a:t>
            </a:r>
            <a:r>
              <a:rPr lang="en-US" sz="1600" dirty="0" smtClean="0">
                <a:solidFill>
                  <a:srgbClr val="7030A0"/>
                </a:solidFill>
              </a:rPr>
              <a:t> extension</a:t>
            </a:r>
          </a:p>
          <a:p>
            <a:r>
              <a:rPr lang="en-US" sz="1600" dirty="0" smtClean="0">
                <a:solidFill>
                  <a:srgbClr val="7030A0"/>
                </a:solidFill>
              </a:rPr>
              <a:t>The seismic belt occurs when the compressional events move into the </a:t>
            </a:r>
            <a:r>
              <a:rPr lang="en-US" sz="1600" dirty="0" err="1" smtClean="0">
                <a:solidFill>
                  <a:srgbClr val="7030A0"/>
                </a:solidFill>
              </a:rPr>
              <a:t>subducting</a:t>
            </a:r>
            <a:r>
              <a:rPr lang="en-US" sz="1600" dirty="0" smtClean="0">
                <a:solidFill>
                  <a:srgbClr val="7030A0"/>
                </a:solidFill>
              </a:rPr>
              <a:t> mantle</a:t>
            </a:r>
          </a:p>
          <a:p>
            <a:r>
              <a:rPr lang="en-US" sz="1600" dirty="0" smtClean="0">
                <a:solidFill>
                  <a:srgbClr val="7030A0"/>
                </a:solidFill>
              </a:rPr>
              <a:t>This depth is greater where convergence is higher, modeling suggests a constant temperature</a:t>
            </a:r>
          </a:p>
        </p:txBody>
      </p:sp>
    </p:spTree>
    <p:extLst>
      <p:ext uri="{BB962C8B-B14F-4D97-AF65-F5344CB8AC3E}">
        <p14:creationId xmlns:p14="http://schemas.microsoft.com/office/powerpoint/2010/main" val="159659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"/>
            <a:ext cx="9144000" cy="12191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306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A nearly isothermal dehydration mechanism ?</a:t>
            </a:r>
            <a:endParaRPr lang="en-US" sz="3200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3" r="2564"/>
          <a:stretch/>
        </p:blipFill>
        <p:spPr>
          <a:xfrm>
            <a:off x="1937062" y="1299105"/>
            <a:ext cx="5032810" cy="46799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04456" y="3791398"/>
            <a:ext cx="1119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Antigorite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723466" y="3048000"/>
            <a:ext cx="10673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Forsterite</a:t>
            </a:r>
            <a:endParaRPr lang="en-US" sz="1600" dirty="0" smtClean="0"/>
          </a:p>
          <a:p>
            <a:r>
              <a:rPr lang="en-US" sz="1600" dirty="0" smtClean="0"/>
              <a:t>+ Enstatite</a:t>
            </a:r>
          </a:p>
          <a:p>
            <a:r>
              <a:rPr lang="en-US" sz="1600" dirty="0" smtClean="0"/>
              <a:t>    + H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O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723465" y="1624337"/>
            <a:ext cx="10673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Phase A</a:t>
            </a:r>
          </a:p>
          <a:p>
            <a:r>
              <a:rPr lang="en-US" sz="1600" dirty="0" smtClean="0"/>
              <a:t>+ Enstatite</a:t>
            </a:r>
          </a:p>
          <a:p>
            <a:r>
              <a:rPr lang="en-US" sz="1600" dirty="0" smtClean="0"/>
              <a:t>+ H2O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0800" y="3378833"/>
            <a:ext cx="9526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7030A0"/>
                </a:solidFill>
              </a:rPr>
              <a:t>Moho</a:t>
            </a:r>
          </a:p>
          <a:p>
            <a:r>
              <a:rPr lang="en-US" sz="1600" dirty="0" smtClean="0">
                <a:solidFill>
                  <a:srgbClr val="7030A0"/>
                </a:solidFill>
              </a:rPr>
              <a:t>P-T paths</a:t>
            </a:r>
            <a:endParaRPr lang="en-US" sz="1600" dirty="0">
              <a:solidFill>
                <a:srgbClr val="7030A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90808" y="6573334"/>
            <a:ext cx="13836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rgbClr val="7030A0"/>
                </a:solidFill>
              </a:rPr>
              <a:t>Wei et al. </a:t>
            </a:r>
            <a:r>
              <a:rPr lang="en-US" sz="1400" dirty="0">
                <a:solidFill>
                  <a:srgbClr val="7030A0"/>
                </a:solidFill>
              </a:rPr>
              <a:t>[2017]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9033" y="5757228"/>
            <a:ext cx="89923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The seismicity cluster plots at about 400˚C independent of pressure; adjacent Moho at 500˚C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Near the expected P&amp;T of Antigorite </a:t>
            </a:r>
            <a:r>
              <a:rPr lang="en-US" dirty="0" smtClean="0">
                <a:solidFill>
                  <a:srgbClr val="7030A0"/>
                </a:solidFill>
                <a:sym typeface="Wingdings"/>
              </a:rPr>
              <a:t> Phase A + Enstatite + H2O dehydration reaction</a:t>
            </a:r>
          </a:p>
          <a:p>
            <a:r>
              <a:rPr lang="en-US" dirty="0" smtClean="0">
                <a:solidFill>
                  <a:srgbClr val="7030A0"/>
                </a:solidFill>
                <a:sym typeface="Wingdings"/>
              </a:rPr>
              <a:t>Does not agree with slope, but it is poorly determined by experimental data; kinetics a factor?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788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37355"/>
            <a:ext cx="9144000" cy="1536094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093"/>
            <a:ext cx="82296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333399"/>
                </a:solidFill>
              </a:rPr>
              <a:t>Imaging pathways of water and melt through arc/</a:t>
            </a:r>
            <a:r>
              <a:rPr lang="en-US" sz="4000" dirty="0" err="1" smtClean="0">
                <a:solidFill>
                  <a:srgbClr val="333399"/>
                </a:solidFill>
              </a:rPr>
              <a:t>backarc</a:t>
            </a:r>
            <a:r>
              <a:rPr lang="en-US" sz="4000" dirty="0" smtClean="0">
                <a:solidFill>
                  <a:srgbClr val="333399"/>
                </a:solidFill>
              </a:rPr>
              <a:t> systems</a:t>
            </a:r>
            <a:endParaRPr lang="en-US" sz="4000" dirty="0">
              <a:solidFill>
                <a:srgbClr val="333399"/>
              </a:solidFill>
            </a:endParaRPr>
          </a:p>
        </p:txBody>
      </p:sp>
      <p:pic>
        <p:nvPicPr>
          <p:cNvPr id="4" name="Picture 3" descr="SubZo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06" y="1734053"/>
            <a:ext cx="5871680" cy="36477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79069" y="5381790"/>
            <a:ext cx="76242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33399"/>
                </a:solidFill>
              </a:rPr>
              <a:t>Seismology provides constraints on: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333399"/>
                </a:solidFill>
              </a:rPr>
              <a:t>	</a:t>
            </a:r>
            <a:r>
              <a:rPr lang="en-US" sz="1600" dirty="0" smtClean="0">
                <a:solidFill>
                  <a:srgbClr val="333399"/>
                </a:solidFill>
              </a:rPr>
              <a:t>Amount of water coming into the system in the </a:t>
            </a:r>
            <a:r>
              <a:rPr lang="en-US" sz="1600" dirty="0" err="1" smtClean="0">
                <a:solidFill>
                  <a:srgbClr val="333399"/>
                </a:solidFill>
              </a:rPr>
              <a:t>subducting</a:t>
            </a:r>
            <a:r>
              <a:rPr lang="en-US" sz="1600" dirty="0" smtClean="0">
                <a:solidFill>
                  <a:srgbClr val="333399"/>
                </a:solidFill>
              </a:rPr>
              <a:t> plate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333399"/>
                </a:solidFill>
              </a:rPr>
              <a:t>	</a:t>
            </a:r>
            <a:r>
              <a:rPr lang="en-US" sz="1600" dirty="0" smtClean="0">
                <a:solidFill>
                  <a:srgbClr val="333399"/>
                </a:solidFill>
              </a:rPr>
              <a:t>Depth and configuration of the melting region beneath the arc and </a:t>
            </a:r>
            <a:r>
              <a:rPr lang="en-US" sz="1600" dirty="0" err="1" smtClean="0">
                <a:solidFill>
                  <a:srgbClr val="333399"/>
                </a:solidFill>
              </a:rPr>
              <a:t>backarc</a:t>
            </a:r>
            <a:endParaRPr lang="en-US" sz="1600" dirty="0" smtClean="0">
              <a:solidFill>
                <a:srgbClr val="333399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333399"/>
                </a:solidFill>
              </a:rPr>
              <a:t>   Effect of water on the melting system when water varies along strike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333399"/>
                </a:solidFill>
              </a:rPr>
              <a:t> </a:t>
            </a:r>
            <a:r>
              <a:rPr lang="en-US" sz="1600" dirty="0" smtClean="0">
                <a:solidFill>
                  <a:srgbClr val="333399"/>
                </a:solidFill>
              </a:rPr>
              <a:t>  Earthquake locations and source processes in the shallow thrust zone &amp; slab</a:t>
            </a:r>
            <a:endParaRPr lang="en-US" sz="1600" dirty="0">
              <a:solidFill>
                <a:srgbClr val="33339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82516" y="4719350"/>
            <a:ext cx="1120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333399"/>
                </a:solidFill>
              </a:rPr>
              <a:t>Figure credit:</a:t>
            </a:r>
          </a:p>
          <a:p>
            <a:r>
              <a:rPr lang="en-US" sz="1200" i="1" dirty="0" smtClean="0">
                <a:solidFill>
                  <a:srgbClr val="333399"/>
                </a:solidFill>
              </a:rPr>
              <a:t>Wikipedia</a:t>
            </a:r>
            <a:endParaRPr lang="en-US" sz="1200" i="1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5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"/>
            <a:ext cx="9144000" cy="1142999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993" name="Title 1"/>
          <p:cNvSpPr>
            <a:spLocks noGrp="1"/>
          </p:cNvSpPr>
          <p:nvPr>
            <p:ph type="title"/>
          </p:nvPr>
        </p:nvSpPr>
        <p:spPr>
          <a:xfrm>
            <a:off x="533400" y="-25400"/>
            <a:ext cx="8229600" cy="1143000"/>
          </a:xfrm>
        </p:spPr>
        <p:txBody>
          <a:bodyPr/>
          <a:lstStyle/>
          <a:p>
            <a:r>
              <a:rPr lang="en-US" sz="280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The Lau Basin:  Subducted water signature in backarc spreading </a:t>
            </a:r>
          </a:p>
        </p:txBody>
      </p:sp>
      <p:pic>
        <p:nvPicPr>
          <p:cNvPr id="84994" name="Picture 4" descr="lau_geoche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3" t="40315" b="14025"/>
          <a:stretch/>
        </p:blipFill>
        <p:spPr bwMode="auto">
          <a:xfrm>
            <a:off x="6620047" y="3918819"/>
            <a:ext cx="2424893" cy="2567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TextBox 6"/>
          <p:cNvSpPr txBox="1">
            <a:spLocks noChangeArrowheads="1"/>
          </p:cNvSpPr>
          <p:nvPr/>
        </p:nvSpPr>
        <p:spPr bwMode="auto">
          <a:xfrm>
            <a:off x="7204075" y="6369748"/>
            <a:ext cx="1558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i="1" smtClean="0">
                <a:solidFill>
                  <a:srgbClr val="333399"/>
                </a:solidFill>
              </a:rPr>
              <a:t>Tivey</a:t>
            </a:r>
            <a:r>
              <a:rPr lang="en-US" sz="1400" i="1" dirty="0" smtClean="0">
                <a:solidFill>
                  <a:srgbClr val="333399"/>
                </a:solidFill>
              </a:rPr>
              <a:t> et al </a:t>
            </a:r>
            <a:r>
              <a:rPr lang="en-US" sz="1400" dirty="0" smtClean="0">
                <a:solidFill>
                  <a:srgbClr val="333399"/>
                </a:solidFill>
              </a:rPr>
              <a:t>[2012]</a:t>
            </a:r>
          </a:p>
        </p:txBody>
      </p:sp>
      <p:sp>
        <p:nvSpPr>
          <p:cNvPr id="84997" name="TextBox 1"/>
          <p:cNvSpPr txBox="1">
            <a:spLocks noChangeArrowheads="1"/>
          </p:cNvSpPr>
          <p:nvPr/>
        </p:nvSpPr>
        <p:spPr bwMode="auto">
          <a:xfrm>
            <a:off x="457200" y="1297592"/>
            <a:ext cx="86164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800" dirty="0" smtClean="0">
                <a:solidFill>
                  <a:srgbClr val="333399"/>
                </a:solidFill>
              </a:rPr>
              <a:t>Water from the slab in magma source decreases with distance from arc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800" dirty="0" err="1" smtClean="0">
                <a:solidFill>
                  <a:srgbClr val="333399"/>
                </a:solidFill>
              </a:rPr>
              <a:t>Backarc</a:t>
            </a:r>
            <a:r>
              <a:rPr lang="en-US" sz="1800" dirty="0" smtClean="0">
                <a:solidFill>
                  <a:srgbClr val="333399"/>
                </a:solidFill>
              </a:rPr>
              <a:t> spreading centers close to arc show strong slab geochemical signature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800" dirty="0" smtClean="0">
                <a:solidFill>
                  <a:srgbClr val="333399"/>
                </a:solidFill>
              </a:rPr>
              <a:t>Use seismology to image the arc and </a:t>
            </a:r>
            <a:r>
              <a:rPr lang="en-US" sz="1800" dirty="0" err="1" smtClean="0">
                <a:solidFill>
                  <a:srgbClr val="333399"/>
                </a:solidFill>
              </a:rPr>
              <a:t>backarc</a:t>
            </a:r>
            <a:r>
              <a:rPr lang="en-US" sz="1800" dirty="0" smtClean="0">
                <a:solidFill>
                  <a:srgbClr val="333399"/>
                </a:solidFill>
              </a:rPr>
              <a:t> </a:t>
            </a:r>
            <a:r>
              <a:rPr lang="en-US" sz="1800" dirty="0" err="1" smtClean="0">
                <a:solidFill>
                  <a:srgbClr val="333399"/>
                </a:solidFill>
              </a:rPr>
              <a:t>metling</a:t>
            </a:r>
            <a:r>
              <a:rPr lang="en-US" sz="1800" dirty="0" smtClean="0">
                <a:solidFill>
                  <a:srgbClr val="333399"/>
                </a:solidFill>
              </a:rPr>
              <a:t> regions</a:t>
            </a:r>
          </a:p>
        </p:txBody>
      </p:sp>
      <p:pic>
        <p:nvPicPr>
          <p:cNvPr id="84998" name="Picture 1" descr="lau_bathymetr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4121"/>
            <a:ext cx="3228829" cy="3307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elsc_cartoo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45" b="-6952"/>
          <a:stretch>
            <a:fillRect/>
          </a:stretch>
        </p:blipFill>
        <p:spPr bwMode="auto">
          <a:xfrm>
            <a:off x="4648201" y="2212658"/>
            <a:ext cx="3825240" cy="170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kelley_water_backarc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52" y="4040738"/>
            <a:ext cx="3019372" cy="217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4262120" y="6338498"/>
            <a:ext cx="1670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 dirty="0">
                <a:solidFill>
                  <a:srgbClr val="333399"/>
                </a:solidFill>
              </a:rPr>
              <a:t>Kelley et al. </a:t>
            </a:r>
            <a:r>
              <a:rPr lang="en-US" sz="1400" dirty="0">
                <a:solidFill>
                  <a:srgbClr val="333399"/>
                </a:solidFill>
              </a:rPr>
              <a:t>[2006]</a:t>
            </a:r>
          </a:p>
        </p:txBody>
      </p:sp>
    </p:spTree>
    <p:extLst>
      <p:ext uri="{BB962C8B-B14F-4D97-AF65-F5344CB8AC3E}">
        <p14:creationId xmlns:p14="http://schemas.microsoft.com/office/powerpoint/2010/main" val="428667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"/>
            <a:ext cx="9144000" cy="1142999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092" name="TextBox 2"/>
          <p:cNvSpPr txBox="1">
            <a:spLocks noChangeArrowheads="1"/>
          </p:cNvSpPr>
          <p:nvPr/>
        </p:nvSpPr>
        <p:spPr bwMode="auto">
          <a:xfrm>
            <a:off x="228600" y="5470675"/>
            <a:ext cx="88153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srgbClr val="333399"/>
                </a:solidFill>
              </a:rPr>
              <a:t>Seismic noise correlation gives higher resolution images at shallow depths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srgbClr val="333399"/>
                </a:solidFill>
              </a:rPr>
              <a:t>Melting region is offset to the west along northern ELSC, consistent with deeper images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srgbClr val="333399"/>
                </a:solidFill>
              </a:rPr>
              <a:t>Melt becomes offset to the east and extends to the volcanic arc at the chemical discontinuity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srgbClr val="333399"/>
                </a:solidFill>
              </a:rPr>
              <a:t>Geochemical discontinuity is where the </a:t>
            </a:r>
            <a:r>
              <a:rPr lang="en-US" sz="1600" dirty="0" err="1" smtClean="0">
                <a:solidFill>
                  <a:srgbClr val="333399"/>
                </a:solidFill>
              </a:rPr>
              <a:t>backarc</a:t>
            </a:r>
            <a:r>
              <a:rPr lang="en-US" sz="1600" dirty="0" smtClean="0">
                <a:solidFill>
                  <a:srgbClr val="333399"/>
                </a:solidFill>
              </a:rPr>
              <a:t> and arc melting regions begin to interact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srgbClr val="333399"/>
                </a:solidFill>
              </a:rPr>
              <a:t>South of the discontinuity slab water is provided to the </a:t>
            </a:r>
            <a:r>
              <a:rPr lang="en-US" sz="1600" dirty="0" err="1" smtClean="0">
                <a:solidFill>
                  <a:srgbClr val="333399"/>
                </a:solidFill>
              </a:rPr>
              <a:t>backarc</a:t>
            </a:r>
            <a:r>
              <a:rPr lang="en-US" sz="1600" dirty="0" smtClean="0">
                <a:solidFill>
                  <a:srgbClr val="333399"/>
                </a:solidFill>
              </a:rPr>
              <a:t> melt from the sub-arc mantle</a:t>
            </a:r>
          </a:p>
        </p:txBody>
      </p:sp>
      <p:sp>
        <p:nvSpPr>
          <p:cNvPr id="89089" name="Title 1"/>
          <p:cNvSpPr>
            <a:spLocks noGrp="1"/>
          </p:cNvSpPr>
          <p:nvPr>
            <p:ph type="title"/>
          </p:nvPr>
        </p:nvSpPr>
        <p:spPr>
          <a:xfrm>
            <a:off x="457200" y="174248"/>
            <a:ext cx="8229600" cy="792162"/>
          </a:xfrm>
        </p:spPr>
        <p:txBody>
          <a:bodyPr/>
          <a:lstStyle/>
          <a:p>
            <a:r>
              <a:rPr lang="en-US" sz="3200" dirty="0" err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Backarc</a:t>
            </a:r>
            <a:r>
              <a:rPr lang="en-US" sz="32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 geochemical discontinuity</a:t>
            </a:r>
          </a:p>
        </p:txBody>
      </p:sp>
      <p:pic>
        <p:nvPicPr>
          <p:cNvPr id="89090" name="Picture 3" descr="zha_25_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TextBox 1"/>
          <p:cNvSpPr txBox="1">
            <a:spLocks noChangeArrowheads="1"/>
          </p:cNvSpPr>
          <p:nvPr/>
        </p:nvSpPr>
        <p:spPr bwMode="auto">
          <a:xfrm>
            <a:off x="6832600" y="4949825"/>
            <a:ext cx="15257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i="1" dirty="0" err="1" smtClean="0">
                <a:solidFill>
                  <a:srgbClr val="333399"/>
                </a:solidFill>
              </a:rPr>
              <a:t>Zha</a:t>
            </a:r>
            <a:r>
              <a:rPr lang="en-US" sz="1400" i="1" dirty="0" smtClean="0">
                <a:solidFill>
                  <a:srgbClr val="333399"/>
                </a:solidFill>
              </a:rPr>
              <a:t> et al.</a:t>
            </a:r>
            <a:r>
              <a:rPr lang="en-US" sz="1400" i="1" dirty="0">
                <a:solidFill>
                  <a:srgbClr val="333399"/>
                </a:solidFill>
              </a:rPr>
              <a:t> </a:t>
            </a:r>
            <a:r>
              <a:rPr lang="en-US" sz="1400" dirty="0" smtClean="0">
                <a:solidFill>
                  <a:srgbClr val="333399"/>
                </a:solidFill>
              </a:rPr>
              <a:t>[2014]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03046" y="2498990"/>
            <a:ext cx="8034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Eastern</a:t>
            </a:r>
          </a:p>
          <a:p>
            <a:r>
              <a:rPr lang="en-US" sz="1400" dirty="0" smtClean="0"/>
              <a:t>Lau </a:t>
            </a:r>
          </a:p>
          <a:p>
            <a:r>
              <a:rPr lang="en-US" sz="1400" dirty="0" smtClean="0"/>
              <a:t>S 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32666" y="2237619"/>
            <a:ext cx="8661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Tofua</a:t>
            </a:r>
            <a:endParaRPr lang="en-US" sz="1400" dirty="0" smtClean="0"/>
          </a:p>
          <a:p>
            <a:r>
              <a:rPr lang="en-US" sz="1400" dirty="0" smtClean="0"/>
              <a:t>Volcanic</a:t>
            </a:r>
          </a:p>
          <a:p>
            <a:r>
              <a:rPr lang="en-US" sz="1400" dirty="0" smtClean="0"/>
              <a:t>Arc</a:t>
            </a:r>
          </a:p>
        </p:txBody>
      </p:sp>
    </p:spTree>
    <p:extLst>
      <p:ext uri="{BB962C8B-B14F-4D97-AF65-F5344CB8AC3E}">
        <p14:creationId xmlns:p14="http://schemas.microsoft.com/office/powerpoint/2010/main" val="1519804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"/>
            <a:ext cx="9144000" cy="1038597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089" name="Title 1"/>
          <p:cNvSpPr>
            <a:spLocks noGrp="1"/>
          </p:cNvSpPr>
          <p:nvPr>
            <p:ph type="title"/>
          </p:nvPr>
        </p:nvSpPr>
        <p:spPr>
          <a:xfrm>
            <a:off x="533400" y="-25400"/>
            <a:ext cx="8156575" cy="854216"/>
          </a:xfrm>
        </p:spPr>
        <p:txBody>
          <a:bodyPr/>
          <a:lstStyle/>
          <a:p>
            <a:r>
              <a:rPr lang="en-US" altLang="en-US" sz="2800" dirty="0" err="1">
                <a:solidFill>
                  <a:schemeClr val="accent2"/>
                </a:solidFill>
                <a:ea typeface="ＭＳ Ｐゴシック" charset="-128"/>
              </a:rPr>
              <a:t>Backarc</a:t>
            </a:r>
            <a:r>
              <a:rPr lang="en-US" altLang="en-US" sz="2800" dirty="0">
                <a:solidFill>
                  <a:schemeClr val="accent2"/>
                </a:solidFill>
                <a:ea typeface="ＭＳ Ｐゴシック" charset="-128"/>
              </a:rPr>
              <a:t> Geochemistry and Mantle Tomography</a:t>
            </a:r>
          </a:p>
        </p:txBody>
      </p:sp>
      <p:pic>
        <p:nvPicPr>
          <p:cNvPr id="89092" name="Picture 4" descr="lau_geoche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1" t="40315" b="16174"/>
          <a:stretch>
            <a:fillRect/>
          </a:stretch>
        </p:blipFill>
        <p:spPr bwMode="auto">
          <a:xfrm>
            <a:off x="76200" y="3886200"/>
            <a:ext cx="2616200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3" name="TextBox 2"/>
          <p:cNvSpPr txBox="1">
            <a:spLocks noChangeArrowheads="1"/>
          </p:cNvSpPr>
          <p:nvPr/>
        </p:nvSpPr>
        <p:spPr bwMode="auto">
          <a:xfrm>
            <a:off x="2133600" y="3733800"/>
            <a:ext cx="5492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/>
              <a:t>A-A’</a:t>
            </a:r>
          </a:p>
        </p:txBody>
      </p:sp>
      <p:sp>
        <p:nvSpPr>
          <p:cNvPr id="89094" name="Rectangle 3"/>
          <p:cNvSpPr>
            <a:spLocks noChangeArrowheads="1"/>
          </p:cNvSpPr>
          <p:nvPr/>
        </p:nvSpPr>
        <p:spPr bwMode="auto">
          <a:xfrm>
            <a:off x="2133600" y="4538663"/>
            <a:ext cx="5651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/>
              <a:t>B-B’</a:t>
            </a:r>
          </a:p>
        </p:txBody>
      </p:sp>
      <p:sp>
        <p:nvSpPr>
          <p:cNvPr id="89095" name="Rectangle 4"/>
          <p:cNvSpPr>
            <a:spLocks noChangeArrowheads="1"/>
          </p:cNvSpPr>
          <p:nvPr/>
        </p:nvSpPr>
        <p:spPr bwMode="auto">
          <a:xfrm>
            <a:off x="2133600" y="5257800"/>
            <a:ext cx="5873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 dirty="0"/>
              <a:t>C-C’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55108" y="5439484"/>
            <a:ext cx="6074099" cy="138499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en-US" sz="1400" dirty="0" smtClean="0">
                <a:solidFill>
                  <a:srgbClr val="333399"/>
                </a:solidFill>
              </a:rPr>
              <a:t>Joint inversion of Rayleigh waves from earthquakes and ambient noise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n-US" sz="1400" dirty="0" smtClean="0">
                <a:solidFill>
                  <a:srgbClr val="333399"/>
                </a:solidFill>
              </a:rPr>
              <a:t>CLSC </a:t>
            </a:r>
            <a:r>
              <a:rPr lang="en-US" altLang="en-US" sz="1400" dirty="0">
                <a:solidFill>
                  <a:srgbClr val="333399"/>
                </a:solidFill>
              </a:rPr>
              <a:t>and Northern ELSC show ridges are fed by </a:t>
            </a:r>
            <a:r>
              <a:rPr lang="en-US" altLang="en-US" sz="1400" dirty="0" smtClean="0">
                <a:solidFill>
                  <a:srgbClr val="333399"/>
                </a:solidFill>
              </a:rPr>
              <a:t>decompression </a:t>
            </a:r>
          </a:p>
          <a:p>
            <a:pPr marL="0" indent="0" eaLnBrk="1" hangingPunct="1"/>
            <a:r>
              <a:rPr lang="en-US" altLang="en-US" sz="1400" dirty="0">
                <a:solidFill>
                  <a:srgbClr val="333399"/>
                </a:solidFill>
              </a:rPr>
              <a:t> </a:t>
            </a:r>
            <a:r>
              <a:rPr lang="en-US" altLang="en-US" sz="1400" dirty="0" smtClean="0">
                <a:solidFill>
                  <a:srgbClr val="333399"/>
                </a:solidFill>
              </a:rPr>
              <a:t>            melting in upwelling to the west.</a:t>
            </a:r>
            <a:endParaRPr lang="en-US" altLang="en-US" sz="1400" dirty="0">
              <a:solidFill>
                <a:srgbClr val="333399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en-US" sz="1400" dirty="0" err="1">
                <a:solidFill>
                  <a:srgbClr val="333399"/>
                </a:solidFill>
              </a:rPr>
              <a:t>Valu</a:t>
            </a:r>
            <a:r>
              <a:rPr lang="en-US" altLang="en-US" sz="1400" dirty="0">
                <a:solidFill>
                  <a:srgbClr val="333399"/>
                </a:solidFill>
              </a:rPr>
              <a:t> Fa Ridge show no connection to the </a:t>
            </a:r>
            <a:r>
              <a:rPr lang="en-US" altLang="en-US" sz="1400" dirty="0" smtClean="0">
                <a:solidFill>
                  <a:srgbClr val="333399"/>
                </a:solidFill>
              </a:rPr>
              <a:t>upwelling </a:t>
            </a:r>
            <a:r>
              <a:rPr lang="en-US" altLang="en-US" sz="1400" dirty="0">
                <a:solidFill>
                  <a:srgbClr val="333399"/>
                </a:solidFill>
              </a:rPr>
              <a:t>to </a:t>
            </a:r>
            <a:r>
              <a:rPr lang="en-US" altLang="en-US" sz="1400" dirty="0" smtClean="0">
                <a:solidFill>
                  <a:srgbClr val="333399"/>
                </a:solidFill>
              </a:rPr>
              <a:t>the west</a:t>
            </a:r>
            <a:r>
              <a:rPr lang="en-US" altLang="en-US" sz="1400" dirty="0">
                <a:solidFill>
                  <a:srgbClr val="333399"/>
                </a:solidFill>
              </a:rPr>
              <a:t>, </a:t>
            </a:r>
            <a:endParaRPr lang="en-US" altLang="en-US" sz="1400" dirty="0" smtClean="0">
              <a:solidFill>
                <a:srgbClr val="333399"/>
              </a:solidFill>
            </a:endParaRPr>
          </a:p>
          <a:p>
            <a:pPr marL="0" indent="0" eaLnBrk="1" hangingPunct="1"/>
            <a:r>
              <a:rPr lang="en-US" altLang="en-US" sz="1400" dirty="0">
                <a:solidFill>
                  <a:srgbClr val="333399"/>
                </a:solidFill>
              </a:rPr>
              <a:t> </a:t>
            </a:r>
            <a:r>
              <a:rPr lang="en-US" altLang="en-US" sz="1400" dirty="0" smtClean="0">
                <a:solidFill>
                  <a:srgbClr val="333399"/>
                </a:solidFill>
              </a:rPr>
              <a:t>             instead </a:t>
            </a:r>
            <a:r>
              <a:rPr lang="en-US" altLang="en-US" sz="1400" dirty="0">
                <a:solidFill>
                  <a:srgbClr val="333399"/>
                </a:solidFill>
              </a:rPr>
              <a:t>ridge samples only area above the slab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n-US" sz="1400" dirty="0">
                <a:solidFill>
                  <a:srgbClr val="333399"/>
                </a:solidFill>
              </a:rPr>
              <a:t>Explains sudden change of ridge geochemistry at </a:t>
            </a:r>
            <a:r>
              <a:rPr lang="en-US" altLang="en-US" sz="1400" dirty="0" smtClean="0">
                <a:solidFill>
                  <a:srgbClr val="333399"/>
                </a:solidFill>
              </a:rPr>
              <a:t>21°S</a:t>
            </a:r>
            <a:endParaRPr lang="en-US" altLang="en-US" sz="1400" dirty="0">
              <a:solidFill>
                <a:srgbClr val="333399"/>
              </a:solidFill>
            </a:endParaRPr>
          </a:p>
        </p:txBody>
      </p:sp>
      <p:sp>
        <p:nvSpPr>
          <p:cNvPr id="89097" name="TextBox 1"/>
          <p:cNvSpPr txBox="1">
            <a:spLocks noChangeArrowheads="1"/>
          </p:cNvSpPr>
          <p:nvPr/>
        </p:nvSpPr>
        <p:spPr bwMode="auto">
          <a:xfrm>
            <a:off x="6578600" y="5251732"/>
            <a:ext cx="21039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 i="1" dirty="0">
                <a:solidFill>
                  <a:srgbClr val="333399"/>
                </a:solidFill>
              </a:rPr>
              <a:t>Wei </a:t>
            </a:r>
            <a:r>
              <a:rPr lang="en-US" altLang="en-US" sz="1200" i="1" dirty="0" smtClean="0">
                <a:solidFill>
                  <a:srgbClr val="333399"/>
                </a:solidFill>
              </a:rPr>
              <a:t>et al. </a:t>
            </a:r>
            <a:r>
              <a:rPr lang="en-US" altLang="en-US" sz="1200" dirty="0" smtClean="0">
                <a:solidFill>
                  <a:srgbClr val="333399"/>
                </a:solidFill>
              </a:rPr>
              <a:t>[2015] and [2016].</a:t>
            </a:r>
            <a:endParaRPr lang="en-US" altLang="en-US" sz="1200" dirty="0">
              <a:solidFill>
                <a:srgbClr val="33339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870"/>
            <a:ext cx="3124200" cy="22766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67" y="1111786"/>
            <a:ext cx="5049308" cy="419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8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1142999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13" name="Title 1"/>
          <p:cNvSpPr>
            <a:spLocks noGrp="1"/>
          </p:cNvSpPr>
          <p:nvPr>
            <p:ph type="title"/>
          </p:nvPr>
        </p:nvSpPr>
        <p:spPr>
          <a:xfrm>
            <a:off x="533400" y="-25400"/>
            <a:ext cx="8229600" cy="1143000"/>
          </a:xfrm>
        </p:spPr>
        <p:txBody>
          <a:bodyPr/>
          <a:lstStyle/>
          <a:p>
            <a:r>
              <a:rPr lang="en-US" sz="280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Backarc Geochemistry and Mantle Tomography</a:t>
            </a:r>
          </a:p>
        </p:txBody>
      </p:sp>
      <p:pic>
        <p:nvPicPr>
          <p:cNvPr id="90114" name="Picture 2" descr="cross_section_base_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600"/>
            <a:ext cx="2693988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Picture 3" descr="water_lau_tom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199" y="1295400"/>
            <a:ext cx="5999245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Box 1"/>
          <p:cNvSpPr txBox="1">
            <a:spLocks noChangeArrowheads="1"/>
          </p:cNvSpPr>
          <p:nvPr/>
        </p:nvSpPr>
        <p:spPr bwMode="auto">
          <a:xfrm>
            <a:off x="228600" y="4876800"/>
            <a:ext cx="891857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600" dirty="0" smtClean="0">
                <a:solidFill>
                  <a:srgbClr val="333399"/>
                </a:solidFill>
              </a:rPr>
              <a:t>Images show great variation in the anomaly amplitude in the melting region (~50 km depth)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600" dirty="0" smtClean="0">
                <a:solidFill>
                  <a:srgbClr val="333399"/>
                </a:solidFill>
              </a:rPr>
              <a:t>Largest anomaly is in the Northeast Lau Basin (with no spreading center) and CLSC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600" dirty="0" smtClean="0">
                <a:solidFill>
                  <a:srgbClr val="333399"/>
                </a:solidFill>
              </a:rPr>
              <a:t>Anomaly beneath Northeast Lau basin could be a result of melt trapped beneath lithosphere?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600" dirty="0" smtClean="0">
                <a:solidFill>
                  <a:srgbClr val="333399"/>
                </a:solidFill>
              </a:rPr>
              <a:t>Much smaller anomaly beneath the </a:t>
            </a:r>
            <a:r>
              <a:rPr lang="en-US" sz="1600" dirty="0" err="1" smtClean="0">
                <a:solidFill>
                  <a:srgbClr val="333399"/>
                </a:solidFill>
              </a:rPr>
              <a:t>Valu</a:t>
            </a:r>
            <a:r>
              <a:rPr lang="en-US" sz="1600" dirty="0" smtClean="0">
                <a:solidFill>
                  <a:srgbClr val="333399"/>
                </a:solidFill>
              </a:rPr>
              <a:t> </a:t>
            </a:r>
            <a:r>
              <a:rPr lang="en-US" sz="1600" dirty="0" err="1" smtClean="0">
                <a:solidFill>
                  <a:srgbClr val="333399"/>
                </a:solidFill>
              </a:rPr>
              <a:t>Fa</a:t>
            </a:r>
            <a:r>
              <a:rPr lang="en-US" sz="1600" dirty="0" smtClean="0">
                <a:solidFill>
                  <a:srgbClr val="333399"/>
                </a:solidFill>
              </a:rPr>
              <a:t> Ridge, with large water input from the slab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600" dirty="0" smtClean="0">
                <a:solidFill>
                  <a:srgbClr val="333399"/>
                </a:solidFill>
              </a:rPr>
              <a:t>Seismic anomaly difference is too large to be caused by temperature differences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600" dirty="0" smtClean="0">
                <a:solidFill>
                  <a:srgbClr val="333399"/>
                </a:solidFill>
              </a:rPr>
              <a:t>Anomaly amplitude is inversely correlated with water in the melt, suggesting decreased </a:t>
            </a:r>
          </a:p>
          <a:p>
            <a:pPr marL="0" indent="0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smtClean="0">
                <a:solidFill>
                  <a:srgbClr val="333399"/>
                </a:solidFill>
              </a:rPr>
              <a:t>         melt porosity for aqueous melts</a:t>
            </a:r>
          </a:p>
        </p:txBody>
      </p:sp>
      <p:sp>
        <p:nvSpPr>
          <p:cNvPr id="90117" name="Rectangle 2"/>
          <p:cNvSpPr>
            <a:spLocks noChangeArrowheads="1"/>
          </p:cNvSpPr>
          <p:nvPr/>
        </p:nvSpPr>
        <p:spPr bwMode="auto">
          <a:xfrm>
            <a:off x="280610" y="3657600"/>
            <a:ext cx="28352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Wei et al.</a:t>
            </a:r>
            <a:r>
              <a:rPr lang="en-US" sz="1200" dirty="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, Nature, 2015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 dirty="0" smtClean="0">
              <a:solidFill>
                <a:srgbClr val="333399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Temperatures and final equilibration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depths from Si + Mg </a:t>
            </a:r>
            <a:r>
              <a:rPr lang="en-US" sz="1200" dirty="0" err="1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thermobarometry</a:t>
            </a:r>
            <a:endParaRPr lang="en-US" sz="1200" dirty="0" smtClean="0">
              <a:solidFill>
                <a:srgbClr val="333399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200" i="1" dirty="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Lee et al.</a:t>
            </a:r>
            <a:r>
              <a:rPr lang="en-US" sz="1200" dirty="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, 2009) provided by T. Plank</a:t>
            </a:r>
          </a:p>
        </p:txBody>
      </p:sp>
    </p:spTree>
    <p:extLst>
      <p:ext uri="{BB962C8B-B14F-4D97-AF65-F5344CB8AC3E}">
        <p14:creationId xmlns:p14="http://schemas.microsoft.com/office/powerpoint/2010/main" val="298173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9144000" cy="1055909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161" name="Title 1"/>
          <p:cNvSpPr>
            <a:spLocks noGrp="1"/>
          </p:cNvSpPr>
          <p:nvPr>
            <p:ph type="title"/>
          </p:nvPr>
        </p:nvSpPr>
        <p:spPr>
          <a:xfrm>
            <a:off x="457200" y="120950"/>
            <a:ext cx="8229600" cy="762000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How does water affect melt porosity?</a:t>
            </a:r>
          </a:p>
        </p:txBody>
      </p:sp>
      <p:sp>
        <p:nvSpPr>
          <p:cNvPr id="92162" name="Rectangle 9"/>
          <p:cNvSpPr>
            <a:spLocks noChangeArrowheads="1"/>
          </p:cNvSpPr>
          <p:nvPr/>
        </p:nvSpPr>
        <p:spPr bwMode="auto">
          <a:xfrm>
            <a:off x="1676400" y="3124200"/>
            <a:ext cx="73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Node</a:t>
            </a:r>
          </a:p>
        </p:txBody>
      </p:sp>
      <p:sp>
        <p:nvSpPr>
          <p:cNvPr id="92163" name="Rectangle 10"/>
          <p:cNvSpPr>
            <a:spLocks noChangeArrowheads="1"/>
          </p:cNvSpPr>
          <p:nvPr/>
        </p:nvSpPr>
        <p:spPr bwMode="auto">
          <a:xfrm>
            <a:off x="3505200" y="5334000"/>
            <a:ext cx="882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Tubule</a:t>
            </a:r>
          </a:p>
        </p:txBody>
      </p:sp>
      <p:sp>
        <p:nvSpPr>
          <p:cNvPr id="40967" name="TextBox 7"/>
          <p:cNvSpPr txBox="1">
            <a:spLocks noChangeArrowheads="1"/>
          </p:cNvSpPr>
          <p:nvPr/>
        </p:nvSpPr>
        <p:spPr bwMode="auto">
          <a:xfrm>
            <a:off x="4405313" y="1120015"/>
            <a:ext cx="473868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1800" dirty="0" smtClean="0">
                <a:solidFill>
                  <a:srgbClr val="333399"/>
                </a:solidFill>
              </a:rPr>
              <a:t> Assume the magnitude of the seismic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dirty="0">
                <a:solidFill>
                  <a:srgbClr val="333399"/>
                </a:solidFill>
              </a:rPr>
              <a:t> </a:t>
            </a:r>
            <a:r>
              <a:rPr lang="en-US" sz="1800" dirty="0" smtClean="0">
                <a:solidFill>
                  <a:srgbClr val="333399"/>
                </a:solidFill>
              </a:rPr>
              <a:t>      anomalies controlled by melt porosity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333399"/>
              </a:solidFill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1800" dirty="0" smtClean="0">
                <a:solidFill>
                  <a:srgbClr val="333399"/>
                </a:solidFill>
              </a:rPr>
              <a:t>Results suggest melt porosity is reduced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dirty="0" smtClean="0">
                <a:solidFill>
                  <a:srgbClr val="333399"/>
                </a:solidFill>
              </a:rPr>
              <a:t>       in regions of high water content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 smtClean="0">
              <a:solidFill>
                <a:srgbClr val="333399"/>
              </a:solidFill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1800" dirty="0" smtClean="0">
                <a:solidFill>
                  <a:srgbClr val="333399"/>
                </a:solidFill>
              </a:rPr>
              <a:t>If melt moves by equilibrium porous flow: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dirty="0">
                <a:solidFill>
                  <a:srgbClr val="333399"/>
                </a:solidFill>
              </a:rPr>
              <a:t> </a:t>
            </a:r>
            <a:r>
              <a:rPr lang="en-US" sz="1800" dirty="0" smtClean="0">
                <a:solidFill>
                  <a:srgbClr val="333399"/>
                </a:solidFill>
              </a:rPr>
              <a:t>       </a:t>
            </a:r>
            <a:r>
              <a:rPr lang="en-GB" sz="1800" i="1" dirty="0" smtClean="0">
                <a:solidFill>
                  <a:srgbClr val="333399"/>
                </a:solidFill>
              </a:rPr>
              <a:t>melt flux </a:t>
            </a:r>
            <a:r>
              <a:rPr lang="en-GB" sz="1800" dirty="0">
                <a:solidFill>
                  <a:srgbClr val="333399"/>
                </a:solidFill>
              </a:rPr>
              <a:t>∝</a:t>
            </a:r>
            <a:r>
              <a:rPr lang="en-GB" sz="1800" i="1" dirty="0">
                <a:solidFill>
                  <a:srgbClr val="333399"/>
                </a:solidFill>
              </a:rPr>
              <a:t> d</a:t>
            </a:r>
            <a:r>
              <a:rPr lang="en-GB" sz="1800" i="1" baseline="30000" dirty="0">
                <a:solidFill>
                  <a:srgbClr val="333399"/>
                </a:solidFill>
              </a:rPr>
              <a:t>2</a:t>
            </a:r>
            <a:r>
              <a:rPr lang="en-GB" sz="1800" i="1" dirty="0">
                <a:solidFill>
                  <a:srgbClr val="333399"/>
                </a:solidFill>
              </a:rPr>
              <a:t>ϕ</a:t>
            </a:r>
            <a:r>
              <a:rPr lang="en-GB" sz="1800" i="1" baseline="30000" dirty="0">
                <a:solidFill>
                  <a:srgbClr val="333399"/>
                </a:solidFill>
              </a:rPr>
              <a:t>n</a:t>
            </a:r>
            <a:r>
              <a:rPr lang="en-GB" sz="1800" i="1" dirty="0">
                <a:solidFill>
                  <a:srgbClr val="333399"/>
                </a:solidFill>
              </a:rPr>
              <a:t>/μ</a:t>
            </a:r>
            <a:r>
              <a:rPr lang="en-US" sz="1800" dirty="0">
                <a:solidFill>
                  <a:srgbClr val="333399"/>
                </a:solidFill>
              </a:rPr>
              <a:t> </a:t>
            </a:r>
            <a:endParaRPr lang="en-US" sz="1800" dirty="0" smtClean="0">
              <a:solidFill>
                <a:srgbClr val="333399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dirty="0" smtClean="0">
                <a:solidFill>
                  <a:srgbClr val="333399"/>
                </a:solidFill>
              </a:rPr>
              <a:t> </a:t>
            </a:r>
          </a:p>
          <a:p>
            <a:pPr marL="285750" indent="-28575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1800" dirty="0">
                <a:solidFill>
                  <a:srgbClr val="333399"/>
                </a:solidFill>
              </a:rPr>
              <a:t> </a:t>
            </a:r>
            <a:r>
              <a:rPr lang="en-US" sz="1800" dirty="0" smtClean="0">
                <a:solidFill>
                  <a:srgbClr val="333399"/>
                </a:solidFill>
              </a:rPr>
              <a:t>For similar melt flux, porosity decreases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dirty="0">
                <a:solidFill>
                  <a:srgbClr val="333399"/>
                </a:solidFill>
              </a:rPr>
              <a:t> </a:t>
            </a:r>
            <a:r>
              <a:rPr lang="en-US" sz="1800" dirty="0" smtClean="0">
                <a:solidFill>
                  <a:srgbClr val="333399"/>
                </a:solidFill>
              </a:rPr>
              <a:t>       with increasing grain size or decreasing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dirty="0" smtClean="0">
                <a:solidFill>
                  <a:srgbClr val="333399"/>
                </a:solidFill>
              </a:rPr>
              <a:t>        melt flux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333399"/>
              </a:solidFill>
            </a:endParaRPr>
          </a:p>
          <a:p>
            <a:pPr marL="285750" indent="-28575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1800" dirty="0" smtClean="0">
                <a:solidFill>
                  <a:srgbClr val="333399"/>
                </a:solidFill>
              </a:rPr>
              <a:t> Water increases grain growth rates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dirty="0" smtClean="0">
                <a:solidFill>
                  <a:srgbClr val="333399"/>
                </a:solidFill>
              </a:rPr>
              <a:t>        (</a:t>
            </a:r>
            <a:r>
              <a:rPr lang="en-US" sz="1800" i="1" dirty="0" err="1" smtClean="0">
                <a:solidFill>
                  <a:srgbClr val="333399"/>
                </a:solidFill>
              </a:rPr>
              <a:t>Karato</a:t>
            </a:r>
            <a:r>
              <a:rPr lang="en-US" sz="1800" i="1" dirty="0" smtClean="0">
                <a:solidFill>
                  <a:srgbClr val="333399"/>
                </a:solidFill>
              </a:rPr>
              <a:t>,</a:t>
            </a:r>
            <a:r>
              <a:rPr lang="en-US" sz="1800" dirty="0" smtClean="0">
                <a:solidFill>
                  <a:srgbClr val="333399"/>
                </a:solidFill>
              </a:rPr>
              <a:t> 1989) and decreases melt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dirty="0">
                <a:solidFill>
                  <a:srgbClr val="333399"/>
                </a:solidFill>
              </a:rPr>
              <a:t> </a:t>
            </a:r>
            <a:r>
              <a:rPr lang="en-US" sz="1800" dirty="0" smtClean="0">
                <a:solidFill>
                  <a:srgbClr val="333399"/>
                </a:solidFill>
              </a:rPr>
              <a:t>       viscosity, both of which will decrease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dirty="0">
                <a:solidFill>
                  <a:srgbClr val="333399"/>
                </a:solidFill>
              </a:rPr>
              <a:t> </a:t>
            </a:r>
            <a:r>
              <a:rPr lang="en-US" sz="1800" dirty="0" smtClean="0">
                <a:solidFill>
                  <a:srgbClr val="333399"/>
                </a:solidFill>
              </a:rPr>
              <a:t>       melt porosity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 smtClean="0">
              <a:solidFill>
                <a:srgbClr val="333399"/>
              </a:solidFill>
            </a:endParaRPr>
          </a:p>
          <a:p>
            <a:pPr marL="285750" indent="-28575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1800" dirty="0">
                <a:solidFill>
                  <a:srgbClr val="333399"/>
                </a:solidFill>
              </a:rPr>
              <a:t> </a:t>
            </a:r>
            <a:r>
              <a:rPr lang="en-US" sz="1800" dirty="0" smtClean="0">
                <a:solidFill>
                  <a:srgbClr val="333399"/>
                </a:solidFill>
              </a:rPr>
              <a:t>Essentially water increases the efficiency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dirty="0">
                <a:solidFill>
                  <a:srgbClr val="333399"/>
                </a:solidFill>
              </a:rPr>
              <a:t> </a:t>
            </a:r>
            <a:r>
              <a:rPr lang="en-US" sz="1800" dirty="0" smtClean="0">
                <a:solidFill>
                  <a:srgbClr val="333399"/>
                </a:solidFill>
              </a:rPr>
              <a:t>       of melt extraction, reducing porosity</a:t>
            </a:r>
            <a:endParaRPr lang="en-US" sz="1800" dirty="0">
              <a:solidFill>
                <a:srgbClr val="333399"/>
              </a:solidFill>
            </a:endParaRPr>
          </a:p>
        </p:txBody>
      </p:sp>
      <p:pic>
        <p:nvPicPr>
          <p:cNvPr id="92165" name="Picture 1" descr="zhu_etal_2per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05010"/>
            <a:ext cx="26670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6" name="TextBox 2"/>
          <p:cNvSpPr txBox="1">
            <a:spLocks noChangeArrowheads="1"/>
          </p:cNvSpPr>
          <p:nvPr/>
        </p:nvSpPr>
        <p:spPr bwMode="auto">
          <a:xfrm>
            <a:off x="1524000" y="1055910"/>
            <a:ext cx="13700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333399"/>
                </a:solidFill>
              </a:rPr>
              <a:t>Melt Porosity</a:t>
            </a:r>
          </a:p>
        </p:txBody>
      </p:sp>
      <p:sp>
        <p:nvSpPr>
          <p:cNvPr id="92167" name="TextBox 3"/>
          <p:cNvSpPr txBox="1">
            <a:spLocks noChangeArrowheads="1"/>
          </p:cNvSpPr>
          <p:nvPr/>
        </p:nvSpPr>
        <p:spPr bwMode="auto">
          <a:xfrm>
            <a:off x="1371600" y="3962400"/>
            <a:ext cx="822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i="1" smtClean="0">
                <a:solidFill>
                  <a:srgbClr val="333399"/>
                </a:solidFill>
              </a:rPr>
              <a:t>Zhu et al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333399"/>
                </a:solidFill>
              </a:rPr>
              <a:t>[2011]</a:t>
            </a:r>
          </a:p>
        </p:txBody>
      </p:sp>
      <p:sp>
        <p:nvSpPr>
          <p:cNvPr id="92168" name="Rectangle 2"/>
          <p:cNvSpPr>
            <a:spLocks noChangeArrowheads="1"/>
          </p:cNvSpPr>
          <p:nvPr/>
        </p:nvSpPr>
        <p:spPr bwMode="auto">
          <a:xfrm>
            <a:off x="152400" y="4495800"/>
            <a:ext cx="4335463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800" i="1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Melt Flux </a:t>
            </a:r>
            <a:r>
              <a:rPr lang="en-GB" sz="280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∝</a:t>
            </a:r>
            <a:r>
              <a:rPr lang="en-GB" sz="2800" i="1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 d</a:t>
            </a:r>
            <a:r>
              <a:rPr lang="en-GB" sz="2800" i="1" baseline="3000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GB" sz="2800" i="1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ϕ</a:t>
            </a:r>
            <a:r>
              <a:rPr lang="en-GB" sz="2800" i="1" baseline="3000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n</a:t>
            </a:r>
            <a:r>
              <a:rPr lang="en-GB" sz="2800" i="1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/μ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800" i="1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Where:  d = grain size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800" i="1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	    ϕ = porosity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800" i="1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	    μ = melt viscosity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800" i="1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	    n = between 2-3</a:t>
            </a:r>
            <a:endParaRPr lang="en-US" sz="2800" smtClean="0">
              <a:solidFill>
                <a:srgbClr val="33339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71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399997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Questions?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928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37355"/>
            <a:ext cx="9144000" cy="1326893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Measureable seismic properties	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453" y="183445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Seismic velocities – P &amp; S</a:t>
            </a:r>
          </a:p>
          <a:p>
            <a:pPr lvl="1"/>
            <a:r>
              <a:rPr lang="en-US" dirty="0" smtClean="0">
                <a:solidFill>
                  <a:srgbClr val="1F497D"/>
                </a:solidFill>
              </a:rPr>
              <a:t>Relationship to elastic moduli</a:t>
            </a:r>
          </a:p>
          <a:p>
            <a:r>
              <a:rPr lang="en-US" dirty="0" smtClean="0">
                <a:solidFill>
                  <a:srgbClr val="1F497D"/>
                </a:solidFill>
              </a:rPr>
              <a:t>Seismic anisotropy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1F497D"/>
                </a:solidFill>
              </a:rPr>
              <a:t>	</a:t>
            </a:r>
            <a:r>
              <a:rPr lang="en-US" sz="2800" dirty="0" smtClean="0">
                <a:solidFill>
                  <a:srgbClr val="1F497D"/>
                </a:solidFill>
              </a:rPr>
              <a:t>-- directional variation in seismic velocity</a:t>
            </a:r>
            <a:endParaRPr lang="en-US" sz="2800" dirty="0">
              <a:solidFill>
                <a:srgbClr val="1F497D"/>
              </a:solidFill>
            </a:endParaRPr>
          </a:p>
          <a:p>
            <a:r>
              <a:rPr lang="en-US" dirty="0" smtClean="0">
                <a:solidFill>
                  <a:srgbClr val="1F497D"/>
                </a:solidFill>
              </a:rPr>
              <a:t>Seismic Attenuation – 1/</a:t>
            </a:r>
            <a:r>
              <a:rPr lang="en-US" dirty="0" err="1" smtClean="0">
                <a:solidFill>
                  <a:srgbClr val="1F497D"/>
                </a:solidFill>
              </a:rPr>
              <a:t>Q</a:t>
            </a:r>
            <a:r>
              <a:rPr lang="en-US" baseline="-25000" dirty="0" err="1" smtClean="0">
                <a:solidFill>
                  <a:srgbClr val="1F497D"/>
                </a:solidFill>
              </a:rPr>
              <a:t>p</a:t>
            </a:r>
            <a:r>
              <a:rPr lang="en-US" dirty="0" smtClean="0">
                <a:solidFill>
                  <a:srgbClr val="1F497D"/>
                </a:solidFill>
              </a:rPr>
              <a:t> &amp; 1/Q</a:t>
            </a:r>
            <a:r>
              <a:rPr lang="en-US" baseline="-25000" dirty="0" smtClean="0">
                <a:solidFill>
                  <a:srgbClr val="1F497D"/>
                </a:solidFill>
              </a:rPr>
              <a:t>s</a:t>
            </a:r>
          </a:p>
          <a:p>
            <a:pPr marL="0" indent="0">
              <a:buNone/>
            </a:pPr>
            <a:r>
              <a:rPr lang="en-US" dirty="0">
                <a:solidFill>
                  <a:srgbClr val="1F497D"/>
                </a:solidFill>
              </a:rPr>
              <a:t>	</a:t>
            </a:r>
            <a:r>
              <a:rPr lang="en-US" sz="2800" dirty="0" smtClean="0">
                <a:solidFill>
                  <a:srgbClr val="1F497D"/>
                </a:solidFill>
              </a:rPr>
              <a:t>--  What is seismic attenuation?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1F497D"/>
                </a:solidFill>
              </a:rPr>
              <a:t>	</a:t>
            </a:r>
            <a:r>
              <a:rPr lang="en-US" sz="2800" dirty="0" smtClean="0">
                <a:solidFill>
                  <a:srgbClr val="1F497D"/>
                </a:solidFill>
              </a:rPr>
              <a:t>--   What causes seismic attenuation?</a:t>
            </a:r>
          </a:p>
        </p:txBody>
      </p:sp>
    </p:spTree>
    <p:extLst>
      <p:ext uri="{BB962C8B-B14F-4D97-AF65-F5344CB8AC3E}">
        <p14:creationId xmlns:p14="http://schemas.microsoft.com/office/powerpoint/2010/main" val="205230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14176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Seismic velocities</a:t>
            </a:r>
            <a:endParaRPr lang="en-US" dirty="0">
              <a:solidFill>
                <a:srgbClr val="1F497D"/>
              </a:solidFill>
            </a:endParaRPr>
          </a:p>
        </p:txBody>
      </p:sp>
      <p:graphicFrame>
        <p:nvGraphicFramePr>
          <p:cNvPr id="6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5640255"/>
              </p:ext>
            </p:extLst>
          </p:nvPr>
        </p:nvGraphicFramePr>
        <p:xfrm>
          <a:off x="3733800" y="1639888"/>
          <a:ext cx="3746500" cy="1560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1" name="Equation" r:id="rId3" imgW="1524000" imgH="635000" progId="Equation.3">
                  <p:embed/>
                </p:oleObj>
              </mc:Choice>
              <mc:Fallback>
                <p:oleObj name="Equation" r:id="rId3" imgW="1524000" imgH="63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1639888"/>
                        <a:ext cx="3746500" cy="1560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3325349"/>
              </p:ext>
            </p:extLst>
          </p:nvPr>
        </p:nvGraphicFramePr>
        <p:xfrm>
          <a:off x="3770313" y="3236548"/>
          <a:ext cx="1295400" cy="1169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2" name="Equation" r:id="rId5" imgW="520474" imgH="469696" progId="Equation.3">
                  <p:embed/>
                </p:oleObj>
              </mc:Choice>
              <mc:Fallback>
                <p:oleObj name="Equation" r:id="rId5" imgW="520474" imgH="46969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0313" y="3236548"/>
                        <a:ext cx="1295400" cy="1169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838200" y="4953000"/>
            <a:ext cx="23177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ahoma" charset="0"/>
              </a:rPr>
              <a:t>= Shear modulus</a:t>
            </a:r>
            <a:endParaRPr lang="en-US" sz="2400" dirty="0">
              <a:latin typeface="Tahoma" charset="0"/>
            </a:endParaRPr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533400" y="5456238"/>
            <a:ext cx="5981700" cy="944562"/>
            <a:chOff x="408" y="2880"/>
            <a:chExt cx="3768" cy="595"/>
          </a:xfrm>
        </p:grpSpPr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>
              <a:off x="408" y="3120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dirty="0" err="1" smtClean="0">
                  <a:latin typeface="Times New Roman" charset="0"/>
                </a:rPr>
                <a:t>λ</a:t>
              </a:r>
              <a:endParaRPr lang="en-US" sz="2400" dirty="0">
                <a:latin typeface="Times New Roman" charset="0"/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536" y="3128"/>
              <a:ext cx="2247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  <a:latin typeface="Tahoma" charset="0"/>
                </a:rPr>
                <a:t>= Lame</a:t>
              </a:r>
              <a:r>
                <a:rPr lang="ja-JP" altLang="en-US" sz="2400" dirty="0">
                  <a:solidFill>
                    <a:srgbClr val="000000"/>
                  </a:solidFill>
                  <a:latin typeface="Arial"/>
                </a:rPr>
                <a:t>’</a:t>
              </a:r>
              <a:r>
                <a:rPr lang="en-US" sz="2400" dirty="0">
                  <a:solidFill>
                    <a:srgbClr val="000000"/>
                  </a:solidFill>
                  <a:latin typeface="Tahoma" charset="0"/>
                </a:rPr>
                <a:t>s lambda constant</a:t>
              </a:r>
            </a:p>
          </p:txBody>
        </p:sp>
        <p:graphicFrame>
          <p:nvGraphicFramePr>
            <p:cNvPr id="12" name="Object 10"/>
            <p:cNvGraphicFramePr>
              <a:graphicFrameLocks noChangeAspect="1"/>
            </p:cNvGraphicFramePr>
            <p:nvPr/>
          </p:nvGraphicFramePr>
          <p:xfrm>
            <a:off x="3120" y="2880"/>
            <a:ext cx="1056" cy="5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23" name="Equation" r:id="rId7" imgW="698197" imgH="393529" progId="Equation.3">
                    <p:embed/>
                  </p:oleObj>
                </mc:Choice>
                <mc:Fallback>
                  <p:oleObj name="Equation" r:id="rId7" imgW="698197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0" y="2880"/>
                          <a:ext cx="1056" cy="59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457200" y="4438903"/>
            <a:ext cx="2551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latin typeface="Tahoma" charset="0"/>
              </a:rPr>
              <a:t>k = Bulk modulus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57200" y="53340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nl-NL" sz="2400" dirty="0" err="1" smtClean="0">
                <a:latin typeface="Tahoma" charset="0"/>
              </a:rPr>
              <a:t>ρ</a:t>
            </a:r>
            <a:r>
              <a:rPr lang="nl-NL" sz="2400" dirty="0" smtClean="0">
                <a:latin typeface="Tahoma" charset="0"/>
              </a:rPr>
              <a:t> = </a:t>
            </a:r>
            <a:r>
              <a:rPr lang="nl-NL" sz="2400" dirty="0" err="1" smtClean="0">
                <a:latin typeface="Tahoma" charset="0"/>
              </a:rPr>
              <a:t>density</a:t>
            </a:r>
            <a:endParaRPr lang="nl-NL" sz="2400" dirty="0">
              <a:latin typeface="Tahoma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33400" y="4966303"/>
            <a:ext cx="1795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Symbol" charset="0"/>
              </a:rPr>
              <a:t>μ </a:t>
            </a:r>
            <a:endParaRPr lang="en-US" sz="24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87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14176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Measuring both </a:t>
            </a:r>
            <a:r>
              <a:rPr lang="en-US" dirty="0" err="1" smtClean="0">
                <a:solidFill>
                  <a:srgbClr val="1F497D"/>
                </a:solidFill>
              </a:rPr>
              <a:t>V</a:t>
            </a:r>
            <a:r>
              <a:rPr lang="en-US" baseline="-25000" dirty="0" err="1" smtClean="0">
                <a:solidFill>
                  <a:srgbClr val="1F497D"/>
                </a:solidFill>
              </a:rPr>
              <a:t>p</a:t>
            </a:r>
            <a:r>
              <a:rPr lang="en-US" dirty="0" smtClean="0">
                <a:solidFill>
                  <a:srgbClr val="1F497D"/>
                </a:solidFill>
              </a:rPr>
              <a:t> and </a:t>
            </a:r>
            <a:r>
              <a:rPr lang="en-US" dirty="0" err="1" smtClean="0">
                <a:solidFill>
                  <a:srgbClr val="1F497D"/>
                </a:solidFill>
              </a:rPr>
              <a:t>V</a:t>
            </a:r>
            <a:r>
              <a:rPr lang="en-US" baseline="-25000" dirty="0" err="1" smtClean="0">
                <a:solidFill>
                  <a:srgbClr val="1F497D"/>
                </a:solidFill>
              </a:rPr>
              <a:t>s</a:t>
            </a:r>
            <a:r>
              <a:rPr lang="en-US" dirty="0" smtClean="0">
                <a:solidFill>
                  <a:srgbClr val="1F497D"/>
                </a:solidFill>
              </a:rPr>
              <a:t> is useful	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5951" y="1877577"/>
            <a:ext cx="55803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Times New Roman" charset="0"/>
              </a:rPr>
              <a:t>The ratio of </a:t>
            </a:r>
            <a:r>
              <a:rPr lang="en-US" sz="2000" dirty="0" err="1" smtClean="0">
                <a:solidFill>
                  <a:srgbClr val="000000"/>
                </a:solidFill>
                <a:latin typeface="Times New Roman" charset="0"/>
              </a:rPr>
              <a:t>V</a:t>
            </a:r>
            <a:r>
              <a:rPr lang="en-US" sz="2000" baseline="-25000" dirty="0" err="1" smtClean="0">
                <a:solidFill>
                  <a:srgbClr val="000000"/>
                </a:solidFill>
                <a:latin typeface="Times New Roman" charset="0"/>
              </a:rPr>
              <a:t>s</a:t>
            </a:r>
            <a:r>
              <a:rPr lang="en-US" sz="2000" baseline="-25000" dirty="0" smtClean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Times New Roman" charset="0"/>
              </a:rPr>
              <a:t>to </a:t>
            </a:r>
            <a:r>
              <a:rPr lang="en-US" sz="2000" dirty="0" err="1">
                <a:solidFill>
                  <a:srgbClr val="000000"/>
                </a:solidFill>
                <a:latin typeface="Times New Roman" charset="0"/>
              </a:rPr>
              <a:t>V</a:t>
            </a:r>
            <a:r>
              <a:rPr lang="en-US" sz="2000" baseline="-25000" dirty="0" err="1">
                <a:solidFill>
                  <a:srgbClr val="000000"/>
                </a:solidFill>
                <a:latin typeface="Times New Roman" charset="0"/>
              </a:rPr>
              <a:t>p</a:t>
            </a:r>
            <a:r>
              <a:rPr lang="en-US" sz="2000" dirty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Times New Roman" charset="0"/>
              </a:rPr>
              <a:t> depends </a:t>
            </a:r>
            <a:r>
              <a:rPr lang="en-US" sz="2000" dirty="0">
                <a:solidFill>
                  <a:srgbClr val="000000"/>
                </a:solidFill>
                <a:latin typeface="Times New Roman" charset="0"/>
              </a:rPr>
              <a:t>on </a:t>
            </a:r>
            <a:r>
              <a:rPr lang="en-US" sz="2000" dirty="0" smtClean="0">
                <a:solidFill>
                  <a:srgbClr val="000000"/>
                </a:solidFill>
                <a:latin typeface="Times New Roman" charset="0"/>
              </a:rPr>
              <a:t>Poisson’s ratio (</a:t>
            </a:r>
            <a:r>
              <a:rPr lang="en-US" sz="2000" dirty="0" err="1" smtClean="0">
                <a:solidFill>
                  <a:srgbClr val="000000"/>
                </a:solidFill>
                <a:latin typeface="Times New Roman" charset="0"/>
              </a:rPr>
              <a:t>σ</a:t>
            </a:r>
            <a:r>
              <a:rPr lang="en-US" sz="2000" dirty="0" smtClean="0">
                <a:solidFill>
                  <a:srgbClr val="000000"/>
                </a:solidFill>
                <a:latin typeface="Times New Roman" charset="0"/>
              </a:rPr>
              <a:t>):</a:t>
            </a:r>
            <a:endParaRPr lang="en-US" sz="2000" dirty="0">
              <a:solidFill>
                <a:srgbClr val="000000"/>
              </a:solidFill>
              <a:latin typeface="Times New Roman" charset="0"/>
            </a:endParaRPr>
          </a:p>
        </p:txBody>
      </p:sp>
      <p:graphicFrame>
        <p:nvGraphicFramePr>
          <p:cNvPr id="7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4506197"/>
              </p:ext>
            </p:extLst>
          </p:nvPr>
        </p:nvGraphicFramePr>
        <p:xfrm>
          <a:off x="1780030" y="2638160"/>
          <a:ext cx="2654077" cy="1273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7" name="Equation" r:id="rId3" imgW="926698" imgH="444307" progId="Equation.3">
                  <p:embed/>
                </p:oleObj>
              </mc:Choice>
              <mc:Fallback>
                <p:oleObj name="Equation" r:id="rId3" imgW="926698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0030" y="2638160"/>
                        <a:ext cx="2654077" cy="12736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5316670"/>
              </p:ext>
            </p:extLst>
          </p:nvPr>
        </p:nvGraphicFramePr>
        <p:xfrm>
          <a:off x="5476875" y="2774950"/>
          <a:ext cx="2239963" cy="1087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8" name="Equation" r:id="rId5" imgW="863225" imgH="418918" progId="Equation.DSMT4">
                  <p:embed/>
                </p:oleObj>
              </mc:Choice>
              <mc:Fallback>
                <p:oleObj name="Equation" r:id="rId5" imgW="863225" imgH="418918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6875" y="2774950"/>
                        <a:ext cx="2239963" cy="10874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67268" y="4586270"/>
            <a:ext cx="73983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Times New Roman" charset="0"/>
              </a:rPr>
              <a:t>A good approximation is often that  </a:t>
            </a:r>
            <a:r>
              <a:rPr lang="en-US" sz="2000" dirty="0" err="1" smtClean="0">
                <a:solidFill>
                  <a:srgbClr val="000000"/>
                </a:solidFill>
                <a:latin typeface="Times New Roman" charset="0"/>
              </a:rPr>
              <a:t>λ</a:t>
            </a:r>
            <a:r>
              <a:rPr lang="en-US" sz="2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 = μ;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then </a:t>
            </a:r>
            <a:r>
              <a:rPr lang="en-US" sz="20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σ</a:t>
            </a:r>
            <a:r>
              <a:rPr lang="en-US" sz="2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 = 0.25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and </a:t>
            </a:r>
            <a:r>
              <a:rPr lang="en-US" sz="20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V</a:t>
            </a:r>
            <a:r>
              <a:rPr lang="en-US" sz="2000" baseline="-250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p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/</a:t>
            </a:r>
            <a:r>
              <a:rPr lang="en-US" sz="20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V</a:t>
            </a:r>
            <a:r>
              <a:rPr lang="en-US" sz="2000" baseline="-250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s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= </a:t>
            </a:r>
            <a:r>
              <a:rPr lang="en-US" sz="2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 √3   </a:t>
            </a:r>
            <a:endParaRPr lang="en-US" sz="2000" dirty="0">
              <a:solidFill>
                <a:srgbClr val="000000"/>
              </a:solidFill>
              <a:latin typeface="Times New Roman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Times New Roman" charset="0"/>
                <a:cs typeface="Symbol" charset="2"/>
              </a:rPr>
              <a:t>This is called a Poisson solid</a:t>
            </a:r>
            <a:endParaRPr lang="en-US" sz="2000" dirty="0" smtClean="0">
              <a:solidFill>
                <a:srgbClr val="000000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5647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Mainpr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" b="14999"/>
          <a:stretch>
            <a:fillRect/>
          </a:stretch>
        </p:blipFill>
        <p:spPr bwMode="auto">
          <a:xfrm>
            <a:off x="3784600" y="2043113"/>
            <a:ext cx="5162550" cy="35930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4063756" y="1673781"/>
            <a:ext cx="47820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buFontTx/>
              <a:buNone/>
            </a:pPr>
            <a:r>
              <a:rPr lang="en-US" b="1" dirty="0">
                <a:solidFill>
                  <a:srgbClr val="1F497D"/>
                </a:solidFill>
              </a:rPr>
              <a:t>Relationship of anisotropy and </a:t>
            </a:r>
            <a:r>
              <a:rPr lang="en-US" b="1" dirty="0" smtClean="0">
                <a:solidFill>
                  <a:srgbClr val="1F497D"/>
                </a:solidFill>
              </a:rPr>
              <a:t>strain - xenoliths</a:t>
            </a:r>
            <a:endParaRPr lang="en-US" b="1" dirty="0">
              <a:solidFill>
                <a:srgbClr val="1F497D"/>
              </a:solidFill>
            </a:endParaRPr>
          </a:p>
        </p:txBody>
      </p:sp>
      <p:pic>
        <p:nvPicPr>
          <p:cNvPr id="114692" name="Picture 4" descr="olivine_anis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45732"/>
            <a:ext cx="3556000" cy="3898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761755" y="1673781"/>
            <a:ext cx="24801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FontTx/>
              <a:buNone/>
            </a:pPr>
            <a:r>
              <a:rPr lang="en-US" b="1" dirty="0">
                <a:solidFill>
                  <a:schemeClr val="tx2"/>
                </a:solidFill>
              </a:rPr>
              <a:t>Shear velocity of olivine</a:t>
            </a:r>
          </a:p>
        </p:txBody>
      </p:sp>
      <p:sp>
        <p:nvSpPr>
          <p:cNvPr id="114694" name="Text Box 6"/>
          <p:cNvSpPr txBox="1">
            <a:spLocks noChangeArrowheads="1"/>
          </p:cNvSpPr>
          <p:nvPr/>
        </p:nvSpPr>
        <p:spPr bwMode="auto">
          <a:xfrm>
            <a:off x="0" y="5867400"/>
            <a:ext cx="40909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FontTx/>
              <a:buNone/>
            </a:pPr>
            <a:r>
              <a:rPr lang="en-US" sz="1400" b="1" dirty="0">
                <a:solidFill>
                  <a:srgbClr val="1F497D"/>
                </a:solidFill>
              </a:rPr>
              <a:t>Data from </a:t>
            </a:r>
            <a:r>
              <a:rPr lang="en-US" sz="1400" b="1" i="1" dirty="0" err="1">
                <a:solidFill>
                  <a:srgbClr val="1F497D"/>
                </a:solidFill>
              </a:rPr>
              <a:t>Kumazawa</a:t>
            </a:r>
            <a:r>
              <a:rPr lang="en-US" sz="1400" b="1" i="1" dirty="0">
                <a:solidFill>
                  <a:srgbClr val="1F497D"/>
                </a:solidFill>
              </a:rPr>
              <a:t> &amp; Anderson</a:t>
            </a:r>
            <a:r>
              <a:rPr lang="en-US" sz="1400" b="1" dirty="0">
                <a:solidFill>
                  <a:srgbClr val="1F497D"/>
                </a:solidFill>
              </a:rPr>
              <a:t> [1969]</a:t>
            </a:r>
            <a:endParaRPr lang="en-US" sz="1600" b="1" dirty="0">
              <a:solidFill>
                <a:srgbClr val="1F497D"/>
              </a:solidFill>
            </a:endParaRPr>
          </a:p>
        </p:txBody>
      </p:sp>
      <p:sp>
        <p:nvSpPr>
          <p:cNvPr id="114695" name="Text Box 7"/>
          <p:cNvSpPr txBox="1">
            <a:spLocks noChangeArrowheads="1"/>
          </p:cNvSpPr>
          <p:nvPr/>
        </p:nvSpPr>
        <p:spPr bwMode="auto">
          <a:xfrm>
            <a:off x="5833252" y="5715000"/>
            <a:ext cx="235588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FontTx/>
              <a:buNone/>
            </a:pPr>
            <a:r>
              <a:rPr lang="en-US" sz="1600" b="1" i="1" dirty="0" err="1">
                <a:solidFill>
                  <a:srgbClr val="1F497D"/>
                </a:solidFill>
              </a:rPr>
              <a:t>Mainprice</a:t>
            </a:r>
            <a:r>
              <a:rPr lang="en-US" sz="1600" b="1" i="1" dirty="0">
                <a:solidFill>
                  <a:srgbClr val="1F497D"/>
                </a:solidFill>
              </a:rPr>
              <a:t> &amp; Silver</a:t>
            </a:r>
            <a:r>
              <a:rPr lang="en-US" sz="1600" b="1" dirty="0">
                <a:solidFill>
                  <a:srgbClr val="1F497D"/>
                </a:solidFill>
              </a:rPr>
              <a:t> [1993]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1"/>
            <a:ext cx="9144000" cy="14176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75974" y="24889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1F497D"/>
                </a:solidFill>
              </a:rPr>
              <a:t>Seismic Anisotropy	</a:t>
            </a:r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39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121800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00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Seismic Attenuation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18002"/>
            <a:ext cx="8420171" cy="1420402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1F497D"/>
                </a:solidFill>
              </a:rPr>
              <a:t>In a perfectly elastic medium, the total energy of the </a:t>
            </a:r>
            <a:r>
              <a:rPr lang="en-US" sz="2000" dirty="0" err="1" smtClean="0">
                <a:solidFill>
                  <a:srgbClr val="1F497D"/>
                </a:solidFill>
              </a:rPr>
              <a:t>wavefield</a:t>
            </a:r>
            <a:r>
              <a:rPr lang="en-US" sz="2000" dirty="0" smtClean="0">
                <a:solidFill>
                  <a:srgbClr val="1F497D"/>
                </a:solidFill>
              </a:rPr>
              <a:t> is conserved</a:t>
            </a:r>
          </a:p>
          <a:p>
            <a:r>
              <a:rPr lang="en-US" sz="2000" dirty="0" smtClean="0">
                <a:solidFill>
                  <a:srgbClr val="1F497D"/>
                </a:solidFill>
              </a:rPr>
              <a:t>Seismic attenuation is the absorption of seismic energy, or the deviation from perfect elasticity</a:t>
            </a:r>
            <a:endParaRPr lang="en-US" sz="2000" dirty="0">
              <a:solidFill>
                <a:srgbClr val="1F497D"/>
              </a:solidFill>
            </a:endParaRPr>
          </a:p>
        </p:txBody>
      </p:sp>
      <p:pic>
        <p:nvPicPr>
          <p:cNvPr id="4" name="Picture 4" descr="peru01recsec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3"/>
          <a:stretch/>
        </p:blipFill>
        <p:spPr bwMode="auto">
          <a:xfrm>
            <a:off x="358564" y="3007736"/>
            <a:ext cx="3969156" cy="368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89166" y="2638404"/>
            <a:ext cx="1523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Surface waves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34464" y="6550223"/>
            <a:ext cx="1896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solidFill>
                  <a:srgbClr val="1F497D"/>
                </a:solidFill>
              </a:rPr>
              <a:t>Widmer</a:t>
            </a:r>
            <a:r>
              <a:rPr lang="en-US" sz="1400" i="1" dirty="0" smtClean="0">
                <a:solidFill>
                  <a:srgbClr val="1F497D"/>
                </a:solidFill>
              </a:rPr>
              <a:t> &amp; </a:t>
            </a:r>
            <a:r>
              <a:rPr lang="en-US" sz="1400" i="1" dirty="0" err="1" smtClean="0">
                <a:solidFill>
                  <a:srgbClr val="1F497D"/>
                </a:solidFill>
              </a:rPr>
              <a:t>Laske</a:t>
            </a:r>
            <a:r>
              <a:rPr lang="en-US" sz="1400" i="1" dirty="0">
                <a:solidFill>
                  <a:srgbClr val="1F497D"/>
                </a:solidFill>
              </a:rPr>
              <a:t> </a:t>
            </a:r>
            <a:r>
              <a:rPr lang="en-US" sz="1400" dirty="0" smtClean="0">
                <a:solidFill>
                  <a:srgbClr val="1F497D"/>
                </a:solidFill>
              </a:rPr>
              <a:t>[2007]</a:t>
            </a:r>
            <a:endParaRPr lang="en-US" sz="1400" dirty="0">
              <a:solidFill>
                <a:srgbClr val="1F497D"/>
              </a:solidFill>
            </a:endParaRPr>
          </a:p>
        </p:txBody>
      </p:sp>
      <p:pic>
        <p:nvPicPr>
          <p:cNvPr id="7" name="Picture 6" descr="sc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525" y="3496838"/>
            <a:ext cx="4379976" cy="21000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46209" y="5918183"/>
            <a:ext cx="2250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solidFill>
                  <a:srgbClr val="1F497D"/>
                </a:solidFill>
              </a:rPr>
              <a:t>Coutier</a:t>
            </a:r>
            <a:r>
              <a:rPr lang="en-US" sz="1400" i="1" dirty="0" smtClean="0">
                <a:solidFill>
                  <a:srgbClr val="1F497D"/>
                </a:solidFill>
              </a:rPr>
              <a:t> &amp; </a:t>
            </a:r>
            <a:r>
              <a:rPr lang="en-US" sz="1400" i="1" dirty="0" err="1" smtClean="0">
                <a:solidFill>
                  <a:srgbClr val="1F497D"/>
                </a:solidFill>
              </a:rPr>
              <a:t>Revenaugh</a:t>
            </a:r>
            <a:r>
              <a:rPr lang="en-US" sz="1400" i="1" dirty="0" smtClean="0">
                <a:solidFill>
                  <a:srgbClr val="1F497D"/>
                </a:solidFill>
              </a:rPr>
              <a:t> </a:t>
            </a:r>
            <a:r>
              <a:rPr lang="en-US" sz="1400" dirty="0" smtClean="0">
                <a:solidFill>
                  <a:srgbClr val="1F497D"/>
                </a:solidFill>
              </a:rPr>
              <a:t>[2006]</a:t>
            </a:r>
            <a:endParaRPr lang="en-US" sz="1400" dirty="0">
              <a:solidFill>
                <a:srgbClr val="1F497D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41544" y="26384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Body waves</a:t>
            </a:r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45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11465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740"/>
            <a:ext cx="8229600" cy="87195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333399"/>
                </a:solidFill>
              </a:rPr>
              <a:t>Q – Quality Factor</a:t>
            </a:r>
            <a:endParaRPr lang="en-US" sz="3600" dirty="0">
              <a:solidFill>
                <a:srgbClr val="3333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113" y="1179374"/>
            <a:ext cx="8395511" cy="877927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333399"/>
                </a:solidFill>
              </a:rPr>
              <a:t>Attenuation is quantified by 1/Q, in analogy to the damped harmonic oscillator (</a:t>
            </a:r>
            <a:r>
              <a:rPr lang="en-US" sz="2400" dirty="0" err="1" smtClean="0">
                <a:solidFill>
                  <a:srgbClr val="333399"/>
                </a:solidFill>
              </a:rPr>
              <a:t>underdamped</a:t>
            </a:r>
            <a:r>
              <a:rPr lang="en-US" sz="2400" dirty="0" smtClean="0">
                <a:solidFill>
                  <a:srgbClr val="333399"/>
                </a:solidFill>
              </a:rPr>
              <a:t>)</a:t>
            </a:r>
            <a:endParaRPr lang="en-US" sz="2400" dirty="0">
              <a:solidFill>
                <a:srgbClr val="333399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770" y="2870388"/>
            <a:ext cx="5387093" cy="2305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6532508"/>
              </p:ext>
            </p:extLst>
          </p:nvPr>
        </p:nvGraphicFramePr>
        <p:xfrm>
          <a:off x="998638" y="1973075"/>
          <a:ext cx="2473674" cy="89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4" name="Equation" r:id="rId4" imgW="1295400" imgH="469900" progId="Equation.3">
                  <p:embed/>
                </p:oleObj>
              </mc:Choice>
              <mc:Fallback>
                <p:oleObj name="Equation" r:id="rId4" imgW="12954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8638" y="1973075"/>
                        <a:ext cx="2473674" cy="897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1759782"/>
              </p:ext>
            </p:extLst>
          </p:nvPr>
        </p:nvGraphicFramePr>
        <p:xfrm>
          <a:off x="4123481" y="2002983"/>
          <a:ext cx="3665881" cy="5865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" name="Equation" r:id="rId6" imgW="1587500" imgH="254000" progId="Equation.3">
                  <p:embed/>
                </p:oleObj>
              </mc:Choice>
              <mc:Fallback>
                <p:oleObj name="Equation" r:id="rId6" imgW="15875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23481" y="2002983"/>
                        <a:ext cx="3665881" cy="5865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36627" y="5560374"/>
            <a:ext cx="86613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333399"/>
                </a:solidFill>
              </a:rPr>
              <a:t>Smaller Q results in faster damping (greater deviation from elastic case)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333399"/>
                </a:solidFill>
              </a:rPr>
              <a:t>F</a:t>
            </a:r>
            <a:r>
              <a:rPr lang="en-US" sz="2000" dirty="0" smtClean="0">
                <a:solidFill>
                  <a:srgbClr val="333399"/>
                </a:solidFill>
              </a:rPr>
              <a:t>requency-independent Q damps high frequencies more than low frequencies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333399"/>
                </a:solidFill>
              </a:rPr>
              <a:t> </a:t>
            </a:r>
            <a:r>
              <a:rPr lang="en-US" sz="2000" dirty="0" smtClean="0">
                <a:solidFill>
                  <a:srgbClr val="333399"/>
                </a:solidFill>
              </a:rPr>
              <a:t>Q =  2π  (total energy/energy lost during one cycle)</a:t>
            </a:r>
          </a:p>
        </p:txBody>
      </p:sp>
    </p:spTree>
    <p:extLst>
      <p:ext uri="{BB962C8B-B14F-4D97-AF65-F5344CB8AC3E}">
        <p14:creationId xmlns:p14="http://schemas.microsoft.com/office/powerpoint/2010/main" val="346978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12948</TotalTime>
  <Words>1742</Words>
  <Application>Microsoft Macintosh PowerPoint</Application>
  <PresentationFormat>On-screen Show (4:3)</PresentationFormat>
  <Paragraphs>329</Paragraphs>
  <Slides>35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2" baseType="lpstr">
      <vt:lpstr>Calibri</vt:lpstr>
      <vt:lpstr>Mangal</vt:lpstr>
      <vt:lpstr>ＭＳ Ｐゴシック</vt:lpstr>
      <vt:lpstr>Symbol</vt:lpstr>
      <vt:lpstr>Tahoma</vt:lpstr>
      <vt:lpstr>Times</vt:lpstr>
      <vt:lpstr>Times New Roman</vt:lpstr>
      <vt:lpstr>Wingdings</vt:lpstr>
      <vt:lpstr>Arial</vt:lpstr>
      <vt:lpstr>Office Theme</vt:lpstr>
      <vt:lpstr>Default Design</vt:lpstr>
      <vt:lpstr>1_Default Design</vt:lpstr>
      <vt:lpstr>4_Default Design</vt:lpstr>
      <vt:lpstr>6_Default Design</vt:lpstr>
      <vt:lpstr>10_Default Design</vt:lpstr>
      <vt:lpstr>11_Default Design</vt:lpstr>
      <vt:lpstr>Equation</vt:lpstr>
      <vt:lpstr>An Introduction to Subduction Zone Seismology</vt:lpstr>
      <vt:lpstr>Outline</vt:lpstr>
      <vt:lpstr>Imaging pathways of water and melt through arc/backarc systems</vt:lpstr>
      <vt:lpstr>Measureable seismic properties </vt:lpstr>
      <vt:lpstr>Seismic velocities</vt:lpstr>
      <vt:lpstr>Measuring both Vp and Vs is useful </vt:lpstr>
      <vt:lpstr>PowerPoint Presentation</vt:lpstr>
      <vt:lpstr>Seismic Attenuation</vt:lpstr>
      <vt:lpstr>Q – Quality Factor</vt:lpstr>
      <vt:lpstr>Anelasticity (Attenuation) Makes the shear modulus frequency dependent </vt:lpstr>
      <vt:lpstr>Crustal velocities:  A function of composition, pressure, temperature</vt:lpstr>
      <vt:lpstr>Temperature effect on upper mantle seismic velocity and attenuation </vt:lpstr>
      <vt:lpstr>The effect of mantle composition on seismic velocity</vt:lpstr>
      <vt:lpstr>Effect of melt on seismic velocity and attenuation</vt:lpstr>
      <vt:lpstr>Attenuation and Velocity Reduction from Water in Olivine</vt:lpstr>
      <vt:lpstr>Seismic Detection of Mantle Serpentinite</vt:lpstr>
      <vt:lpstr>Portable Seismograph Deployments</vt:lpstr>
      <vt:lpstr>Broadband Ocean Bottom Seismographs (OBS)</vt:lpstr>
      <vt:lpstr>Marine “active source” imaging: airgun source recorded by hydrophones on a streamer</vt:lpstr>
      <vt:lpstr>Passive Seismological Analysis Methods</vt:lpstr>
      <vt:lpstr>Seismic imaging:  a vast range of length scales</vt:lpstr>
      <vt:lpstr>Subduction Water Budget: Is the incoming mantle hydrated?</vt:lpstr>
      <vt:lpstr>Upper Mantle Serpentinization: Central America</vt:lpstr>
      <vt:lpstr> 2012-2013 Mariana Trench OBS deployment Investigating slab and forearc serpentinization</vt:lpstr>
      <vt:lpstr>Shear wave structure analysis: Mariana incoming plate</vt:lpstr>
      <vt:lpstr>Shear velocity structure of the Mariana Trench</vt:lpstr>
      <vt:lpstr>Tonga:  The coldest slab  How does it affect intermediate depth seismicity?</vt:lpstr>
      <vt:lpstr>A burst of seismicity at a constant slab temperature</vt:lpstr>
      <vt:lpstr>A nearly isothermal dehydration mechanism ?</vt:lpstr>
      <vt:lpstr>The Lau Basin:  Subducted water signature in backarc spreading </vt:lpstr>
      <vt:lpstr>Backarc geochemical discontinuity</vt:lpstr>
      <vt:lpstr>Backarc Geochemistry and Mantle Tomography</vt:lpstr>
      <vt:lpstr>Backarc Geochemistry and Mantle Tomography</vt:lpstr>
      <vt:lpstr>How does water affect melt porosity?</vt:lpstr>
      <vt:lpstr>Questions?</vt:lpstr>
    </vt:vector>
  </TitlesOfParts>
  <Company>Washington University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Seismic Attenuation and Earth Structure</dc:title>
  <dc:creator>Douglas Wiens</dc:creator>
  <cp:lastModifiedBy>Douglas Wiens</cp:lastModifiedBy>
  <cp:revision>274</cp:revision>
  <dcterms:created xsi:type="dcterms:W3CDTF">2012-07-19T19:59:55Z</dcterms:created>
  <dcterms:modified xsi:type="dcterms:W3CDTF">2017-06-26T23:54:18Z</dcterms:modified>
</cp:coreProperties>
</file>