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embeddings/oleObject1.bin" ContentType="application/vnd.openxmlformats-officedocument.oleObject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drawings/drawing4.xml" ContentType="application/vnd.openxmlformats-officedocument.drawingml.chartshapes+xml"/>
  <Override PartName="/ppt/charts/chart8.xml" ContentType="application/vnd.openxmlformats-officedocument.drawingml.chart+xml"/>
  <Override PartName="/ppt/drawings/drawing5.xml" ContentType="application/vnd.openxmlformats-officedocument.drawingml.chartshape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88" r:id="rId2"/>
    <p:sldId id="289" r:id="rId3"/>
    <p:sldId id="278" r:id="rId4"/>
    <p:sldId id="262" r:id="rId5"/>
    <p:sldId id="277" r:id="rId6"/>
    <p:sldId id="283" r:id="rId7"/>
    <p:sldId id="279" r:id="rId8"/>
    <p:sldId id="286" r:id="rId9"/>
    <p:sldId id="281" r:id="rId10"/>
    <p:sldId id="280" r:id="rId11"/>
    <p:sldId id="259" r:id="rId12"/>
    <p:sldId id="282" r:id="rId13"/>
    <p:sldId id="290" r:id="rId14"/>
    <p:sldId id="267" r:id="rId15"/>
    <p:sldId id="291" r:id="rId16"/>
    <p:sldId id="293" r:id="rId17"/>
    <p:sldId id="270" r:id="rId18"/>
    <p:sldId id="271" r:id="rId19"/>
    <p:sldId id="284" r:id="rId20"/>
    <p:sldId id="285" r:id="rId21"/>
    <p:sldId id="257" r:id="rId22"/>
    <p:sldId id="276" r:id="rId23"/>
    <p:sldId id="275" r:id="rId24"/>
    <p:sldId id="287" r:id="rId25"/>
    <p:sldId id="256" r:id="rId26"/>
    <p:sldId id="264" r:id="rId27"/>
    <p:sldId id="268" r:id="rId28"/>
    <p:sldId id="273" r:id="rId29"/>
    <p:sldId id="274" r:id="rId30"/>
    <p:sldId id="272" r:id="rId31"/>
    <p:sldId id="295" r:id="rId32"/>
    <p:sldId id="294" r:id="rId33"/>
    <p:sldId id="258" r:id="rId34"/>
    <p:sldId id="266" r:id="rId35"/>
    <p:sldId id="265" r:id="rId36"/>
    <p:sldId id="261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>
        <p:scale>
          <a:sx n="114" d="100"/>
          <a:sy n="114" d="100"/>
        </p:scale>
        <p:origin x="-147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38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ounew:Documents:Marsyandi%20bits:Myrow:Os%20data%20for%20SW%20curve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ouderry:Documents:Herdis:Philippine%20data:PH_2008_all.xls" TargetMode="External"/><Relationship Id="rId2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ounew:Documents:Herdis:Big%20Island%20data:HI_all_stream_samples_2005-2008_Lou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ounew:Documents:Herdis:Big%20Island%20data:HI_all_stream_samples_2005-2008_Lou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ounew:Documents:Herdis:volc%20weathering:Sr-CO2-%20rivers.xlsx" TargetMode="External"/><Relationship Id="rId2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ounew:Documents:Herdis:volc%20weathering:Sr-CO2-%20rivers.xlsx" TargetMode="External"/><Relationship Id="rId2" Type="http://schemas.openxmlformats.org/officeDocument/2006/relationships/chartUserShapes" Target="../drawings/drawing3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ouderry:Documents:Herdis:09%20Philippines:Bas%20wea%20as%20f(clim).xls" TargetMode="External"/><Relationship Id="rId2" Type="http://schemas.openxmlformats.org/officeDocument/2006/relationships/chartUserShapes" Target="../drawings/drawing4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ouderry:Documents:Herdis:09%20Philippines:Bas%20wea%20as%20f(clim).xls" TargetMode="External"/><Relationship Id="rId2" Type="http://schemas.openxmlformats.org/officeDocument/2006/relationships/chartUserShapes" Target="../drawings/drawing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8882748259534"/>
          <c:y val="0.0469361147327249"/>
          <c:w val="0.644350695515701"/>
          <c:h val="0.802824790317117"/>
        </c:manualLayout>
      </c:layout>
      <c:scatterChart>
        <c:scatterStyle val="lineMarker"/>
        <c:varyColors val="0"/>
        <c:ser>
          <c:idx val="0"/>
          <c:order val="0"/>
          <c:tx>
            <c:v>187Os/188Os</c:v>
          </c:tx>
          <c:spPr>
            <a:ln w="47625">
              <a:noFill/>
            </a:ln>
          </c:spPr>
          <c:marker>
            <c:symbol val="circle"/>
            <c:size val="6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'sw data'!$L$159:$L$279</c:f>
              <c:numCache>
                <c:formatCode>General</c:formatCode>
                <c:ptCount val="121"/>
                <c:pt idx="0">
                  <c:v>10.96</c:v>
                </c:pt>
                <c:pt idx="3">
                  <c:v>12.03</c:v>
                </c:pt>
                <c:pt idx="4">
                  <c:v>12.17</c:v>
                </c:pt>
                <c:pt idx="6">
                  <c:v>12.56</c:v>
                </c:pt>
                <c:pt idx="7">
                  <c:v>12.85</c:v>
                </c:pt>
                <c:pt idx="9">
                  <c:v>13.3</c:v>
                </c:pt>
                <c:pt idx="10">
                  <c:v>13.46</c:v>
                </c:pt>
                <c:pt idx="11">
                  <c:v>13.65</c:v>
                </c:pt>
                <c:pt idx="12">
                  <c:v>14.05</c:v>
                </c:pt>
                <c:pt idx="15">
                  <c:v>14.52</c:v>
                </c:pt>
                <c:pt idx="16">
                  <c:v>14.94</c:v>
                </c:pt>
                <c:pt idx="18">
                  <c:v>15.27</c:v>
                </c:pt>
                <c:pt idx="19">
                  <c:v>15.28</c:v>
                </c:pt>
                <c:pt idx="21">
                  <c:v>15.55</c:v>
                </c:pt>
                <c:pt idx="23">
                  <c:v>15.7</c:v>
                </c:pt>
                <c:pt idx="26">
                  <c:v>18.9</c:v>
                </c:pt>
                <c:pt idx="28">
                  <c:v>7.6</c:v>
                </c:pt>
                <c:pt idx="29">
                  <c:v>10.6</c:v>
                </c:pt>
                <c:pt idx="30">
                  <c:v>14.1</c:v>
                </c:pt>
                <c:pt idx="31">
                  <c:v>14.5</c:v>
                </c:pt>
                <c:pt idx="32">
                  <c:v>15.0</c:v>
                </c:pt>
                <c:pt idx="33">
                  <c:v>15.5</c:v>
                </c:pt>
                <c:pt idx="36">
                  <c:v>53.0</c:v>
                </c:pt>
                <c:pt idx="37">
                  <c:v>38.0</c:v>
                </c:pt>
                <c:pt idx="38">
                  <c:v>42.1</c:v>
                </c:pt>
                <c:pt idx="39">
                  <c:v>37.9</c:v>
                </c:pt>
                <c:pt idx="41">
                  <c:v>48.7</c:v>
                </c:pt>
                <c:pt idx="42">
                  <c:v>80.0</c:v>
                </c:pt>
                <c:pt idx="44">
                  <c:v>15.8</c:v>
                </c:pt>
                <c:pt idx="45">
                  <c:v>63.5</c:v>
                </c:pt>
                <c:pt idx="47">
                  <c:v>0.104</c:v>
                </c:pt>
                <c:pt idx="49">
                  <c:v>1.06</c:v>
                </c:pt>
                <c:pt idx="51">
                  <c:v>6.34</c:v>
                </c:pt>
                <c:pt idx="53">
                  <c:v>17.07</c:v>
                </c:pt>
                <c:pt idx="55">
                  <c:v>24.35</c:v>
                </c:pt>
                <c:pt idx="57">
                  <c:v>28.22</c:v>
                </c:pt>
                <c:pt idx="59">
                  <c:v>51.01</c:v>
                </c:pt>
                <c:pt idx="61">
                  <c:v>63.15</c:v>
                </c:pt>
                <c:pt idx="63">
                  <c:v>65.08</c:v>
                </c:pt>
                <c:pt idx="66">
                  <c:v>66.56</c:v>
                </c:pt>
                <c:pt idx="69">
                  <c:v>69.12</c:v>
                </c:pt>
                <c:pt idx="72">
                  <c:v>74.61</c:v>
                </c:pt>
                <c:pt idx="74">
                  <c:v>78.63</c:v>
                </c:pt>
                <c:pt idx="76">
                  <c:v>83.7</c:v>
                </c:pt>
                <c:pt idx="77">
                  <c:v>26.3</c:v>
                </c:pt>
                <c:pt idx="78">
                  <c:v>57.1</c:v>
                </c:pt>
                <c:pt idx="80">
                  <c:v>0.104</c:v>
                </c:pt>
                <c:pt idx="81">
                  <c:v>1.06</c:v>
                </c:pt>
                <c:pt idx="82">
                  <c:v>1.5</c:v>
                </c:pt>
                <c:pt idx="83">
                  <c:v>3.6</c:v>
                </c:pt>
                <c:pt idx="84">
                  <c:v>3.7</c:v>
                </c:pt>
                <c:pt idx="85">
                  <c:v>3.8</c:v>
                </c:pt>
                <c:pt idx="86">
                  <c:v>6.34</c:v>
                </c:pt>
                <c:pt idx="87">
                  <c:v>7.6</c:v>
                </c:pt>
                <c:pt idx="88">
                  <c:v>8.1</c:v>
                </c:pt>
                <c:pt idx="89">
                  <c:v>10.6</c:v>
                </c:pt>
                <c:pt idx="90">
                  <c:v>10.96</c:v>
                </c:pt>
                <c:pt idx="91">
                  <c:v>12.03</c:v>
                </c:pt>
                <c:pt idx="92">
                  <c:v>12.17</c:v>
                </c:pt>
                <c:pt idx="93">
                  <c:v>12.56</c:v>
                </c:pt>
                <c:pt idx="94">
                  <c:v>12.6</c:v>
                </c:pt>
                <c:pt idx="95">
                  <c:v>12.85</c:v>
                </c:pt>
                <c:pt idx="96">
                  <c:v>13.3</c:v>
                </c:pt>
                <c:pt idx="97">
                  <c:v>13.46</c:v>
                </c:pt>
                <c:pt idx="98">
                  <c:v>13.65</c:v>
                </c:pt>
                <c:pt idx="99">
                  <c:v>14.05</c:v>
                </c:pt>
                <c:pt idx="100">
                  <c:v>14.1</c:v>
                </c:pt>
                <c:pt idx="101">
                  <c:v>14.3</c:v>
                </c:pt>
                <c:pt idx="102">
                  <c:v>14.5</c:v>
                </c:pt>
                <c:pt idx="103">
                  <c:v>14.52</c:v>
                </c:pt>
                <c:pt idx="104">
                  <c:v>14.94</c:v>
                </c:pt>
                <c:pt idx="105">
                  <c:v>15.0</c:v>
                </c:pt>
                <c:pt idx="106">
                  <c:v>15.27</c:v>
                </c:pt>
                <c:pt idx="107">
                  <c:v>15.28</c:v>
                </c:pt>
                <c:pt idx="108">
                  <c:v>15.3</c:v>
                </c:pt>
                <c:pt idx="109">
                  <c:v>15.5</c:v>
                </c:pt>
                <c:pt idx="110">
                  <c:v>15.55</c:v>
                </c:pt>
                <c:pt idx="111">
                  <c:v>15.7</c:v>
                </c:pt>
                <c:pt idx="112">
                  <c:v>15.8</c:v>
                </c:pt>
                <c:pt idx="115">
                  <c:v>18.9</c:v>
                </c:pt>
                <c:pt idx="116">
                  <c:v>18.9</c:v>
                </c:pt>
                <c:pt idx="117">
                  <c:v>22.4</c:v>
                </c:pt>
                <c:pt idx="118">
                  <c:v>25.0</c:v>
                </c:pt>
                <c:pt idx="119">
                  <c:v>26.3</c:v>
                </c:pt>
                <c:pt idx="120">
                  <c:v>28.0</c:v>
                </c:pt>
              </c:numCache>
            </c:numRef>
          </c:xVal>
          <c:yVal>
            <c:numRef>
              <c:f>'sw data'!$M$159:$M$279</c:f>
              <c:numCache>
                <c:formatCode>General</c:formatCode>
                <c:ptCount val="121"/>
                <c:pt idx="0">
                  <c:v>0.791</c:v>
                </c:pt>
                <c:pt idx="1">
                  <c:v>0.7913</c:v>
                </c:pt>
                <c:pt idx="2">
                  <c:v>0.7802</c:v>
                </c:pt>
                <c:pt idx="3">
                  <c:v>0.8015</c:v>
                </c:pt>
                <c:pt idx="4">
                  <c:v>0.7948</c:v>
                </c:pt>
                <c:pt idx="5">
                  <c:v>0.7759</c:v>
                </c:pt>
                <c:pt idx="6">
                  <c:v>0.7806</c:v>
                </c:pt>
                <c:pt idx="7">
                  <c:v>0.7642</c:v>
                </c:pt>
                <c:pt idx="8">
                  <c:v>0.7636</c:v>
                </c:pt>
                <c:pt idx="9">
                  <c:v>0.773</c:v>
                </c:pt>
                <c:pt idx="10">
                  <c:v>0.768</c:v>
                </c:pt>
                <c:pt idx="11">
                  <c:v>0.7576</c:v>
                </c:pt>
                <c:pt idx="12">
                  <c:v>0.7655</c:v>
                </c:pt>
                <c:pt idx="13">
                  <c:v>0.7727</c:v>
                </c:pt>
                <c:pt idx="14">
                  <c:v>0.7705</c:v>
                </c:pt>
                <c:pt idx="15">
                  <c:v>0.7752</c:v>
                </c:pt>
                <c:pt idx="16">
                  <c:v>0.7488</c:v>
                </c:pt>
                <c:pt idx="17">
                  <c:v>0.7454</c:v>
                </c:pt>
                <c:pt idx="18">
                  <c:v>0.7505</c:v>
                </c:pt>
                <c:pt idx="19">
                  <c:v>0.7426</c:v>
                </c:pt>
                <c:pt idx="20">
                  <c:v>0.7584</c:v>
                </c:pt>
                <c:pt idx="21">
                  <c:v>0.7655</c:v>
                </c:pt>
                <c:pt idx="22">
                  <c:v>0.7691</c:v>
                </c:pt>
                <c:pt idx="23">
                  <c:v>0.7669</c:v>
                </c:pt>
                <c:pt idx="24">
                  <c:v>0.7628</c:v>
                </c:pt>
                <c:pt idx="25">
                  <c:v>0.7674</c:v>
                </c:pt>
                <c:pt idx="26">
                  <c:v>0.7346</c:v>
                </c:pt>
                <c:pt idx="27">
                  <c:v>0.7415</c:v>
                </c:pt>
                <c:pt idx="28">
                  <c:v>0.8424</c:v>
                </c:pt>
                <c:pt idx="29">
                  <c:v>0.816</c:v>
                </c:pt>
                <c:pt idx="30">
                  <c:v>0.7632</c:v>
                </c:pt>
                <c:pt idx="31">
                  <c:v>0.7548</c:v>
                </c:pt>
                <c:pt idx="32">
                  <c:v>0.7466</c:v>
                </c:pt>
                <c:pt idx="33">
                  <c:v>0.7116</c:v>
                </c:pt>
                <c:pt idx="36">
                  <c:v>0.4837</c:v>
                </c:pt>
                <c:pt idx="37">
                  <c:v>0.5408</c:v>
                </c:pt>
                <c:pt idx="38">
                  <c:v>0.5719</c:v>
                </c:pt>
                <c:pt idx="39">
                  <c:v>0.5835</c:v>
                </c:pt>
                <c:pt idx="40">
                  <c:v>0.5819</c:v>
                </c:pt>
                <c:pt idx="41">
                  <c:v>0.5587</c:v>
                </c:pt>
                <c:pt idx="42">
                  <c:v>0.6474</c:v>
                </c:pt>
                <c:pt idx="43" formatCode="0.0000">
                  <c:v>0.744</c:v>
                </c:pt>
                <c:pt idx="44" formatCode="0.0000">
                  <c:v>0.732</c:v>
                </c:pt>
                <c:pt idx="45">
                  <c:v>0.3796</c:v>
                </c:pt>
                <c:pt idx="46">
                  <c:v>0.3887</c:v>
                </c:pt>
                <c:pt idx="47">
                  <c:v>0.9491</c:v>
                </c:pt>
                <c:pt idx="48">
                  <c:v>0.9491</c:v>
                </c:pt>
                <c:pt idx="49">
                  <c:v>0.9772</c:v>
                </c:pt>
                <c:pt idx="50">
                  <c:v>0.9772</c:v>
                </c:pt>
                <c:pt idx="51">
                  <c:v>0.8669</c:v>
                </c:pt>
                <c:pt idx="52">
                  <c:v>0.8669</c:v>
                </c:pt>
                <c:pt idx="53">
                  <c:v>0.8393</c:v>
                </c:pt>
                <c:pt idx="54">
                  <c:v>0.8393</c:v>
                </c:pt>
                <c:pt idx="55">
                  <c:v>0.5915</c:v>
                </c:pt>
                <c:pt idx="56">
                  <c:v>0.5915</c:v>
                </c:pt>
                <c:pt idx="57">
                  <c:v>0.5141</c:v>
                </c:pt>
                <c:pt idx="58">
                  <c:v>0.5141</c:v>
                </c:pt>
                <c:pt idx="59">
                  <c:v>0.2693</c:v>
                </c:pt>
                <c:pt idx="60">
                  <c:v>0.4094</c:v>
                </c:pt>
                <c:pt idx="61">
                  <c:v>0.1995</c:v>
                </c:pt>
                <c:pt idx="62">
                  <c:v>0.2761</c:v>
                </c:pt>
                <c:pt idx="63">
                  <c:v>0.1687</c:v>
                </c:pt>
                <c:pt idx="64">
                  <c:v>0.2733</c:v>
                </c:pt>
                <c:pt idx="65">
                  <c:v>0.1916</c:v>
                </c:pt>
                <c:pt idx="66">
                  <c:v>0.1502</c:v>
                </c:pt>
                <c:pt idx="67">
                  <c:v>0.1548</c:v>
                </c:pt>
                <c:pt idx="68">
                  <c:v>0.1485</c:v>
                </c:pt>
                <c:pt idx="69">
                  <c:v>0.2022</c:v>
                </c:pt>
                <c:pt idx="70">
                  <c:v>0.3959</c:v>
                </c:pt>
                <c:pt idx="71">
                  <c:v>0.1513</c:v>
                </c:pt>
                <c:pt idx="72" formatCode="0.0000">
                  <c:v>0.292</c:v>
                </c:pt>
                <c:pt idx="73">
                  <c:v>0.3927</c:v>
                </c:pt>
                <c:pt idx="74">
                  <c:v>0.4114</c:v>
                </c:pt>
                <c:pt idx="75">
                  <c:v>0.5582</c:v>
                </c:pt>
                <c:pt idx="76">
                  <c:v>0.3756</c:v>
                </c:pt>
                <c:pt idx="77">
                  <c:v>0.7334</c:v>
                </c:pt>
                <c:pt idx="78">
                  <c:v>0.4466</c:v>
                </c:pt>
                <c:pt idx="80">
                  <c:v>0.9491</c:v>
                </c:pt>
                <c:pt idx="81">
                  <c:v>0.9772</c:v>
                </c:pt>
                <c:pt idx="82" formatCode="0.0000">
                  <c:v>0.923519360816307</c:v>
                </c:pt>
                <c:pt idx="83" formatCode="0.0000">
                  <c:v>0.902822900873583</c:v>
                </c:pt>
                <c:pt idx="84" formatCode="0.0000">
                  <c:v>0.876591341178735</c:v>
                </c:pt>
                <c:pt idx="85" formatCode="0.0000">
                  <c:v>0.888142853704907</c:v>
                </c:pt>
                <c:pt idx="86">
                  <c:v>0.8669</c:v>
                </c:pt>
                <c:pt idx="87">
                  <c:v>0.8424</c:v>
                </c:pt>
                <c:pt idx="88" formatCode="0.0000">
                  <c:v>0.83423579524944</c:v>
                </c:pt>
                <c:pt idx="89">
                  <c:v>0.816</c:v>
                </c:pt>
                <c:pt idx="90">
                  <c:v>0.791</c:v>
                </c:pt>
                <c:pt idx="91">
                  <c:v>0.8015</c:v>
                </c:pt>
                <c:pt idx="92">
                  <c:v>0.7948</c:v>
                </c:pt>
                <c:pt idx="93">
                  <c:v>0.7806</c:v>
                </c:pt>
                <c:pt idx="94" formatCode="0.0000">
                  <c:v>0.793203860130436</c:v>
                </c:pt>
                <c:pt idx="95">
                  <c:v>0.7642</c:v>
                </c:pt>
                <c:pt idx="96">
                  <c:v>0.773</c:v>
                </c:pt>
                <c:pt idx="97">
                  <c:v>0.768</c:v>
                </c:pt>
                <c:pt idx="98">
                  <c:v>0.7576</c:v>
                </c:pt>
                <c:pt idx="99">
                  <c:v>0.7655</c:v>
                </c:pt>
                <c:pt idx="100">
                  <c:v>0.7632</c:v>
                </c:pt>
                <c:pt idx="101" formatCode="0.0000">
                  <c:v>0.770100835078093</c:v>
                </c:pt>
                <c:pt idx="102">
                  <c:v>0.7548</c:v>
                </c:pt>
                <c:pt idx="103">
                  <c:v>0.7752</c:v>
                </c:pt>
                <c:pt idx="104">
                  <c:v>0.7488</c:v>
                </c:pt>
                <c:pt idx="105">
                  <c:v>0.7466</c:v>
                </c:pt>
                <c:pt idx="106">
                  <c:v>0.7505</c:v>
                </c:pt>
                <c:pt idx="107">
                  <c:v>0.7426</c:v>
                </c:pt>
                <c:pt idx="108" formatCode="0.0000">
                  <c:v>0.744591244916131</c:v>
                </c:pt>
                <c:pt idx="109">
                  <c:v>0.7116</c:v>
                </c:pt>
                <c:pt idx="110">
                  <c:v>0.7655</c:v>
                </c:pt>
                <c:pt idx="111">
                  <c:v>0.7669</c:v>
                </c:pt>
                <c:pt idx="112" formatCode="0.0000">
                  <c:v>0.732</c:v>
                </c:pt>
                <c:pt idx="115" formatCode="0.0000">
                  <c:v>0.736649580054388</c:v>
                </c:pt>
                <c:pt idx="116">
                  <c:v>0.7346</c:v>
                </c:pt>
                <c:pt idx="117" formatCode="0.0000">
                  <c:v>0.751810940244988</c:v>
                </c:pt>
                <c:pt idx="118" formatCode="0.0000">
                  <c:v>0.745794527470941</c:v>
                </c:pt>
                <c:pt idx="119">
                  <c:v>0.7334</c:v>
                </c:pt>
                <c:pt idx="120" formatCode="0.0000">
                  <c:v>0.740740740740741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9193496"/>
        <c:axId val="-2109184760"/>
      </c:scatterChart>
      <c:scatterChart>
        <c:scatterStyle val="lineMarker"/>
        <c:varyColors val="0"/>
        <c:ser>
          <c:idx val="1"/>
          <c:order val="1"/>
          <c:tx>
            <c:v>87Sr/86Sr</c:v>
          </c:tx>
          <c:spPr>
            <a:ln w="47625">
              <a:solidFill>
                <a:srgbClr val="FF0000"/>
              </a:solidFill>
            </a:ln>
          </c:spPr>
          <c:marker>
            <c:symbol val="diamond"/>
            <c:size val="3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'[Cenozoic RRD Sr.xls]Cenozoic RRD Sr.txt'!$A$3:$A$57</c:f>
              <c:numCache>
                <c:formatCode>General</c:formatCode>
                <c:ptCount val="55"/>
                <c:pt idx="0">
                  <c:v>0.0</c:v>
                </c:pt>
                <c:pt idx="1">
                  <c:v>0.604</c:v>
                </c:pt>
                <c:pt idx="2">
                  <c:v>1.813</c:v>
                </c:pt>
                <c:pt idx="3">
                  <c:v>2.719</c:v>
                </c:pt>
                <c:pt idx="4">
                  <c:v>4.23</c:v>
                </c:pt>
                <c:pt idx="5">
                  <c:v>5.438</c:v>
                </c:pt>
                <c:pt idx="6">
                  <c:v>6.344</c:v>
                </c:pt>
                <c:pt idx="7">
                  <c:v>7.251</c:v>
                </c:pt>
                <c:pt idx="8">
                  <c:v>8.157</c:v>
                </c:pt>
                <c:pt idx="9">
                  <c:v>9.063</c:v>
                </c:pt>
                <c:pt idx="10">
                  <c:v>10.574</c:v>
                </c:pt>
                <c:pt idx="11">
                  <c:v>11.48</c:v>
                </c:pt>
                <c:pt idx="12">
                  <c:v>12.387</c:v>
                </c:pt>
                <c:pt idx="13">
                  <c:v>13.293</c:v>
                </c:pt>
                <c:pt idx="14">
                  <c:v>14.502</c:v>
                </c:pt>
                <c:pt idx="15">
                  <c:v>15.106</c:v>
                </c:pt>
                <c:pt idx="16">
                  <c:v>15.71</c:v>
                </c:pt>
                <c:pt idx="17">
                  <c:v>16.314</c:v>
                </c:pt>
                <c:pt idx="18">
                  <c:v>16.918</c:v>
                </c:pt>
                <c:pt idx="19">
                  <c:v>17.221</c:v>
                </c:pt>
                <c:pt idx="20">
                  <c:v>17.523</c:v>
                </c:pt>
                <c:pt idx="21">
                  <c:v>18.127</c:v>
                </c:pt>
                <c:pt idx="22">
                  <c:v>18.731</c:v>
                </c:pt>
                <c:pt idx="23">
                  <c:v>19.335</c:v>
                </c:pt>
                <c:pt idx="24">
                  <c:v>19.637</c:v>
                </c:pt>
                <c:pt idx="25">
                  <c:v>20.242</c:v>
                </c:pt>
                <c:pt idx="26">
                  <c:v>21.45</c:v>
                </c:pt>
                <c:pt idx="27">
                  <c:v>22.356</c:v>
                </c:pt>
                <c:pt idx="28">
                  <c:v>23.867</c:v>
                </c:pt>
                <c:pt idx="29">
                  <c:v>24.773</c:v>
                </c:pt>
                <c:pt idx="30">
                  <c:v>26.888</c:v>
                </c:pt>
                <c:pt idx="31">
                  <c:v>27.795</c:v>
                </c:pt>
                <c:pt idx="32">
                  <c:v>29.607</c:v>
                </c:pt>
                <c:pt idx="33">
                  <c:v>30.816</c:v>
                </c:pt>
                <c:pt idx="34">
                  <c:v>32.024</c:v>
                </c:pt>
                <c:pt idx="35">
                  <c:v>33.233</c:v>
                </c:pt>
                <c:pt idx="36">
                  <c:v>34.139</c:v>
                </c:pt>
                <c:pt idx="37">
                  <c:v>35.347</c:v>
                </c:pt>
                <c:pt idx="38">
                  <c:v>36.254</c:v>
                </c:pt>
                <c:pt idx="39">
                  <c:v>37.462</c:v>
                </c:pt>
                <c:pt idx="40">
                  <c:v>38.369</c:v>
                </c:pt>
                <c:pt idx="41">
                  <c:v>39.275</c:v>
                </c:pt>
                <c:pt idx="42">
                  <c:v>40.181</c:v>
                </c:pt>
                <c:pt idx="43">
                  <c:v>43.202</c:v>
                </c:pt>
                <c:pt idx="44">
                  <c:v>45.619</c:v>
                </c:pt>
                <c:pt idx="45">
                  <c:v>48.338</c:v>
                </c:pt>
                <c:pt idx="46">
                  <c:v>50.755</c:v>
                </c:pt>
                <c:pt idx="47">
                  <c:v>54.079</c:v>
                </c:pt>
                <c:pt idx="48">
                  <c:v>56.798</c:v>
                </c:pt>
                <c:pt idx="49">
                  <c:v>58.912</c:v>
                </c:pt>
                <c:pt idx="50">
                  <c:v>60.423</c:v>
                </c:pt>
                <c:pt idx="51">
                  <c:v>61.631</c:v>
                </c:pt>
                <c:pt idx="52">
                  <c:v>62.84</c:v>
                </c:pt>
                <c:pt idx="53">
                  <c:v>63.746</c:v>
                </c:pt>
                <c:pt idx="54">
                  <c:v>64.955</c:v>
                </c:pt>
              </c:numCache>
            </c:numRef>
          </c:xVal>
          <c:yVal>
            <c:numRef>
              <c:f>'[Cenozoic RRD Sr.xls]Cenozoic RRD Sr.txt'!$D$3:$D$57</c:f>
              <c:numCache>
                <c:formatCode>General</c:formatCode>
                <c:ptCount val="55"/>
                <c:pt idx="0">
                  <c:v>0.7091703</c:v>
                </c:pt>
                <c:pt idx="1">
                  <c:v>0.7091437</c:v>
                </c:pt>
                <c:pt idx="2">
                  <c:v>0.7090993</c:v>
                </c:pt>
                <c:pt idx="3">
                  <c:v>0.7090639</c:v>
                </c:pt>
                <c:pt idx="4">
                  <c:v>0.7090284</c:v>
                </c:pt>
                <c:pt idx="5">
                  <c:v>0.7090018</c:v>
                </c:pt>
                <c:pt idx="6">
                  <c:v>0.7089841</c:v>
                </c:pt>
                <c:pt idx="7">
                  <c:v>0.7089663</c:v>
                </c:pt>
                <c:pt idx="8">
                  <c:v>0.7089397</c:v>
                </c:pt>
                <c:pt idx="9">
                  <c:v>0.7089131</c:v>
                </c:pt>
                <c:pt idx="10">
                  <c:v>0.7088776</c:v>
                </c:pt>
                <c:pt idx="11">
                  <c:v>0.7088598</c:v>
                </c:pt>
                <c:pt idx="12">
                  <c:v>0.7088598</c:v>
                </c:pt>
                <c:pt idx="13">
                  <c:v>0.7088598</c:v>
                </c:pt>
                <c:pt idx="14">
                  <c:v>0.7088598</c:v>
                </c:pt>
                <c:pt idx="15">
                  <c:v>0.7088155</c:v>
                </c:pt>
                <c:pt idx="16">
                  <c:v>0.7087623</c:v>
                </c:pt>
                <c:pt idx="17">
                  <c:v>0.7087002</c:v>
                </c:pt>
                <c:pt idx="18">
                  <c:v>0.7086558</c:v>
                </c:pt>
                <c:pt idx="19">
                  <c:v>0.7086114</c:v>
                </c:pt>
                <c:pt idx="20">
                  <c:v>0.7085848</c:v>
                </c:pt>
                <c:pt idx="21">
                  <c:v>0.7085405</c:v>
                </c:pt>
                <c:pt idx="22">
                  <c:v>0.7084873</c:v>
                </c:pt>
                <c:pt idx="23">
                  <c:v>0.7084341</c:v>
                </c:pt>
                <c:pt idx="24">
                  <c:v>0.7083897</c:v>
                </c:pt>
                <c:pt idx="25">
                  <c:v>0.7083631</c:v>
                </c:pt>
                <c:pt idx="26">
                  <c:v>0.7083187</c:v>
                </c:pt>
                <c:pt idx="27">
                  <c:v>0.7082921</c:v>
                </c:pt>
                <c:pt idx="28">
                  <c:v>0.7082477</c:v>
                </c:pt>
                <c:pt idx="29">
                  <c:v>0.7082123</c:v>
                </c:pt>
                <c:pt idx="30">
                  <c:v>0.7081591</c:v>
                </c:pt>
                <c:pt idx="31">
                  <c:v>0.7081236</c:v>
                </c:pt>
                <c:pt idx="32">
                  <c:v>0.7080614</c:v>
                </c:pt>
                <c:pt idx="33">
                  <c:v>0.7080259</c:v>
                </c:pt>
                <c:pt idx="34">
                  <c:v>0.7079993</c:v>
                </c:pt>
                <c:pt idx="35">
                  <c:v>0.7079461</c:v>
                </c:pt>
                <c:pt idx="36">
                  <c:v>0.7079107</c:v>
                </c:pt>
                <c:pt idx="37">
                  <c:v>0.7078752</c:v>
                </c:pt>
                <c:pt idx="38">
                  <c:v>0.7078486</c:v>
                </c:pt>
                <c:pt idx="39">
                  <c:v>0.7078219</c:v>
                </c:pt>
                <c:pt idx="40">
                  <c:v>0.7077864</c:v>
                </c:pt>
                <c:pt idx="41">
                  <c:v>0.7077509</c:v>
                </c:pt>
                <c:pt idx="42">
                  <c:v>0.7077421</c:v>
                </c:pt>
                <c:pt idx="43">
                  <c:v>0.7077421</c:v>
                </c:pt>
                <c:pt idx="44">
                  <c:v>0.7077421</c:v>
                </c:pt>
                <c:pt idx="45">
                  <c:v>0.7077421</c:v>
                </c:pt>
                <c:pt idx="46">
                  <c:v>0.7077421</c:v>
                </c:pt>
                <c:pt idx="47">
                  <c:v>0.7077421</c:v>
                </c:pt>
                <c:pt idx="48">
                  <c:v>0.7077421</c:v>
                </c:pt>
                <c:pt idx="49">
                  <c:v>0.7077421</c:v>
                </c:pt>
                <c:pt idx="50">
                  <c:v>0.7077776</c:v>
                </c:pt>
                <c:pt idx="51">
                  <c:v>0.7078042</c:v>
                </c:pt>
                <c:pt idx="52">
                  <c:v>0.7078397</c:v>
                </c:pt>
                <c:pt idx="53">
                  <c:v>0.7078663</c:v>
                </c:pt>
                <c:pt idx="54">
                  <c:v>0.7078574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1505464"/>
        <c:axId val="2125560648"/>
      </c:scatterChart>
      <c:valAx>
        <c:axId val="-2109193496"/>
        <c:scaling>
          <c:orientation val="minMax"/>
          <c:max val="65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Age, Ma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09184760"/>
        <c:crosses val="autoZero"/>
        <c:crossBetween val="midCat"/>
      </c:valAx>
      <c:valAx>
        <c:axId val="-210918476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187Os/188Os</a:t>
                </a:r>
              </a:p>
            </c:rich>
          </c:tx>
          <c:layout>
            <c:manualLayout>
              <c:xMode val="edge"/>
              <c:yMode val="edge"/>
              <c:x val="0.030664395229983"/>
              <c:y val="0.32717839214035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09193496"/>
        <c:crosses val="autoZero"/>
        <c:crossBetween val="midCat"/>
      </c:valAx>
      <c:valAx>
        <c:axId val="2125560648"/>
        <c:scaling>
          <c:orientation val="minMax"/>
          <c:max val="0.7094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87Sr/86Sr</a:t>
                </a:r>
              </a:p>
            </c:rich>
          </c:tx>
          <c:layout>
            <c:manualLayout>
              <c:xMode val="edge"/>
              <c:yMode val="edge"/>
              <c:x val="0.891530402822305"/>
              <c:y val="0.348201911527682"/>
            </c:manualLayout>
          </c:layout>
          <c:overlay val="0"/>
        </c:title>
        <c:numFmt formatCode="#,##0.000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41505464"/>
        <c:crosses val="max"/>
        <c:crossBetween val="midCat"/>
      </c:valAx>
      <c:valAx>
        <c:axId val="21415054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2556064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495218715207447"/>
          <c:y val="0.033030212814011"/>
          <c:w val="0.186493447262874"/>
          <c:h val="0.129930499235184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4"/>
          <c:order val="4"/>
          <c:tx>
            <c:strRef>
              <c:f>"Philippines"</c:f>
            </c:strRef>
          </c:tx>
          <c:spPr>
            <a:ln w="28575">
              <a:noFill/>
            </a:ln>
          </c:spPr>
          <c:xVal>
            <c:numRef>
              <c:f>'cyclic-salt corr'!$P$2:$P$134</c:f>
            </c:numRef>
          </c:xVal>
          <c:yVal>
            <c:numRef>
              <c:f>'cyclic-salt corr'!$AE$2:$AE$134</c:f>
            </c:numRef>
          </c:yVal>
          <c:smooth val="0"/>
        </c:ser>
        <c:ser>
          <c:idx val="5"/>
          <c:order val="5"/>
          <c:tx>
            <c:strRef>
              <c:f>"Nepal"</c:f>
            </c:strRef>
          </c:tx>
          <c:spPr>
            <a:ln w="28575">
              <a:noFill/>
            </a:ln>
          </c:spPr>
          <c:xVal>
            <c:numRef>
              <c:f>'cyclic-salt corr'!$X$3:$X$194</c:f>
            </c:numRef>
          </c:xVal>
          <c:yVal>
            <c:numRef>
              <c:f>'cyclic-salt corr'!$Y$3:$Y$194</c:f>
            </c:numRef>
          </c:yVal>
          <c:smooth val="0"/>
        </c:ser>
        <c:ser>
          <c:idx val="0"/>
          <c:order val="0"/>
          <c:tx>
            <c:v>Philippines</c:v>
          </c:tx>
          <c:spPr>
            <a:ln w="28575">
              <a:noFill/>
            </a:ln>
          </c:spPr>
          <c:marker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'[PH_2008_all.xls]cyclic-salt corr'!$P$2:$P$134</c:f>
              <c:numCache>
                <c:formatCode>0</c:formatCode>
                <c:ptCount val="133"/>
                <c:pt idx="0">
                  <c:v>1314.899450252849</c:v>
                </c:pt>
                <c:pt idx="1">
                  <c:v>1132.522690379785</c:v>
                </c:pt>
                <c:pt idx="2">
                  <c:v>1173.8059789405</c:v>
                </c:pt>
                <c:pt idx="3">
                  <c:v>667.0711088871218</c:v>
                </c:pt>
                <c:pt idx="4">
                  <c:v>1250.208970938244</c:v>
                </c:pt>
                <c:pt idx="5">
                  <c:v>1162.316630557012</c:v>
                </c:pt>
                <c:pt idx="6">
                  <c:v>921.30578957986</c:v>
                </c:pt>
                <c:pt idx="7">
                  <c:v>799.6591624623973</c:v>
                </c:pt>
                <c:pt idx="8">
                  <c:v>788.993068224613</c:v>
                </c:pt>
                <c:pt idx="9">
                  <c:v>1073.674719066919</c:v>
                </c:pt>
                <c:pt idx="10">
                  <c:v>548.6935420157525</c:v>
                </c:pt>
                <c:pt idx="11">
                  <c:v>912.5169977093242</c:v>
                </c:pt>
                <c:pt idx="12">
                  <c:v>466.0480135026564</c:v>
                </c:pt>
                <c:pt idx="13">
                  <c:v>728.1688611002114</c:v>
                </c:pt>
                <c:pt idx="14">
                  <c:v>825.6647683304328</c:v>
                </c:pt>
                <c:pt idx="15">
                  <c:v>894.4706170826364</c:v>
                </c:pt>
                <c:pt idx="16">
                  <c:v>811.1138657811133</c:v>
                </c:pt>
                <c:pt idx="17">
                  <c:v>514.618234430622</c:v>
                </c:pt>
                <c:pt idx="18">
                  <c:v>802.5493766743838</c:v>
                </c:pt>
                <c:pt idx="19">
                  <c:v>1296.010841658823</c:v>
                </c:pt>
                <c:pt idx="20">
                  <c:v>788.4419672566931</c:v>
                </c:pt>
                <c:pt idx="21">
                  <c:v>1085.267498281034</c:v>
                </c:pt>
                <c:pt idx="22">
                  <c:v>1320.205659130458</c:v>
                </c:pt>
                <c:pt idx="23">
                  <c:v>1338.95339905129</c:v>
                </c:pt>
                <c:pt idx="24">
                  <c:v>1369.279009215337</c:v>
                </c:pt>
                <c:pt idx="25">
                  <c:v>1237.273559641568</c:v>
                </c:pt>
                <c:pt idx="26">
                  <c:v>1481.348494292004</c:v>
                </c:pt>
                <c:pt idx="27">
                  <c:v>1731.483837386151</c:v>
                </c:pt>
                <c:pt idx="28">
                  <c:v>1297.339398929372</c:v>
                </c:pt>
                <c:pt idx="29">
                  <c:v>876.3060879610364</c:v>
                </c:pt>
                <c:pt idx="30">
                  <c:v>1157.916430038513</c:v>
                </c:pt>
                <c:pt idx="31">
                  <c:v>1436.872519039363</c:v>
                </c:pt>
                <c:pt idx="32">
                  <c:v>912.6674840863348</c:v>
                </c:pt>
                <c:pt idx="33">
                  <c:v>907.7645143318034</c:v>
                </c:pt>
                <c:pt idx="34">
                  <c:v>1006.468420706234</c:v>
                </c:pt>
                <c:pt idx="35">
                  <c:v>1097.353471045701</c:v>
                </c:pt>
                <c:pt idx="36">
                  <c:v>1128.763877852448</c:v>
                </c:pt>
                <c:pt idx="37">
                  <c:v>722.1896252819874</c:v>
                </c:pt>
                <c:pt idx="38">
                  <c:v>533.289353608008</c:v>
                </c:pt>
                <c:pt idx="39">
                  <c:v>764.8411218461704</c:v>
                </c:pt>
                <c:pt idx="40">
                  <c:v>819.0373555983022</c:v>
                </c:pt>
                <c:pt idx="41">
                  <c:v>1558.61183654284</c:v>
                </c:pt>
                <c:pt idx="42">
                  <c:v>1433.994241248244</c:v>
                </c:pt>
                <c:pt idx="43">
                  <c:v>1271.935289732853</c:v>
                </c:pt>
                <c:pt idx="44">
                  <c:v>1.248651010927892</c:v>
                </c:pt>
                <c:pt idx="45">
                  <c:v>1298.708936983006</c:v>
                </c:pt>
                <c:pt idx="46">
                  <c:v>1015.287711643764</c:v>
                </c:pt>
                <c:pt idx="47">
                  <c:v>730.7257921199697</c:v>
                </c:pt>
                <c:pt idx="48">
                  <c:v>803.0036843831213</c:v>
                </c:pt>
                <c:pt idx="49">
                  <c:v>1358.733506455017</c:v>
                </c:pt>
                <c:pt idx="50">
                  <c:v>901.724477477587</c:v>
                </c:pt>
                <c:pt idx="51">
                  <c:v>923.4085211985064</c:v>
                </c:pt>
                <c:pt idx="52">
                  <c:v>1230.631559580617</c:v>
                </c:pt>
                <c:pt idx="53">
                  <c:v>1184.085279766884</c:v>
                </c:pt>
                <c:pt idx="54">
                  <c:v>1161.106414867286</c:v>
                </c:pt>
                <c:pt idx="55">
                  <c:v>1003.320525013273</c:v>
                </c:pt>
                <c:pt idx="56">
                  <c:v>1671.641084795597</c:v>
                </c:pt>
                <c:pt idx="57">
                  <c:v>1324.339436241079</c:v>
                </c:pt>
                <c:pt idx="58">
                  <c:v>1596.785412041948</c:v>
                </c:pt>
                <c:pt idx="59">
                  <c:v>1576.944713066273</c:v>
                </c:pt>
                <c:pt idx="60">
                  <c:v>1906.345422848329</c:v>
                </c:pt>
                <c:pt idx="61">
                  <c:v>1818.172995068728</c:v>
                </c:pt>
                <c:pt idx="62">
                  <c:v>1645.51838664094</c:v>
                </c:pt>
                <c:pt idx="63">
                  <c:v>1557.559586584897</c:v>
                </c:pt>
                <c:pt idx="64">
                  <c:v>1726.808104849747</c:v>
                </c:pt>
                <c:pt idx="65">
                  <c:v>34.14723598484032</c:v>
                </c:pt>
                <c:pt idx="66">
                  <c:v>555.475126218192</c:v>
                </c:pt>
                <c:pt idx="67">
                  <c:v>464.741497877834</c:v>
                </c:pt>
                <c:pt idx="68">
                  <c:v>415.0165168162853</c:v>
                </c:pt>
                <c:pt idx="69">
                  <c:v>421.457264023052</c:v>
                </c:pt>
                <c:pt idx="70">
                  <c:v>729.1049955036387</c:v>
                </c:pt>
                <c:pt idx="71">
                  <c:v>624.5742620464513</c:v>
                </c:pt>
                <c:pt idx="72">
                  <c:v>611.9265985368257</c:v>
                </c:pt>
                <c:pt idx="73">
                  <c:v>711.9190683201732</c:v>
                </c:pt>
                <c:pt idx="77">
                  <c:v>74.0</c:v>
                </c:pt>
              </c:numCache>
            </c:numRef>
          </c:xVal>
          <c:yVal>
            <c:numRef>
              <c:f>'[PH_2008_all.xls]cyclic-salt corr'!$AE$2:$AE$134</c:f>
              <c:numCache>
                <c:formatCode>0</c:formatCode>
                <c:ptCount val="133"/>
                <c:pt idx="0">
                  <c:v>604.8004521904631</c:v>
                </c:pt>
                <c:pt idx="1">
                  <c:v>822.1611656097671</c:v>
                </c:pt>
                <c:pt idx="2">
                  <c:v>765.9486846675218</c:v>
                </c:pt>
                <c:pt idx="3">
                  <c:v>1052.361499149078</c:v>
                </c:pt>
                <c:pt idx="4">
                  <c:v>214.8550532879486</c:v>
                </c:pt>
                <c:pt idx="5">
                  <c:v>176.272676160536</c:v>
                </c:pt>
                <c:pt idx="6">
                  <c:v>137.5648705859189</c:v>
                </c:pt>
                <c:pt idx="7">
                  <c:v>167.7091541962217</c:v>
                </c:pt>
                <c:pt idx="8">
                  <c:v>132.8837735493531</c:v>
                </c:pt>
                <c:pt idx="9">
                  <c:v>243.8319047991148</c:v>
                </c:pt>
                <c:pt idx="11">
                  <c:v>450.2332786367796</c:v>
                </c:pt>
                <c:pt idx="12">
                  <c:v>79.10043595727505</c:v>
                </c:pt>
                <c:pt idx="13">
                  <c:v>100.7430513283562</c:v>
                </c:pt>
                <c:pt idx="14">
                  <c:v>105.4467070738126</c:v>
                </c:pt>
                <c:pt idx="15">
                  <c:v>132.9854476390702</c:v>
                </c:pt>
                <c:pt idx="16">
                  <c:v>545.6375666569484</c:v>
                </c:pt>
                <c:pt idx="17">
                  <c:v>875.534073959058</c:v>
                </c:pt>
                <c:pt idx="18">
                  <c:v>318.1400274057605</c:v>
                </c:pt>
                <c:pt idx="19">
                  <c:v>616.188328187363</c:v>
                </c:pt>
                <c:pt idx="20">
                  <c:v>156.6801611269942</c:v>
                </c:pt>
                <c:pt idx="21">
                  <c:v>208.317205601792</c:v>
                </c:pt>
                <c:pt idx="22">
                  <c:v>274.0501349369587</c:v>
                </c:pt>
                <c:pt idx="23">
                  <c:v>740.487418661284</c:v>
                </c:pt>
                <c:pt idx="24">
                  <c:v>2065.401854186444</c:v>
                </c:pt>
                <c:pt idx="25">
                  <c:v>1842.947975459162</c:v>
                </c:pt>
                <c:pt idx="26">
                  <c:v>1262.439588247008</c:v>
                </c:pt>
                <c:pt idx="27">
                  <c:v>1010.371054650456</c:v>
                </c:pt>
                <c:pt idx="28">
                  <c:v>327.8250044100464</c:v>
                </c:pt>
                <c:pt idx="29">
                  <c:v>466.2704756105458</c:v>
                </c:pt>
                <c:pt idx="31">
                  <c:v>981.089657587972</c:v>
                </c:pt>
                <c:pt idx="32">
                  <c:v>892.176124210944</c:v>
                </c:pt>
                <c:pt idx="33">
                  <c:v>674.724108721127</c:v>
                </c:pt>
                <c:pt idx="34">
                  <c:v>2382.648758980353</c:v>
                </c:pt>
                <c:pt idx="36">
                  <c:v>578.5222503917645</c:v>
                </c:pt>
                <c:pt idx="37">
                  <c:v>293.7077086655026</c:v>
                </c:pt>
                <c:pt idx="38">
                  <c:v>396.1149064645763</c:v>
                </c:pt>
                <c:pt idx="39">
                  <c:v>307.3813848516036</c:v>
                </c:pt>
                <c:pt idx="40">
                  <c:v>279.5029881007845</c:v>
                </c:pt>
                <c:pt idx="41">
                  <c:v>721.3778064634161</c:v>
                </c:pt>
                <c:pt idx="42">
                  <c:v>162.622499702303</c:v>
                </c:pt>
                <c:pt idx="43">
                  <c:v>163.0019508891748</c:v>
                </c:pt>
                <c:pt idx="45">
                  <c:v>423.4399109276642</c:v>
                </c:pt>
                <c:pt idx="46">
                  <c:v>121.2236145565165</c:v>
                </c:pt>
                <c:pt idx="47">
                  <c:v>126.9302524621582</c:v>
                </c:pt>
                <c:pt idx="49">
                  <c:v>293.7227302767114</c:v>
                </c:pt>
                <c:pt idx="50">
                  <c:v>168.1909767038924</c:v>
                </c:pt>
                <c:pt idx="51">
                  <c:v>89.81852232357058</c:v>
                </c:pt>
                <c:pt idx="52">
                  <c:v>134.6965137228217</c:v>
                </c:pt>
                <c:pt idx="53">
                  <c:v>187.6907858700598</c:v>
                </c:pt>
                <c:pt idx="54">
                  <c:v>167.7258404026946</c:v>
                </c:pt>
                <c:pt idx="55">
                  <c:v>281.4809602450171</c:v>
                </c:pt>
                <c:pt idx="56">
                  <c:v>762.3444375705248</c:v>
                </c:pt>
                <c:pt idx="57">
                  <c:v>900.8249706223353</c:v>
                </c:pt>
                <c:pt idx="58">
                  <c:v>777.147083139795</c:v>
                </c:pt>
                <c:pt idx="59">
                  <c:v>829.6686207008652</c:v>
                </c:pt>
                <c:pt idx="60">
                  <c:v>788.190979594435</c:v>
                </c:pt>
                <c:pt idx="61">
                  <c:v>993.5629729586805</c:v>
                </c:pt>
                <c:pt idx="62">
                  <c:v>1285.372100541657</c:v>
                </c:pt>
                <c:pt idx="63">
                  <c:v>1167.319788630401</c:v>
                </c:pt>
                <c:pt idx="64">
                  <c:v>997.213519685807</c:v>
                </c:pt>
                <c:pt idx="68">
                  <c:v>370.2333085459268</c:v>
                </c:pt>
                <c:pt idx="69">
                  <c:v>368.9100260122556</c:v>
                </c:pt>
                <c:pt idx="70">
                  <c:v>549.755406546113</c:v>
                </c:pt>
                <c:pt idx="72">
                  <c:v>596.6611276363944</c:v>
                </c:pt>
                <c:pt idx="73">
                  <c:v>505.9862558955637</c:v>
                </c:pt>
              </c:numCache>
            </c:numRef>
          </c:yVal>
          <c:smooth val="0"/>
        </c:ser>
        <c:ser>
          <c:idx val="2"/>
          <c:order val="1"/>
          <c:tx>
            <c:v>PH ave</c:v>
          </c:tx>
          <c:spPr>
            <a:ln w="28575">
              <a:noFill/>
            </a:ln>
          </c:spPr>
          <c:marker>
            <c:symbol val="circle"/>
            <c:size val="12"/>
            <c:spPr>
              <a:solidFill>
                <a:srgbClr val="0000FF"/>
              </a:solidFill>
              <a:ln>
                <a:solidFill>
                  <a:srgbClr val="000090"/>
                </a:solidFill>
              </a:ln>
            </c:spPr>
          </c:marker>
          <c:xVal>
            <c:numRef>
              <c:f>'[PH_2008_all.xls]cyclic-salt corr'!$P$199</c:f>
              <c:numCache>
                <c:formatCode>0.00</c:formatCode>
                <c:ptCount val="1"/>
                <c:pt idx="0">
                  <c:v>1031.978106860051</c:v>
                </c:pt>
              </c:numCache>
            </c:numRef>
          </c:xVal>
          <c:yVal>
            <c:numRef>
              <c:f>'[PH_2008_all.xls]cyclic-salt corr'!$AE$199</c:f>
              <c:numCache>
                <c:formatCode>0.00</c:formatCode>
                <c:ptCount val="1"/>
                <c:pt idx="0">
                  <c:v>563.356459608191</c:v>
                </c:pt>
              </c:numCache>
            </c:numRef>
          </c:yVal>
          <c:smooth val="0"/>
        </c:ser>
        <c:ser>
          <c:idx val="1"/>
          <c:order val="2"/>
          <c:tx>
            <c:v>Himalaya</c:v>
          </c:tx>
          <c:spPr>
            <a:ln w="28575">
              <a:noFill/>
            </a:ln>
          </c:spPr>
          <c:marker>
            <c:spPr>
              <a:solidFill>
                <a:srgbClr val="C0504D"/>
              </a:solidFill>
              <a:ln>
                <a:solidFill>
                  <a:srgbClr val="993366"/>
                </a:solidFill>
                <a:prstDash val="solid"/>
              </a:ln>
            </c:spPr>
          </c:marker>
          <c:xVal>
            <c:numRef>
              <c:f>'[PH_2008_all.xls]cyclic-salt corr'!$X$3:$X$194</c:f>
              <c:numCache>
                <c:formatCode>0.00</c:formatCode>
                <c:ptCount val="192"/>
                <c:pt idx="0">
                  <c:v>67.64936267179378</c:v>
                </c:pt>
                <c:pt idx="1">
                  <c:v>103.2542903937905</c:v>
                </c:pt>
                <c:pt idx="2">
                  <c:v>110.3752759381899</c:v>
                </c:pt>
                <c:pt idx="3">
                  <c:v>178.0246386099836</c:v>
                </c:pt>
                <c:pt idx="4">
                  <c:v>263.4764651427756</c:v>
                </c:pt>
                <c:pt idx="5">
                  <c:v>309.7628711813714</c:v>
                </c:pt>
                <c:pt idx="6">
                  <c:v>57.71682577250217</c:v>
                </c:pt>
                <c:pt idx="8">
                  <c:v>140.2266810570378</c:v>
                </c:pt>
                <c:pt idx="9">
                  <c:v>167.575972394201</c:v>
                </c:pt>
                <c:pt idx="10">
                  <c:v>133.7589432407493</c:v>
                </c:pt>
                <c:pt idx="11">
                  <c:v>204.8116111406823</c:v>
                </c:pt>
                <c:pt idx="12">
                  <c:v>146.5142775760165</c:v>
                </c:pt>
                <c:pt idx="13">
                  <c:v>304.3070124305949</c:v>
                </c:pt>
                <c:pt idx="16">
                  <c:v>276.3879269153693</c:v>
                </c:pt>
                <c:pt idx="17">
                  <c:v>217.962712583552</c:v>
                </c:pt>
                <c:pt idx="18">
                  <c:v>208.4312468845688</c:v>
                </c:pt>
                <c:pt idx="19">
                  <c:v>246.7595625162296</c:v>
                </c:pt>
                <c:pt idx="22">
                  <c:v>280.0222141425969</c:v>
                </c:pt>
                <c:pt idx="23">
                  <c:v>99.69379762159078</c:v>
                </c:pt>
                <c:pt idx="25">
                  <c:v>93.78214651117601</c:v>
                </c:pt>
                <c:pt idx="26">
                  <c:v>136.0108238980275</c:v>
                </c:pt>
                <c:pt idx="27">
                  <c:v>66.5812148401339</c:v>
                </c:pt>
                <c:pt idx="29">
                  <c:v>148.1164993235064</c:v>
                </c:pt>
                <c:pt idx="30">
                  <c:v>127.1095919675283</c:v>
                </c:pt>
                <c:pt idx="31">
                  <c:v>269.5293028555153</c:v>
                </c:pt>
                <c:pt idx="32">
                  <c:v>90.79256569109166</c:v>
                </c:pt>
                <c:pt idx="33">
                  <c:v>68.00541194901374</c:v>
                </c:pt>
                <c:pt idx="34">
                  <c:v>40.2335683258563</c:v>
                </c:pt>
                <c:pt idx="35">
                  <c:v>27.05974506871751</c:v>
                </c:pt>
                <c:pt idx="36">
                  <c:v>84.7397279783522</c:v>
                </c:pt>
                <c:pt idx="37">
                  <c:v>94.35305846329128</c:v>
                </c:pt>
                <c:pt idx="38">
                  <c:v>87.62454954418988</c:v>
                </c:pt>
                <c:pt idx="39">
                  <c:v>87.16844458189005</c:v>
                </c:pt>
                <c:pt idx="40">
                  <c:v>67.24936884793458</c:v>
                </c:pt>
                <c:pt idx="41">
                  <c:v>101.8759603358671</c:v>
                </c:pt>
                <c:pt idx="42">
                  <c:v>75.20503573271488</c:v>
                </c:pt>
                <c:pt idx="43">
                  <c:v>99.69379762159078</c:v>
                </c:pt>
                <c:pt idx="46">
                  <c:v>189.0621662038026</c:v>
                </c:pt>
                <c:pt idx="47">
                  <c:v>250.302641885637</c:v>
                </c:pt>
                <c:pt idx="48">
                  <c:v>77.61874243395268</c:v>
                </c:pt>
                <c:pt idx="49">
                  <c:v>93.28491063163143</c:v>
                </c:pt>
                <c:pt idx="50">
                  <c:v>82.95948159225235</c:v>
                </c:pt>
                <c:pt idx="51">
                  <c:v>92.21676279997151</c:v>
                </c:pt>
                <c:pt idx="53">
                  <c:v>91.86071352275145</c:v>
                </c:pt>
                <c:pt idx="54">
                  <c:v>51.66455574474737</c:v>
                </c:pt>
                <c:pt idx="55">
                  <c:v>77.97479171117283</c:v>
                </c:pt>
                <c:pt idx="56">
                  <c:v>98.9816990671509</c:v>
                </c:pt>
                <c:pt idx="57">
                  <c:v>61.2833423617967</c:v>
                </c:pt>
                <c:pt idx="58">
                  <c:v>100.7543907562651</c:v>
                </c:pt>
                <c:pt idx="59">
                  <c:v>91.5046642455316</c:v>
                </c:pt>
                <c:pt idx="60">
                  <c:v>61.02056737799229</c:v>
                </c:pt>
                <c:pt idx="61">
                  <c:v>108.59502955209</c:v>
                </c:pt>
                <c:pt idx="62">
                  <c:v>97.21023088465517</c:v>
                </c:pt>
                <c:pt idx="63">
                  <c:v>87.4376212810308</c:v>
                </c:pt>
                <c:pt idx="64">
                  <c:v>103.2542903937905</c:v>
                </c:pt>
                <c:pt idx="65">
                  <c:v>101.1179947304707</c:v>
                </c:pt>
                <c:pt idx="66">
                  <c:v>139.087092701561</c:v>
                </c:pt>
                <c:pt idx="67">
                  <c:v>75.12639749341295</c:v>
                </c:pt>
                <c:pt idx="68">
                  <c:v>109.8356039071206</c:v>
                </c:pt>
                <c:pt idx="69">
                  <c:v>107.5268817204301</c:v>
                </c:pt>
                <c:pt idx="70">
                  <c:v>58.7481307412946</c:v>
                </c:pt>
                <c:pt idx="71">
                  <c:v>78.3308409883928</c:v>
                </c:pt>
                <c:pt idx="74">
                  <c:v>31.0</c:v>
                </c:pt>
                <c:pt idx="78">
                  <c:v>81.0</c:v>
                </c:pt>
                <c:pt idx="80">
                  <c:v>96.13330484939117</c:v>
                </c:pt>
                <c:pt idx="81">
                  <c:v>143.1318094424268</c:v>
                </c:pt>
                <c:pt idx="82">
                  <c:v>158.7979776401054</c:v>
                </c:pt>
                <c:pt idx="84">
                  <c:v>126.0665424426254</c:v>
                </c:pt>
                <c:pt idx="86">
                  <c:v>0.0</c:v>
                </c:pt>
                <c:pt idx="87">
                  <c:v>48.06665242469558</c:v>
                </c:pt>
                <c:pt idx="88">
                  <c:v>1.780246386099836</c:v>
                </c:pt>
                <c:pt idx="89">
                  <c:v>12.46172470269885</c:v>
                </c:pt>
                <c:pt idx="90">
                  <c:v>30.97628711813715</c:v>
                </c:pt>
                <c:pt idx="91">
                  <c:v>169.4794559567044</c:v>
                </c:pt>
                <c:pt idx="92">
                  <c:v>136.0108238980275</c:v>
                </c:pt>
                <c:pt idx="93">
                  <c:v>82.95948159225235</c:v>
                </c:pt>
                <c:pt idx="94">
                  <c:v>119.632557145909</c:v>
                </c:pt>
                <c:pt idx="95">
                  <c:v>107.1708324432101</c:v>
                </c:pt>
                <c:pt idx="97">
                  <c:v>198.1437159892436</c:v>
                </c:pt>
                <c:pt idx="98">
                  <c:v>123.5222532223294</c:v>
                </c:pt>
                <c:pt idx="99">
                  <c:v>85.22439064389587</c:v>
                </c:pt>
                <c:pt idx="100">
                  <c:v>90.510721929112</c:v>
                </c:pt>
                <c:pt idx="102">
                  <c:v>30.26418856369721</c:v>
                </c:pt>
                <c:pt idx="103">
                  <c:v>120.8234676083019</c:v>
                </c:pt>
                <c:pt idx="104">
                  <c:v>210.2322086803455</c:v>
                </c:pt>
                <c:pt idx="105">
                  <c:v>147.2487964004108</c:v>
                </c:pt>
                <c:pt idx="106">
                  <c:v>119.366849873165</c:v>
                </c:pt>
                <c:pt idx="107">
                  <c:v>104.7845641123735</c:v>
                </c:pt>
                <c:pt idx="108">
                  <c:v>179.8900842650933</c:v>
                </c:pt>
                <c:pt idx="109">
                  <c:v>145.2043064017645</c:v>
                </c:pt>
                <c:pt idx="110">
                  <c:v>118.9593613906437</c:v>
                </c:pt>
                <c:pt idx="111">
                  <c:v>106.0400668853568</c:v>
                </c:pt>
                <c:pt idx="112">
                  <c:v>126.459639133834</c:v>
                </c:pt>
                <c:pt idx="113">
                  <c:v>168.477202621826</c:v>
                </c:pt>
                <c:pt idx="114">
                  <c:v>266.4861110314266</c:v>
                </c:pt>
                <c:pt idx="115">
                  <c:v>153.7420779035818</c:v>
                </c:pt>
                <c:pt idx="116">
                  <c:v>80.4671366517126</c:v>
                </c:pt>
                <c:pt idx="117">
                  <c:v>100.7734803779242</c:v>
                </c:pt>
                <c:pt idx="118">
                  <c:v>122.9865751903725</c:v>
                </c:pt>
                <c:pt idx="120">
                  <c:v>59.46022929573449</c:v>
                </c:pt>
                <c:pt idx="121">
                  <c:v>106.7792369215559</c:v>
                </c:pt>
                <c:pt idx="123">
                  <c:v>117.9388510826181</c:v>
                </c:pt>
                <c:pt idx="124">
                  <c:v>83.68017329208362</c:v>
                </c:pt>
                <c:pt idx="125">
                  <c:v>89.7783260902727</c:v>
                </c:pt>
                <c:pt idx="126">
                  <c:v>86.19196640955697</c:v>
                </c:pt>
                <c:pt idx="127">
                  <c:v>88.25036</c:v>
                </c:pt>
                <c:pt idx="128">
                  <c:v>94.12410429322665</c:v>
                </c:pt>
                <c:pt idx="131">
                  <c:v>136.4455429754754</c:v>
                </c:pt>
                <c:pt idx="132">
                  <c:v>125.8329308483896</c:v>
                </c:pt>
                <c:pt idx="133">
                  <c:v>163.3039596581668</c:v>
                </c:pt>
                <c:pt idx="134">
                  <c:v>129.4958492956332</c:v>
                </c:pt>
                <c:pt idx="135">
                  <c:v>125.7836739988512</c:v>
                </c:pt>
                <c:pt idx="136">
                  <c:v>128.0494890774874</c:v>
                </c:pt>
                <c:pt idx="137">
                  <c:v>126.7777667803852</c:v>
                </c:pt>
                <c:pt idx="138">
                  <c:v>120.8893343132775</c:v>
                </c:pt>
                <c:pt idx="142">
                  <c:v>263.4764651427756</c:v>
                </c:pt>
                <c:pt idx="146">
                  <c:v>178.8288230522293</c:v>
                </c:pt>
                <c:pt idx="147">
                  <c:v>107.0302480123653</c:v>
                </c:pt>
                <c:pt idx="148">
                  <c:v>180.3154843292767</c:v>
                </c:pt>
                <c:pt idx="149">
                  <c:v>126.2762424942351</c:v>
                </c:pt>
                <c:pt idx="150">
                  <c:v>49.84689881079539</c:v>
                </c:pt>
                <c:pt idx="151">
                  <c:v>114.2918179876095</c:v>
                </c:pt>
                <c:pt idx="152">
                  <c:v>59.81627857295449</c:v>
                </c:pt>
                <c:pt idx="153">
                  <c:v>112.8676208787296</c:v>
                </c:pt>
                <c:pt idx="154">
                  <c:v>212.3669368799031</c:v>
                </c:pt>
                <c:pt idx="155">
                  <c:v>16.73431602933846</c:v>
                </c:pt>
                <c:pt idx="156">
                  <c:v>18.87061169265827</c:v>
                </c:pt>
                <c:pt idx="158">
                  <c:v>63.73282062237414</c:v>
                </c:pt>
                <c:pt idx="159">
                  <c:v>51.27109591967528</c:v>
                </c:pt>
                <c:pt idx="160">
                  <c:v>79.75503809727265</c:v>
                </c:pt>
                <c:pt idx="161">
                  <c:v>56.9678843551947</c:v>
                </c:pt>
                <c:pt idx="162">
                  <c:v>81.5352844833725</c:v>
                </c:pt>
                <c:pt idx="163">
                  <c:v>75.48244677063305</c:v>
                </c:pt>
                <c:pt idx="164">
                  <c:v>72.99010183009328</c:v>
                </c:pt>
                <c:pt idx="165">
                  <c:v>94.35305846329128</c:v>
                </c:pt>
                <c:pt idx="166">
                  <c:v>107.1708324432101</c:v>
                </c:pt>
                <c:pt idx="167">
                  <c:v>114.2918179876095</c:v>
                </c:pt>
                <c:pt idx="168">
                  <c:v>116.4281136509293</c:v>
                </c:pt>
                <c:pt idx="169">
                  <c:v>126.7535426903083</c:v>
                </c:pt>
                <c:pt idx="170">
                  <c:v>124.9732963042085</c:v>
                </c:pt>
                <c:pt idx="171">
                  <c:v>116.2960511369388</c:v>
                </c:pt>
                <c:pt idx="172">
                  <c:v>99.11034779654092</c:v>
                </c:pt>
                <c:pt idx="173">
                  <c:v>92.5728120771913</c:v>
                </c:pt>
                <c:pt idx="174">
                  <c:v>156.8425902196323</c:v>
                </c:pt>
                <c:pt idx="176">
                  <c:v>175.176244392224</c:v>
                </c:pt>
                <c:pt idx="177">
                  <c:v>268.1051057466352</c:v>
                </c:pt>
                <c:pt idx="178">
                  <c:v>320.0883002207506</c:v>
                </c:pt>
                <c:pt idx="179">
                  <c:v>178.4787304275545</c:v>
                </c:pt>
                <c:pt idx="181">
                  <c:v>199.3875952431816</c:v>
                </c:pt>
                <c:pt idx="182">
                  <c:v>112.5115716015097</c:v>
                </c:pt>
                <c:pt idx="183">
                  <c:v>202.5920387381614</c:v>
                </c:pt>
                <c:pt idx="184">
                  <c:v>164.8508153528448</c:v>
                </c:pt>
                <c:pt idx="185">
                  <c:v>131.7382325713879</c:v>
                </c:pt>
                <c:pt idx="187">
                  <c:v>148.6505732393363</c:v>
                </c:pt>
                <c:pt idx="189">
                  <c:v>109.022288684754</c:v>
                </c:pt>
                <c:pt idx="190">
                  <c:v>145.678060073585</c:v>
                </c:pt>
              </c:numCache>
            </c:numRef>
          </c:xVal>
          <c:yVal>
            <c:numRef>
              <c:f>'[PH_2008_all.xls]cyclic-salt corr'!$Y$3:$Y$194</c:f>
              <c:numCache>
                <c:formatCode>0.0</c:formatCode>
                <c:ptCount val="192"/>
                <c:pt idx="0">
                  <c:v>13.60381443696614</c:v>
                </c:pt>
                <c:pt idx="1">
                  <c:v>15.08500218900263</c:v>
                </c:pt>
                <c:pt idx="2">
                  <c:v>38.14465339502755</c:v>
                </c:pt>
                <c:pt idx="3">
                  <c:v>49.68830389112615</c:v>
                </c:pt>
                <c:pt idx="4">
                  <c:v>53.9484319283574</c:v>
                </c:pt>
                <c:pt idx="5">
                  <c:v>109.8971461621597</c:v>
                </c:pt>
                <c:pt idx="6">
                  <c:v>13.83172799116127</c:v>
                </c:pt>
                <c:pt idx="7">
                  <c:v>20.51917136829806</c:v>
                </c:pt>
                <c:pt idx="8">
                  <c:v>29.70609615750886</c:v>
                </c:pt>
                <c:pt idx="9">
                  <c:v>75.87355134711413</c:v>
                </c:pt>
                <c:pt idx="10">
                  <c:v>54.31813480325644</c:v>
                </c:pt>
                <c:pt idx="11">
                  <c:v>22.19564278000015</c:v>
                </c:pt>
                <c:pt idx="12">
                  <c:v>42.66682320174714</c:v>
                </c:pt>
                <c:pt idx="13">
                  <c:v>23.95388571878301</c:v>
                </c:pt>
                <c:pt idx="16">
                  <c:v>111.1277644952554</c:v>
                </c:pt>
                <c:pt idx="17">
                  <c:v>60.64074185407111</c:v>
                </c:pt>
                <c:pt idx="18">
                  <c:v>62.5537423111456</c:v>
                </c:pt>
                <c:pt idx="19">
                  <c:v>148.7350040541162</c:v>
                </c:pt>
                <c:pt idx="20">
                  <c:v>89.40040884307038</c:v>
                </c:pt>
                <c:pt idx="22">
                  <c:v>179.1881511443734</c:v>
                </c:pt>
                <c:pt idx="23">
                  <c:v>40.92796765508101</c:v>
                </c:pt>
                <c:pt idx="24">
                  <c:v>69.46870547925495</c:v>
                </c:pt>
                <c:pt idx="25">
                  <c:v>18.26925843143845</c:v>
                </c:pt>
                <c:pt idx="26">
                  <c:v>58.50931358151595</c:v>
                </c:pt>
                <c:pt idx="27">
                  <c:v>55.98432120355549</c:v>
                </c:pt>
                <c:pt idx="29">
                  <c:v>60.72189218230227</c:v>
                </c:pt>
                <c:pt idx="30">
                  <c:v>85.93584950691978</c:v>
                </c:pt>
                <c:pt idx="31">
                  <c:v>431.3715412159941</c:v>
                </c:pt>
                <c:pt idx="32">
                  <c:v>106.464028746294</c:v>
                </c:pt>
                <c:pt idx="34">
                  <c:v>126.580070824588</c:v>
                </c:pt>
                <c:pt idx="35">
                  <c:v>16.88497357546337</c:v>
                </c:pt>
                <c:pt idx="36">
                  <c:v>62.74411000079083</c:v>
                </c:pt>
                <c:pt idx="37">
                  <c:v>292.8342607313325</c:v>
                </c:pt>
                <c:pt idx="38">
                  <c:v>128.3846821339737</c:v>
                </c:pt>
                <c:pt idx="39">
                  <c:v>147.606447166467</c:v>
                </c:pt>
                <c:pt idx="40">
                  <c:v>74.86600439442644</c:v>
                </c:pt>
                <c:pt idx="41">
                  <c:v>126.8885844398498</c:v>
                </c:pt>
                <c:pt idx="42">
                  <c:v>100.8143471241856</c:v>
                </c:pt>
                <c:pt idx="43">
                  <c:v>40.92796765508101</c:v>
                </c:pt>
                <c:pt idx="46">
                  <c:v>160.846491535464</c:v>
                </c:pt>
                <c:pt idx="47">
                  <c:v>283.952671288127</c:v>
                </c:pt>
                <c:pt idx="48">
                  <c:v>181.2637808187169</c:v>
                </c:pt>
                <c:pt idx="49">
                  <c:v>158.291729397532</c:v>
                </c:pt>
                <c:pt idx="50">
                  <c:v>192.909224801556</c:v>
                </c:pt>
                <c:pt idx="51">
                  <c:v>191.0983723099461</c:v>
                </c:pt>
                <c:pt idx="52">
                  <c:v>171.022816467601</c:v>
                </c:pt>
                <c:pt idx="53">
                  <c:v>180.2655623216545</c:v>
                </c:pt>
                <c:pt idx="55">
                  <c:v>142.8322379850388</c:v>
                </c:pt>
                <c:pt idx="56">
                  <c:v>129.6142981340695</c:v>
                </c:pt>
                <c:pt idx="57">
                  <c:v>113.5999491195054</c:v>
                </c:pt>
                <c:pt idx="58">
                  <c:v>162.8529490906703</c:v>
                </c:pt>
                <c:pt idx="59">
                  <c:v>107.6269465393354</c:v>
                </c:pt>
                <c:pt idx="60">
                  <c:v>96.3098376897974</c:v>
                </c:pt>
                <c:pt idx="61">
                  <c:v>128.4832084575137</c:v>
                </c:pt>
                <c:pt idx="62">
                  <c:v>238.6601281038401</c:v>
                </c:pt>
                <c:pt idx="63">
                  <c:v>170.7510023712736</c:v>
                </c:pt>
                <c:pt idx="64">
                  <c:v>116.2620669552364</c:v>
                </c:pt>
                <c:pt idx="65">
                  <c:v>107.1245104258627</c:v>
                </c:pt>
                <c:pt idx="66">
                  <c:v>79.33527847873896</c:v>
                </c:pt>
                <c:pt idx="67">
                  <c:v>70.93211297445107</c:v>
                </c:pt>
                <c:pt idx="68">
                  <c:v>61.58696193637917</c:v>
                </c:pt>
                <c:pt idx="69">
                  <c:v>100.412836690591</c:v>
                </c:pt>
                <c:pt idx="70">
                  <c:v>71.70310417995713</c:v>
                </c:pt>
                <c:pt idx="71">
                  <c:v>74.1645980213174</c:v>
                </c:pt>
                <c:pt idx="80">
                  <c:v>99.84655555399714</c:v>
                </c:pt>
                <c:pt idx="81">
                  <c:v>126.8970392761697</c:v>
                </c:pt>
                <c:pt idx="82">
                  <c:v>160.3644783923548</c:v>
                </c:pt>
                <c:pt idx="83">
                  <c:v>183.5428229426314</c:v>
                </c:pt>
                <c:pt idx="84">
                  <c:v>142.6627240412882</c:v>
                </c:pt>
                <c:pt idx="86">
                  <c:v>38.91815838213778</c:v>
                </c:pt>
                <c:pt idx="87">
                  <c:v>0.92352620295364</c:v>
                </c:pt>
                <c:pt idx="88">
                  <c:v>3.48543424722482</c:v>
                </c:pt>
                <c:pt idx="89">
                  <c:v>9.127632553490832</c:v>
                </c:pt>
                <c:pt idx="90">
                  <c:v>60.17155772367681</c:v>
                </c:pt>
                <c:pt idx="91">
                  <c:v>103.0811772447478</c:v>
                </c:pt>
                <c:pt idx="92">
                  <c:v>58.50931358151595</c:v>
                </c:pt>
                <c:pt idx="93">
                  <c:v>74.61597934367795</c:v>
                </c:pt>
                <c:pt idx="94">
                  <c:v>89.0901018993426</c:v>
                </c:pt>
                <c:pt idx="95">
                  <c:v>80.95568229309785</c:v>
                </c:pt>
                <c:pt idx="96">
                  <c:v>200.2959013172512</c:v>
                </c:pt>
                <c:pt idx="97">
                  <c:v>70.12692940265815</c:v>
                </c:pt>
                <c:pt idx="98">
                  <c:v>93.35993669378178</c:v>
                </c:pt>
                <c:pt idx="99">
                  <c:v>95.20218719236139</c:v>
                </c:pt>
                <c:pt idx="100">
                  <c:v>100.8163026810227</c:v>
                </c:pt>
                <c:pt idx="102">
                  <c:v>49.06324780777359</c:v>
                </c:pt>
                <c:pt idx="103">
                  <c:v>75.95982663923456</c:v>
                </c:pt>
                <c:pt idx="104">
                  <c:v>81.57947362245537</c:v>
                </c:pt>
                <c:pt idx="105">
                  <c:v>115.4031024156895</c:v>
                </c:pt>
                <c:pt idx="106">
                  <c:v>104.8950224542572</c:v>
                </c:pt>
                <c:pt idx="107">
                  <c:v>58.73088523644057</c:v>
                </c:pt>
                <c:pt idx="108">
                  <c:v>14.11418850327479</c:v>
                </c:pt>
                <c:pt idx="109">
                  <c:v>200.4417892993781</c:v>
                </c:pt>
                <c:pt idx="110">
                  <c:v>114.2908827756183</c:v>
                </c:pt>
                <c:pt idx="111">
                  <c:v>54.91963776755902</c:v>
                </c:pt>
                <c:pt idx="112">
                  <c:v>121.3938448557988</c:v>
                </c:pt>
                <c:pt idx="113">
                  <c:v>72.1483638216154</c:v>
                </c:pt>
                <c:pt idx="114">
                  <c:v>70.3035492412618</c:v>
                </c:pt>
                <c:pt idx="115">
                  <c:v>67.61174877940456</c:v>
                </c:pt>
                <c:pt idx="116">
                  <c:v>50.78084511595954</c:v>
                </c:pt>
                <c:pt idx="117">
                  <c:v>78.4696024438796</c:v>
                </c:pt>
                <c:pt idx="118">
                  <c:v>81.71047737649062</c:v>
                </c:pt>
                <c:pt idx="120">
                  <c:v>57.83170988845318</c:v>
                </c:pt>
                <c:pt idx="121">
                  <c:v>110.184115055293</c:v>
                </c:pt>
                <c:pt idx="122">
                  <c:v>86.52525242095358</c:v>
                </c:pt>
                <c:pt idx="123">
                  <c:v>374.3146201668737</c:v>
                </c:pt>
                <c:pt idx="124">
                  <c:v>104.7749770490358</c:v>
                </c:pt>
                <c:pt idx="125">
                  <c:v>88.0846646883835</c:v>
                </c:pt>
                <c:pt idx="126">
                  <c:v>71.83353008885435</c:v>
                </c:pt>
                <c:pt idx="127">
                  <c:v>-0.933023303200386</c:v>
                </c:pt>
                <c:pt idx="128">
                  <c:v>86.68687108747569</c:v>
                </c:pt>
                <c:pt idx="131">
                  <c:v>146.0098289855121</c:v>
                </c:pt>
                <c:pt idx="132">
                  <c:v>137.558332182675</c:v>
                </c:pt>
                <c:pt idx="133">
                  <c:v>61.13580276500682</c:v>
                </c:pt>
                <c:pt idx="134">
                  <c:v>130.1416887381556</c:v>
                </c:pt>
                <c:pt idx="135">
                  <c:v>129.2856969017135</c:v>
                </c:pt>
                <c:pt idx="136">
                  <c:v>110.1916028238039</c:v>
                </c:pt>
                <c:pt idx="137">
                  <c:v>120.167954082514</c:v>
                </c:pt>
                <c:pt idx="138">
                  <c:v>96.9496535309334</c:v>
                </c:pt>
                <c:pt idx="140">
                  <c:v>-3.70367213114754</c:v>
                </c:pt>
                <c:pt idx="142">
                  <c:v>53.9484319283574</c:v>
                </c:pt>
                <c:pt idx="145">
                  <c:v>-3.70367213114754</c:v>
                </c:pt>
                <c:pt idx="146">
                  <c:v>9.30700421075362</c:v>
                </c:pt>
                <c:pt idx="147">
                  <c:v>63.27822359882837</c:v>
                </c:pt>
                <c:pt idx="148">
                  <c:v>33.0257253626878</c:v>
                </c:pt>
                <c:pt idx="149">
                  <c:v>65.22355011885872</c:v>
                </c:pt>
                <c:pt idx="150">
                  <c:v>41.81132500628112</c:v>
                </c:pt>
                <c:pt idx="151">
                  <c:v>66.84378169329571</c:v>
                </c:pt>
                <c:pt idx="152">
                  <c:v>59.39011744102454</c:v>
                </c:pt>
                <c:pt idx="153">
                  <c:v>99.726526351605</c:v>
                </c:pt>
                <c:pt idx="154">
                  <c:v>145.3890694745755</c:v>
                </c:pt>
                <c:pt idx="155">
                  <c:v>9.906831767738121</c:v>
                </c:pt>
                <c:pt idx="156">
                  <c:v>18.25765853351456</c:v>
                </c:pt>
                <c:pt idx="158">
                  <c:v>62.56011180775907</c:v>
                </c:pt>
                <c:pt idx="159">
                  <c:v>43.93634260440755</c:v>
                </c:pt>
                <c:pt idx="160">
                  <c:v>66.96874470495538</c:v>
                </c:pt>
                <c:pt idx="161">
                  <c:v>52.41413748424785</c:v>
                </c:pt>
                <c:pt idx="162">
                  <c:v>66.40121598658411</c:v>
                </c:pt>
                <c:pt idx="163">
                  <c:v>61.10222517664182</c:v>
                </c:pt>
                <c:pt idx="164">
                  <c:v>69.01048861614537</c:v>
                </c:pt>
                <c:pt idx="165">
                  <c:v>55.76995089007323</c:v>
                </c:pt>
                <c:pt idx="166">
                  <c:v>67.16413564342318</c:v>
                </c:pt>
                <c:pt idx="167">
                  <c:v>79.6470994959301</c:v>
                </c:pt>
                <c:pt idx="168">
                  <c:v>85.49917554847393</c:v>
                </c:pt>
                <c:pt idx="169">
                  <c:v>101.274210039644</c:v>
                </c:pt>
                <c:pt idx="170">
                  <c:v>122.9013756705053</c:v>
                </c:pt>
                <c:pt idx="171">
                  <c:v>114.0462068688375</c:v>
                </c:pt>
                <c:pt idx="172">
                  <c:v>99.75501398768945</c:v>
                </c:pt>
                <c:pt idx="173">
                  <c:v>71.6272192207721</c:v>
                </c:pt>
                <c:pt idx="174">
                  <c:v>58.79766457536704</c:v>
                </c:pt>
                <c:pt idx="176">
                  <c:v>1447.2851704484</c:v>
                </c:pt>
                <c:pt idx="177">
                  <c:v>1302.602553487917</c:v>
                </c:pt>
                <c:pt idx="179">
                  <c:v>367.7198088107018</c:v>
                </c:pt>
                <c:pt idx="181">
                  <c:v>136.1946734492175</c:v>
                </c:pt>
                <c:pt idx="182">
                  <c:v>107.9578760703688</c:v>
                </c:pt>
                <c:pt idx="183">
                  <c:v>820.7291537635925</c:v>
                </c:pt>
                <c:pt idx="184">
                  <c:v>983.3028984064214</c:v>
                </c:pt>
                <c:pt idx="185">
                  <c:v>313.8250128523457</c:v>
                </c:pt>
                <c:pt idx="186">
                  <c:v>426.015459414574</c:v>
                </c:pt>
                <c:pt idx="187">
                  <c:v>125.0217692267892</c:v>
                </c:pt>
                <c:pt idx="189">
                  <c:v>53.79176245664154</c:v>
                </c:pt>
                <c:pt idx="190">
                  <c:v>114.1569932752127</c:v>
                </c:pt>
                <c:pt idx="191">
                  <c:v>287.5287422895162</c:v>
                </c:pt>
              </c:numCache>
            </c:numRef>
          </c:yVal>
          <c:smooth val="0"/>
        </c:ser>
        <c:ser>
          <c:idx val="3"/>
          <c:order val="3"/>
          <c:tx>
            <c:v>Himal ave</c:v>
          </c:tx>
          <c:spPr>
            <a:ln w="28575">
              <a:noFill/>
            </a:ln>
          </c:spPr>
          <c:marker>
            <c:symbol val="circle"/>
            <c:size val="12"/>
            <c:spPr>
              <a:solidFill>
                <a:srgbClr val="FF66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'[PH_2008_all.xls]cyclic-salt corr'!$X$199</c:f>
              <c:numCache>
                <c:formatCode>0.00</c:formatCode>
                <c:ptCount val="1"/>
                <c:pt idx="0">
                  <c:v>121.302481863805</c:v>
                </c:pt>
              </c:numCache>
            </c:numRef>
          </c:xVal>
          <c:yVal>
            <c:numRef>
              <c:f>'[PH_2008_all.xls]cyclic-salt corr'!$Y$199</c:f>
              <c:numCache>
                <c:formatCode>0.00</c:formatCode>
                <c:ptCount val="1"/>
                <c:pt idx="0">
                  <c:v>125.2557191357255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6562904"/>
        <c:axId val="2146575544"/>
      </c:scatterChart>
      <c:valAx>
        <c:axId val="2146562904"/>
        <c:scaling>
          <c:orientation val="minMax"/>
          <c:max val="2000.0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SiO</a:t>
                </a:r>
                <a:r>
                  <a:rPr lang="en-US" sz="2400" baseline="-25000"/>
                  <a:t>2</a:t>
                </a:r>
                <a:r>
                  <a:rPr lang="en-US" sz="2400"/>
                  <a:t>, µmol/L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0" sourceLinked="1"/>
        <c:majorTickMark val="out"/>
        <c:minorTickMark val="none"/>
        <c:tickLblPos val="nextTo"/>
        <c:spPr>
          <a:ln w="1270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146575544"/>
        <c:crosses val="autoZero"/>
        <c:crossBetween val="midCat"/>
      </c:valAx>
      <c:valAx>
        <c:axId val="2146575544"/>
        <c:scaling>
          <c:orientation val="minMax"/>
          <c:min val="0.0"/>
        </c:scaling>
        <c:delete val="0"/>
        <c:axPos val="l"/>
        <c:majorGridlines>
          <c:spPr>
            <a:ln w="3175">
              <a:noFill/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(Ca + Mg)</a:t>
                </a:r>
                <a:r>
                  <a:rPr lang="en-US" sz="2400" baseline="-25000"/>
                  <a:t>sil</a:t>
                </a:r>
                <a:r>
                  <a:rPr lang="en-US" sz="2400"/>
                  <a:t>, µmol/L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0" sourceLinked="1"/>
        <c:majorTickMark val="out"/>
        <c:minorTickMark val="none"/>
        <c:tickLblPos val="nextTo"/>
        <c:spPr>
          <a:ln w="12700">
            <a:solidFill>
              <a:schemeClr val="tx1"/>
            </a:solidFill>
            <a:prstDash val="solid"/>
          </a:ln>
        </c:spPr>
        <c:txPr>
          <a:bodyPr/>
          <a:lstStyle/>
          <a:p>
            <a:pPr>
              <a:defRPr sz="1600"/>
            </a:pPr>
            <a:endParaRPr lang="en-US"/>
          </a:p>
        </c:txPr>
        <c:crossAx val="2146562904"/>
        <c:crosses val="autoZero"/>
        <c:crossBetween val="midCat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-2145536664"/>
        <c:axId val="-2145533288"/>
      </c:scatterChart>
      <c:valAx>
        <c:axId val="-2145536664"/>
        <c:scaling>
          <c:orientation val="minMax"/>
          <c:max val="2000.0"/>
        </c:scaling>
        <c:delete val="0"/>
        <c:axPos val="b"/>
        <c:numFmt formatCode="0" sourceLinked="0"/>
        <c:majorTickMark val="none"/>
        <c:minorTickMark val="none"/>
        <c:tickLblPos val="nextTo"/>
        <c:txPr>
          <a:bodyPr/>
          <a:lstStyle/>
          <a:p>
            <a:pPr>
              <a:defRPr u="none">
                <a:solidFill>
                  <a:schemeClr val="bg1"/>
                </a:solidFill>
              </a:defRPr>
            </a:pPr>
            <a:endParaRPr lang="en-US"/>
          </a:p>
        </c:txPr>
        <c:crossAx val="-2145533288"/>
        <c:crosses val="autoZero"/>
        <c:crossBetween val="midCat"/>
      </c:valAx>
      <c:valAx>
        <c:axId val="-2145533288"/>
        <c:scaling>
          <c:orientation val="minMax"/>
          <c:max val="3000.0"/>
        </c:scaling>
        <c:delete val="0"/>
        <c:axPos val="l"/>
        <c:numFmt formatCode="0" sourceLinked="0"/>
        <c:majorTickMark val="none"/>
        <c:minorTickMark val="none"/>
        <c:tickLblPos val="none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-2145536664"/>
        <c:crosses val="autoZero"/>
        <c:crossBetween val="midCat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890155480096904"/>
          <c:y val="0.053074107566775"/>
          <c:w val="0.873090574954322"/>
          <c:h val="0.886932648586025"/>
        </c:manualLayout>
      </c:layout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marker>
            <c:symbol val="circle"/>
            <c:size val="6"/>
            <c:spPr>
              <a:solidFill>
                <a:srgbClr val="00FF00"/>
              </a:solidFill>
              <a:ln>
                <a:solidFill>
                  <a:srgbClr val="008000"/>
                </a:solidFill>
              </a:ln>
            </c:spPr>
          </c:marker>
          <c:xVal>
            <c:numRef>
              <c:f>(Sheet1!$AQ$5:$AQ$108,Sheet1!$AQ$113:$AQ$129)</c:f>
              <c:numCache>
                <c:formatCode>0</c:formatCode>
                <c:ptCount val="121"/>
                <c:pt idx="0">
                  <c:v>296.6979441924868</c:v>
                </c:pt>
                <c:pt idx="1">
                  <c:v>129.3051945678723</c:v>
                </c:pt>
                <c:pt idx="2">
                  <c:v>275.661776601728</c:v>
                </c:pt>
                <c:pt idx="3">
                  <c:v>280.004437744803</c:v>
                </c:pt>
                <c:pt idx="4">
                  <c:v>271.3074710989818</c:v>
                </c:pt>
                <c:pt idx="5">
                  <c:v>55.77604127705087</c:v>
                </c:pt>
                <c:pt idx="6">
                  <c:v>303.7974940519819</c:v>
                </c:pt>
                <c:pt idx="7">
                  <c:v>348.7630062600875</c:v>
                </c:pt>
                <c:pt idx="8">
                  <c:v>272.4365831315312</c:v>
                </c:pt>
                <c:pt idx="9">
                  <c:v>521.7178471433731</c:v>
                </c:pt>
                <c:pt idx="10">
                  <c:v>556.2315754534798</c:v>
                </c:pt>
                <c:pt idx="11">
                  <c:v>234.0681105618412</c:v>
                </c:pt>
                <c:pt idx="12">
                  <c:v>108.4930493782218</c:v>
                </c:pt>
                <c:pt idx="13">
                  <c:v>250.8008545149362</c:v>
                </c:pt>
                <c:pt idx="14">
                  <c:v>233.484421525209</c:v>
                </c:pt>
                <c:pt idx="15">
                  <c:v>44.26268041129615</c:v>
                </c:pt>
                <c:pt idx="16">
                  <c:v>237.1013267353827</c:v>
                </c:pt>
                <c:pt idx="17">
                  <c:v>57.06086356143499</c:v>
                </c:pt>
                <c:pt idx="18">
                  <c:v>270.6654131586862</c:v>
                </c:pt>
                <c:pt idx="19">
                  <c:v>54.68700503137911</c:v>
                </c:pt>
                <c:pt idx="20">
                  <c:v>280.0412776879638</c:v>
                </c:pt>
                <c:pt idx="21">
                  <c:v>88.32695008922314</c:v>
                </c:pt>
                <c:pt idx="22">
                  <c:v>269.7898796037378</c:v>
                </c:pt>
                <c:pt idx="23">
                  <c:v>36.99278811949525</c:v>
                </c:pt>
                <c:pt idx="24">
                  <c:v>278.1554552822251</c:v>
                </c:pt>
                <c:pt idx="25">
                  <c:v>280.237913359456</c:v>
                </c:pt>
                <c:pt idx="26">
                  <c:v>161.135830291826</c:v>
                </c:pt>
                <c:pt idx="27">
                  <c:v>284.9138702617291</c:v>
                </c:pt>
                <c:pt idx="28">
                  <c:v>339.423981673971</c:v>
                </c:pt>
                <c:pt idx="29">
                  <c:v>209.035528394232</c:v>
                </c:pt>
                <c:pt idx="30">
                  <c:v>347.0081954598652</c:v>
                </c:pt>
                <c:pt idx="31">
                  <c:v>74.67721008577154</c:v>
                </c:pt>
                <c:pt idx="32">
                  <c:v>252.2208396011056</c:v>
                </c:pt>
                <c:pt idx="33">
                  <c:v>64.18053660952961</c:v>
                </c:pt>
                <c:pt idx="34">
                  <c:v>300.8540185647208</c:v>
                </c:pt>
                <c:pt idx="35">
                  <c:v>135.4681967427054</c:v>
                </c:pt>
                <c:pt idx="36">
                  <c:v>178.1058432299155</c:v>
                </c:pt>
                <c:pt idx="37">
                  <c:v>109.5348976137681</c:v>
                </c:pt>
                <c:pt idx="38">
                  <c:v>331.059686204656</c:v>
                </c:pt>
                <c:pt idx="39">
                  <c:v>282.8491366380244</c:v>
                </c:pt>
                <c:pt idx="40">
                  <c:v>326.8211839381177</c:v>
                </c:pt>
                <c:pt idx="41">
                  <c:v>401.593549587183</c:v>
                </c:pt>
                <c:pt idx="42">
                  <c:v>717.9672726805354</c:v>
                </c:pt>
                <c:pt idx="43">
                  <c:v>770.5776623735554</c:v>
                </c:pt>
                <c:pt idx="44">
                  <c:v>571.9374386456553</c:v>
                </c:pt>
                <c:pt idx="45">
                  <c:v>141.9484467812244</c:v>
                </c:pt>
                <c:pt idx="46">
                  <c:v>15.87685946209037</c:v>
                </c:pt>
                <c:pt idx="47">
                  <c:v>53.5969488378721</c:v>
                </c:pt>
                <c:pt idx="48">
                  <c:v>66.59996253419419</c:v>
                </c:pt>
                <c:pt idx="49">
                  <c:v>60.72705007931602</c:v>
                </c:pt>
                <c:pt idx="50">
                  <c:v>23.69995767031738</c:v>
                </c:pt>
                <c:pt idx="51">
                  <c:v>62.19153560885386</c:v>
                </c:pt>
                <c:pt idx="52">
                  <c:v>106.9762796194952</c:v>
                </c:pt>
                <c:pt idx="53">
                  <c:v>67.9200040889054</c:v>
                </c:pt>
                <c:pt idx="54">
                  <c:v>72.30307799343718</c:v>
                </c:pt>
                <c:pt idx="55">
                  <c:v>85.90592489858021</c:v>
                </c:pt>
                <c:pt idx="56">
                  <c:v>107.5349265840146</c:v>
                </c:pt>
                <c:pt idx="57">
                  <c:v>106.5407558623583</c:v>
                </c:pt>
                <c:pt idx="58">
                  <c:v>318.0315543055026</c:v>
                </c:pt>
                <c:pt idx="59">
                  <c:v>640.9712586801323</c:v>
                </c:pt>
                <c:pt idx="60">
                  <c:v>575.2829026444537</c:v>
                </c:pt>
                <c:pt idx="61">
                  <c:v>508.0385377507469</c:v>
                </c:pt>
                <c:pt idx="62">
                  <c:v>280.7283538008496</c:v>
                </c:pt>
                <c:pt idx="63">
                  <c:v>105.8073925269705</c:v>
                </c:pt>
                <c:pt idx="64">
                  <c:v>144.9636194544694</c:v>
                </c:pt>
                <c:pt idx="65">
                  <c:v>48.26404459424434</c:v>
                </c:pt>
                <c:pt idx="66">
                  <c:v>48.98636490583515</c:v>
                </c:pt>
                <c:pt idx="67">
                  <c:v>19.42241146419403</c:v>
                </c:pt>
                <c:pt idx="68">
                  <c:v>35.17473429349662</c:v>
                </c:pt>
                <c:pt idx="69">
                  <c:v>275.5158355735166</c:v>
                </c:pt>
                <c:pt idx="70">
                  <c:v>148.9335791525726</c:v>
                </c:pt>
                <c:pt idx="71">
                  <c:v>84.92086192318951</c:v>
                </c:pt>
                <c:pt idx="72">
                  <c:v>156.6459218099073</c:v>
                </c:pt>
                <c:pt idx="73">
                  <c:v>242.6039600754768</c:v>
                </c:pt>
                <c:pt idx="74">
                  <c:v>197.8549137904075</c:v>
                </c:pt>
                <c:pt idx="75">
                  <c:v>225.452827815127</c:v>
                </c:pt>
                <c:pt idx="76">
                  <c:v>139.295425348985</c:v>
                </c:pt>
                <c:pt idx="77">
                  <c:v>261.8987373648736</c:v>
                </c:pt>
                <c:pt idx="78">
                  <c:v>193.4685137792022</c:v>
                </c:pt>
                <c:pt idx="79">
                  <c:v>213.5661154374277</c:v>
                </c:pt>
                <c:pt idx="80">
                  <c:v>142.3773929484674</c:v>
                </c:pt>
                <c:pt idx="81">
                  <c:v>246.2583116217266</c:v>
                </c:pt>
                <c:pt idx="82">
                  <c:v>121.3745982851317</c:v>
                </c:pt>
                <c:pt idx="83">
                  <c:v>117.9886890770199</c:v>
                </c:pt>
                <c:pt idx="84">
                  <c:v>553.8044136458434</c:v>
                </c:pt>
                <c:pt idx="85">
                  <c:v>401.2746791048762</c:v>
                </c:pt>
                <c:pt idx="86">
                  <c:v>380.9356807638047</c:v>
                </c:pt>
                <c:pt idx="87">
                  <c:v>320.9984540728066</c:v>
                </c:pt>
                <c:pt idx="88">
                  <c:v>392.0182681646984</c:v>
                </c:pt>
                <c:pt idx="89">
                  <c:v>381.099169864915</c:v>
                </c:pt>
                <c:pt idx="90">
                  <c:v>406.1611842198186</c:v>
                </c:pt>
                <c:pt idx="91">
                  <c:v>355.8565974446211</c:v>
                </c:pt>
                <c:pt idx="92">
                  <c:v>275.9463470930087</c:v>
                </c:pt>
                <c:pt idx="93">
                  <c:v>516.6298650510924</c:v>
                </c:pt>
                <c:pt idx="94">
                  <c:v>1053.450780186261</c:v>
                </c:pt>
                <c:pt idx="95">
                  <c:v>801.4409112242204</c:v>
                </c:pt>
                <c:pt idx="96">
                  <c:v>461.3590355807204</c:v>
                </c:pt>
                <c:pt idx="97">
                  <c:v>321.4897294942076</c:v>
                </c:pt>
                <c:pt idx="98">
                  <c:v>306.9800138631625</c:v>
                </c:pt>
                <c:pt idx="99">
                  <c:v>265.3236903920766</c:v>
                </c:pt>
                <c:pt idx="100">
                  <c:v>321.6792898797687</c:v>
                </c:pt>
                <c:pt idx="101">
                  <c:v>280.4699266550596</c:v>
                </c:pt>
                <c:pt idx="102">
                  <c:v>329.5595287538115</c:v>
                </c:pt>
                <c:pt idx="103">
                  <c:v>592.679987699832</c:v>
                </c:pt>
                <c:pt idx="104">
                  <c:v>796.0208781435151</c:v>
                </c:pt>
                <c:pt idx="105">
                  <c:v>1000.955800943624</c:v>
                </c:pt>
                <c:pt idx="106">
                  <c:v>993.0405273374529</c:v>
                </c:pt>
                <c:pt idx="107">
                  <c:v>916.32284135336</c:v>
                </c:pt>
                <c:pt idx="108">
                  <c:v>836.6402532087209</c:v>
                </c:pt>
                <c:pt idx="109">
                  <c:v>612.1199396950597</c:v>
                </c:pt>
                <c:pt idx="110">
                  <c:v>677.8141619361588</c:v>
                </c:pt>
                <c:pt idx="111">
                  <c:v>1016.058683887064</c:v>
                </c:pt>
                <c:pt idx="112">
                  <c:v>934.6150034662302</c:v>
                </c:pt>
                <c:pt idx="113">
                  <c:v>1027.74575312515</c:v>
                </c:pt>
                <c:pt idx="114">
                  <c:v>1009.536414876753</c:v>
                </c:pt>
                <c:pt idx="115">
                  <c:v>1022.450638711856</c:v>
                </c:pt>
                <c:pt idx="116">
                  <c:v>1079.368250480027</c:v>
                </c:pt>
                <c:pt idx="117">
                  <c:v>566.0440182465955</c:v>
                </c:pt>
                <c:pt idx="118">
                  <c:v>657.6099623747211</c:v>
                </c:pt>
                <c:pt idx="119">
                  <c:v>890.6869110644957</c:v>
                </c:pt>
                <c:pt idx="120">
                  <c:v>1048.846269103986</c:v>
                </c:pt>
              </c:numCache>
            </c:numRef>
          </c:xVal>
          <c:yVal>
            <c:numRef>
              <c:f>(Sheet1!$AR$5:$AR$108,Sheet1!$AS$113:$AS$129)</c:f>
              <c:numCache>
                <c:formatCode>0</c:formatCode>
                <c:ptCount val="121"/>
                <c:pt idx="0">
                  <c:v>281.4056055063902</c:v>
                </c:pt>
                <c:pt idx="1">
                  <c:v>129.1081044646452</c:v>
                </c:pt>
                <c:pt idx="2">
                  <c:v>245.5886839106076</c:v>
                </c:pt>
                <c:pt idx="3">
                  <c:v>266.2334595535382</c:v>
                </c:pt>
                <c:pt idx="4">
                  <c:v>285.7445666529712</c:v>
                </c:pt>
                <c:pt idx="5">
                  <c:v>30.51010185389211</c:v>
                </c:pt>
                <c:pt idx="6">
                  <c:v>297.5310518031161</c:v>
                </c:pt>
                <c:pt idx="7">
                  <c:v>318.9497457636452</c:v>
                </c:pt>
                <c:pt idx="8">
                  <c:v>132.8595612094613</c:v>
                </c:pt>
                <c:pt idx="9">
                  <c:v>534.0380313243605</c:v>
                </c:pt>
                <c:pt idx="10">
                  <c:v>536.3796430292454</c:v>
                </c:pt>
                <c:pt idx="11">
                  <c:v>260.6794451325573</c:v>
                </c:pt>
                <c:pt idx="12">
                  <c:v>123.8499763595651</c:v>
                </c:pt>
                <c:pt idx="13">
                  <c:v>253.3296418467288</c:v>
                </c:pt>
                <c:pt idx="14">
                  <c:v>183.4558559383633</c:v>
                </c:pt>
                <c:pt idx="15">
                  <c:v>36.08279975300572</c:v>
                </c:pt>
                <c:pt idx="16">
                  <c:v>182.440099201294</c:v>
                </c:pt>
                <c:pt idx="17">
                  <c:v>25.45771699007649</c:v>
                </c:pt>
                <c:pt idx="18">
                  <c:v>274.6116386618811</c:v>
                </c:pt>
                <c:pt idx="19">
                  <c:v>43.57486151306459</c:v>
                </c:pt>
                <c:pt idx="20">
                  <c:v>270.2345223879183</c:v>
                </c:pt>
                <c:pt idx="21">
                  <c:v>38.79693695236357</c:v>
                </c:pt>
                <c:pt idx="22">
                  <c:v>252.3325114138984</c:v>
                </c:pt>
                <c:pt idx="23">
                  <c:v>28.00139139716166</c:v>
                </c:pt>
                <c:pt idx="24">
                  <c:v>236.8198915762601</c:v>
                </c:pt>
                <c:pt idx="25">
                  <c:v>286.1534554159728</c:v>
                </c:pt>
                <c:pt idx="26">
                  <c:v>83.49069189589484</c:v>
                </c:pt>
                <c:pt idx="27">
                  <c:v>269.4789458667106</c:v>
                </c:pt>
                <c:pt idx="28">
                  <c:v>295.389057743751</c:v>
                </c:pt>
                <c:pt idx="29">
                  <c:v>88.33173828657456</c:v>
                </c:pt>
                <c:pt idx="30">
                  <c:v>269.2382217147597</c:v>
                </c:pt>
                <c:pt idx="31">
                  <c:v>53.24181541356699</c:v>
                </c:pt>
                <c:pt idx="32">
                  <c:v>219.4329408845124</c:v>
                </c:pt>
                <c:pt idx="33">
                  <c:v>31.36801643899708</c:v>
                </c:pt>
                <c:pt idx="34">
                  <c:v>252.136047027225</c:v>
                </c:pt>
                <c:pt idx="35">
                  <c:v>83.72439767930532</c:v>
                </c:pt>
                <c:pt idx="36">
                  <c:v>100.7064014305683</c:v>
                </c:pt>
                <c:pt idx="37">
                  <c:v>41.93765513056694</c:v>
                </c:pt>
                <c:pt idx="38">
                  <c:v>195.8551048284343</c:v>
                </c:pt>
                <c:pt idx="39">
                  <c:v>101.972338226126</c:v>
                </c:pt>
                <c:pt idx="40">
                  <c:v>206.4745013279733</c:v>
                </c:pt>
                <c:pt idx="41">
                  <c:v>239.0869835650196</c:v>
                </c:pt>
                <c:pt idx="42">
                  <c:v>352.4220635881229</c:v>
                </c:pt>
                <c:pt idx="43">
                  <c:v>367.4546234127067</c:v>
                </c:pt>
                <c:pt idx="44">
                  <c:v>317.20964891793</c:v>
                </c:pt>
                <c:pt idx="45">
                  <c:v>86.61701281257515</c:v>
                </c:pt>
                <c:pt idx="46">
                  <c:v>15.6380248930559</c:v>
                </c:pt>
                <c:pt idx="47">
                  <c:v>14.29705613561325</c:v>
                </c:pt>
                <c:pt idx="48">
                  <c:v>22.08898883394601</c:v>
                </c:pt>
                <c:pt idx="49">
                  <c:v>28.56954100102006</c:v>
                </c:pt>
                <c:pt idx="50">
                  <c:v>14.16032469990726</c:v>
                </c:pt>
                <c:pt idx="51">
                  <c:v>23.85383739864733</c:v>
                </c:pt>
                <c:pt idx="52">
                  <c:v>27.52908869381555</c:v>
                </c:pt>
                <c:pt idx="53">
                  <c:v>37.05011778871788</c:v>
                </c:pt>
                <c:pt idx="54">
                  <c:v>37.16385602896965</c:v>
                </c:pt>
                <c:pt idx="55">
                  <c:v>33.98105898469439</c:v>
                </c:pt>
                <c:pt idx="56">
                  <c:v>30.67582540614948</c:v>
                </c:pt>
                <c:pt idx="57">
                  <c:v>29.34490303958557</c:v>
                </c:pt>
                <c:pt idx="58">
                  <c:v>111.1037705687218</c:v>
                </c:pt>
                <c:pt idx="59">
                  <c:v>367.8629462010795</c:v>
                </c:pt>
                <c:pt idx="60">
                  <c:v>298.1677466071184</c:v>
                </c:pt>
                <c:pt idx="61">
                  <c:v>286.6609916320376</c:v>
                </c:pt>
                <c:pt idx="62">
                  <c:v>92.39059179030695</c:v>
                </c:pt>
                <c:pt idx="63">
                  <c:v>57.14048129751446</c:v>
                </c:pt>
                <c:pt idx="64">
                  <c:v>81.40061783629253</c:v>
                </c:pt>
                <c:pt idx="65">
                  <c:v>14.72351703886838</c:v>
                </c:pt>
                <c:pt idx="66">
                  <c:v>15.85951540583772</c:v>
                </c:pt>
                <c:pt idx="67">
                  <c:v>19.2688195826941</c:v>
                </c:pt>
                <c:pt idx="68">
                  <c:v>10.44553129756073</c:v>
                </c:pt>
                <c:pt idx="69">
                  <c:v>172.2559519028497</c:v>
                </c:pt>
                <c:pt idx="70">
                  <c:v>82.88376027373053</c:v>
                </c:pt>
                <c:pt idx="71">
                  <c:v>99.58044834071933</c:v>
                </c:pt>
                <c:pt idx="72">
                  <c:v>75.51664843332138</c:v>
                </c:pt>
                <c:pt idx="73">
                  <c:v>356.7771298859702</c:v>
                </c:pt>
                <c:pt idx="74">
                  <c:v>124.3668336296793</c:v>
                </c:pt>
                <c:pt idx="75">
                  <c:v>297.6846141706574</c:v>
                </c:pt>
                <c:pt idx="76">
                  <c:v>139.6695860334069</c:v>
                </c:pt>
                <c:pt idx="77">
                  <c:v>149.1465679803975</c:v>
                </c:pt>
                <c:pt idx="78">
                  <c:v>156.5130620523039</c:v>
                </c:pt>
                <c:pt idx="79">
                  <c:v>106.9929620597891</c:v>
                </c:pt>
                <c:pt idx="80">
                  <c:v>88.10550691749344</c:v>
                </c:pt>
                <c:pt idx="81">
                  <c:v>568.0248371719717</c:v>
                </c:pt>
                <c:pt idx="82">
                  <c:v>100.3801720044708</c:v>
                </c:pt>
                <c:pt idx="83">
                  <c:v>125.857932884791</c:v>
                </c:pt>
                <c:pt idx="84">
                  <c:v>170.6224449227497</c:v>
                </c:pt>
                <c:pt idx="85">
                  <c:v>270.698441204927</c:v>
                </c:pt>
                <c:pt idx="86">
                  <c:v>296.3866262197935</c:v>
                </c:pt>
                <c:pt idx="87">
                  <c:v>125.6862077184589</c:v>
                </c:pt>
                <c:pt idx="88">
                  <c:v>260.8595608540875</c:v>
                </c:pt>
                <c:pt idx="89">
                  <c:v>265.118401608497</c:v>
                </c:pt>
                <c:pt idx="90">
                  <c:v>578.4641512923768</c:v>
                </c:pt>
                <c:pt idx="91">
                  <c:v>246.0214547335236</c:v>
                </c:pt>
                <c:pt idx="92">
                  <c:v>114.8562625724484</c:v>
                </c:pt>
                <c:pt idx="93">
                  <c:v>142.7164432533095</c:v>
                </c:pt>
                <c:pt idx="94">
                  <c:v>1126.714445759496</c:v>
                </c:pt>
                <c:pt idx="95">
                  <c:v>808.8065495772088</c:v>
                </c:pt>
                <c:pt idx="96">
                  <c:v>328.150562890984</c:v>
                </c:pt>
                <c:pt idx="97">
                  <c:v>123.594030219995</c:v>
                </c:pt>
                <c:pt idx="98">
                  <c:v>414.7812621898521</c:v>
                </c:pt>
                <c:pt idx="99">
                  <c:v>116.6092257893292</c:v>
                </c:pt>
                <c:pt idx="100">
                  <c:v>284.8534309307344</c:v>
                </c:pt>
                <c:pt idx="101">
                  <c:v>127.1154555033024</c:v>
                </c:pt>
                <c:pt idx="102">
                  <c:v>147.611161658918</c:v>
                </c:pt>
                <c:pt idx="103">
                  <c:v>235.1170291739562</c:v>
                </c:pt>
                <c:pt idx="104" formatCode="General">
                  <c:v>710.7094970272205</c:v>
                </c:pt>
                <c:pt idx="105" formatCode="General">
                  <c:v>927.0643769218797</c:v>
                </c:pt>
                <c:pt idx="106" formatCode="General">
                  <c:v>984.8139112168001</c:v>
                </c:pt>
                <c:pt idx="107" formatCode="General">
                  <c:v>637.7436558869375</c:v>
                </c:pt>
                <c:pt idx="108" formatCode="General">
                  <c:v>429.705</c:v>
                </c:pt>
                <c:pt idx="109" formatCode="General">
                  <c:v>319.715</c:v>
                </c:pt>
                <c:pt idx="110" formatCode="General">
                  <c:v>329.365</c:v>
                </c:pt>
                <c:pt idx="111" formatCode="General">
                  <c:v>1052.634475144504</c:v>
                </c:pt>
                <c:pt idx="112" formatCode="General">
                  <c:v>1180.367552312317</c:v>
                </c:pt>
                <c:pt idx="113" formatCode="General">
                  <c:v>987.096494411371</c:v>
                </c:pt>
                <c:pt idx="114" formatCode="General">
                  <c:v>999.093855960864</c:v>
                </c:pt>
                <c:pt idx="115" formatCode="General">
                  <c:v>1011.676514178132</c:v>
                </c:pt>
                <c:pt idx="116" formatCode="General">
                  <c:v>1381.185100790534</c:v>
                </c:pt>
                <c:pt idx="117" formatCode="General">
                  <c:v>1934.172567532127</c:v>
                </c:pt>
                <c:pt idx="118" formatCode="General">
                  <c:v>724.572502223688</c:v>
                </c:pt>
                <c:pt idx="119" formatCode="General">
                  <c:v>696.6299501704694</c:v>
                </c:pt>
                <c:pt idx="120" formatCode="General">
                  <c:v>524.6904326447396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6227560"/>
        <c:axId val="-2145162488"/>
      </c:scatterChart>
      <c:valAx>
        <c:axId val="2146227560"/>
        <c:scaling>
          <c:orientation val="minMax"/>
          <c:max val="2000.0"/>
        </c:scaling>
        <c:delete val="0"/>
        <c:axPos val="b"/>
        <c:numFmt formatCode="0" sourceLinked="0"/>
        <c:majorTickMark val="none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u="none">
                <a:solidFill>
                  <a:schemeClr val="bg1"/>
                </a:solidFill>
              </a:defRPr>
            </a:pPr>
            <a:endParaRPr lang="en-US"/>
          </a:p>
        </c:txPr>
        <c:crossAx val="-2145162488"/>
        <c:crosses val="autoZero"/>
        <c:crossBetween val="midCat"/>
      </c:valAx>
      <c:valAx>
        <c:axId val="-2145162488"/>
        <c:scaling>
          <c:orientation val="minMax"/>
          <c:max val="3000.0"/>
        </c:scaling>
        <c:delete val="0"/>
        <c:axPos val="l"/>
        <c:numFmt formatCode="0" sourceLinked="0"/>
        <c:majorTickMark val="none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2146227560"/>
        <c:crosses val="autoZero"/>
        <c:crossBetween val="midCat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0627454021246"/>
          <c:y val="0.0632704052237373"/>
          <c:w val="0.696412212126125"/>
          <c:h val="0.800052429421932"/>
        </c:manualLayout>
      </c:layout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xVal>
            <c:numRef>
              <c:f>(Sheet3!$T$4:$T$62,Sheet3!$T$67)</c:f>
              <c:numCache>
                <c:formatCode>0.000</c:formatCode>
                <c:ptCount val="60"/>
                <c:pt idx="0">
                  <c:v>0.618892508143323</c:v>
                </c:pt>
                <c:pt idx="1">
                  <c:v>5.255157437567862</c:v>
                </c:pt>
                <c:pt idx="2">
                  <c:v>2.483607597614261</c:v>
                </c:pt>
                <c:pt idx="4">
                  <c:v>22.62447650069814</c:v>
                </c:pt>
                <c:pt idx="5">
                  <c:v>-1.050805871652813</c:v>
                </c:pt>
                <c:pt idx="8">
                  <c:v>5.160962815685897</c:v>
                </c:pt>
                <c:pt idx="9">
                  <c:v>0.908103839699859</c:v>
                </c:pt>
                <c:pt idx="11">
                  <c:v>2.704147101541378</c:v>
                </c:pt>
                <c:pt idx="13">
                  <c:v>9.948390371843113</c:v>
                </c:pt>
                <c:pt idx="14">
                  <c:v>3.468279820071336</c:v>
                </c:pt>
                <c:pt idx="15">
                  <c:v>4.923643132112482</c:v>
                </c:pt>
                <c:pt idx="16">
                  <c:v>2.117263843648209</c:v>
                </c:pt>
                <c:pt idx="17">
                  <c:v>0.263547527391876</c:v>
                </c:pt>
                <c:pt idx="18">
                  <c:v>10.15652100342671</c:v>
                </c:pt>
                <c:pt idx="19">
                  <c:v>2.703583061889258</c:v>
                </c:pt>
                <c:pt idx="21">
                  <c:v>4.048958641792404</c:v>
                </c:pt>
                <c:pt idx="22">
                  <c:v>9.521976394940483</c:v>
                </c:pt>
                <c:pt idx="23">
                  <c:v>-3.133381276703861</c:v>
                </c:pt>
                <c:pt idx="25">
                  <c:v>6.584880917128604</c:v>
                </c:pt>
                <c:pt idx="28">
                  <c:v>2.575123031150648</c:v>
                </c:pt>
                <c:pt idx="30">
                  <c:v>35.56270005781624</c:v>
                </c:pt>
                <c:pt idx="31">
                  <c:v>-3.936714751046914</c:v>
                </c:pt>
                <c:pt idx="33">
                  <c:v>4.874007642737508</c:v>
                </c:pt>
                <c:pt idx="36">
                  <c:v>4.880212078909074</c:v>
                </c:pt>
                <c:pt idx="37">
                  <c:v>6.162133197963833</c:v>
                </c:pt>
                <c:pt idx="45">
                  <c:v>2.275688480900256</c:v>
                </c:pt>
                <c:pt idx="51">
                  <c:v>1.702694699437346</c:v>
                </c:pt>
                <c:pt idx="55">
                  <c:v>19.55046039736567</c:v>
                </c:pt>
                <c:pt idx="58">
                  <c:v>-5.035746012944457</c:v>
                </c:pt>
                <c:pt idx="59">
                  <c:v>-9.416641989931751</c:v>
                </c:pt>
              </c:numCache>
            </c:numRef>
          </c:xVal>
          <c:yVal>
            <c:numRef>
              <c:f>(Sheet3!$U$4:$U$62,Sheet3!$U$67)</c:f>
              <c:numCache>
                <c:formatCode>0.0</c:formatCode>
                <c:ptCount val="60"/>
                <c:pt idx="0">
                  <c:v>52.35602094240838</c:v>
                </c:pt>
                <c:pt idx="1">
                  <c:v>59.18141592920354</c:v>
                </c:pt>
                <c:pt idx="2">
                  <c:v>66.7785234899329</c:v>
                </c:pt>
                <c:pt idx="3">
                  <c:v>2029.268292682927</c:v>
                </c:pt>
                <c:pt idx="4">
                  <c:v>448.5714285714286</c:v>
                </c:pt>
                <c:pt idx="5">
                  <c:v>0.0</c:v>
                </c:pt>
                <c:pt idx="6">
                  <c:v>65.25096525096526</c:v>
                </c:pt>
                <c:pt idx="7">
                  <c:v>0.0</c:v>
                </c:pt>
                <c:pt idx="8">
                  <c:v>34.13542249580302</c:v>
                </c:pt>
                <c:pt idx="9">
                  <c:v>27.45098039215686</c:v>
                </c:pt>
                <c:pt idx="10">
                  <c:v>34.53815261044178</c:v>
                </c:pt>
                <c:pt idx="11">
                  <c:v>54.91990846681922</c:v>
                </c:pt>
                <c:pt idx="12">
                  <c:v>19.06354515050167</c:v>
                </c:pt>
                <c:pt idx="13">
                  <c:v>150.0</c:v>
                </c:pt>
                <c:pt idx="14">
                  <c:v>94.50233560905495</c:v>
                </c:pt>
                <c:pt idx="15">
                  <c:v>244.0251572327044</c:v>
                </c:pt>
                <c:pt idx="16">
                  <c:v>54.35370470524604</c:v>
                </c:pt>
                <c:pt idx="17">
                  <c:v>62.5</c:v>
                </c:pt>
                <c:pt idx="18">
                  <c:v>34.15783274440518</c:v>
                </c:pt>
                <c:pt idx="19">
                  <c:v>69.09090909090907</c:v>
                </c:pt>
                <c:pt idx="20">
                  <c:v>63.82978723404254</c:v>
                </c:pt>
                <c:pt idx="21">
                  <c:v>91.18086696562031</c:v>
                </c:pt>
                <c:pt idx="22">
                  <c:v>58.95196506550214</c:v>
                </c:pt>
                <c:pt idx="23">
                  <c:v>0.0</c:v>
                </c:pt>
                <c:pt idx="24">
                  <c:v>114.2857142857143</c:v>
                </c:pt>
                <c:pt idx="25">
                  <c:v>37.98586572438163</c:v>
                </c:pt>
                <c:pt idx="26">
                  <c:v>0.0</c:v>
                </c:pt>
                <c:pt idx="27">
                  <c:v>25.86206896551724</c:v>
                </c:pt>
                <c:pt idx="28">
                  <c:v>0.0</c:v>
                </c:pt>
                <c:pt idx="29">
                  <c:v>17.78975741239892</c:v>
                </c:pt>
                <c:pt idx="30">
                  <c:v>82.44680851063828</c:v>
                </c:pt>
                <c:pt idx="31">
                  <c:v>49.163179916318</c:v>
                </c:pt>
                <c:pt idx="32">
                  <c:v>68.35396268243116</c:v>
                </c:pt>
                <c:pt idx="33">
                  <c:v>683.3333333333333</c:v>
                </c:pt>
                <c:pt idx="34">
                  <c:v>228.5714285714286</c:v>
                </c:pt>
                <c:pt idx="35">
                  <c:v>803.27868852459</c:v>
                </c:pt>
                <c:pt idx="36">
                  <c:v>0.0</c:v>
                </c:pt>
                <c:pt idx="37">
                  <c:v>114.9273447820343</c:v>
                </c:pt>
                <c:pt idx="38">
                  <c:v>41.66666666666663</c:v>
                </c:pt>
                <c:pt idx="39">
                  <c:v>914.8665819567978</c:v>
                </c:pt>
                <c:pt idx="40">
                  <c:v>22.29965156794425</c:v>
                </c:pt>
                <c:pt idx="41">
                  <c:v>931.372549019608</c:v>
                </c:pt>
                <c:pt idx="42">
                  <c:v>23.58490566037736</c:v>
                </c:pt>
                <c:pt idx="43">
                  <c:v>1209.150326797386</c:v>
                </c:pt>
                <c:pt idx="44">
                  <c:v>0.0</c:v>
                </c:pt>
                <c:pt idx="45">
                  <c:v>42.72727272727272</c:v>
                </c:pt>
                <c:pt idx="46">
                  <c:v>0.0</c:v>
                </c:pt>
                <c:pt idx="47">
                  <c:v>43.93939393939394</c:v>
                </c:pt>
                <c:pt idx="48">
                  <c:v>0.0</c:v>
                </c:pt>
                <c:pt idx="49">
                  <c:v>158.3011583011583</c:v>
                </c:pt>
                <c:pt idx="50">
                  <c:v>17.90123456790122</c:v>
                </c:pt>
                <c:pt idx="51">
                  <c:v>29.58333333333332</c:v>
                </c:pt>
                <c:pt idx="52">
                  <c:v>0.0</c:v>
                </c:pt>
                <c:pt idx="53">
                  <c:v>162.0833333333333</c:v>
                </c:pt>
                <c:pt idx="54">
                  <c:v>100.0</c:v>
                </c:pt>
                <c:pt idx="55">
                  <c:v>636.3636363636363</c:v>
                </c:pt>
                <c:pt idx="56">
                  <c:v>6.917293233082705</c:v>
                </c:pt>
                <c:pt idx="57">
                  <c:v>42.30769230769228</c:v>
                </c:pt>
                <c:pt idx="58">
                  <c:v>12.72264631043257</c:v>
                </c:pt>
                <c:pt idx="59" formatCode="General">
                  <c:v>3580.0</c:v>
                </c:pt>
              </c:numCache>
            </c:numRef>
          </c:yVal>
          <c:smooth val="0"/>
        </c:ser>
        <c:ser>
          <c:idx val="1"/>
          <c:order val="1"/>
          <c:spPr>
            <a:ln w="47625">
              <a:noFill/>
            </a:ln>
          </c:spPr>
          <c:xVal>
            <c:numRef>
              <c:f>Sheet3!$T$67:$T$84</c:f>
              <c:numCache>
                <c:formatCode>0.000</c:formatCode>
                <c:ptCount val="18"/>
                <c:pt idx="0">
                  <c:v>-9.416641989931751</c:v>
                </c:pt>
                <c:pt idx="1">
                  <c:v>1.65263618032343</c:v>
                </c:pt>
                <c:pt idx="2">
                  <c:v>0.351114683362241</c:v>
                </c:pt>
                <c:pt idx="3">
                  <c:v>-5.467659376454215</c:v>
                </c:pt>
                <c:pt idx="4">
                  <c:v>-2.916085000775579</c:v>
                </c:pt>
                <c:pt idx="5">
                  <c:v>-0.659926392825438</c:v>
                </c:pt>
                <c:pt idx="6">
                  <c:v>-2.634065174781774</c:v>
                </c:pt>
                <c:pt idx="8">
                  <c:v>-1.64629073423861</c:v>
                </c:pt>
                <c:pt idx="9">
                  <c:v>-2.916085000775579</c:v>
                </c:pt>
                <c:pt idx="10">
                  <c:v>-1.458042500387791</c:v>
                </c:pt>
                <c:pt idx="12">
                  <c:v>-2.916085000775579</c:v>
                </c:pt>
                <c:pt idx="13">
                  <c:v>-5.832170001551162</c:v>
                </c:pt>
                <c:pt idx="14">
                  <c:v>-1.788005696800488</c:v>
                </c:pt>
                <c:pt idx="15">
                  <c:v>-2.352045348788012</c:v>
                </c:pt>
                <c:pt idx="16">
                  <c:v>-3.302931596091216</c:v>
                </c:pt>
                <c:pt idx="17">
                  <c:v>-3.951097762172662</c:v>
                </c:pt>
              </c:numCache>
            </c:numRef>
          </c:xVal>
          <c:yVal>
            <c:numRef>
              <c:f>Sheet3!$U$67:$U$84</c:f>
              <c:numCache>
                <c:formatCode>General</c:formatCode>
                <c:ptCount val="18"/>
                <c:pt idx="0">
                  <c:v>3580.0</c:v>
                </c:pt>
                <c:pt idx="1">
                  <c:v>370.0</c:v>
                </c:pt>
                <c:pt idx="2">
                  <c:v>1260.0</c:v>
                </c:pt>
                <c:pt idx="3">
                  <c:v>1480.0</c:v>
                </c:pt>
                <c:pt idx="4">
                  <c:v>6410.0</c:v>
                </c:pt>
                <c:pt idx="5">
                  <c:v>300.0</c:v>
                </c:pt>
                <c:pt idx="6">
                  <c:v>3440.0</c:v>
                </c:pt>
                <c:pt idx="7">
                  <c:v>820.0</c:v>
                </c:pt>
                <c:pt idx="8">
                  <c:v>2260.0</c:v>
                </c:pt>
                <c:pt idx="9">
                  <c:v>560.0</c:v>
                </c:pt>
                <c:pt idx="10">
                  <c:v>1110.0</c:v>
                </c:pt>
                <c:pt idx="11">
                  <c:v>200.0</c:v>
                </c:pt>
                <c:pt idx="13">
                  <c:v>6070.0</c:v>
                </c:pt>
                <c:pt idx="14">
                  <c:v>852.0</c:v>
                </c:pt>
                <c:pt idx="15">
                  <c:v>2390.0</c:v>
                </c:pt>
                <c:pt idx="16">
                  <c:v>460.0</c:v>
                </c:pt>
                <c:pt idx="17">
                  <c:v>1000.0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6247848"/>
        <c:axId val="2146250872"/>
      </c:scatterChart>
      <c:valAx>
        <c:axId val="2146247848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en-US"/>
          </a:p>
        </c:txPr>
        <c:crossAx val="2146250872"/>
        <c:crosses val="autoZero"/>
        <c:crossBetween val="midCat"/>
      </c:valAx>
      <c:valAx>
        <c:axId val="2146250872"/>
        <c:scaling>
          <c:orientation val="minMax"/>
          <c:max val="7000.0"/>
        </c:scaling>
        <c:delete val="0"/>
        <c:axPos val="l"/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en-US"/>
          </a:p>
        </c:txPr>
        <c:crossAx val="2146247848"/>
        <c:crossesAt val="-20.0"/>
        <c:crossBetween val="midCat"/>
      </c:valAx>
      <c:spPr>
        <a:noFill/>
        <a:ln w="19050">
          <a:solidFill>
            <a:schemeClr val="bg1"/>
          </a:solidFill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2043082210632"/>
          <c:y val="0.0332575548678983"/>
          <c:w val="0.667114812219153"/>
          <c:h val="0.819024526858903"/>
        </c:manualLayout>
      </c:layout>
      <c:scatterChart>
        <c:scatterStyle val="lineMarker"/>
        <c:varyColors val="0"/>
        <c:ser>
          <c:idx val="1"/>
          <c:order val="0"/>
          <c:tx>
            <c:v>Philippines</c:v>
          </c:tx>
          <c:spPr>
            <a:ln w="47625">
              <a:noFill/>
            </a:ln>
          </c:spPr>
          <c:marker>
            <c:symbol val="diamond"/>
            <c:size val="9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SivsCaMg!$I$4:$I$77</c:f>
              <c:numCache>
                <c:formatCode>0</c:formatCode>
                <c:ptCount val="74"/>
                <c:pt idx="0">
                  <c:v>1314.899450252849</c:v>
                </c:pt>
                <c:pt idx="1">
                  <c:v>1132.522690379785</c:v>
                </c:pt>
                <c:pt idx="2">
                  <c:v>1173.8059789405</c:v>
                </c:pt>
                <c:pt idx="3">
                  <c:v>667.0711088871218</c:v>
                </c:pt>
                <c:pt idx="4">
                  <c:v>1250.208970938244</c:v>
                </c:pt>
                <c:pt idx="5">
                  <c:v>1162.316630557012</c:v>
                </c:pt>
                <c:pt idx="6">
                  <c:v>921.3057895798598</c:v>
                </c:pt>
                <c:pt idx="7">
                  <c:v>799.6591624623973</c:v>
                </c:pt>
                <c:pt idx="8">
                  <c:v>788.993068224613</c:v>
                </c:pt>
                <c:pt idx="9">
                  <c:v>1073.674719066919</c:v>
                </c:pt>
                <c:pt idx="10">
                  <c:v>548.6935420157525</c:v>
                </c:pt>
                <c:pt idx="11">
                  <c:v>912.5169977093242</c:v>
                </c:pt>
                <c:pt idx="12">
                  <c:v>466.0480135026564</c:v>
                </c:pt>
                <c:pt idx="13">
                  <c:v>728.1688611002114</c:v>
                </c:pt>
                <c:pt idx="14">
                  <c:v>825.6647683304328</c:v>
                </c:pt>
                <c:pt idx="15">
                  <c:v>894.4706170826364</c:v>
                </c:pt>
                <c:pt idx="16">
                  <c:v>811.1138657811133</c:v>
                </c:pt>
                <c:pt idx="17">
                  <c:v>514.618234430622</c:v>
                </c:pt>
                <c:pt idx="18">
                  <c:v>802.5493766743838</c:v>
                </c:pt>
                <c:pt idx="19">
                  <c:v>1296.010841658823</c:v>
                </c:pt>
                <c:pt idx="20">
                  <c:v>788.4419672566931</c:v>
                </c:pt>
                <c:pt idx="21">
                  <c:v>1085.267498281034</c:v>
                </c:pt>
                <c:pt idx="22">
                  <c:v>1320.205659130458</c:v>
                </c:pt>
                <c:pt idx="23">
                  <c:v>1338.95339905129</c:v>
                </c:pt>
                <c:pt idx="24">
                  <c:v>1369.279009215337</c:v>
                </c:pt>
                <c:pt idx="25">
                  <c:v>1237.273559641568</c:v>
                </c:pt>
                <c:pt idx="26">
                  <c:v>1481.348494292004</c:v>
                </c:pt>
                <c:pt idx="27">
                  <c:v>1731.483837386151</c:v>
                </c:pt>
                <c:pt idx="28">
                  <c:v>1297.339398929372</c:v>
                </c:pt>
                <c:pt idx="29">
                  <c:v>876.3060879610364</c:v>
                </c:pt>
                <c:pt idx="30">
                  <c:v>1157.916430038513</c:v>
                </c:pt>
                <c:pt idx="31">
                  <c:v>1436.872519039363</c:v>
                </c:pt>
                <c:pt idx="32">
                  <c:v>912.6674840863348</c:v>
                </c:pt>
                <c:pt idx="33">
                  <c:v>907.7645143318034</c:v>
                </c:pt>
                <c:pt idx="34">
                  <c:v>1006.468420706234</c:v>
                </c:pt>
                <c:pt idx="35">
                  <c:v>1097.353471045701</c:v>
                </c:pt>
                <c:pt idx="36">
                  <c:v>1128.763877852448</c:v>
                </c:pt>
                <c:pt idx="37">
                  <c:v>722.1896252819874</c:v>
                </c:pt>
                <c:pt idx="38">
                  <c:v>533.289353608008</c:v>
                </c:pt>
                <c:pt idx="39">
                  <c:v>764.8411218461707</c:v>
                </c:pt>
                <c:pt idx="40">
                  <c:v>819.0373555983022</c:v>
                </c:pt>
                <c:pt idx="41">
                  <c:v>1558.61183654284</c:v>
                </c:pt>
                <c:pt idx="42">
                  <c:v>1433.994241248244</c:v>
                </c:pt>
                <c:pt idx="43">
                  <c:v>1271.935289732853</c:v>
                </c:pt>
                <c:pt idx="44">
                  <c:v>1.248651010927892</c:v>
                </c:pt>
                <c:pt idx="45">
                  <c:v>1298.708936983006</c:v>
                </c:pt>
                <c:pt idx="46">
                  <c:v>1015.287711643764</c:v>
                </c:pt>
                <c:pt idx="47">
                  <c:v>730.7257921199697</c:v>
                </c:pt>
                <c:pt idx="48">
                  <c:v>803.0036843831213</c:v>
                </c:pt>
                <c:pt idx="49">
                  <c:v>1358.733506455017</c:v>
                </c:pt>
                <c:pt idx="50">
                  <c:v>901.724477477587</c:v>
                </c:pt>
                <c:pt idx="51">
                  <c:v>923.4085211985064</c:v>
                </c:pt>
                <c:pt idx="52">
                  <c:v>1230.631559580617</c:v>
                </c:pt>
                <c:pt idx="53">
                  <c:v>1184.085279766884</c:v>
                </c:pt>
                <c:pt idx="54">
                  <c:v>1161.106414867286</c:v>
                </c:pt>
                <c:pt idx="55">
                  <c:v>1003.320525013273</c:v>
                </c:pt>
                <c:pt idx="56">
                  <c:v>1671.641084795597</c:v>
                </c:pt>
                <c:pt idx="57">
                  <c:v>1324.339436241079</c:v>
                </c:pt>
                <c:pt idx="58">
                  <c:v>1596.785412041948</c:v>
                </c:pt>
                <c:pt idx="59">
                  <c:v>1576.944713066273</c:v>
                </c:pt>
                <c:pt idx="60">
                  <c:v>1906.345422848329</c:v>
                </c:pt>
                <c:pt idx="61">
                  <c:v>1818.172995068728</c:v>
                </c:pt>
                <c:pt idx="62">
                  <c:v>1645.51838664094</c:v>
                </c:pt>
                <c:pt idx="63">
                  <c:v>1557.559586584897</c:v>
                </c:pt>
                <c:pt idx="64">
                  <c:v>1726.808104849747</c:v>
                </c:pt>
                <c:pt idx="65">
                  <c:v>34.14723598484032</c:v>
                </c:pt>
                <c:pt idx="66">
                  <c:v>555.475126218192</c:v>
                </c:pt>
                <c:pt idx="67">
                  <c:v>464.741497877834</c:v>
                </c:pt>
                <c:pt idx="68">
                  <c:v>415.0165168162858</c:v>
                </c:pt>
                <c:pt idx="69">
                  <c:v>421.457264023052</c:v>
                </c:pt>
                <c:pt idx="70">
                  <c:v>729.1049955036387</c:v>
                </c:pt>
                <c:pt idx="71">
                  <c:v>624.5742620464513</c:v>
                </c:pt>
                <c:pt idx="72">
                  <c:v>611.9265985368257</c:v>
                </c:pt>
                <c:pt idx="73">
                  <c:v>711.9190683201732</c:v>
                </c:pt>
              </c:numCache>
            </c:numRef>
          </c:xVal>
          <c:yVal>
            <c:numRef>
              <c:f>SivsCaMg!$J$4:$J$77</c:f>
              <c:numCache>
                <c:formatCode>0</c:formatCode>
                <c:ptCount val="74"/>
                <c:pt idx="0">
                  <c:v>605.0</c:v>
                </c:pt>
                <c:pt idx="1">
                  <c:v>822.0</c:v>
                </c:pt>
                <c:pt idx="2">
                  <c:v>766.0</c:v>
                </c:pt>
                <c:pt idx="3">
                  <c:v>1052.0</c:v>
                </c:pt>
                <c:pt idx="4">
                  <c:v>215.0</c:v>
                </c:pt>
                <c:pt idx="5">
                  <c:v>176.0</c:v>
                </c:pt>
                <c:pt idx="6">
                  <c:v>138.0</c:v>
                </c:pt>
                <c:pt idx="7">
                  <c:v>168.0</c:v>
                </c:pt>
                <c:pt idx="8">
                  <c:v>133.0</c:v>
                </c:pt>
                <c:pt idx="9">
                  <c:v>244.0</c:v>
                </c:pt>
                <c:pt idx="11">
                  <c:v>450.0</c:v>
                </c:pt>
                <c:pt idx="12">
                  <c:v>79.0</c:v>
                </c:pt>
                <c:pt idx="13">
                  <c:v>101.0</c:v>
                </c:pt>
                <c:pt idx="14">
                  <c:v>105.0</c:v>
                </c:pt>
                <c:pt idx="15">
                  <c:v>133.0</c:v>
                </c:pt>
                <c:pt idx="16">
                  <c:v>546.0</c:v>
                </c:pt>
                <c:pt idx="17">
                  <c:v>876.0</c:v>
                </c:pt>
                <c:pt idx="18">
                  <c:v>318.0</c:v>
                </c:pt>
                <c:pt idx="19">
                  <c:v>616.0</c:v>
                </c:pt>
                <c:pt idx="20">
                  <c:v>157.0</c:v>
                </c:pt>
                <c:pt idx="21">
                  <c:v>208.0</c:v>
                </c:pt>
                <c:pt idx="22">
                  <c:v>274.0</c:v>
                </c:pt>
                <c:pt idx="23">
                  <c:v>740.0</c:v>
                </c:pt>
                <c:pt idx="24">
                  <c:v>2065.0</c:v>
                </c:pt>
                <c:pt idx="25">
                  <c:v>1843.0</c:v>
                </c:pt>
                <c:pt idx="26">
                  <c:v>1262.0</c:v>
                </c:pt>
                <c:pt idx="27">
                  <c:v>1010.0</c:v>
                </c:pt>
                <c:pt idx="28">
                  <c:v>328.0</c:v>
                </c:pt>
                <c:pt idx="29">
                  <c:v>466.0</c:v>
                </c:pt>
                <c:pt idx="31">
                  <c:v>981.0</c:v>
                </c:pt>
                <c:pt idx="32">
                  <c:v>892.0</c:v>
                </c:pt>
                <c:pt idx="33">
                  <c:v>675.0</c:v>
                </c:pt>
                <c:pt idx="34">
                  <c:v>2383.0</c:v>
                </c:pt>
                <c:pt idx="36">
                  <c:v>579.0</c:v>
                </c:pt>
                <c:pt idx="37">
                  <c:v>294.0</c:v>
                </c:pt>
                <c:pt idx="38">
                  <c:v>396.0</c:v>
                </c:pt>
                <c:pt idx="39">
                  <c:v>307.0</c:v>
                </c:pt>
                <c:pt idx="40">
                  <c:v>280.0</c:v>
                </c:pt>
                <c:pt idx="41">
                  <c:v>721.0</c:v>
                </c:pt>
                <c:pt idx="42">
                  <c:v>163.0</c:v>
                </c:pt>
                <c:pt idx="43">
                  <c:v>163.0</c:v>
                </c:pt>
                <c:pt idx="45">
                  <c:v>423.0</c:v>
                </c:pt>
                <c:pt idx="46">
                  <c:v>121.0</c:v>
                </c:pt>
                <c:pt idx="47">
                  <c:v>127.0</c:v>
                </c:pt>
                <c:pt idx="49">
                  <c:v>294.0</c:v>
                </c:pt>
                <c:pt idx="50">
                  <c:v>168.0</c:v>
                </c:pt>
                <c:pt idx="51">
                  <c:v>90.0</c:v>
                </c:pt>
                <c:pt idx="52">
                  <c:v>135.0</c:v>
                </c:pt>
                <c:pt idx="53">
                  <c:v>188.0</c:v>
                </c:pt>
                <c:pt idx="54">
                  <c:v>168.0</c:v>
                </c:pt>
                <c:pt idx="55">
                  <c:v>281.0</c:v>
                </c:pt>
                <c:pt idx="56">
                  <c:v>762.0</c:v>
                </c:pt>
                <c:pt idx="57">
                  <c:v>901.0</c:v>
                </c:pt>
                <c:pt idx="58">
                  <c:v>777.0</c:v>
                </c:pt>
                <c:pt idx="59">
                  <c:v>830.0</c:v>
                </c:pt>
                <c:pt idx="60">
                  <c:v>788.0</c:v>
                </c:pt>
                <c:pt idx="61">
                  <c:v>994.0</c:v>
                </c:pt>
                <c:pt idx="62">
                  <c:v>1285.0</c:v>
                </c:pt>
                <c:pt idx="63">
                  <c:v>1167.0</c:v>
                </c:pt>
                <c:pt idx="64">
                  <c:v>997.0</c:v>
                </c:pt>
                <c:pt idx="68">
                  <c:v>370.0</c:v>
                </c:pt>
                <c:pt idx="69">
                  <c:v>369.0</c:v>
                </c:pt>
                <c:pt idx="70">
                  <c:v>550.0</c:v>
                </c:pt>
                <c:pt idx="72">
                  <c:v>597.0</c:v>
                </c:pt>
                <c:pt idx="73">
                  <c:v>506.0</c:v>
                </c:pt>
              </c:numCache>
            </c:numRef>
          </c:yVal>
          <c:smooth val="0"/>
        </c:ser>
        <c:ser>
          <c:idx val="0"/>
          <c:order val="1"/>
          <c:tx>
            <c:v>Kamchatka</c:v>
          </c:tx>
          <c:spPr>
            <a:ln w="47625">
              <a:noFill/>
            </a:ln>
          </c:spPr>
          <c:marker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660066"/>
                </a:solidFill>
              </a:ln>
            </c:spPr>
          </c:marker>
          <c:xVal>
            <c:numRef>
              <c:f>SivsCaMg!$E$4:$E$69</c:f>
              <c:numCache>
                <c:formatCode>General</c:formatCode>
                <c:ptCount val="66"/>
                <c:pt idx="0">
                  <c:v>209.0</c:v>
                </c:pt>
                <c:pt idx="1">
                  <c:v>165.0</c:v>
                </c:pt>
                <c:pt idx="2">
                  <c:v>183.0</c:v>
                </c:pt>
                <c:pt idx="3">
                  <c:v>348.0</c:v>
                </c:pt>
                <c:pt idx="4">
                  <c:v>446.0</c:v>
                </c:pt>
                <c:pt idx="5">
                  <c:v>177.0</c:v>
                </c:pt>
                <c:pt idx="6">
                  <c:v>581.0</c:v>
                </c:pt>
                <c:pt idx="7">
                  <c:v>491.0</c:v>
                </c:pt>
                <c:pt idx="8">
                  <c:v>377.0</c:v>
                </c:pt>
                <c:pt idx="9">
                  <c:v>321.0</c:v>
                </c:pt>
                <c:pt idx="10">
                  <c:v>460.0</c:v>
                </c:pt>
                <c:pt idx="11">
                  <c:v>58.0</c:v>
                </c:pt>
                <c:pt idx="12">
                  <c:v>82.0</c:v>
                </c:pt>
                <c:pt idx="13">
                  <c:v>126.0</c:v>
                </c:pt>
                <c:pt idx="14">
                  <c:v>799.0</c:v>
                </c:pt>
                <c:pt idx="15">
                  <c:v>186.0</c:v>
                </c:pt>
                <c:pt idx="16">
                  <c:v>353.0</c:v>
                </c:pt>
                <c:pt idx="17">
                  <c:v>323.0</c:v>
                </c:pt>
                <c:pt idx="18">
                  <c:v>538.0</c:v>
                </c:pt>
                <c:pt idx="19">
                  <c:v>128.0</c:v>
                </c:pt>
                <c:pt idx="20">
                  <c:v>331.0</c:v>
                </c:pt>
                <c:pt idx="21">
                  <c:v>442.0</c:v>
                </c:pt>
                <c:pt idx="22">
                  <c:v>364.0</c:v>
                </c:pt>
                <c:pt idx="23">
                  <c:v>389.0</c:v>
                </c:pt>
                <c:pt idx="24">
                  <c:v>436.0</c:v>
                </c:pt>
                <c:pt idx="25">
                  <c:v>340.0</c:v>
                </c:pt>
                <c:pt idx="26">
                  <c:v>290.0</c:v>
                </c:pt>
                <c:pt idx="27">
                  <c:v>273.0</c:v>
                </c:pt>
                <c:pt idx="28">
                  <c:v>148.0</c:v>
                </c:pt>
                <c:pt idx="29">
                  <c:v>190.0</c:v>
                </c:pt>
                <c:pt idx="30">
                  <c:v>367.0</c:v>
                </c:pt>
                <c:pt idx="31">
                  <c:v>178.0</c:v>
                </c:pt>
                <c:pt idx="32">
                  <c:v>163.0</c:v>
                </c:pt>
                <c:pt idx="33">
                  <c:v>152.0</c:v>
                </c:pt>
                <c:pt idx="34">
                  <c:v>193.0</c:v>
                </c:pt>
                <c:pt idx="35">
                  <c:v>180.0</c:v>
                </c:pt>
                <c:pt idx="37">
                  <c:v>63.0</c:v>
                </c:pt>
                <c:pt idx="38">
                  <c:v>36.0</c:v>
                </c:pt>
                <c:pt idx="39">
                  <c:v>179.0</c:v>
                </c:pt>
                <c:pt idx="40">
                  <c:v>335.0</c:v>
                </c:pt>
                <c:pt idx="41">
                  <c:v>143.0</c:v>
                </c:pt>
                <c:pt idx="42">
                  <c:v>170.0</c:v>
                </c:pt>
                <c:pt idx="43">
                  <c:v>163.0</c:v>
                </c:pt>
                <c:pt idx="44">
                  <c:v>176.0</c:v>
                </c:pt>
                <c:pt idx="45">
                  <c:v>145.0</c:v>
                </c:pt>
                <c:pt idx="46">
                  <c:v>256.0</c:v>
                </c:pt>
                <c:pt idx="47">
                  <c:v>419.0</c:v>
                </c:pt>
                <c:pt idx="48">
                  <c:v>247.0</c:v>
                </c:pt>
                <c:pt idx="49">
                  <c:v>172.0</c:v>
                </c:pt>
                <c:pt idx="50">
                  <c:v>153.0</c:v>
                </c:pt>
                <c:pt idx="51">
                  <c:v>161.0</c:v>
                </c:pt>
                <c:pt idx="52">
                  <c:v>171.0</c:v>
                </c:pt>
                <c:pt idx="53">
                  <c:v>184.0</c:v>
                </c:pt>
                <c:pt idx="54">
                  <c:v>304.0</c:v>
                </c:pt>
                <c:pt idx="55">
                  <c:v>535.0</c:v>
                </c:pt>
                <c:pt idx="57">
                  <c:v>382.0</c:v>
                </c:pt>
                <c:pt idx="58">
                  <c:v>415.0</c:v>
                </c:pt>
                <c:pt idx="59">
                  <c:v>580.0</c:v>
                </c:pt>
                <c:pt idx="60">
                  <c:v>428.0</c:v>
                </c:pt>
                <c:pt idx="61">
                  <c:v>426.0</c:v>
                </c:pt>
                <c:pt idx="62">
                  <c:v>425.0</c:v>
                </c:pt>
                <c:pt idx="63">
                  <c:v>449.0</c:v>
                </c:pt>
                <c:pt idx="64">
                  <c:v>114.0</c:v>
                </c:pt>
                <c:pt idx="65">
                  <c:v>408.0</c:v>
                </c:pt>
              </c:numCache>
            </c:numRef>
          </c:xVal>
          <c:yVal>
            <c:numRef>
              <c:f>SivsCaMg!$F$4:$F$69</c:f>
              <c:numCache>
                <c:formatCode>General</c:formatCode>
                <c:ptCount val="66"/>
                <c:pt idx="0">
                  <c:v>175.0</c:v>
                </c:pt>
                <c:pt idx="1">
                  <c:v>268.0</c:v>
                </c:pt>
                <c:pt idx="2">
                  <c:v>398.0</c:v>
                </c:pt>
                <c:pt idx="3">
                  <c:v>342.0</c:v>
                </c:pt>
                <c:pt idx="4">
                  <c:v>270.0</c:v>
                </c:pt>
                <c:pt idx="5">
                  <c:v>73.0</c:v>
                </c:pt>
                <c:pt idx="6">
                  <c:v>581.0</c:v>
                </c:pt>
                <c:pt idx="7">
                  <c:v>256.0</c:v>
                </c:pt>
                <c:pt idx="8">
                  <c:v>113.0</c:v>
                </c:pt>
                <c:pt idx="9">
                  <c:v>398.0</c:v>
                </c:pt>
                <c:pt idx="10">
                  <c:v>394.0</c:v>
                </c:pt>
                <c:pt idx="11">
                  <c:v>42.0</c:v>
                </c:pt>
                <c:pt idx="12">
                  <c:v>33.0</c:v>
                </c:pt>
                <c:pt idx="13">
                  <c:v>119.0</c:v>
                </c:pt>
                <c:pt idx="14">
                  <c:v>2024.0</c:v>
                </c:pt>
                <c:pt idx="15">
                  <c:v>584.0</c:v>
                </c:pt>
                <c:pt idx="16">
                  <c:v>417.0</c:v>
                </c:pt>
                <c:pt idx="17">
                  <c:v>222.0</c:v>
                </c:pt>
                <c:pt idx="18">
                  <c:v>280.0</c:v>
                </c:pt>
                <c:pt idx="19">
                  <c:v>278.0</c:v>
                </c:pt>
                <c:pt idx="20">
                  <c:v>1070.0</c:v>
                </c:pt>
                <c:pt idx="21">
                  <c:v>987.0</c:v>
                </c:pt>
                <c:pt idx="22">
                  <c:v>850.0</c:v>
                </c:pt>
                <c:pt idx="23">
                  <c:v>248.0</c:v>
                </c:pt>
                <c:pt idx="24">
                  <c:v>289.0</c:v>
                </c:pt>
                <c:pt idx="25">
                  <c:v>161.0</c:v>
                </c:pt>
                <c:pt idx="26">
                  <c:v>417.0</c:v>
                </c:pt>
                <c:pt idx="27">
                  <c:v>578.0</c:v>
                </c:pt>
                <c:pt idx="28">
                  <c:v>277.0</c:v>
                </c:pt>
                <c:pt idx="29">
                  <c:v>391.0</c:v>
                </c:pt>
                <c:pt idx="30">
                  <c:v>279.0</c:v>
                </c:pt>
                <c:pt idx="31">
                  <c:v>357.0</c:v>
                </c:pt>
                <c:pt idx="32">
                  <c:v>325.0</c:v>
                </c:pt>
                <c:pt idx="33">
                  <c:v>292.0</c:v>
                </c:pt>
                <c:pt idx="34">
                  <c:v>276.0</c:v>
                </c:pt>
                <c:pt idx="35">
                  <c:v>232.0</c:v>
                </c:pt>
                <c:pt idx="37">
                  <c:v>359.0</c:v>
                </c:pt>
                <c:pt idx="38">
                  <c:v>337.0</c:v>
                </c:pt>
                <c:pt idx="39">
                  <c:v>425.0</c:v>
                </c:pt>
                <c:pt idx="40">
                  <c:v>375.0</c:v>
                </c:pt>
                <c:pt idx="41">
                  <c:v>271.0</c:v>
                </c:pt>
                <c:pt idx="42">
                  <c:v>239.0</c:v>
                </c:pt>
                <c:pt idx="43">
                  <c:v>315.0</c:v>
                </c:pt>
                <c:pt idx="44">
                  <c:v>301.0</c:v>
                </c:pt>
                <c:pt idx="45">
                  <c:v>346.0</c:v>
                </c:pt>
                <c:pt idx="46">
                  <c:v>214.0</c:v>
                </c:pt>
                <c:pt idx="47">
                  <c:v>123.0</c:v>
                </c:pt>
                <c:pt idx="48">
                  <c:v>202.0</c:v>
                </c:pt>
                <c:pt idx="49">
                  <c:v>376.0</c:v>
                </c:pt>
                <c:pt idx="50">
                  <c:v>412.0</c:v>
                </c:pt>
                <c:pt idx="51">
                  <c:v>295.0</c:v>
                </c:pt>
                <c:pt idx="52">
                  <c:v>295.0</c:v>
                </c:pt>
                <c:pt idx="53">
                  <c:v>240.0</c:v>
                </c:pt>
                <c:pt idx="54">
                  <c:v>307.0</c:v>
                </c:pt>
                <c:pt idx="55">
                  <c:v>427.0</c:v>
                </c:pt>
                <c:pt idx="57">
                  <c:v>152.0</c:v>
                </c:pt>
                <c:pt idx="58">
                  <c:v>165.0</c:v>
                </c:pt>
                <c:pt idx="59">
                  <c:v>247.0</c:v>
                </c:pt>
                <c:pt idx="60">
                  <c:v>948.0</c:v>
                </c:pt>
                <c:pt idx="61">
                  <c:v>958.0</c:v>
                </c:pt>
                <c:pt idx="62">
                  <c:v>961.0</c:v>
                </c:pt>
                <c:pt idx="63">
                  <c:v>204.0</c:v>
                </c:pt>
                <c:pt idx="64">
                  <c:v>53.0</c:v>
                </c:pt>
                <c:pt idx="65">
                  <c:v>446.0</c:v>
                </c:pt>
              </c:numCache>
            </c:numRef>
          </c:yVal>
          <c:smooth val="0"/>
        </c:ser>
        <c:ser>
          <c:idx val="2"/>
          <c:order val="2"/>
          <c:tx>
            <c:v>Antilles</c:v>
          </c:tx>
          <c:spPr>
            <a:ln w="47625">
              <a:noFill/>
            </a:ln>
          </c:spPr>
          <c:marker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F6600"/>
                </a:solidFill>
              </a:ln>
            </c:spPr>
          </c:marker>
          <c:xVal>
            <c:numRef>
              <c:f>SivsCaMg!$K$4:$K$23</c:f>
              <c:numCache>
                <c:formatCode>General</c:formatCode>
                <c:ptCount val="20"/>
                <c:pt idx="0">
                  <c:v>450.0</c:v>
                </c:pt>
                <c:pt idx="1">
                  <c:v>1075.0</c:v>
                </c:pt>
                <c:pt idx="2">
                  <c:v>648.0</c:v>
                </c:pt>
                <c:pt idx="3">
                  <c:v>599.0</c:v>
                </c:pt>
                <c:pt idx="4">
                  <c:v>391.0</c:v>
                </c:pt>
                <c:pt idx="5">
                  <c:v>654.0</c:v>
                </c:pt>
                <c:pt idx="6">
                  <c:v>607.0</c:v>
                </c:pt>
                <c:pt idx="7">
                  <c:v>615.0</c:v>
                </c:pt>
                <c:pt idx="8">
                  <c:v>509.0</c:v>
                </c:pt>
                <c:pt idx="9">
                  <c:v>448.0</c:v>
                </c:pt>
                <c:pt idx="10">
                  <c:v>522.0</c:v>
                </c:pt>
                <c:pt idx="11">
                  <c:v>644.0</c:v>
                </c:pt>
                <c:pt idx="12">
                  <c:v>614.0</c:v>
                </c:pt>
                <c:pt idx="13">
                  <c:v>915.0</c:v>
                </c:pt>
                <c:pt idx="14">
                  <c:v>1415.0</c:v>
                </c:pt>
                <c:pt idx="15">
                  <c:v>835.0</c:v>
                </c:pt>
                <c:pt idx="16">
                  <c:v>1121.0</c:v>
                </c:pt>
                <c:pt idx="17">
                  <c:v>366.0</c:v>
                </c:pt>
                <c:pt idx="18">
                  <c:v>482.0</c:v>
                </c:pt>
                <c:pt idx="19">
                  <c:v>432.0</c:v>
                </c:pt>
              </c:numCache>
            </c:numRef>
          </c:xVal>
          <c:yVal>
            <c:numRef>
              <c:f>SivsCaMg!$L$4:$L$23</c:f>
              <c:numCache>
                <c:formatCode>General</c:formatCode>
                <c:ptCount val="20"/>
                <c:pt idx="0">
                  <c:v>192.0</c:v>
                </c:pt>
                <c:pt idx="1">
                  <c:v>1808.0</c:v>
                </c:pt>
                <c:pt idx="2">
                  <c:v>1079.0</c:v>
                </c:pt>
                <c:pt idx="3">
                  <c:v>855.0</c:v>
                </c:pt>
                <c:pt idx="4">
                  <c:v>197.0</c:v>
                </c:pt>
                <c:pt idx="5">
                  <c:v>407.0</c:v>
                </c:pt>
                <c:pt idx="6">
                  <c:v>942.0</c:v>
                </c:pt>
                <c:pt idx="7">
                  <c:v>260.0</c:v>
                </c:pt>
                <c:pt idx="8">
                  <c:v>561.0</c:v>
                </c:pt>
                <c:pt idx="9">
                  <c:v>171.0</c:v>
                </c:pt>
                <c:pt idx="10">
                  <c:v>208.0</c:v>
                </c:pt>
                <c:pt idx="11">
                  <c:v>566.0</c:v>
                </c:pt>
                <c:pt idx="12">
                  <c:v>469.0</c:v>
                </c:pt>
                <c:pt idx="13">
                  <c:v>477.0</c:v>
                </c:pt>
                <c:pt idx="14">
                  <c:v>521.0</c:v>
                </c:pt>
                <c:pt idx="15">
                  <c:v>495.0</c:v>
                </c:pt>
                <c:pt idx="16">
                  <c:v>574.0</c:v>
                </c:pt>
                <c:pt idx="17">
                  <c:v>386.0</c:v>
                </c:pt>
                <c:pt idx="18">
                  <c:v>440.0</c:v>
                </c:pt>
                <c:pt idx="19">
                  <c:v>292.0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6575528"/>
        <c:axId val="-2146569896"/>
      </c:scatterChart>
      <c:valAx>
        <c:axId val="-2146575528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-2146569896"/>
        <c:crosses val="autoZero"/>
        <c:crossBetween val="midCat"/>
      </c:valAx>
      <c:valAx>
        <c:axId val="-2146569896"/>
        <c:scaling>
          <c:orientation val="minMax"/>
          <c:max val="3000.0"/>
          <c:min val="0.0"/>
        </c:scaling>
        <c:delete val="0"/>
        <c:axPos val="l"/>
        <c:numFmt formatCode="0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-2146575528"/>
        <c:crosses val="autoZero"/>
        <c:crossBetween val="midCat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basalt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marker>
          <c:trendline>
            <c:spPr>
              <a:ln w="25400">
                <a:solidFill>
                  <a:srgbClr val="00FF00"/>
                </a:solidFill>
              </a:ln>
            </c:spPr>
            <c:trendlineType val="linear"/>
            <c:intercept val="0.0"/>
            <c:dispRSqr val="1"/>
            <c:dispEq val="0"/>
            <c:trendlineLbl>
              <c:layout/>
              <c:numFmt formatCode="0.000" sourceLinked="0"/>
              <c:txPr>
                <a:bodyPr/>
                <a:lstStyle/>
                <a:p>
                  <a:pPr>
                    <a:defRPr sz="1800">
                      <a:solidFill>
                        <a:srgbClr val="FFFFFF"/>
                      </a:solidFill>
                    </a:defRPr>
                  </a:pPr>
                  <a:endParaRPr lang="en-US"/>
                </a:p>
              </c:txPr>
            </c:trendlineLbl>
          </c:trendline>
          <c:xVal>
            <c:numRef>
              <c:f>(Sheet1!$D$3:$D$26,Sheet1!$D$31:$D$35)</c:f>
              <c:numCache>
                <c:formatCode>General</c:formatCode>
                <c:ptCount val="29"/>
                <c:pt idx="1">
                  <c:v>402.0</c:v>
                </c:pt>
                <c:pt idx="2">
                  <c:v>498.0</c:v>
                </c:pt>
                <c:pt idx="3">
                  <c:v>1372.0</c:v>
                </c:pt>
                <c:pt idx="6">
                  <c:v>424.0</c:v>
                </c:pt>
                <c:pt idx="7">
                  <c:v>731.0</c:v>
                </c:pt>
                <c:pt idx="11">
                  <c:v>763.0</c:v>
                </c:pt>
                <c:pt idx="15">
                  <c:v>750.0</c:v>
                </c:pt>
                <c:pt idx="16">
                  <c:v>371.0</c:v>
                </c:pt>
                <c:pt idx="17">
                  <c:v>151.0</c:v>
                </c:pt>
                <c:pt idx="18">
                  <c:v>364.0</c:v>
                </c:pt>
                <c:pt idx="21">
                  <c:v>404.0</c:v>
                </c:pt>
                <c:pt idx="22">
                  <c:v>441.0</c:v>
                </c:pt>
                <c:pt idx="23">
                  <c:v>420.0</c:v>
                </c:pt>
                <c:pt idx="24">
                  <c:v>129.0</c:v>
                </c:pt>
                <c:pt idx="25">
                  <c:v>4.0</c:v>
                </c:pt>
                <c:pt idx="26">
                  <c:v>176.0</c:v>
                </c:pt>
                <c:pt idx="27">
                  <c:v>102.0</c:v>
                </c:pt>
              </c:numCache>
            </c:numRef>
          </c:xVal>
          <c:yVal>
            <c:numRef>
              <c:f>(Sheet1!$I$3:$I$26,Sheet1!$I$31:$I$35)</c:f>
              <c:numCache>
                <c:formatCode>General</c:formatCode>
                <c:ptCount val="29"/>
                <c:pt idx="1">
                  <c:v>0.0665829145728643</c:v>
                </c:pt>
                <c:pt idx="2">
                  <c:v>0.559859154929577</c:v>
                </c:pt>
                <c:pt idx="3">
                  <c:v>1.920074349442379</c:v>
                </c:pt>
                <c:pt idx="6">
                  <c:v>0.736842105263158</c:v>
                </c:pt>
                <c:pt idx="7">
                  <c:v>0.404825737265416</c:v>
                </c:pt>
                <c:pt idx="11">
                  <c:v>1.15210355987055</c:v>
                </c:pt>
                <c:pt idx="15">
                  <c:v>0.179190751445087</c:v>
                </c:pt>
                <c:pt idx="16">
                  <c:v>0.220779220779221</c:v>
                </c:pt>
                <c:pt idx="17">
                  <c:v>0.0861244019138756</c:v>
                </c:pt>
                <c:pt idx="18">
                  <c:v>0.0404040404040404</c:v>
                </c:pt>
                <c:pt idx="21">
                  <c:v>0.209876543209877</c:v>
                </c:pt>
                <c:pt idx="22">
                  <c:v>0.157894736842105</c:v>
                </c:pt>
                <c:pt idx="23">
                  <c:v>0.331800766283525</c:v>
                </c:pt>
                <c:pt idx="24">
                  <c:v>0.149938042131351</c:v>
                </c:pt>
                <c:pt idx="25">
                  <c:v>0.0045662100456621</c:v>
                </c:pt>
                <c:pt idx="26">
                  <c:v>0.143730886850153</c:v>
                </c:pt>
                <c:pt idx="27">
                  <c:v>0.111111111111111</c:v>
                </c:pt>
              </c:numCache>
            </c:numRef>
          </c:yVal>
          <c:smooth val="0"/>
        </c:ser>
        <c:ser>
          <c:idx val="1"/>
          <c:order val="1"/>
          <c:tx>
            <c:v>Iceland</c:v>
          </c:tx>
          <c:spPr>
            <a:ln w="28575">
              <a:noFill/>
            </a:ln>
          </c:spPr>
          <c:marker>
            <c:symbol val="square"/>
            <c:size val="10"/>
          </c:marker>
          <c:xVal>
            <c:numRef>
              <c:f>Sheet1!$D$38</c:f>
              <c:numCache>
                <c:formatCode>General</c:formatCode>
                <c:ptCount val="1"/>
                <c:pt idx="0">
                  <c:v>1889.0</c:v>
                </c:pt>
              </c:numCache>
            </c:numRef>
          </c:xVal>
          <c:yVal>
            <c:numRef>
              <c:f>Sheet1!$I$38</c:f>
              <c:numCache>
                <c:formatCode>General</c:formatCode>
                <c:ptCount val="1"/>
                <c:pt idx="0">
                  <c:v>0.666666666666667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5515256"/>
        <c:axId val="-2145509560"/>
      </c:scatterChart>
      <c:valAx>
        <c:axId val="-2145515256"/>
        <c:scaling>
          <c:orientation val="minMax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r>
                  <a:rPr lang="en-US" sz="2400">
                    <a:solidFill>
                      <a:srgbClr val="FFFFFF"/>
                    </a:solidFill>
                  </a:rPr>
                  <a:t>Runoff, mm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2700">
            <a:solidFill>
              <a:schemeClr val="bg1"/>
            </a:solidFill>
          </a:ln>
        </c:spPr>
        <c:txPr>
          <a:bodyPr/>
          <a:lstStyle/>
          <a:p>
            <a:pPr>
              <a:defRPr sz="1400">
                <a:solidFill>
                  <a:srgbClr val="FFFFFF"/>
                </a:solidFill>
              </a:defRPr>
            </a:pPr>
            <a:endParaRPr lang="en-US"/>
          </a:p>
        </c:txPr>
        <c:crossAx val="-2145509560"/>
        <c:crosses val="autoZero"/>
        <c:crossBetween val="midCat"/>
        <c:majorUnit val="400.0"/>
      </c:valAx>
      <c:valAx>
        <c:axId val="-2145509560"/>
        <c:scaling>
          <c:orientation val="minMax"/>
          <c:max val="2.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r>
                  <a:rPr lang="en-US" sz="2400">
                    <a:solidFill>
                      <a:srgbClr val="FFFFFF"/>
                    </a:solidFill>
                  </a:rPr>
                  <a:t>CO</a:t>
                </a:r>
                <a:r>
                  <a:rPr lang="en-US" sz="2400" baseline="-25000">
                    <a:solidFill>
                      <a:srgbClr val="FFFFFF"/>
                    </a:solidFill>
                  </a:rPr>
                  <a:t>2</a:t>
                </a:r>
                <a:r>
                  <a:rPr lang="en-US" sz="2400">
                    <a:solidFill>
                      <a:srgbClr val="FFFFFF"/>
                    </a:solidFill>
                  </a:rPr>
                  <a:t> flux, 10</a:t>
                </a:r>
                <a:r>
                  <a:rPr lang="en-US" sz="2400" baseline="30000">
                    <a:solidFill>
                      <a:srgbClr val="FFFFFF"/>
                    </a:solidFill>
                  </a:rPr>
                  <a:t>6</a:t>
                </a:r>
                <a:r>
                  <a:rPr lang="en-US" sz="2400">
                    <a:solidFill>
                      <a:srgbClr val="FFFFFF"/>
                    </a:solidFill>
                  </a:rPr>
                  <a:t> mol km</a:t>
                </a:r>
                <a:r>
                  <a:rPr lang="en-US" sz="2400" baseline="30000">
                    <a:solidFill>
                      <a:srgbClr val="FFFFFF"/>
                    </a:solidFill>
                  </a:rPr>
                  <a:t>-2</a:t>
                </a:r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spPr>
          <a:ln w="12700">
            <a:solidFill>
              <a:schemeClr val="bg1"/>
            </a:solidFill>
          </a:ln>
        </c:spPr>
        <c:txPr>
          <a:bodyPr/>
          <a:lstStyle/>
          <a:p>
            <a:pPr>
              <a:defRPr sz="1400">
                <a:solidFill>
                  <a:srgbClr val="FFFFFF"/>
                </a:solidFill>
              </a:defRPr>
            </a:pPr>
            <a:endParaRPr lang="en-US"/>
          </a:p>
        </c:txPr>
        <c:crossAx val="-2145515256"/>
        <c:crosses val="autoZero"/>
        <c:crossBetween val="midCat"/>
        <c:majorUnit val="0.5"/>
        <c:minorUnit val="0.25"/>
      </c:valAx>
    </c:plotArea>
    <c:legend>
      <c:legendPos val="r"/>
      <c:layout/>
      <c:overlay val="0"/>
      <c:txPr>
        <a:bodyPr/>
        <a:lstStyle/>
        <a:p>
          <a:pPr>
            <a:defRPr sz="2000">
              <a:solidFill>
                <a:srgbClr val="FFFFFF"/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7415273585851"/>
          <c:y val="0.0458333333333333"/>
          <c:w val="0.633010314500161"/>
          <c:h val="0.763663467847769"/>
        </c:manualLayout>
      </c:layout>
      <c:scatterChart>
        <c:scatterStyle val="lineMarker"/>
        <c:varyColors val="0"/>
        <c:ser>
          <c:idx val="0"/>
          <c:order val="0"/>
          <c:tx>
            <c:v>mod-wet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marker>
          <c:trendline>
            <c:spPr>
              <a:ln w="25400">
                <a:solidFill>
                  <a:srgbClr val="00FF00"/>
                </a:solidFill>
              </a:ln>
            </c:spPr>
            <c:trendlineType val="exp"/>
            <c:dispRSqr val="0"/>
            <c:dispEq val="0"/>
          </c:trendline>
          <c:xVal>
            <c:numRef>
              <c:f>Sheet1!$E$4:$E$26</c:f>
              <c:numCache>
                <c:formatCode>General</c:formatCode>
                <c:ptCount val="23"/>
                <c:pt idx="0">
                  <c:v>-10.0</c:v>
                </c:pt>
                <c:pt idx="1">
                  <c:v>19.8</c:v>
                </c:pt>
                <c:pt idx="2">
                  <c:v>25.0</c:v>
                </c:pt>
                <c:pt idx="5">
                  <c:v>26.9</c:v>
                </c:pt>
                <c:pt idx="6">
                  <c:v>3.0</c:v>
                </c:pt>
                <c:pt idx="10">
                  <c:v>22.8</c:v>
                </c:pt>
                <c:pt idx="14">
                  <c:v>-3.5</c:v>
                </c:pt>
                <c:pt idx="15">
                  <c:v>9.5</c:v>
                </c:pt>
                <c:pt idx="16">
                  <c:v>9.3</c:v>
                </c:pt>
                <c:pt idx="17">
                  <c:v>-11.0</c:v>
                </c:pt>
                <c:pt idx="20">
                  <c:v>7.2</c:v>
                </c:pt>
                <c:pt idx="21">
                  <c:v>1.4</c:v>
                </c:pt>
                <c:pt idx="22">
                  <c:v>18.6</c:v>
                </c:pt>
              </c:numCache>
            </c:numRef>
          </c:xVal>
          <c:yVal>
            <c:numRef>
              <c:f>Sheet1!$I$4:$I$26</c:f>
              <c:numCache>
                <c:formatCode>General</c:formatCode>
                <c:ptCount val="23"/>
                <c:pt idx="0">
                  <c:v>0.0665829145728643</c:v>
                </c:pt>
                <c:pt idx="1">
                  <c:v>0.559859154929577</c:v>
                </c:pt>
                <c:pt idx="2">
                  <c:v>1.920074349442379</c:v>
                </c:pt>
                <c:pt idx="5">
                  <c:v>0.736842105263158</c:v>
                </c:pt>
                <c:pt idx="6">
                  <c:v>0.404825737265416</c:v>
                </c:pt>
                <c:pt idx="10">
                  <c:v>1.15210355987055</c:v>
                </c:pt>
                <c:pt idx="14">
                  <c:v>0.179190751445087</c:v>
                </c:pt>
                <c:pt idx="15">
                  <c:v>0.220779220779221</c:v>
                </c:pt>
                <c:pt idx="16">
                  <c:v>0.0861244019138756</c:v>
                </c:pt>
                <c:pt idx="17">
                  <c:v>0.0404040404040404</c:v>
                </c:pt>
                <c:pt idx="20">
                  <c:v>0.209876543209877</c:v>
                </c:pt>
                <c:pt idx="21">
                  <c:v>0.157894736842105</c:v>
                </c:pt>
                <c:pt idx="22">
                  <c:v>0.331800766283525</c:v>
                </c:pt>
              </c:numCache>
            </c:numRef>
          </c:yVal>
          <c:smooth val="0"/>
        </c:ser>
        <c:ser>
          <c:idx val="1"/>
          <c:order val="1"/>
          <c:tx>
            <c:v>arid</c:v>
          </c:tx>
          <c:spPr>
            <a:ln w="28575">
              <a:noFill/>
            </a:ln>
          </c:spPr>
          <c:xVal>
            <c:numRef>
              <c:f>Sheet1!$E$31:$E$35</c:f>
              <c:numCache>
                <c:formatCode>General</c:formatCode>
                <c:ptCount val="5"/>
                <c:pt idx="0">
                  <c:v>21.3</c:v>
                </c:pt>
                <c:pt idx="1">
                  <c:v>23.3</c:v>
                </c:pt>
                <c:pt idx="2">
                  <c:v>20.4</c:v>
                </c:pt>
                <c:pt idx="3">
                  <c:v>19.3</c:v>
                </c:pt>
              </c:numCache>
            </c:numRef>
          </c:xVal>
          <c:yVal>
            <c:numRef>
              <c:f>Sheet1!$I$31:$I$35</c:f>
              <c:numCache>
                <c:formatCode>General</c:formatCode>
                <c:ptCount val="5"/>
                <c:pt idx="0">
                  <c:v>0.149938042131351</c:v>
                </c:pt>
                <c:pt idx="1">
                  <c:v>0.0045662100456621</c:v>
                </c:pt>
                <c:pt idx="2">
                  <c:v>0.143730886850153</c:v>
                </c:pt>
                <c:pt idx="3">
                  <c:v>0.111111111111111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6495464"/>
        <c:axId val="-2146489656"/>
      </c:scatterChart>
      <c:valAx>
        <c:axId val="-21464954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r>
                  <a:rPr lang="en-US" sz="2400">
                    <a:solidFill>
                      <a:srgbClr val="FFFFFF"/>
                    </a:solidFill>
                  </a:rPr>
                  <a:t>Mean annual T, ˚C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2700">
            <a:solidFill>
              <a:schemeClr val="bg1"/>
            </a:solidFill>
          </a:ln>
        </c:spPr>
        <c:txPr>
          <a:bodyPr/>
          <a:lstStyle/>
          <a:p>
            <a:pPr>
              <a:defRPr sz="1600">
                <a:solidFill>
                  <a:srgbClr val="FFFFFF"/>
                </a:solidFill>
              </a:defRPr>
            </a:pPr>
            <a:endParaRPr lang="en-US"/>
          </a:p>
        </c:txPr>
        <c:crossAx val="-2146489656"/>
        <c:crosses val="autoZero"/>
        <c:crossBetween val="midCat"/>
      </c:valAx>
      <c:valAx>
        <c:axId val="-2146489656"/>
        <c:scaling>
          <c:orientation val="minMax"/>
          <c:max val="2.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>
                    <a:solidFill>
                      <a:schemeClr val="bg1"/>
                    </a:solidFill>
                  </a:rPr>
                  <a:t>CO</a:t>
                </a:r>
                <a:r>
                  <a:rPr lang="en-US" sz="2400" baseline="-25000" dirty="0">
                    <a:solidFill>
                      <a:schemeClr val="bg1"/>
                    </a:solidFill>
                  </a:rPr>
                  <a:t>2</a:t>
                </a:r>
                <a:r>
                  <a:rPr lang="en-US" sz="2400" dirty="0">
                    <a:solidFill>
                      <a:schemeClr val="bg1"/>
                    </a:solidFill>
                  </a:rPr>
                  <a:t> flux, 10</a:t>
                </a:r>
                <a:r>
                  <a:rPr lang="en-US" sz="2400" baseline="30000" dirty="0">
                    <a:solidFill>
                      <a:schemeClr val="bg1"/>
                    </a:solidFill>
                  </a:rPr>
                  <a:t>6</a:t>
                </a:r>
                <a:r>
                  <a:rPr lang="en-US" sz="2400" dirty="0">
                    <a:solidFill>
                      <a:schemeClr val="bg1"/>
                    </a:solidFill>
                  </a:rPr>
                  <a:t> mol km</a:t>
                </a:r>
                <a:r>
                  <a:rPr lang="en-US" sz="2400" baseline="30000" dirty="0">
                    <a:solidFill>
                      <a:schemeClr val="bg1"/>
                    </a:solidFill>
                  </a:rPr>
                  <a:t>-2</a:t>
                </a:r>
              </a:p>
            </c:rich>
          </c:tx>
          <c:layout>
            <c:manualLayout>
              <c:xMode val="edge"/>
              <c:yMode val="edge"/>
              <c:x val="0.00376744025417875"/>
              <c:y val="0.110594857283465"/>
            </c:manualLayout>
          </c:layout>
          <c:overlay val="0"/>
          <c:spPr>
            <a:noFill/>
          </c:spPr>
        </c:title>
        <c:numFmt formatCode="0.0" sourceLinked="0"/>
        <c:majorTickMark val="out"/>
        <c:minorTickMark val="none"/>
        <c:tickLblPos val="nextTo"/>
        <c:spPr>
          <a:ln w="12700">
            <a:solidFill>
              <a:schemeClr val="bg1"/>
            </a:solidFill>
          </a:ln>
        </c:spPr>
        <c:txPr>
          <a:bodyPr/>
          <a:lstStyle/>
          <a:p>
            <a:pPr>
              <a:defRPr sz="1600">
                <a:solidFill>
                  <a:srgbClr val="FFFFFF"/>
                </a:solidFill>
              </a:defRPr>
            </a:pPr>
            <a:endParaRPr lang="en-US"/>
          </a:p>
        </c:txPr>
        <c:crossAx val="-2146495464"/>
        <c:crossesAt val="-20.0"/>
        <c:crossBetween val="midCat"/>
        <c:majorUnit val="0.5"/>
      </c:valAx>
    </c:plotArea>
    <c:legend>
      <c:legendPos val="r"/>
      <c:layout/>
      <c:overlay val="0"/>
      <c:txPr>
        <a:bodyPr/>
        <a:lstStyle/>
        <a:p>
          <a:pPr>
            <a:defRPr sz="2000">
              <a:solidFill>
                <a:srgbClr val="FFFFFF"/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0.2006</cdr:x>
      <cdr:y>0.27359</cdr:y>
    </cdr:from>
    <cdr:to>
      <cdr:x>0.33433</cdr:x>
      <cdr:y>0.45773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371600" y="135855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2400" i="1" dirty="0" smtClean="0">
              <a:solidFill>
                <a:schemeClr val="accent2"/>
              </a:solidFill>
            </a:rPr>
            <a:t>Himalaya</a:t>
          </a:r>
          <a:endParaRPr lang="en-US" sz="2400" i="1" dirty="0">
            <a:solidFill>
              <a:schemeClr val="accent2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0.20146</cdr:x>
      <cdr:y>0.20732</cdr:y>
    </cdr:from>
    <cdr:to>
      <cdr:x>0.44476</cdr:x>
      <cdr:y>0.26643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28966" y="1079500"/>
          <a:ext cx="1725714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smtClean="0">
              <a:solidFill>
                <a:srgbClr val="FF6600"/>
              </a:solidFill>
            </a:rPr>
            <a:t>decrease (</a:t>
          </a:r>
          <a:r>
            <a:rPr lang="en-US" sz="1400" baseline="30000" dirty="0" smtClean="0">
              <a:solidFill>
                <a:srgbClr val="FF6600"/>
              </a:solidFill>
            </a:rPr>
            <a:t>87</a:t>
          </a:r>
          <a:r>
            <a:rPr lang="en-US" sz="1400" dirty="0" smtClean="0">
              <a:solidFill>
                <a:srgbClr val="FF6600"/>
              </a:solidFill>
            </a:rPr>
            <a:t>Sr/</a:t>
          </a:r>
          <a:r>
            <a:rPr lang="en-US" sz="1400" baseline="30000" dirty="0" smtClean="0">
              <a:solidFill>
                <a:srgbClr val="FF6600"/>
              </a:solidFill>
            </a:rPr>
            <a:t>86</a:t>
          </a:r>
          <a:r>
            <a:rPr lang="en-US" sz="1400" dirty="0" smtClean="0">
              <a:solidFill>
                <a:srgbClr val="FF6600"/>
              </a:solidFill>
            </a:rPr>
            <a:t>Sr)</a:t>
          </a:r>
          <a:r>
            <a:rPr lang="en-US" sz="1400" baseline="-25000" dirty="0" err="1" smtClean="0">
              <a:solidFill>
                <a:srgbClr val="FF6600"/>
              </a:solidFill>
            </a:rPr>
            <a:t>sw</a:t>
          </a:r>
          <a:endParaRPr lang="en-US" sz="1400" baseline="-25000" dirty="0">
            <a:solidFill>
              <a:srgbClr val="FF6600"/>
            </a:solidFill>
          </a:endParaRPr>
        </a:p>
      </cdr:txBody>
    </cdr:sp>
  </cdr:relSizeAnchor>
  <cdr:relSizeAnchor xmlns:cdr="http://schemas.openxmlformats.org/drawingml/2006/chartDrawing">
    <cdr:from>
      <cdr:x>0.7735</cdr:x>
      <cdr:y>0.75498</cdr:y>
    </cdr:from>
    <cdr:to>
      <cdr:x>0.82722</cdr:x>
      <cdr:y>0.8178</cdr:y>
    </cdr:to>
    <cdr:cxnSp macro="">
      <cdr:nvCxnSpPr>
        <cdr:cNvPr id="4" name="Straight Arrow Connector 3"/>
        <cdr:cNvCxnSpPr/>
      </cdr:nvCxnSpPr>
      <cdr:spPr>
        <a:xfrm xmlns:a="http://schemas.openxmlformats.org/drawingml/2006/main">
          <a:off x="5486400" y="3931166"/>
          <a:ext cx="381000" cy="327128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0.30849</cdr:x>
      <cdr:y>0.47073</cdr:y>
    </cdr:from>
    <cdr:to>
      <cdr:x>0.39749</cdr:x>
      <cdr:y>0.52927</cdr:y>
    </cdr:to>
    <cdr:cxnSp macro="">
      <cdr:nvCxnSpPr>
        <cdr:cNvPr id="6" name="Straight Arrow Connector 5"/>
        <cdr:cNvCxnSpPr/>
      </cdr:nvCxnSpPr>
      <cdr:spPr>
        <a:xfrm xmlns:a="http://schemas.openxmlformats.org/drawingml/2006/main" flipV="1">
          <a:off x="2188128" y="2451100"/>
          <a:ext cx="631272" cy="30480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2">
              <a:lumMod val="75000"/>
            </a:schemeClr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0.18286</cdr:x>
      <cdr:y>0.11089</cdr:y>
    </cdr:from>
    <cdr:to>
      <cdr:x>0.33632</cdr:x>
      <cdr:y>0.18872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62075" y="542925"/>
          <a:ext cx="11430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dirty="0" smtClean="0">
              <a:solidFill>
                <a:srgbClr val="660066"/>
              </a:solidFill>
            </a:rPr>
            <a:t>Kamchatka</a:t>
          </a:r>
          <a:endParaRPr lang="en-US" sz="2000" dirty="0">
            <a:solidFill>
              <a:srgbClr val="660066"/>
            </a:solidFill>
          </a:endParaRPr>
        </a:p>
      </cdr:txBody>
    </cdr:sp>
  </cdr:relSizeAnchor>
  <cdr:relSizeAnchor xmlns:cdr="http://schemas.openxmlformats.org/drawingml/2006/chartDrawing">
    <cdr:from>
      <cdr:x>0.59628</cdr:x>
      <cdr:y>0.18872</cdr:y>
    </cdr:from>
    <cdr:to>
      <cdr:x>0.71904</cdr:x>
      <cdr:y>0.37549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441423" y="92392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dirty="0" smtClean="0">
              <a:solidFill>
                <a:srgbClr val="0000FF"/>
              </a:solidFill>
            </a:rPr>
            <a:t>Philippines</a:t>
          </a:r>
          <a:endParaRPr lang="en-US" sz="2000" dirty="0">
            <a:solidFill>
              <a:srgbClr val="0000FF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0.57843</cdr:x>
      <cdr:y>0.55385</cdr:y>
    </cdr:from>
    <cdr:to>
      <cdr:x>0.74281</cdr:x>
      <cdr:y>0.83292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495800" y="2743200"/>
          <a:ext cx="1277627" cy="1382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1800" dirty="0" smtClean="0">
              <a:solidFill>
                <a:srgbClr val="FFFFFF"/>
              </a:solidFill>
            </a:rPr>
            <a:t>R</a:t>
          </a:r>
          <a:r>
            <a:rPr lang="en-US" sz="1800" baseline="30000" dirty="0" smtClean="0">
              <a:solidFill>
                <a:srgbClr val="FFFFFF"/>
              </a:solidFill>
            </a:rPr>
            <a:t>2</a:t>
          </a:r>
          <a:r>
            <a:rPr lang="en-US" sz="1800" dirty="0" smtClean="0">
              <a:solidFill>
                <a:srgbClr val="FFFFFF"/>
              </a:solidFill>
            </a:rPr>
            <a:t> = 0.43</a:t>
          </a:r>
          <a:endParaRPr lang="en-US" sz="1800" dirty="0">
            <a:solidFill>
              <a:srgbClr val="FFFFFF"/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0.1978</cdr:x>
      <cdr:y>0.26984</cdr:y>
    </cdr:from>
    <cdr:to>
      <cdr:x>0.32967</cdr:x>
      <cdr:y>0.46032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71600" y="12954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2000" i="1" dirty="0" smtClean="0">
              <a:solidFill>
                <a:schemeClr val="bg1"/>
              </a:solidFill>
            </a:rPr>
            <a:t>F</a:t>
          </a:r>
          <a:r>
            <a:rPr lang="en-US" sz="2000" i="1" baseline="-25000" dirty="0" smtClean="0">
              <a:solidFill>
                <a:schemeClr val="bg1"/>
              </a:solidFill>
            </a:rPr>
            <a:t>CO2</a:t>
          </a:r>
          <a:r>
            <a:rPr lang="en-US" sz="2000" dirty="0" smtClean="0">
              <a:solidFill>
                <a:schemeClr val="bg1"/>
              </a:solidFill>
            </a:rPr>
            <a:t> = 0.13 exp(</a:t>
          </a:r>
          <a:r>
            <a:rPr lang="en-US" sz="2400" dirty="0" smtClean="0">
              <a:solidFill>
                <a:schemeClr val="bg1"/>
              </a:solidFill>
            </a:rPr>
            <a:t>0.076</a:t>
          </a:r>
          <a:r>
            <a:rPr lang="en-US" sz="1400" dirty="0" smtClean="0">
              <a:solidFill>
                <a:schemeClr val="bg1"/>
              </a:solidFill>
            </a:rPr>
            <a:t>•</a:t>
          </a:r>
          <a:r>
            <a:rPr lang="en-US" sz="2000" i="1" dirty="0" smtClean="0">
              <a:solidFill>
                <a:schemeClr val="bg1"/>
              </a:solidFill>
            </a:rPr>
            <a:t>T</a:t>
          </a:r>
          <a:r>
            <a:rPr lang="en-US" sz="2000" dirty="0" smtClean="0">
              <a:solidFill>
                <a:schemeClr val="bg1"/>
              </a:solidFill>
            </a:rPr>
            <a:t>)</a:t>
          </a:r>
          <a:endParaRPr lang="en-US" sz="20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0.73833</cdr:x>
      <cdr:y>0.38095</cdr:y>
    </cdr:from>
    <cdr:to>
      <cdr:x>1</cdr:x>
      <cdr:y>0.66667</cdr:y>
    </cdr:to>
    <cdr:sp macro="" textlink="">
      <cdr:nvSpPr>
        <cdr:cNvPr id="3" name="Rounded Rectangle 2"/>
        <cdr:cNvSpPr/>
      </cdr:nvSpPr>
      <cdr:spPr>
        <a:xfrm xmlns:a="http://schemas.openxmlformats.org/drawingml/2006/main">
          <a:off x="6629400" y="1857817"/>
          <a:ext cx="2349500" cy="1393399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12700">
          <a:solidFill>
            <a:schemeClr val="bg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44F1B1-EBB1-B94C-B65B-326DE78CB429}" type="datetimeFigureOut">
              <a:rPr lang="en-US" smtClean="0"/>
              <a:t>7/9/13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197A7-9AAD-F841-BA9A-659A1A70D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75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Aerial view of </a:t>
            </a:r>
            <a:r>
              <a:rPr lang="en-US" dirty="0" err="1" smtClean="0"/>
              <a:t>Pu’u</a:t>
            </a:r>
            <a:r>
              <a:rPr lang="en-US" dirty="0" smtClean="0"/>
              <a:t> </a:t>
            </a:r>
            <a:r>
              <a:rPr lang="en-US" dirty="0" err="1" smtClean="0"/>
              <a:t>O’o</a:t>
            </a:r>
            <a:r>
              <a:rPr lang="en-US" dirty="0" smtClean="0"/>
              <a:t> vent</a:t>
            </a:r>
            <a:r>
              <a:rPr lang="en-US" baseline="0" dirty="0" smtClean="0"/>
              <a:t> and Cornell EES students on apron (Derry/Moore photos)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197A7-9AAD-F841-BA9A-659A1A70D8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12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Outcrop of weathered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Pololu</a:t>
            </a:r>
            <a:r>
              <a:rPr lang="en-US" baseline="0" dirty="0" smtClean="0"/>
              <a:t> basalt (ca. 350 </a:t>
            </a:r>
            <a:r>
              <a:rPr lang="en-US" baseline="0" dirty="0" err="1" smtClean="0"/>
              <a:t>ka</a:t>
            </a:r>
            <a:r>
              <a:rPr lang="en-US" baseline="0" dirty="0" smtClean="0"/>
              <a:t>) near </a:t>
            </a:r>
            <a:r>
              <a:rPr lang="en-US" baseline="0" dirty="0" err="1" smtClean="0"/>
              <a:t>Kohala</a:t>
            </a:r>
            <a:r>
              <a:rPr lang="en-US" baseline="0" dirty="0" smtClean="0"/>
              <a:t> coast, Hawaii  (Derry photo)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C26B7-2B29-7943-83A0-8B870D871C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86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Madadevan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Garofalini</a:t>
            </a:r>
            <a:r>
              <a:rPr lang="en-US" baseline="0" dirty="0" smtClean="0"/>
              <a:t> (2008) Jour. Phys. Chem.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197A7-9AAD-F841-BA9A-659A1A70D8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7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et al,. GCA 1998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197A7-9AAD-F841-BA9A-659A1A70D84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77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197A7-9AAD-F841-BA9A-659A1A70D84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502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Fuego, Christmas Day</a:t>
            </a:r>
            <a:r>
              <a:rPr lang="en-US" baseline="0" dirty="0" smtClean="0"/>
              <a:t> 2010, Antigua Guatemala (Derry photo)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197A7-9AAD-F841-BA9A-659A1A70D84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40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C079-76F0-9E4D-B271-940E41F10116}" type="datetimeFigureOut">
              <a:rPr lang="en-US" smtClean="0"/>
              <a:pPr/>
              <a:t>7/9/13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EB689-E9CC-DF42-BFE4-781485480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C079-76F0-9E4D-B271-940E41F10116}" type="datetimeFigureOut">
              <a:rPr lang="en-US" smtClean="0"/>
              <a:pPr/>
              <a:t>7/9/13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EB689-E9CC-DF42-BFE4-781485480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C079-76F0-9E4D-B271-940E41F10116}" type="datetimeFigureOut">
              <a:rPr lang="en-US" smtClean="0"/>
              <a:pPr/>
              <a:t>7/9/13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EB689-E9CC-DF42-BFE4-781485480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C079-76F0-9E4D-B271-940E41F10116}" type="datetimeFigureOut">
              <a:rPr lang="en-US" smtClean="0"/>
              <a:pPr/>
              <a:t>7/9/13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EB689-E9CC-DF42-BFE4-781485480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C079-76F0-9E4D-B271-940E41F10116}" type="datetimeFigureOut">
              <a:rPr lang="en-US" smtClean="0"/>
              <a:pPr/>
              <a:t>7/9/13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EB689-E9CC-DF42-BFE4-781485480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C079-76F0-9E4D-B271-940E41F10116}" type="datetimeFigureOut">
              <a:rPr lang="en-US" smtClean="0"/>
              <a:pPr/>
              <a:t>7/9/13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EB689-E9CC-DF42-BFE4-781485480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C079-76F0-9E4D-B271-940E41F10116}" type="datetimeFigureOut">
              <a:rPr lang="en-US" smtClean="0"/>
              <a:pPr/>
              <a:t>7/9/13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EB689-E9CC-DF42-BFE4-781485480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C079-76F0-9E4D-B271-940E41F10116}" type="datetimeFigureOut">
              <a:rPr lang="en-US" smtClean="0"/>
              <a:pPr/>
              <a:t>7/9/13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EB689-E9CC-DF42-BFE4-781485480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C079-76F0-9E4D-B271-940E41F10116}" type="datetimeFigureOut">
              <a:rPr lang="en-US" smtClean="0"/>
              <a:pPr/>
              <a:t>7/9/13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EB689-E9CC-DF42-BFE4-781485480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C079-76F0-9E4D-B271-940E41F10116}" type="datetimeFigureOut">
              <a:rPr lang="en-US" smtClean="0"/>
              <a:pPr/>
              <a:t>7/9/13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EB689-E9CC-DF42-BFE4-781485480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C079-76F0-9E4D-B271-940E41F10116}" type="datetimeFigureOut">
              <a:rPr lang="en-US" smtClean="0"/>
              <a:pPr/>
              <a:t>7/9/13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EB689-E9CC-DF42-BFE4-781485480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5C079-76F0-9E4D-B271-940E41F10116}" type="datetimeFigureOut">
              <a:rPr lang="en-US" smtClean="0"/>
              <a:pPr/>
              <a:t>7/9/13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EB689-E9CC-DF42-BFE4-781485480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3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u Oo 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876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1307068"/>
            <a:ext cx="2562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Pu’u</a:t>
            </a:r>
            <a:r>
              <a:rPr lang="en-US" dirty="0" smtClean="0"/>
              <a:t> </a:t>
            </a:r>
            <a:r>
              <a:rPr lang="en-US" dirty="0" err="1" smtClean="0"/>
              <a:t>O’o</a:t>
            </a:r>
            <a:r>
              <a:rPr lang="en-US" dirty="0" smtClean="0"/>
              <a:t> vent, Kilauea, HI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6144737"/>
            <a:ext cx="8839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CIDER 2013		</a:t>
            </a:r>
            <a:r>
              <a:rPr lang="en-US" sz="2400" i="1" dirty="0" smtClean="0">
                <a:solidFill>
                  <a:srgbClr val="FFFFFF"/>
                </a:solidFill>
              </a:rPr>
              <a:t>Weathering and the carbon cycle</a:t>
            </a:r>
            <a:r>
              <a:rPr lang="en-US" dirty="0" smtClean="0">
                <a:solidFill>
                  <a:srgbClr val="FFFFFF"/>
                </a:solidFill>
              </a:rPr>
              <a:t>		Louis Derry, Cornell U.		 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 descr="lava20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17600"/>
            <a:ext cx="4597400" cy="3448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29400" y="3200400"/>
            <a:ext cx="2362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Fresh rock!</a:t>
            </a:r>
            <a:endParaRPr lang="en-US" sz="3200" b="1" i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0200" y="194270"/>
            <a:ext cx="45841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Some observations/ideas about weathering, or 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>
                <a:solidFill>
                  <a:srgbClr val="FFFFFF"/>
                </a:solidFill>
              </a:rPr>
              <a:t>How do you get from this ….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42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0"/>
            <a:ext cx="7932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49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85800"/>
            <a:ext cx="73559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Temperature dependence of weathering rate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from laboratory studies follows an Arrhenius law: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2172325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FF6600"/>
                </a:solidFill>
              </a:rPr>
              <a:t>k</a:t>
            </a:r>
            <a:r>
              <a:rPr lang="en-US" sz="2800" dirty="0" smtClean="0">
                <a:solidFill>
                  <a:srgbClr val="FF6600"/>
                </a:solidFill>
              </a:rPr>
              <a:t> = </a:t>
            </a:r>
            <a:r>
              <a:rPr lang="en-US" sz="2800" i="1" dirty="0" smtClean="0">
                <a:solidFill>
                  <a:srgbClr val="FF6600"/>
                </a:solidFill>
              </a:rPr>
              <a:t>A</a:t>
            </a:r>
            <a:r>
              <a:rPr lang="en-US" sz="2800" dirty="0" smtClean="0">
                <a:solidFill>
                  <a:srgbClr val="FF6600"/>
                </a:solidFill>
              </a:rPr>
              <a:t> exp(</a:t>
            </a:r>
            <a:r>
              <a:rPr lang="en-US" sz="2800" i="1" dirty="0" smtClean="0">
                <a:solidFill>
                  <a:srgbClr val="FF6600"/>
                </a:solidFill>
              </a:rPr>
              <a:t>-E</a:t>
            </a:r>
            <a:r>
              <a:rPr lang="en-US" sz="2800" i="1" baseline="-25000" dirty="0" smtClean="0">
                <a:solidFill>
                  <a:srgbClr val="FF6600"/>
                </a:solidFill>
              </a:rPr>
              <a:t>a</a:t>
            </a:r>
            <a:r>
              <a:rPr lang="en-US" sz="2800" i="1" dirty="0" smtClean="0">
                <a:solidFill>
                  <a:srgbClr val="FF6600"/>
                </a:solidFill>
              </a:rPr>
              <a:t>/RT</a:t>
            </a:r>
            <a:r>
              <a:rPr lang="en-US" sz="2800" dirty="0" smtClean="0">
                <a:solidFill>
                  <a:srgbClr val="FF6600"/>
                </a:solidFill>
              </a:rPr>
              <a:t>)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2949477"/>
            <a:ext cx="716280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Typical values of </a:t>
            </a:r>
            <a:r>
              <a:rPr lang="en-US" sz="2800" i="1" dirty="0" smtClean="0">
                <a:solidFill>
                  <a:srgbClr val="FFFF00"/>
                </a:solidFill>
              </a:rPr>
              <a:t>E</a:t>
            </a:r>
            <a:r>
              <a:rPr lang="en-US" sz="2800" i="1" baseline="-25000" dirty="0" smtClean="0">
                <a:solidFill>
                  <a:srgbClr val="FFFF00"/>
                </a:solidFill>
              </a:rPr>
              <a:t>a</a:t>
            </a:r>
            <a:r>
              <a:rPr lang="en-US" sz="2800" dirty="0" smtClean="0">
                <a:solidFill>
                  <a:srgbClr val="FFFF00"/>
                </a:solidFill>
              </a:rPr>
              <a:t> for feldspars are 60 – 65 </a:t>
            </a:r>
            <a:r>
              <a:rPr lang="en-US" sz="2800" i="1" dirty="0" smtClean="0">
                <a:solidFill>
                  <a:srgbClr val="FFFF00"/>
                </a:solidFill>
              </a:rPr>
              <a:t>kJ mol</a:t>
            </a:r>
            <a:r>
              <a:rPr lang="en-US" sz="2800" i="1" baseline="30000" dirty="0" smtClean="0">
                <a:solidFill>
                  <a:srgbClr val="FFFF00"/>
                </a:solidFill>
              </a:rPr>
              <a:t>-1 </a:t>
            </a:r>
            <a:r>
              <a:rPr lang="en-US" sz="2800" i="1" dirty="0" smtClean="0">
                <a:solidFill>
                  <a:srgbClr val="FFFF00"/>
                </a:solidFill>
              </a:rPr>
              <a:t>K</a:t>
            </a:r>
            <a:r>
              <a:rPr lang="en-US" sz="2800" i="1" baseline="30000" dirty="0" smtClean="0">
                <a:solidFill>
                  <a:srgbClr val="FFFF00"/>
                </a:solidFill>
              </a:rPr>
              <a:t>-1</a:t>
            </a:r>
            <a:r>
              <a:rPr lang="en-US" sz="2800" dirty="0" smtClean="0">
                <a:solidFill>
                  <a:srgbClr val="FFFF00"/>
                </a:solidFill>
              </a:rPr>
              <a:t>.</a:t>
            </a:r>
          </a:p>
          <a:p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Implies a temperature sensitivity equivalent to ≈ 2.3x increase in </a:t>
            </a:r>
            <a:r>
              <a:rPr lang="en-US" sz="2800" i="1" dirty="0" err="1" smtClean="0">
                <a:solidFill>
                  <a:srgbClr val="FFFF00"/>
                </a:solidFill>
              </a:rPr>
              <a:t>k</a:t>
            </a:r>
            <a:r>
              <a:rPr lang="en-US" sz="2800" dirty="0" smtClean="0">
                <a:solidFill>
                  <a:srgbClr val="FFFF00"/>
                </a:solidFill>
              </a:rPr>
              <a:t> between 20 and 30˚C.</a:t>
            </a:r>
          </a:p>
          <a:p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Leads to hypothesis of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	</a:t>
            </a:r>
            <a:r>
              <a:rPr lang="en-US" sz="2800" i="1" dirty="0" smtClean="0">
                <a:solidFill>
                  <a:srgbClr val="FFFF00"/>
                </a:solidFill>
              </a:rPr>
              <a:t>climate-weathering feedback</a:t>
            </a:r>
            <a:endParaRPr lang="en-US" sz="2800" i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9160" y="457200"/>
            <a:ext cx="6718525" cy="5632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Climate – weathering feedback</a:t>
            </a:r>
          </a:p>
          <a:p>
            <a:r>
              <a:rPr lang="en-US" dirty="0"/>
              <a:t>	</a:t>
            </a:r>
            <a:r>
              <a:rPr lang="en-US" dirty="0" smtClean="0"/>
              <a:t>Solar luminosity has increased 25 – 30% over Earth history</a:t>
            </a:r>
          </a:p>
          <a:p>
            <a:r>
              <a:rPr lang="en-US" dirty="0" smtClean="0"/>
              <a:t>But liquid water continuously present since &gt; 4 </a:t>
            </a:r>
            <a:r>
              <a:rPr lang="en-US" dirty="0" err="1" smtClean="0"/>
              <a:t>Ga</a:t>
            </a:r>
            <a:r>
              <a:rPr lang="en-US" dirty="0" smtClean="0"/>
              <a:t> </a:t>
            </a:r>
          </a:p>
          <a:p>
            <a:r>
              <a:rPr lang="en-US" dirty="0"/>
              <a:t>	</a:t>
            </a:r>
            <a:r>
              <a:rPr lang="en-US" dirty="0" smtClean="0"/>
              <a:t>Goldilocks solution – not too hot, not too cold</a:t>
            </a:r>
          </a:p>
          <a:p>
            <a:endParaRPr lang="en-US" dirty="0"/>
          </a:p>
          <a:p>
            <a:r>
              <a:rPr lang="en-US" dirty="0" smtClean="0"/>
              <a:t>Continuous CO</a:t>
            </a:r>
            <a:r>
              <a:rPr lang="en-US" baseline="-25000" dirty="0" smtClean="0"/>
              <a:t>2</a:t>
            </a:r>
            <a:r>
              <a:rPr lang="en-US" dirty="0" smtClean="0"/>
              <a:t> release from interior, greenhouse</a:t>
            </a:r>
          </a:p>
          <a:p>
            <a:r>
              <a:rPr lang="en-US" dirty="0"/>
              <a:t>	</a:t>
            </a:r>
            <a:r>
              <a:rPr lang="en-US" i="1" dirty="0" smtClean="0"/>
              <a:t>Tau</a:t>
            </a:r>
            <a:r>
              <a:rPr lang="en-US" baseline="-25000" dirty="0" smtClean="0"/>
              <a:t>CO2</a:t>
            </a:r>
            <a:r>
              <a:rPr lang="en-US" dirty="0" smtClean="0"/>
              <a:t> ≈ 0.5 Ma</a:t>
            </a:r>
          </a:p>
          <a:p>
            <a:endParaRPr lang="en-US" dirty="0"/>
          </a:p>
          <a:p>
            <a:r>
              <a:rPr lang="en-US" dirty="0" smtClean="0"/>
              <a:t>What regulates </a:t>
            </a:r>
            <a:r>
              <a:rPr lang="en-US" i="1" dirty="0" smtClean="0"/>
              <a:t>T</a:t>
            </a:r>
            <a:r>
              <a:rPr lang="en-US" dirty="0" smtClean="0"/>
              <a:t> over time if CO</a:t>
            </a:r>
            <a:r>
              <a:rPr lang="en-US" baseline="-25000" dirty="0" smtClean="0"/>
              <a:t>2</a:t>
            </a:r>
            <a:r>
              <a:rPr lang="en-US" dirty="0" smtClean="0"/>
              <a:t>  response time is &lt; 0.5 Ma?</a:t>
            </a:r>
          </a:p>
          <a:p>
            <a:endParaRPr lang="en-US" dirty="0"/>
          </a:p>
          <a:p>
            <a:r>
              <a:rPr lang="en-US" dirty="0" smtClean="0"/>
              <a:t>Let’s imagine that atmospheric CO</a:t>
            </a:r>
            <a:r>
              <a:rPr lang="en-US" baseline="-25000" dirty="0" smtClean="0"/>
              <a:t>2</a:t>
            </a:r>
            <a:r>
              <a:rPr lang="en-US" dirty="0" smtClean="0"/>
              <a:t> increases.  Then 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i="1" dirty="0" smtClean="0"/>
              <a:t>T</a:t>
            </a:r>
            <a:r>
              <a:rPr lang="en-US" dirty="0" smtClean="0"/>
              <a:t> increases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Reaction rate increases as </a:t>
            </a:r>
            <a:r>
              <a:rPr lang="en-US" i="1" dirty="0" smtClean="0"/>
              <a:t>f(T)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Water cycle accelerates (Sat H</a:t>
            </a:r>
            <a:r>
              <a:rPr lang="en-US" baseline="-25000" dirty="0" smtClean="0"/>
              <a:t>2</a:t>
            </a:r>
            <a:r>
              <a:rPr lang="en-US" dirty="0" smtClean="0"/>
              <a:t>O </a:t>
            </a:r>
            <a:r>
              <a:rPr lang="en-US" i="1" dirty="0" smtClean="0"/>
              <a:t>P</a:t>
            </a:r>
            <a:r>
              <a:rPr lang="en-US" dirty="0" smtClean="0"/>
              <a:t> of </a:t>
            </a:r>
            <a:r>
              <a:rPr lang="en-US" dirty="0" err="1" smtClean="0"/>
              <a:t>atm</a:t>
            </a:r>
            <a:r>
              <a:rPr lang="en-US" dirty="0" smtClean="0"/>
              <a:t> is exponential in 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consumption is enhanced by 2, 3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decreases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i="1" dirty="0" smtClean="0"/>
              <a:t>T</a:t>
            </a:r>
            <a:r>
              <a:rPr lang="en-US" dirty="0" smtClean="0"/>
              <a:t> decreases</a:t>
            </a:r>
          </a:p>
          <a:p>
            <a:r>
              <a:rPr lang="en-US" dirty="0"/>
              <a:t>	</a:t>
            </a:r>
            <a:r>
              <a:rPr lang="en-US" dirty="0" smtClean="0"/>
              <a:t>	Voila!</a:t>
            </a:r>
          </a:p>
          <a:p>
            <a:endParaRPr lang="en-US" dirty="0"/>
          </a:p>
          <a:p>
            <a:r>
              <a:rPr lang="en-US" dirty="0" smtClean="0"/>
              <a:t>But does this actually work?  What exactly are mechanisms in play?</a:t>
            </a:r>
          </a:p>
        </p:txBody>
      </p:sp>
    </p:spTree>
    <p:extLst>
      <p:ext uri="{BB962C8B-B14F-4D97-AF65-F5344CB8AC3E}">
        <p14:creationId xmlns:p14="http://schemas.microsoft.com/office/powerpoint/2010/main" val="3787493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" y="228600"/>
            <a:ext cx="8142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How do we study weathering rates and process at large scales?</a:t>
            </a:r>
            <a:endParaRPr lang="en-US" sz="2400" i="1" dirty="0">
              <a:solidFill>
                <a:schemeClr val="bg1"/>
              </a:solidFill>
            </a:endParaRPr>
          </a:p>
        </p:txBody>
      </p:sp>
      <p:pic>
        <p:nvPicPr>
          <p:cNvPr id="3" name="Picture 2" descr="Upper Waipio stream w sphagn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124200"/>
            <a:ext cx="4572000" cy="3051402"/>
          </a:xfrm>
          <a:prstGeom prst="rect">
            <a:avLst/>
          </a:prstGeom>
        </p:spPr>
      </p:pic>
      <p:pic>
        <p:nvPicPr>
          <p:cNvPr id="4" name="Picture 3" descr="Eric w pH me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2362200"/>
            <a:ext cx="3098800" cy="41317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914400"/>
            <a:ext cx="7010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One way is to measure the dissolved flux exported by rivers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In principle, this should integrate chemical processes over wide areas and highly heterogeneous geology.  </a:t>
            </a:r>
            <a:r>
              <a:rPr lang="en-US" i="1" dirty="0" smtClean="0">
                <a:solidFill>
                  <a:srgbClr val="FFFF00"/>
                </a:solidFill>
              </a:rPr>
              <a:t>Give me one bottle of Amazon water …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Wait, isn’t that a problem if you have different kinds of processes operating whose effects you’d like to separate?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09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14" y="1143000"/>
            <a:ext cx="7258286" cy="541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5009" y="152400"/>
            <a:ext cx="740459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Weathering as </a:t>
            </a:r>
            <a:r>
              <a:rPr lang="en-US" sz="2400" i="1" dirty="0" err="1" smtClean="0"/>
              <a:t>f</a:t>
            </a:r>
            <a:r>
              <a:rPr lang="en-US" sz="2400" dirty="0" err="1" smtClean="0"/>
              <a:t>(Temp</a:t>
            </a:r>
            <a:r>
              <a:rPr lang="en-US" sz="2400" dirty="0" smtClean="0"/>
              <a:t>, runoff, erosion) in large rivers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climate sensitivity </a:t>
            </a:r>
            <a:r>
              <a:rPr lang="en-US" sz="2400" dirty="0" smtClean="0"/>
              <a:t>there but not </a:t>
            </a:r>
            <a:r>
              <a:rPr lang="en-US" sz="2400" dirty="0" smtClean="0"/>
              <a:t>as strong as expected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erosion rate plays an important role (</a:t>
            </a:r>
            <a:r>
              <a:rPr lang="en-US" sz="2400" i="1" dirty="0" smtClean="0"/>
              <a:t>tectonics + climate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845263" y="1519535"/>
            <a:ext cx="105023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runoff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24266" y="3048000"/>
            <a:ext cx="834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relief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0" y="4191000"/>
            <a:ext cx="188084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Temperature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77000" y="5334000"/>
            <a:ext cx="1210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erosion</a:t>
            </a:r>
            <a:endParaRPr lang="en-US" sz="2400" i="1" dirty="0">
              <a:solidFill>
                <a:srgbClr val="0000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752600" y="4712732"/>
            <a:ext cx="2667000" cy="990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057400" y="1981200"/>
            <a:ext cx="2133600" cy="1219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410200" y="4343400"/>
            <a:ext cx="2021596" cy="1143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 rot="20450449">
            <a:off x="3199257" y="5113099"/>
            <a:ext cx="1704561" cy="958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" y="6324600"/>
            <a:ext cx="2141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Gailardet</a:t>
            </a:r>
            <a:r>
              <a:rPr lang="en-US" dirty="0" smtClean="0"/>
              <a:t> et al., 1999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 a soil p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5046133" cy="378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300335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Another way is to sample the regolith (e.g. the boundary layer between the atmosphere and lithosphere, and where “everything”  lives.  We can look at compositional change as a function of chemistry/lithology/climate </a:t>
            </a:r>
            <a:r>
              <a:rPr lang="en-US" dirty="0" err="1" smtClean="0">
                <a:solidFill>
                  <a:srgbClr val="FFFF00"/>
                </a:solidFill>
              </a:rPr>
              <a:t>etc</a:t>
            </a:r>
            <a:r>
              <a:rPr lang="en-US" dirty="0" smtClean="0">
                <a:solidFill>
                  <a:srgbClr val="FFFF00"/>
                </a:solidFill>
              </a:rPr>
              <a:t>/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 descr="Leyte soil cu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656600"/>
            <a:ext cx="4800599" cy="32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63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45" r="51337" b="12408"/>
          <a:stretch/>
        </p:blipFill>
        <p:spPr>
          <a:xfrm>
            <a:off x="111410" y="1042074"/>
            <a:ext cx="4248308" cy="436812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1066800" y="3771900"/>
            <a:ext cx="2654300" cy="647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143000" y="3771900"/>
            <a:ext cx="2501900" cy="6477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1066800" y="1676400"/>
            <a:ext cx="127000" cy="20955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733800" y="1638300"/>
            <a:ext cx="0" cy="20955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57300" y="413266"/>
            <a:ext cx="704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Soil profile from Luquillo, Puerto Rico, figure from White et al 1998 (GCA)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47954" y="5562600"/>
            <a:ext cx="7023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Integrate soil horizon density, thickness, elemental depletion to estimate</a:t>
            </a:r>
          </a:p>
          <a:p>
            <a:r>
              <a:rPr lang="en-US" dirty="0" smtClean="0"/>
              <a:t>mass transfer.  If we can add time we get a rate (</a:t>
            </a:r>
            <a:r>
              <a:rPr lang="en-US" dirty="0" err="1" smtClean="0"/>
              <a:t>cosmogenics</a:t>
            </a:r>
            <a:r>
              <a:rPr lang="en-US" dirty="0" smtClean="0"/>
              <a:t>). 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343024"/>
            <a:ext cx="2667000" cy="35337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0045"/>
          <a:stretch/>
        </p:blipFill>
        <p:spPr>
          <a:xfrm>
            <a:off x="7052272" y="1295400"/>
            <a:ext cx="1694257" cy="3505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57888" y="926068"/>
            <a:ext cx="2048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Normalized change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5353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566"/>
          <a:stretch/>
        </p:blipFill>
        <p:spPr>
          <a:xfrm>
            <a:off x="1600200" y="990600"/>
            <a:ext cx="5626995" cy="49418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8400" y="6220022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Riebe</a:t>
            </a:r>
            <a:r>
              <a:rPr lang="en-US" dirty="0" smtClean="0">
                <a:solidFill>
                  <a:schemeClr val="bg1"/>
                </a:solidFill>
              </a:rPr>
              <a:t> et al EPSL 2004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381000"/>
            <a:ext cx="7382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Studies based on chemical depletion indices of soil and </a:t>
            </a:r>
            <a:r>
              <a:rPr lang="en-US" dirty="0" err="1" smtClean="0">
                <a:solidFill>
                  <a:schemeClr val="bg1"/>
                </a:solidFill>
              </a:rPr>
              <a:t>cosmogenic</a:t>
            </a:r>
            <a:r>
              <a:rPr lang="en-US" dirty="0" smtClean="0">
                <a:solidFill>
                  <a:schemeClr val="bg1"/>
                </a:solidFill>
              </a:rPr>
              <a:t> nuclides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694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14400"/>
            <a:ext cx="7556500" cy="340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7076" y="4812268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MAP, cm yr</a:t>
            </a:r>
            <a:r>
              <a:rPr lang="en-US" baseline="30000" dirty="0" smtClean="0">
                <a:solidFill>
                  <a:srgbClr val="FFFFFF"/>
                </a:solidFill>
              </a:rPr>
              <a:t>-1</a:t>
            </a:r>
            <a:endParaRPr lang="en-US" baseline="300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4600" y="480060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MAT, ˚C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09375" y="6246911"/>
            <a:ext cx="1737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FFFF"/>
                </a:solidFill>
              </a:rPr>
              <a:t>Riebe</a:t>
            </a:r>
            <a:r>
              <a:rPr lang="en-US" sz="1400" dirty="0" smtClean="0">
                <a:solidFill>
                  <a:srgbClr val="FFFFFF"/>
                </a:solidFill>
              </a:rPr>
              <a:t> et al EPSL 2004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5867400"/>
            <a:ext cx="2912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</a:rPr>
              <a:t>E</a:t>
            </a:r>
            <a:r>
              <a:rPr lang="en-US" i="1" baseline="-25000" dirty="0" err="1" smtClean="0">
                <a:solidFill>
                  <a:srgbClr val="FFFF00"/>
                </a:solidFill>
              </a:rPr>
              <a:t>a</a:t>
            </a:r>
            <a:r>
              <a:rPr lang="en-US" dirty="0" smtClean="0">
                <a:solidFill>
                  <a:srgbClr val="FFFF00"/>
                </a:solidFill>
              </a:rPr>
              <a:t>  modeled 17 – 24 kJ mol</a:t>
            </a:r>
            <a:r>
              <a:rPr lang="en-US" baseline="30000" dirty="0" smtClean="0">
                <a:solidFill>
                  <a:srgbClr val="FFFF00"/>
                </a:solidFill>
              </a:rPr>
              <a:t>-1</a:t>
            </a:r>
            <a:endParaRPr lang="en-US" baseline="30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12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04800"/>
            <a:ext cx="77969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Possible erosion control on weathering rates – is tectonics the first order control?</a:t>
            </a:r>
          </a:p>
          <a:p>
            <a:r>
              <a:rPr lang="en-US" dirty="0" err="1" smtClean="0"/>
              <a:t>Paleocean</a:t>
            </a:r>
            <a:r>
              <a:rPr lang="en-US" dirty="0" smtClean="0"/>
              <a:t> tracer chemistry appears to support that, but (there’s always a but) ….</a:t>
            </a:r>
          </a:p>
          <a:p>
            <a:r>
              <a:rPr lang="en-US" dirty="0" smtClean="0"/>
              <a:t>What is it, exactly, that the tracers are tracing?  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7266965"/>
              </p:ext>
            </p:extLst>
          </p:nvPr>
        </p:nvGraphicFramePr>
        <p:xfrm>
          <a:off x="844550" y="1219200"/>
          <a:ext cx="7454900" cy="4870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27152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olu gibbsite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457200"/>
            <a:ext cx="3253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…..  to this, and why do we care?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1573768"/>
            <a:ext cx="7225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Amorphpus</a:t>
            </a:r>
            <a:r>
              <a:rPr lang="en-US" dirty="0" smtClean="0">
                <a:solidFill>
                  <a:schemeClr val="bg1"/>
                </a:solidFill>
              </a:rPr>
              <a:t> Fe-oxides and Si-Al </a:t>
            </a:r>
            <a:r>
              <a:rPr lang="en-US" dirty="0" err="1" smtClean="0">
                <a:solidFill>
                  <a:schemeClr val="bg1"/>
                </a:solidFill>
              </a:rPr>
              <a:t>mineraloids</a:t>
            </a:r>
            <a:r>
              <a:rPr lang="en-US" dirty="0" smtClean="0">
                <a:solidFill>
                  <a:schemeClr val="bg1"/>
                </a:solidFill>
              </a:rPr>
              <a:t>, organic </a:t>
            </a:r>
            <a:r>
              <a:rPr lang="en-US" dirty="0" err="1" smtClean="0">
                <a:solidFill>
                  <a:schemeClr val="bg1"/>
                </a:solidFill>
              </a:rPr>
              <a:t>matter,rock</a:t>
            </a:r>
            <a:r>
              <a:rPr lang="en-US" dirty="0" smtClean="0">
                <a:solidFill>
                  <a:schemeClr val="bg1"/>
                </a:solidFill>
              </a:rPr>
              <a:t> fragments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7400" y="5334000"/>
            <a:ext cx="2988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Pedogenic carbonate</a:t>
            </a:r>
            <a:endParaRPr lang="en-US" sz="2400" b="1" spc="50" dirty="0">
              <a:ln w="127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467600" y="5867400"/>
            <a:ext cx="533400" cy="609600"/>
          </a:xfrm>
          <a:prstGeom prst="straightConnector1">
            <a:avLst/>
          </a:prstGeom>
          <a:ln w="762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533400" y="2362200"/>
            <a:ext cx="2438400" cy="609600"/>
          </a:xfrm>
          <a:prstGeom prst="round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Gibbsite clay Al(OH)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048000" y="2819400"/>
            <a:ext cx="1424990" cy="3810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971800" y="2971800"/>
            <a:ext cx="304800" cy="2286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27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676400"/>
            <a:ext cx="6172200" cy="441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6324600"/>
            <a:ext cx="4237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Dixon &amp; von </a:t>
            </a:r>
            <a:r>
              <a:rPr lang="en-US" dirty="0" err="1" smtClean="0"/>
              <a:t>Blankenburg</a:t>
            </a:r>
            <a:r>
              <a:rPr lang="en-US" dirty="0" smtClean="0"/>
              <a:t> 2012 C.R. </a:t>
            </a:r>
            <a:r>
              <a:rPr lang="en-US" dirty="0" err="1" smtClean="0"/>
              <a:t>Geosci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8382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continental settings </a:t>
            </a:r>
            <a:r>
              <a:rPr lang="en-US" i="1" dirty="0" smtClean="0"/>
              <a:t>R(</a:t>
            </a:r>
            <a:r>
              <a:rPr lang="en-US" i="1" dirty="0" err="1" smtClean="0"/>
              <a:t>wea</a:t>
            </a:r>
            <a:r>
              <a:rPr lang="en-US" i="1" dirty="0" smtClean="0"/>
              <a:t>)</a:t>
            </a:r>
            <a:r>
              <a:rPr lang="en-US" dirty="0" smtClean="0"/>
              <a:t> increases with </a:t>
            </a:r>
            <a:r>
              <a:rPr lang="en-US" i="1" dirty="0" smtClean="0"/>
              <a:t>R(erosion)</a:t>
            </a:r>
            <a:r>
              <a:rPr lang="en-US" dirty="0" smtClean="0"/>
              <a:t>, to a point. At higher </a:t>
            </a:r>
            <a:r>
              <a:rPr lang="en-US" i="1" dirty="0" smtClean="0"/>
              <a:t>R(erosion)  R(</a:t>
            </a:r>
            <a:r>
              <a:rPr lang="en-US" i="1" dirty="0" err="1" smtClean="0"/>
              <a:t>wea</a:t>
            </a:r>
            <a:r>
              <a:rPr lang="en-US" i="1" dirty="0" smtClean="0"/>
              <a:t>) </a:t>
            </a:r>
            <a:r>
              <a:rPr lang="en-US" dirty="0" smtClean="0"/>
              <a:t>“plateaus”, i.e. kinetics limit chemical reaction progress.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70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457200" y="350838"/>
            <a:ext cx="8001000" cy="639762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Arcs – a critical sink in the global C cycle?</a:t>
            </a:r>
            <a:endParaRPr lang="en-US" sz="32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" y="1600201"/>
            <a:ext cx="26468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Interesting features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 Ca, Mg rich compositions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 Fast kinetics in volcanic rocks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 Tectonically active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 Wet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 High erosion rates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 Frequent resurfacing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029200" y="1295400"/>
            <a:ext cx="264687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Underrepresented</a:t>
            </a:r>
            <a:r>
              <a:rPr lang="en-US" sz="2000" i="1" dirty="0" smtClean="0">
                <a:solidFill>
                  <a:srgbClr val="0000FF"/>
                </a:solidFill>
              </a:rPr>
              <a:t> in our data and our thinking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No big rivers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 Large groundwater fluxes (unmeasured!)</a:t>
            </a:r>
          </a:p>
          <a:p>
            <a:pPr>
              <a:buFont typeface="Arial"/>
              <a:buChar char="•"/>
            </a:pPr>
            <a:endParaRPr lang="en-US" sz="2000" dirty="0" smtClean="0"/>
          </a:p>
          <a:p>
            <a:pPr>
              <a:buFont typeface="Arial"/>
              <a:buChar char="•"/>
            </a:pPr>
            <a:endParaRPr lang="en-US" sz="2000" dirty="0"/>
          </a:p>
        </p:txBody>
      </p:sp>
      <p:pic>
        <p:nvPicPr>
          <p:cNvPr id="13" name="Picture 12" descr="Milliman East Indi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136" y="3200400"/>
            <a:ext cx="5643964" cy="343736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00400" y="6324600"/>
            <a:ext cx="5715000" cy="46166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/>
              <a:t>Milliman</a:t>
            </a:r>
            <a:r>
              <a:rPr lang="en-US" sz="2400" dirty="0" smtClean="0"/>
              <a:t>: </a:t>
            </a:r>
            <a:r>
              <a:rPr lang="en-US" sz="2400" dirty="0" err="1" smtClean="0"/>
              <a:t>sed</a:t>
            </a:r>
            <a:r>
              <a:rPr lang="en-US" sz="2400" dirty="0" smtClean="0"/>
              <a:t> yields are ≈10x global average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609600" y="5791200"/>
            <a:ext cx="236220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Climate sensitivity?</a:t>
            </a:r>
            <a:endParaRPr lang="en-US" sz="2000" i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noff map global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1346200"/>
            <a:ext cx="74168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16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381000"/>
            <a:ext cx="5632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 the fluxes from arcs and OIBs large enough to matter?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512332"/>
            <a:ext cx="4917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 mean runoff ≈ 299 mm (</a:t>
            </a:r>
            <a:r>
              <a:rPr lang="en-US" dirty="0" err="1" smtClean="0"/>
              <a:t>Fekete</a:t>
            </a:r>
            <a:r>
              <a:rPr lang="en-US" dirty="0" smtClean="0"/>
              <a:t> et al., 2002)</a:t>
            </a:r>
          </a:p>
          <a:p>
            <a:r>
              <a:rPr lang="en-US" dirty="0" smtClean="0"/>
              <a:t>Arcs and OIBs much wetter</a:t>
            </a:r>
            <a:endParaRPr lang="en-US" dirty="0"/>
          </a:p>
        </p:txBody>
      </p:sp>
      <p:pic>
        <p:nvPicPr>
          <p:cNvPr id="5" name="Picture 4" descr="runoff zonal me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362200"/>
            <a:ext cx="5385724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01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103531"/>
            <a:ext cx="9144000" cy="48279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457200"/>
            <a:ext cx="4172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Global annual sediment delivery to oceans</a:t>
            </a:r>
          </a:p>
          <a:p>
            <a:pPr algn="ctr"/>
            <a:r>
              <a:rPr lang="en-US" i="1" dirty="0" err="1" smtClean="0"/>
              <a:t>Milliman</a:t>
            </a:r>
            <a:r>
              <a:rPr lang="en-US" i="1" dirty="0" smtClean="0"/>
              <a:t> 1983 J. Geol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690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163565636"/>
              </p:ext>
            </p:extLst>
          </p:nvPr>
        </p:nvGraphicFramePr>
        <p:xfrm>
          <a:off x="1066800" y="1179215"/>
          <a:ext cx="6837538" cy="496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47800" y="533400"/>
            <a:ext cx="4464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</a:rPr>
              <a:t>Arc and OIB rivers are different ….</a:t>
            </a:r>
            <a:endParaRPr lang="en-US" sz="2400" i="1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 rot="2826900">
            <a:off x="6915838" y="2884639"/>
            <a:ext cx="91440" cy="9144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91200" y="1597967"/>
            <a:ext cx="1639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Philippines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05200" y="1676400"/>
            <a:ext cx="1158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Hawaii</a:t>
            </a:r>
            <a:endParaRPr lang="en-US" sz="2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5819971"/>
              </p:ext>
            </p:extLst>
          </p:nvPr>
        </p:nvGraphicFramePr>
        <p:xfrm>
          <a:off x="2057400" y="1905000"/>
          <a:ext cx="5846938" cy="4416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8045780"/>
              </p:ext>
            </p:extLst>
          </p:nvPr>
        </p:nvGraphicFramePr>
        <p:xfrm>
          <a:off x="1707227" y="1143000"/>
          <a:ext cx="5913352" cy="4307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zon geoshed m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524000"/>
            <a:ext cx="3636453" cy="4387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Google Earth Philippine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706"/>
            <a:ext cx="4953000" cy="64097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4800600"/>
            <a:ext cx="254446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Luzon</a:t>
            </a:r>
            <a:r>
              <a:rPr lang="en-US" sz="2400" dirty="0" smtClean="0">
                <a:solidFill>
                  <a:srgbClr val="FFFF00"/>
                </a:solidFill>
              </a:rPr>
              <a:t>, Philippines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 active arcs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ophiolites</a:t>
            </a:r>
            <a:endParaRPr lang="en-US" sz="2400" dirty="0" smtClean="0">
              <a:solidFill>
                <a:srgbClr val="FFFF00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 typhoons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0800000" flipV="1">
            <a:off x="2895600" y="1524000"/>
            <a:ext cx="1066800" cy="381000"/>
          </a:xfrm>
          <a:prstGeom prst="straightConnector1">
            <a:avLst/>
          </a:prstGeom>
          <a:ln w="41275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mice river Pinatub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09600"/>
            <a:ext cx="3666336" cy="2749749"/>
          </a:xfrm>
          <a:prstGeom prst="rect">
            <a:avLst/>
          </a:prstGeom>
        </p:spPr>
      </p:pic>
      <p:pic>
        <p:nvPicPr>
          <p:cNvPr id="3" name="Picture 2" descr="Pinatubo ri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863" y="3174801"/>
            <a:ext cx="4504537" cy="33783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0863" y="381000"/>
            <a:ext cx="45045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</a:rPr>
              <a:t>Rivers draining W side of Pinatubo</a:t>
            </a: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Big, full of fresh pumice, and completely uncharacterized</a:t>
            </a: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Large groundwater discharge directly to ocean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5" name="Picture 4" descr="river to sea Pinatub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886200"/>
            <a:ext cx="3801263" cy="28509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4596" y="3516868"/>
            <a:ext cx="130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Pinatubo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038768" y="3962400"/>
            <a:ext cx="1695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S. China Sea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2438400" y="4648200"/>
            <a:ext cx="457200" cy="152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43200" y="1905000"/>
            <a:ext cx="152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Pumice fills river channels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1420" y="4459069"/>
            <a:ext cx="7008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Volcanic-hosted rivers contribute </a:t>
            </a:r>
            <a:r>
              <a:rPr lang="en-US" dirty="0" err="1" smtClean="0">
                <a:solidFill>
                  <a:srgbClr val="FFFFFF"/>
                </a:solidFill>
              </a:rPr>
              <a:t>Sr</a:t>
            </a:r>
            <a:r>
              <a:rPr lang="en-US" dirty="0" smtClean="0">
                <a:solidFill>
                  <a:srgbClr val="FFFFFF"/>
                </a:solidFill>
              </a:rPr>
              <a:t> with low </a:t>
            </a:r>
            <a:r>
              <a:rPr lang="en-US" baseline="30000" dirty="0" smtClean="0">
                <a:solidFill>
                  <a:srgbClr val="FFFFFF"/>
                </a:solidFill>
              </a:rPr>
              <a:t>87</a:t>
            </a:r>
            <a:r>
              <a:rPr lang="en-US" dirty="0" smtClean="0">
                <a:solidFill>
                  <a:srgbClr val="FFFFFF"/>
                </a:solidFill>
              </a:rPr>
              <a:t>Sr/</a:t>
            </a:r>
            <a:r>
              <a:rPr lang="en-US" baseline="30000" dirty="0" smtClean="0">
                <a:solidFill>
                  <a:srgbClr val="FFFFFF"/>
                </a:solidFill>
              </a:rPr>
              <a:t>86</a:t>
            </a:r>
            <a:r>
              <a:rPr lang="en-US" dirty="0" smtClean="0">
                <a:solidFill>
                  <a:srgbClr val="FFFFFF"/>
                </a:solidFill>
              </a:rPr>
              <a:t>Sr to the oceans, typically 0.704 to 0.705 </a:t>
            </a:r>
            <a:r>
              <a:rPr lang="en-US" i="1" dirty="0" smtClean="0">
                <a:solidFill>
                  <a:srgbClr val="FFFFFF"/>
                </a:solidFill>
              </a:rPr>
              <a:t>vs.</a:t>
            </a:r>
            <a:r>
              <a:rPr lang="en-US" dirty="0" smtClean="0">
                <a:solidFill>
                  <a:srgbClr val="FFFFFF"/>
                </a:solidFill>
              </a:rPr>
              <a:t> seawater currently at 0.7092.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1110734"/>
            <a:ext cx="6688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function that estimates the impact of river </a:t>
            </a:r>
            <a:r>
              <a:rPr lang="en-US" dirty="0" smtClean="0">
                <a:solidFill>
                  <a:schemeClr val="bg1"/>
                </a:solidFill>
              </a:rPr>
              <a:t>input </a:t>
            </a:r>
            <a:r>
              <a:rPr lang="en-US" dirty="0" smtClean="0">
                <a:solidFill>
                  <a:schemeClr val="bg1"/>
                </a:solidFill>
              </a:rPr>
              <a:t>on oceanic </a:t>
            </a:r>
            <a:r>
              <a:rPr lang="en-US" baseline="30000" dirty="0" smtClean="0">
                <a:solidFill>
                  <a:schemeClr val="bg1"/>
                </a:solidFill>
              </a:rPr>
              <a:t>87</a:t>
            </a:r>
            <a:r>
              <a:rPr lang="en-US" dirty="0" smtClean="0">
                <a:solidFill>
                  <a:schemeClr val="bg1"/>
                </a:solidFill>
              </a:rPr>
              <a:t>Sr/Sr: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0675481"/>
              </p:ext>
            </p:extLst>
          </p:nvPr>
        </p:nvGraphicFramePr>
        <p:xfrm>
          <a:off x="807720" y="2057400"/>
          <a:ext cx="71628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Equation" r:id="rId3" imgW="2387600" imgH="508000" progId="Equation.DSMT4">
                  <p:embed/>
                </p:oleObj>
              </mc:Choice>
              <mc:Fallback>
                <p:oleObj name="Equation" r:id="rId3" imgW="2387600" imgH="508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7720" y="2057400"/>
                        <a:ext cx="7162800" cy="152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7100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-718931" y="2852531"/>
            <a:ext cx="3635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 consumption, 10</a:t>
            </a:r>
            <a:r>
              <a:rPr lang="en-US" baseline="30000" dirty="0" smtClean="0">
                <a:solidFill>
                  <a:srgbClr val="FFFFFF"/>
                </a:solidFill>
              </a:rPr>
              <a:t>3</a:t>
            </a:r>
            <a:r>
              <a:rPr lang="en-US" dirty="0" smtClean="0">
                <a:solidFill>
                  <a:srgbClr val="FFFFFF"/>
                </a:solidFill>
              </a:rPr>
              <a:t> mole km</a:t>
            </a:r>
            <a:r>
              <a:rPr lang="en-US" baseline="30000" dirty="0" smtClean="0">
                <a:solidFill>
                  <a:srgbClr val="FFFFFF"/>
                </a:solidFill>
              </a:rPr>
              <a:t>-2</a:t>
            </a:r>
            <a:r>
              <a:rPr lang="en-US" dirty="0" smtClean="0">
                <a:solidFill>
                  <a:srgbClr val="FFFFFF"/>
                </a:solidFill>
              </a:rPr>
              <a:t> yr</a:t>
            </a:r>
            <a:r>
              <a:rPr lang="en-US" baseline="30000" dirty="0" smtClean="0">
                <a:solidFill>
                  <a:srgbClr val="FFFFFF"/>
                </a:solidFill>
              </a:rPr>
              <a:t>-1</a:t>
            </a:r>
            <a:endParaRPr lang="en-US" baseline="300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5712767"/>
            <a:ext cx="606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rgbClr val="FFFFFF"/>
                </a:solidFill>
              </a:rPr>
              <a:t>Ψ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Sr</a:t>
            </a:r>
            <a:endParaRPr lang="en-US" sz="2400" baseline="-25000" dirty="0">
              <a:solidFill>
                <a:srgbClr val="FFFFFF"/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46906"/>
              </p:ext>
            </p:extLst>
          </p:nvPr>
        </p:nvGraphicFramePr>
        <p:xfrm>
          <a:off x="609600" y="762000"/>
          <a:ext cx="7092950" cy="520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1" name="Straight Connector 10"/>
          <p:cNvCxnSpPr/>
          <p:nvPr/>
        </p:nvCxnSpPr>
        <p:spPr>
          <a:xfrm flipV="1">
            <a:off x="3733800" y="1066800"/>
            <a:ext cx="0" cy="411480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343400" y="1905000"/>
            <a:ext cx="1677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increase (</a:t>
            </a:r>
            <a:r>
              <a:rPr lang="en-US" sz="1400" baseline="30000" dirty="0" smtClean="0">
                <a:solidFill>
                  <a:srgbClr val="FFFF00"/>
                </a:solidFill>
              </a:rPr>
              <a:t>87</a:t>
            </a:r>
            <a:r>
              <a:rPr lang="en-US" sz="1400" dirty="0" smtClean="0">
                <a:solidFill>
                  <a:srgbClr val="FFFF00"/>
                </a:solidFill>
              </a:rPr>
              <a:t>Sr/</a:t>
            </a:r>
            <a:r>
              <a:rPr lang="en-US" sz="1400" baseline="30000" dirty="0" smtClean="0">
                <a:solidFill>
                  <a:srgbClr val="FFFF00"/>
                </a:solidFill>
              </a:rPr>
              <a:t>86</a:t>
            </a:r>
            <a:r>
              <a:rPr lang="en-US" sz="1400" dirty="0" smtClean="0">
                <a:solidFill>
                  <a:srgbClr val="FFFF00"/>
                </a:solidFill>
              </a:rPr>
              <a:t>Sr)</a:t>
            </a:r>
            <a:r>
              <a:rPr lang="en-US" sz="1400" baseline="-25000" dirty="0" err="1" smtClean="0">
                <a:solidFill>
                  <a:srgbClr val="FFFF00"/>
                </a:solidFill>
              </a:rPr>
              <a:t>sw</a:t>
            </a:r>
            <a:endParaRPr lang="en-US" sz="1400" baseline="-25000" dirty="0">
              <a:solidFill>
                <a:srgbClr val="FFFF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334266" y="2514600"/>
            <a:ext cx="856734" cy="0"/>
          </a:xfrm>
          <a:prstGeom prst="straightConnector1">
            <a:avLst/>
          </a:prstGeom>
          <a:ln>
            <a:solidFill>
              <a:srgbClr val="00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80756" y="3581400"/>
            <a:ext cx="103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volcanics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797728" y="3950732"/>
            <a:ext cx="348144" cy="437634"/>
          </a:xfrm>
          <a:prstGeom prst="straightConnector1">
            <a:avLst/>
          </a:prstGeom>
          <a:ln>
            <a:solidFill>
              <a:srgbClr val="95373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562600" y="5722033"/>
            <a:ext cx="28669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Data from </a:t>
            </a:r>
            <a:r>
              <a:rPr lang="en-US" sz="1600" dirty="0" err="1" smtClean="0">
                <a:solidFill>
                  <a:srgbClr val="FFFFFF"/>
                </a:solidFill>
              </a:rPr>
              <a:t>Gaillardet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et al., 1999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	Dessert </a:t>
            </a:r>
            <a:r>
              <a:rPr lang="en-US" sz="1600" dirty="0" smtClean="0">
                <a:solidFill>
                  <a:srgbClr val="FFFFFF"/>
                </a:solidFill>
              </a:rPr>
              <a:t>et al, 2003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 err="1" smtClean="0">
                <a:solidFill>
                  <a:srgbClr val="FFFFFF"/>
                </a:solidFill>
              </a:rPr>
              <a:t>Schopka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et al., 2010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71272" y="371176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High CO</a:t>
            </a:r>
            <a:r>
              <a:rPr lang="en-US" i="1" baseline="-25000" dirty="0" smtClean="0">
                <a:solidFill>
                  <a:srgbClr val="FFFFFF"/>
                </a:solidFill>
              </a:rPr>
              <a:t>2</a:t>
            </a:r>
            <a:r>
              <a:rPr lang="en-US" i="1" dirty="0" smtClean="0">
                <a:solidFill>
                  <a:srgbClr val="FFFFFF"/>
                </a:solidFill>
              </a:rPr>
              <a:t> consumption associated with negative forcing on SW </a:t>
            </a:r>
            <a:r>
              <a:rPr lang="en-US" i="1" baseline="30000" dirty="0" smtClean="0">
                <a:solidFill>
                  <a:srgbClr val="FFFFFF"/>
                </a:solidFill>
              </a:rPr>
              <a:t>87</a:t>
            </a:r>
            <a:r>
              <a:rPr lang="en-US" i="1" dirty="0" smtClean="0">
                <a:solidFill>
                  <a:srgbClr val="FFFFFF"/>
                </a:solidFill>
              </a:rPr>
              <a:t>Sr/</a:t>
            </a:r>
            <a:r>
              <a:rPr lang="en-US" i="1" baseline="30000" dirty="0" smtClean="0">
                <a:solidFill>
                  <a:srgbClr val="FFFFFF"/>
                </a:solidFill>
              </a:rPr>
              <a:t>86</a:t>
            </a:r>
            <a:r>
              <a:rPr lang="en-US" i="1" dirty="0" smtClean="0">
                <a:solidFill>
                  <a:srgbClr val="FFFFFF"/>
                </a:solidFill>
              </a:rPr>
              <a:t>Sr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04645" y="4365728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Other major rivers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4347153" y="4680827"/>
            <a:ext cx="377247" cy="3487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449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4878" y="838200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en-US" sz="2400" dirty="0" smtClean="0">
                <a:solidFill>
                  <a:srgbClr val="FFFF00"/>
                </a:solidFill>
              </a:rPr>
              <a:t>CO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+ </a:t>
            </a:r>
            <a:r>
              <a:rPr lang="en-US" sz="2400" dirty="0" smtClean="0">
                <a:solidFill>
                  <a:srgbClr val="FFFF00"/>
                </a:solidFill>
              </a:rPr>
              <a:t> H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O  &lt;-&gt;   H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CO</a:t>
            </a:r>
            <a:r>
              <a:rPr lang="en-US" sz="2400" baseline="-25000" dirty="0" smtClean="0">
                <a:solidFill>
                  <a:srgbClr val="FFFF00"/>
                </a:solidFill>
              </a:rPr>
              <a:t>3			</a:t>
            </a:r>
            <a:r>
              <a:rPr lang="en-US" sz="2400" i="1" dirty="0" smtClean="0">
                <a:solidFill>
                  <a:srgbClr val="FFFF00"/>
                </a:solidFill>
              </a:rPr>
              <a:t>carbonic acid </a:t>
            </a:r>
          </a:p>
          <a:p>
            <a:pPr lvl="3"/>
            <a:endParaRPr lang="en-US" sz="2400" baseline="30000" dirty="0">
              <a:solidFill>
                <a:srgbClr val="FFFF00"/>
              </a:solidFill>
            </a:endParaRPr>
          </a:p>
          <a:p>
            <a:pPr lvl="3"/>
            <a:r>
              <a:rPr lang="en-US" sz="2400" dirty="0" smtClean="0">
                <a:solidFill>
                  <a:srgbClr val="FFFF00"/>
                </a:solidFill>
              </a:rPr>
              <a:t>H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CO</a:t>
            </a:r>
            <a:r>
              <a:rPr lang="en-US" sz="2400" baseline="-25000" dirty="0" smtClean="0">
                <a:solidFill>
                  <a:srgbClr val="FFFF00"/>
                </a:solidFill>
              </a:rPr>
              <a:t>3</a:t>
            </a:r>
            <a:r>
              <a:rPr lang="en-US" sz="2400" dirty="0" smtClean="0">
                <a:solidFill>
                  <a:srgbClr val="FFFF00"/>
                </a:solidFill>
              </a:rPr>
              <a:t>  &lt;-&gt; </a:t>
            </a:r>
            <a:r>
              <a:rPr lang="en-US" sz="2400" dirty="0" smtClean="0">
                <a:solidFill>
                  <a:srgbClr val="FF6600"/>
                </a:solidFill>
              </a:rPr>
              <a:t>H</a:t>
            </a:r>
            <a:r>
              <a:rPr lang="en-US" sz="2400" baseline="30000" dirty="0" smtClean="0">
                <a:solidFill>
                  <a:srgbClr val="FF6600"/>
                </a:solidFill>
              </a:rPr>
              <a:t>+</a:t>
            </a:r>
            <a:r>
              <a:rPr lang="en-US" sz="2400" dirty="0" smtClean="0">
                <a:solidFill>
                  <a:srgbClr val="FFFF00"/>
                </a:solidFill>
              </a:rPr>
              <a:t>  +  HCO</a:t>
            </a:r>
            <a:r>
              <a:rPr lang="en-US" sz="2400" baseline="-25000" dirty="0" smtClean="0">
                <a:solidFill>
                  <a:srgbClr val="FFFF00"/>
                </a:solidFill>
              </a:rPr>
              <a:t>3</a:t>
            </a:r>
            <a:r>
              <a:rPr lang="en-US" sz="2400" baseline="30000" dirty="0">
                <a:solidFill>
                  <a:srgbClr val="FFFF00"/>
                </a:solidFill>
              </a:rPr>
              <a:t>-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			</a:t>
            </a:r>
            <a:r>
              <a:rPr lang="en-US" sz="2400" i="1" dirty="0" smtClean="0">
                <a:solidFill>
                  <a:srgbClr val="FFFF00"/>
                </a:solidFill>
              </a:rPr>
              <a:t>bicarbonate ion </a:t>
            </a:r>
            <a:endParaRPr lang="en-US" sz="2400" dirty="0" smtClean="0">
              <a:solidFill>
                <a:srgbClr val="FFFF00"/>
              </a:solidFill>
            </a:endParaRPr>
          </a:p>
          <a:p>
            <a:pPr lvl="3"/>
            <a:endParaRPr lang="en-US" sz="2400" baseline="-25000" dirty="0">
              <a:solidFill>
                <a:srgbClr val="FFFF00"/>
              </a:solidFill>
            </a:endParaRPr>
          </a:p>
          <a:p>
            <a:pPr lvl="3"/>
            <a:r>
              <a:rPr lang="en-US" sz="2400" dirty="0" smtClean="0">
                <a:solidFill>
                  <a:srgbClr val="FFFF00"/>
                </a:solidFill>
              </a:rPr>
              <a:t>HCO</a:t>
            </a:r>
            <a:r>
              <a:rPr lang="en-US" sz="2400" baseline="-25000" dirty="0" smtClean="0">
                <a:solidFill>
                  <a:srgbClr val="FFFF00"/>
                </a:solidFill>
              </a:rPr>
              <a:t>3</a:t>
            </a:r>
            <a:r>
              <a:rPr lang="en-US" sz="2400" baseline="30000" dirty="0">
                <a:solidFill>
                  <a:srgbClr val="FFFF00"/>
                </a:solidFill>
              </a:rPr>
              <a:t>-</a:t>
            </a:r>
            <a:r>
              <a:rPr lang="en-US" sz="2400" dirty="0" smtClean="0">
                <a:solidFill>
                  <a:srgbClr val="FFFF00"/>
                </a:solidFill>
              </a:rPr>
              <a:t>  </a:t>
            </a:r>
            <a:r>
              <a:rPr lang="en-US" sz="2400" dirty="0">
                <a:solidFill>
                  <a:srgbClr val="FFFF00"/>
                </a:solidFill>
              </a:rPr>
              <a:t>&lt;-&gt; 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6600"/>
                </a:solidFill>
              </a:rPr>
              <a:t>H</a:t>
            </a:r>
            <a:r>
              <a:rPr lang="en-US" sz="2400" baseline="30000" dirty="0">
                <a:solidFill>
                  <a:srgbClr val="FF6600"/>
                </a:solidFill>
              </a:rPr>
              <a:t>+</a:t>
            </a:r>
            <a:r>
              <a:rPr lang="en-US" sz="2400" dirty="0">
                <a:solidFill>
                  <a:srgbClr val="FFFF00"/>
                </a:solidFill>
              </a:rPr>
              <a:t>  +  </a:t>
            </a:r>
            <a:r>
              <a:rPr lang="en-US" sz="2400" dirty="0" smtClean="0">
                <a:solidFill>
                  <a:srgbClr val="FFFF00"/>
                </a:solidFill>
              </a:rPr>
              <a:t>CO</a:t>
            </a:r>
            <a:r>
              <a:rPr lang="en-US" sz="2400" baseline="-25000" dirty="0" smtClean="0">
                <a:solidFill>
                  <a:srgbClr val="FFFF00"/>
                </a:solidFill>
              </a:rPr>
              <a:t>3</a:t>
            </a:r>
            <a:r>
              <a:rPr lang="en-US" sz="2400" baseline="30000" dirty="0" smtClean="0">
                <a:solidFill>
                  <a:srgbClr val="FFFF00"/>
                </a:solidFill>
              </a:rPr>
              <a:t>=</a:t>
            </a:r>
            <a:r>
              <a:rPr lang="en-US" sz="2400" dirty="0" smtClean="0">
                <a:solidFill>
                  <a:srgbClr val="FFFF00"/>
                </a:solidFill>
              </a:rPr>
              <a:t> 			</a:t>
            </a:r>
            <a:r>
              <a:rPr lang="en-US" sz="2400" i="1" dirty="0" smtClean="0">
                <a:solidFill>
                  <a:srgbClr val="FFFF00"/>
                </a:solidFill>
              </a:rPr>
              <a:t>carbonate ion </a:t>
            </a:r>
            <a:endParaRPr lang="en-US" sz="2400" dirty="0">
              <a:solidFill>
                <a:srgbClr val="FFFF00"/>
              </a:solidFill>
            </a:endParaRPr>
          </a:p>
          <a:p>
            <a:pPr lvl="3"/>
            <a:endParaRPr lang="en-US" sz="2400" baseline="-25000" dirty="0" smtClean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0" y="228600"/>
            <a:ext cx="6169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FFFF00"/>
                </a:solidFill>
              </a:rPr>
              <a:t>Generation of </a:t>
            </a:r>
            <a:r>
              <a:rPr lang="en-US" sz="2800" i="1" dirty="0" smtClean="0">
                <a:solidFill>
                  <a:srgbClr val="FFFF00"/>
                </a:solidFill>
              </a:rPr>
              <a:t>acidity – hydrolysis of CO</a:t>
            </a:r>
            <a:r>
              <a:rPr lang="en-US" sz="2800" i="1" baseline="-25000" dirty="0" smtClean="0">
                <a:solidFill>
                  <a:srgbClr val="FFFF00"/>
                </a:solidFill>
              </a:rPr>
              <a:t>2</a:t>
            </a:r>
            <a:endParaRPr lang="en-US" sz="2800" i="1" baseline="-250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3733800"/>
            <a:ext cx="8364878" cy="3395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</a:rPr>
              <a:t>Organic acids from biosynthesis and decomposition</a:t>
            </a:r>
          </a:p>
          <a:p>
            <a:endParaRPr lang="en-US" sz="2400" i="1" baseline="-25000" dirty="0">
              <a:solidFill>
                <a:srgbClr val="FFFF00"/>
              </a:solidFill>
            </a:endParaRPr>
          </a:p>
          <a:p>
            <a:r>
              <a:rPr lang="en-US" sz="2800" i="1" baseline="-25000" dirty="0" smtClean="0">
                <a:solidFill>
                  <a:srgbClr val="FFFF00"/>
                </a:solidFill>
              </a:rPr>
              <a:t>	</a:t>
            </a:r>
            <a:r>
              <a:rPr lang="en-US" sz="2400" dirty="0" smtClean="0">
                <a:solidFill>
                  <a:srgbClr val="FFFF00"/>
                </a:solidFill>
              </a:rPr>
              <a:t>CH</a:t>
            </a:r>
            <a:r>
              <a:rPr lang="en-US" sz="2400" baseline="-25000" dirty="0" smtClean="0">
                <a:solidFill>
                  <a:srgbClr val="FFFF00"/>
                </a:solidFill>
              </a:rPr>
              <a:t>3</a:t>
            </a:r>
            <a:r>
              <a:rPr lang="en-US" sz="2400" dirty="0" smtClean="0">
                <a:solidFill>
                  <a:srgbClr val="FFFF00"/>
                </a:solidFill>
              </a:rPr>
              <a:t>COOH   </a:t>
            </a:r>
            <a:r>
              <a:rPr lang="en-US" sz="2400" dirty="0">
                <a:solidFill>
                  <a:srgbClr val="FFFF00"/>
                </a:solidFill>
              </a:rPr>
              <a:t>&lt;-&gt; </a:t>
            </a:r>
            <a:r>
              <a:rPr lang="en-US" sz="2400" dirty="0">
                <a:solidFill>
                  <a:srgbClr val="FF6600"/>
                </a:solidFill>
              </a:rPr>
              <a:t>H</a:t>
            </a:r>
            <a:r>
              <a:rPr lang="en-US" sz="2400" baseline="30000" dirty="0">
                <a:solidFill>
                  <a:srgbClr val="FF6600"/>
                </a:solidFill>
              </a:rPr>
              <a:t>+</a:t>
            </a:r>
            <a:r>
              <a:rPr lang="en-US" sz="2400" dirty="0">
                <a:solidFill>
                  <a:srgbClr val="FFFF00"/>
                </a:solidFill>
              </a:rPr>
              <a:t>  +  </a:t>
            </a:r>
            <a:r>
              <a:rPr lang="en-US" sz="2400" u="sng" dirty="0">
                <a:solidFill>
                  <a:srgbClr val="FFFF00"/>
                </a:solidFill>
              </a:rPr>
              <a:t>CH</a:t>
            </a:r>
            <a:r>
              <a:rPr lang="en-US" sz="2400" u="sng" baseline="-25000" dirty="0">
                <a:solidFill>
                  <a:srgbClr val="FFFF00"/>
                </a:solidFill>
              </a:rPr>
              <a:t>3</a:t>
            </a:r>
            <a:r>
              <a:rPr lang="en-US" sz="2400" u="sng" dirty="0">
                <a:solidFill>
                  <a:srgbClr val="FFFF00"/>
                </a:solidFill>
              </a:rPr>
              <a:t>COO</a:t>
            </a:r>
            <a:r>
              <a:rPr lang="en-US" sz="2400" u="sng" baseline="30000" dirty="0" smtClean="0">
                <a:solidFill>
                  <a:srgbClr val="FFFF00"/>
                </a:solidFill>
              </a:rPr>
              <a:t>-</a:t>
            </a:r>
            <a:r>
              <a:rPr lang="en-US" sz="2400" dirty="0" smtClean="0">
                <a:solidFill>
                  <a:srgbClr val="FFFF00"/>
                </a:solidFill>
              </a:rPr>
              <a:t> 		</a:t>
            </a:r>
            <a:r>
              <a:rPr lang="en-US" sz="2400" i="1" dirty="0" smtClean="0">
                <a:solidFill>
                  <a:srgbClr val="FFFF00"/>
                </a:solidFill>
              </a:rPr>
              <a:t>acetic acid as a simple</a:t>
            </a:r>
          </a:p>
          <a:p>
            <a:r>
              <a:rPr lang="en-US" sz="2400" i="1" dirty="0">
                <a:solidFill>
                  <a:srgbClr val="FFFF00"/>
                </a:solidFill>
              </a:rPr>
              <a:t>	</a:t>
            </a:r>
            <a:r>
              <a:rPr lang="en-US" sz="2400" i="1" dirty="0" smtClean="0">
                <a:solidFill>
                  <a:srgbClr val="FFFF00"/>
                </a:solidFill>
              </a:rPr>
              <a:t>									example of carboxylic acids:</a:t>
            </a:r>
          </a:p>
          <a:p>
            <a:r>
              <a:rPr lang="en-US" sz="2400" i="1" dirty="0">
                <a:solidFill>
                  <a:srgbClr val="FFFF00"/>
                </a:solidFill>
              </a:rPr>
              <a:t>	</a:t>
            </a:r>
            <a:r>
              <a:rPr lang="en-US" sz="2400" i="1" dirty="0" smtClean="0">
                <a:solidFill>
                  <a:srgbClr val="FFFF00"/>
                </a:solidFill>
              </a:rPr>
              <a:t>							  citric acid, oxalic acid, </a:t>
            </a:r>
            <a:r>
              <a:rPr lang="en-US" sz="2400" i="1" dirty="0" err="1" smtClean="0">
                <a:solidFill>
                  <a:srgbClr val="FFFF00"/>
                </a:solidFill>
              </a:rPr>
              <a:t>etc</a:t>
            </a:r>
            <a:r>
              <a:rPr lang="en-US" sz="2400" i="1" dirty="0" smtClean="0">
                <a:solidFill>
                  <a:srgbClr val="FFFF00"/>
                </a:solidFill>
              </a:rPr>
              <a:t> …</a:t>
            </a:r>
          </a:p>
          <a:p>
            <a:r>
              <a:rPr lang="en-US" sz="2400" i="1" dirty="0">
                <a:solidFill>
                  <a:srgbClr val="FFFF00"/>
                </a:solidFill>
              </a:rPr>
              <a:t>	</a:t>
            </a:r>
            <a:r>
              <a:rPr lang="en-US" sz="2400" i="1" dirty="0" smtClean="0">
                <a:solidFill>
                  <a:srgbClr val="FFFF00"/>
                </a:solidFill>
              </a:rPr>
              <a:t>							</a:t>
            </a:r>
            <a:r>
              <a:rPr lang="en-US" sz="2400" i="1" u="sng" dirty="0" smtClean="0">
                <a:solidFill>
                  <a:srgbClr val="FFFF00"/>
                </a:solidFill>
              </a:rPr>
              <a:t>Ligands</a:t>
            </a:r>
            <a:r>
              <a:rPr lang="en-US" sz="2400" i="1" dirty="0" smtClean="0">
                <a:solidFill>
                  <a:srgbClr val="FFFF00"/>
                </a:solidFill>
              </a:rPr>
              <a:t> also play key role in </a:t>
            </a:r>
          </a:p>
          <a:p>
            <a:r>
              <a:rPr lang="en-US" sz="2400" i="1" dirty="0">
                <a:solidFill>
                  <a:srgbClr val="FFFF00"/>
                </a:solidFill>
              </a:rPr>
              <a:t>	</a:t>
            </a:r>
            <a:r>
              <a:rPr lang="en-US" sz="2400" i="1" dirty="0" smtClean="0">
                <a:solidFill>
                  <a:srgbClr val="FFFF00"/>
                </a:solidFill>
              </a:rPr>
              <a:t>						enhancing solubility of Al, Fe, etc.</a:t>
            </a:r>
          </a:p>
          <a:p>
            <a:endParaRPr lang="en-US" sz="2400" i="1" dirty="0">
              <a:solidFill>
                <a:srgbClr val="FFFF00"/>
              </a:solidFill>
            </a:endParaRPr>
          </a:p>
          <a:p>
            <a:r>
              <a:rPr lang="en-US" sz="2400" i="1" dirty="0" smtClean="0">
                <a:solidFill>
                  <a:srgbClr val="FFFF00"/>
                </a:solidFill>
              </a:rPr>
              <a:t>	</a:t>
            </a:r>
            <a:endParaRPr lang="en-US" sz="2400" i="1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242560"/>
            <a:ext cx="1600200" cy="107061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09318" y="2797512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[H+] ≈ √(pCO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)  		pCO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 = 400 ppm	-&gt; pH = 5.66	     </a:t>
            </a:r>
            <a:r>
              <a:rPr lang="en-US" i="1" dirty="0" smtClean="0">
                <a:solidFill>
                  <a:srgbClr val="FFFFFF"/>
                </a:solidFill>
              </a:rPr>
              <a:t>atmosphere</a:t>
            </a:r>
          </a:p>
          <a:p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				pCO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 = 4000 ppm    -&gt; pH = 5.16	     </a:t>
            </a:r>
            <a:r>
              <a:rPr lang="en-US" i="1" dirty="0" smtClean="0">
                <a:solidFill>
                  <a:srgbClr val="FFFFFF"/>
                </a:solidFill>
              </a:rPr>
              <a:t>e. g. soil gas</a:t>
            </a:r>
            <a:endParaRPr lang="en-US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9943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6983950"/>
              </p:ext>
            </p:extLst>
          </p:nvPr>
        </p:nvGraphicFramePr>
        <p:xfrm>
          <a:off x="847725" y="981075"/>
          <a:ext cx="7448550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 rot="16200000">
            <a:off x="-85383" y="3209583"/>
            <a:ext cx="2461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</a:t>
            </a:r>
            <a:r>
              <a:rPr lang="en-US" sz="2400" dirty="0" err="1" smtClean="0"/>
              <a:t>Ca+Mg</a:t>
            </a:r>
            <a:r>
              <a:rPr lang="en-US" sz="2400" dirty="0" smtClean="0"/>
              <a:t>)</a:t>
            </a:r>
            <a:r>
              <a:rPr lang="en-US" sz="2400" baseline="-25000" dirty="0" err="1" smtClean="0"/>
              <a:t>sil</a:t>
            </a:r>
            <a:r>
              <a:rPr lang="en-US" sz="2400" dirty="0" smtClean="0"/>
              <a:t>, µ</a:t>
            </a:r>
            <a:r>
              <a:rPr lang="en-US" sz="2400" dirty="0" err="1" smtClean="0"/>
              <a:t>mol</a:t>
            </a:r>
            <a:r>
              <a:rPr lang="en-US" sz="2400" dirty="0" smtClean="0"/>
              <a:t>/L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886200" y="548640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SiO</a:t>
            </a:r>
            <a:r>
              <a:rPr lang="en-US" baseline="-25000" dirty="0" smtClean="0"/>
              <a:t>2</a:t>
            </a:r>
            <a:r>
              <a:rPr lang="en-US" dirty="0" smtClean="0"/>
              <a:t>, µ</a:t>
            </a:r>
            <a:r>
              <a:rPr lang="en-US" dirty="0" err="1" smtClean="0"/>
              <a:t>mol</a:t>
            </a:r>
            <a:r>
              <a:rPr lang="en-US" dirty="0" smtClean="0"/>
              <a:t>/L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33800" y="1371600"/>
            <a:ext cx="879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Antilles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08370" y="6258560"/>
            <a:ext cx="331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Rad et al., 2007, 2008; </a:t>
            </a:r>
            <a:r>
              <a:rPr lang="en-US" sz="1400" dirty="0" err="1" smtClean="0">
                <a:solidFill>
                  <a:schemeClr val="bg1"/>
                </a:solidFill>
              </a:rPr>
              <a:t>Schopka</a:t>
            </a:r>
            <a:r>
              <a:rPr lang="en-US" sz="1400" dirty="0" smtClean="0">
                <a:solidFill>
                  <a:schemeClr val="bg1"/>
                </a:solidFill>
              </a:rPr>
              <a:t> et al., 2010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10200" y="2438400"/>
            <a:ext cx="2444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Tropical arcs have ∆CO</a:t>
            </a:r>
            <a:r>
              <a:rPr lang="en-US" i="1" baseline="-25000" dirty="0" smtClean="0"/>
              <a:t>2</a:t>
            </a:r>
            <a:r>
              <a:rPr lang="en-US" i="1" dirty="0" smtClean="0"/>
              <a:t> </a:t>
            </a:r>
          </a:p>
          <a:p>
            <a:r>
              <a:rPr lang="en-US" i="1" dirty="0" smtClean="0"/>
              <a:t>6  - 10x global mean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59808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304800"/>
            <a:ext cx="4252145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2286000"/>
            <a:ext cx="2813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Kilauea/Mauna Loa </a:t>
            </a:r>
            <a:r>
              <a:rPr lang="en-US" i="1" dirty="0" smtClean="0">
                <a:solidFill>
                  <a:srgbClr val="000000"/>
                </a:solidFill>
              </a:rPr>
              <a:t>(young)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0600" y="3288268"/>
            <a:ext cx="2676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Mauna Kea </a:t>
            </a:r>
            <a:r>
              <a:rPr lang="en-US" i="1" dirty="0" smtClean="0">
                <a:solidFill>
                  <a:srgbClr val="000000"/>
                </a:solidFill>
              </a:rPr>
              <a:t>(intermediate)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7911" y="4648200"/>
            <a:ext cx="2776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Kohala</a:t>
            </a:r>
            <a:r>
              <a:rPr lang="en-US" dirty="0" smtClean="0"/>
              <a:t> </a:t>
            </a:r>
            <a:r>
              <a:rPr lang="en-US" i="1" dirty="0" smtClean="0"/>
              <a:t>(old, flank  collapse)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57" y="3288268"/>
            <a:ext cx="3420458" cy="335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023" y="1102969"/>
            <a:ext cx="34197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Strong coupling between weathering/</a:t>
            </a:r>
            <a:r>
              <a:rPr lang="en-US" sz="2400" dirty="0" err="1" smtClean="0">
                <a:solidFill>
                  <a:schemeClr val="bg1"/>
                </a:solidFill>
              </a:rPr>
              <a:t>pedogenesis</a:t>
            </a:r>
            <a:r>
              <a:rPr lang="en-US" sz="2400" dirty="0" smtClean="0">
                <a:solidFill>
                  <a:schemeClr val="bg1"/>
                </a:solidFill>
              </a:rPr>
              <a:t>, hydrologic pathways, and landform evolution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6871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211" y="838200"/>
            <a:ext cx="5429250" cy="58787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304800"/>
            <a:ext cx="5186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Ratio of weathering fluxes delivered via GW </a:t>
            </a:r>
            <a:r>
              <a:rPr lang="en-US" i="1" dirty="0" err="1" smtClean="0">
                <a:solidFill>
                  <a:srgbClr val="FFFF00"/>
                </a:solidFill>
              </a:rPr>
              <a:t>vs</a:t>
            </a:r>
            <a:r>
              <a:rPr lang="en-US" i="1" dirty="0" smtClean="0">
                <a:solidFill>
                  <a:srgbClr val="FFFF00"/>
                </a:solidFill>
              </a:rPr>
              <a:t> runoff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1488" y="95803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8017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990600" y="838200"/>
          <a:ext cx="7772400" cy="4514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8600" y="5352872"/>
            <a:ext cx="5562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Basalt weathering appears to show strong climate sensitivity.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(data mostly from Dessert et al., 2003)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endParaRPr lang="en-US" sz="2400" dirty="0" smtClean="0">
              <a:solidFill>
                <a:srgbClr val="FFFF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209800" y="2743200"/>
            <a:ext cx="4191000" cy="1524000"/>
          </a:xfrm>
          <a:prstGeom prst="line">
            <a:avLst/>
          </a:prstGeom>
          <a:ln w="25400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90800" y="376535"/>
            <a:ext cx="403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Weathering in basalt provinces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403986034"/>
              </p:ext>
            </p:extLst>
          </p:nvPr>
        </p:nvGraphicFramePr>
        <p:xfrm>
          <a:off x="152400" y="304800"/>
          <a:ext cx="89789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7200" y="5181600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</a:rPr>
              <a:t>T dependence: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exponent ≈ 0.076 is equivalent to laboratory Arrhenius data, e.g. for plagioclases.  Equivalent to </a:t>
            </a:r>
            <a:r>
              <a:rPr lang="en-US" sz="2400" i="1" dirty="0" smtClean="0">
                <a:solidFill>
                  <a:srgbClr val="FFFF00"/>
                </a:solidFill>
              </a:rPr>
              <a:t>E</a:t>
            </a:r>
            <a:r>
              <a:rPr lang="en-US" sz="2400" i="1" baseline="-25000" dirty="0" smtClean="0">
                <a:solidFill>
                  <a:srgbClr val="FFFF00"/>
                </a:solidFill>
              </a:rPr>
              <a:t>a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smtClean="0">
                <a:solidFill>
                  <a:srgbClr val="FFFF00"/>
                </a:solidFill>
              </a:rPr>
              <a:t>=  56 </a:t>
            </a:r>
            <a:r>
              <a:rPr lang="en-US" sz="2400" i="1" dirty="0" smtClean="0">
                <a:solidFill>
                  <a:srgbClr val="FFFF00"/>
                </a:solidFill>
              </a:rPr>
              <a:t>kJ mol</a:t>
            </a:r>
            <a:r>
              <a:rPr lang="en-US" sz="2400" i="1" baseline="30000" dirty="0" smtClean="0">
                <a:solidFill>
                  <a:srgbClr val="FFFF00"/>
                </a:solidFill>
              </a:rPr>
              <a:t>-1</a:t>
            </a:r>
            <a:r>
              <a:rPr lang="en-US" sz="2400" i="1" dirty="0" smtClean="0">
                <a:solidFill>
                  <a:srgbClr val="FFFF00"/>
                </a:solidFill>
              </a:rPr>
              <a:t> </a:t>
            </a:r>
            <a:endParaRPr lang="en-US" sz="2400" i="1" baseline="30000" dirty="0" smtClean="0">
              <a:solidFill>
                <a:srgbClr val="FFFF00"/>
              </a:solidFill>
            </a:endParaRPr>
          </a:p>
          <a:p>
            <a:r>
              <a:rPr lang="en-US" sz="2400" i="1" dirty="0" smtClean="0">
                <a:solidFill>
                  <a:srgbClr val="FFFF00"/>
                </a:solidFill>
              </a:rPr>
              <a:t>implies ca. 2.2 </a:t>
            </a:r>
            <a:r>
              <a:rPr lang="en-US" sz="2400" i="1" dirty="0" err="1" smtClean="0">
                <a:solidFill>
                  <a:srgbClr val="FFFF00"/>
                </a:solidFill>
              </a:rPr>
              <a:t>x</a:t>
            </a:r>
            <a:r>
              <a:rPr lang="en-US" sz="2400" i="1" dirty="0" smtClean="0">
                <a:solidFill>
                  <a:srgbClr val="FFFF00"/>
                </a:solidFill>
              </a:rPr>
              <a:t> increase in weathering rate per 10˚C ∆T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2600" y="45720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6600"/>
                </a:solidFill>
              </a:rPr>
              <a:t>Weathering in basalt provinces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685800"/>
            <a:ext cx="735717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u="sng" dirty="0" smtClean="0">
                <a:solidFill>
                  <a:srgbClr val="FF6600"/>
                </a:solidFill>
              </a:rPr>
              <a:t>A few important </a:t>
            </a:r>
            <a:r>
              <a:rPr lang="en-US" sz="2800" i="1" u="sng" dirty="0" smtClean="0">
                <a:solidFill>
                  <a:srgbClr val="FF6600"/>
                </a:solidFill>
              </a:rPr>
              <a:t>notions:</a:t>
            </a:r>
            <a:endParaRPr lang="en-US" sz="2800" i="1" u="sng" dirty="0" smtClean="0">
              <a:solidFill>
                <a:srgbClr val="FF6600"/>
              </a:solidFill>
            </a:endParaRPr>
          </a:p>
          <a:p>
            <a:endParaRPr lang="en-US" sz="2800" i="1" u="sng" dirty="0" smtClean="0">
              <a:solidFill>
                <a:srgbClr val="FFFF00"/>
              </a:solidFill>
            </a:endParaRPr>
          </a:p>
          <a:p>
            <a:r>
              <a:rPr lang="en-US" sz="2800" i="1" dirty="0" smtClean="0">
                <a:solidFill>
                  <a:srgbClr val="FFFF00"/>
                </a:solidFill>
              </a:rPr>
              <a:t>Tropical arcs ≈ 1% of terrestrial surface, with 15-20% of CO</a:t>
            </a:r>
            <a:r>
              <a:rPr lang="en-US" sz="2800" i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i="1" dirty="0" smtClean="0">
                <a:solidFill>
                  <a:srgbClr val="FFFF00"/>
                </a:solidFill>
              </a:rPr>
              <a:t> consumption, with apparently s</a:t>
            </a:r>
            <a:r>
              <a:rPr lang="en-US" sz="2800" i="1" dirty="0" smtClean="0">
                <a:solidFill>
                  <a:srgbClr val="FFFF00"/>
                </a:solidFill>
              </a:rPr>
              <a:t>trong climate sensitivity.</a:t>
            </a:r>
            <a:endParaRPr lang="en-US" sz="2800" i="1" dirty="0" smtClean="0">
              <a:solidFill>
                <a:srgbClr val="FFFF00"/>
              </a:solidFill>
            </a:endParaRPr>
          </a:p>
          <a:p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C </a:t>
            </a:r>
            <a:r>
              <a:rPr lang="en-US" sz="2800" dirty="0" smtClean="0">
                <a:solidFill>
                  <a:srgbClr val="FFFFFF"/>
                </a:solidFill>
              </a:rPr>
              <a:t>fluxes in rivers – focus here, but also </a:t>
            </a:r>
            <a:endParaRPr lang="en-US" sz="2800" dirty="0" smtClean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geothermal fluxes </a:t>
            </a:r>
            <a:endParaRPr lang="en-US" sz="2800" dirty="0" smtClean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ground water </a:t>
            </a:r>
            <a:r>
              <a:rPr lang="en-US" sz="2800" dirty="0" smtClean="0">
                <a:solidFill>
                  <a:srgbClr val="FFFFFF"/>
                </a:solidFill>
              </a:rPr>
              <a:t>fluxes  (in Hawaii 15x!)</a:t>
            </a:r>
            <a:endParaRPr lang="en-US" sz="2800" dirty="0" smtClean="0">
              <a:solidFill>
                <a:srgbClr val="FFFFFF"/>
              </a:solidFill>
            </a:endParaRPr>
          </a:p>
          <a:p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i="1" dirty="0" smtClean="0">
                <a:solidFill>
                  <a:srgbClr val="FFFF00"/>
                </a:solidFill>
              </a:rPr>
              <a:t>Hypothesis:</a:t>
            </a:r>
            <a:r>
              <a:rPr lang="en-US" sz="2800" dirty="0" smtClean="0">
                <a:solidFill>
                  <a:srgbClr val="FFFF00"/>
                </a:solidFill>
              </a:rPr>
              <a:t> Arcs (± LIPs) are the </a:t>
            </a:r>
            <a:r>
              <a:rPr lang="en-US" sz="2800" i="1" dirty="0" smtClean="0">
                <a:solidFill>
                  <a:srgbClr val="FFFF00"/>
                </a:solidFill>
              </a:rPr>
              <a:t>locus</a:t>
            </a:r>
            <a:r>
              <a:rPr lang="en-US" sz="2800" dirty="0" smtClean="0">
                <a:solidFill>
                  <a:srgbClr val="FFFF00"/>
                </a:solidFill>
              </a:rPr>
              <a:t> of the climate-weathering feedback.  </a:t>
            </a:r>
          </a:p>
          <a:p>
            <a:r>
              <a:rPr lang="en-US" sz="2800" dirty="0" err="1" smtClean="0">
                <a:solidFill>
                  <a:srgbClr val="FFFF00"/>
                </a:solidFill>
              </a:rPr>
              <a:t>Cratonic</a:t>
            </a:r>
            <a:r>
              <a:rPr lang="en-US" sz="2800" dirty="0" smtClean="0">
                <a:solidFill>
                  <a:srgbClr val="FFFF00"/>
                </a:solidFill>
              </a:rPr>
              <a:t> settings less sensitive to climate but also to tectonics via erosion rate effects.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400" y="152401"/>
            <a:ext cx="6832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Oh, by the way, arcs are a source of CO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too.  </a:t>
            </a:r>
          </a:p>
          <a:p>
            <a:endParaRPr lang="en-US" sz="2800" dirty="0"/>
          </a:p>
          <a:p>
            <a:r>
              <a:rPr lang="en-US" sz="2800" dirty="0" smtClean="0"/>
              <a:t>Hmm, where does that get us?</a:t>
            </a:r>
            <a:endParaRPr lang="en-US" sz="2400" i="1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114800" y="6052066"/>
            <a:ext cx="481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Fuego, Christmas Day 2010 (Antigua, Guatemala)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5440" y="1371600"/>
            <a:ext cx="8382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        CaCO</a:t>
            </a:r>
            <a:r>
              <a:rPr lang="en-US" sz="2400" baseline="-25000" dirty="0" smtClean="0">
                <a:solidFill>
                  <a:srgbClr val="FFFF00"/>
                </a:solidFill>
              </a:rPr>
              <a:t>3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+ </a:t>
            </a:r>
            <a:r>
              <a:rPr lang="en-US" sz="2400" dirty="0" smtClean="0">
                <a:solidFill>
                  <a:srgbClr val="FFFF00"/>
                </a:solidFill>
              </a:rPr>
              <a:t> H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6600"/>
                </a:solidFill>
              </a:rPr>
              <a:t>CO</a:t>
            </a:r>
            <a:r>
              <a:rPr lang="en-US" sz="2400" baseline="-25000" dirty="0" smtClean="0">
                <a:solidFill>
                  <a:srgbClr val="FF6600"/>
                </a:solidFill>
              </a:rPr>
              <a:t>3</a:t>
            </a:r>
            <a:r>
              <a:rPr lang="en-US" sz="2400" dirty="0" smtClean="0">
                <a:solidFill>
                  <a:srgbClr val="FFFF00"/>
                </a:solidFill>
              </a:rPr>
              <a:t>  &lt;-&gt; Ca</a:t>
            </a:r>
            <a:r>
              <a:rPr lang="en-US" sz="2400" baseline="30000" dirty="0" smtClean="0">
                <a:solidFill>
                  <a:srgbClr val="FFFF00"/>
                </a:solidFill>
              </a:rPr>
              <a:t>++</a:t>
            </a:r>
            <a:r>
              <a:rPr lang="en-US" sz="2400" dirty="0" smtClean="0">
                <a:solidFill>
                  <a:srgbClr val="FFFF00"/>
                </a:solidFill>
              </a:rPr>
              <a:t> + 2 HCO</a:t>
            </a:r>
            <a:r>
              <a:rPr lang="en-US" sz="2400" baseline="-25000" dirty="0" smtClean="0">
                <a:solidFill>
                  <a:srgbClr val="FFFF00"/>
                </a:solidFill>
              </a:rPr>
              <a:t>3</a:t>
            </a:r>
            <a:r>
              <a:rPr lang="en-US" sz="2400" baseline="30000" dirty="0" smtClean="0">
                <a:solidFill>
                  <a:srgbClr val="FFFF00"/>
                </a:solidFill>
              </a:rPr>
              <a:t>-</a:t>
            </a:r>
          </a:p>
          <a:p>
            <a:pPr algn="ctr"/>
            <a:endParaRPr lang="en-US" sz="2400" baseline="30000" dirty="0">
              <a:solidFill>
                <a:srgbClr val="FFFF00"/>
              </a:solidFill>
            </a:endParaRPr>
          </a:p>
          <a:p>
            <a:pPr algn="ctr"/>
            <a:endParaRPr lang="en-US" sz="2400" dirty="0" smtClean="0">
              <a:solidFill>
                <a:srgbClr val="FFFF00"/>
              </a:solidFill>
            </a:endParaRPr>
          </a:p>
          <a:p>
            <a:pPr algn="ctr"/>
            <a:endParaRPr lang="en-US" sz="2400" b="1" baseline="30000" dirty="0" smtClean="0">
              <a:solidFill>
                <a:srgbClr val="FFFF00"/>
              </a:solidFill>
            </a:endParaRPr>
          </a:p>
          <a:p>
            <a:pPr algn="ctr"/>
            <a:endParaRPr lang="en-US" sz="2400" baseline="30000" dirty="0" smtClean="0">
              <a:solidFill>
                <a:srgbClr val="FFFF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             Ca</a:t>
            </a:r>
            <a:r>
              <a:rPr lang="en-US" sz="2400" baseline="30000" dirty="0" smtClean="0">
                <a:solidFill>
                  <a:srgbClr val="FFFF00"/>
                </a:solidFill>
              </a:rPr>
              <a:t>++</a:t>
            </a:r>
            <a:r>
              <a:rPr lang="en-US" sz="2400" dirty="0" smtClean="0">
                <a:solidFill>
                  <a:srgbClr val="FFFF00"/>
                </a:solidFill>
              </a:rPr>
              <a:t> + 2 HCO</a:t>
            </a:r>
            <a:r>
              <a:rPr lang="en-US" sz="2400" baseline="-25000" dirty="0" smtClean="0">
                <a:solidFill>
                  <a:srgbClr val="FFFF00"/>
                </a:solidFill>
              </a:rPr>
              <a:t>3</a:t>
            </a:r>
            <a:r>
              <a:rPr lang="en-US" sz="2400" baseline="30000" dirty="0" smtClean="0">
                <a:solidFill>
                  <a:srgbClr val="FFFF00"/>
                </a:solidFill>
              </a:rPr>
              <a:t>-</a:t>
            </a:r>
            <a:r>
              <a:rPr lang="en-US" sz="2400" dirty="0" smtClean="0">
                <a:solidFill>
                  <a:srgbClr val="FFFF00"/>
                </a:solidFill>
              </a:rPr>
              <a:t> &lt;-&gt; CaCO</a:t>
            </a:r>
            <a:r>
              <a:rPr lang="en-US" sz="2400" baseline="-25000" dirty="0" smtClean="0">
                <a:solidFill>
                  <a:srgbClr val="FFFF00"/>
                </a:solidFill>
              </a:rPr>
              <a:t>3</a:t>
            </a:r>
            <a:r>
              <a:rPr lang="en-US" sz="2400" dirty="0" smtClean="0">
                <a:solidFill>
                  <a:srgbClr val="FFFF00"/>
                </a:solidFill>
              </a:rPr>
              <a:t> + H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O + </a:t>
            </a:r>
            <a:r>
              <a:rPr lang="en-US" sz="2400" dirty="0" smtClean="0">
                <a:solidFill>
                  <a:srgbClr val="FF6600"/>
                </a:solidFill>
              </a:rPr>
              <a:t>CO</a:t>
            </a:r>
            <a:r>
              <a:rPr lang="en-US" sz="2400" baseline="-25000" dirty="0" smtClean="0">
                <a:solidFill>
                  <a:srgbClr val="FF6600"/>
                </a:solidFill>
              </a:rPr>
              <a:t>2</a:t>
            </a:r>
          </a:p>
          <a:p>
            <a:pPr algn="ctr"/>
            <a:r>
              <a:rPr lang="en-US" sz="2400" baseline="-25000" dirty="0" smtClean="0">
                <a:solidFill>
                  <a:srgbClr val="FFFF00"/>
                </a:solidFill>
              </a:rPr>
              <a:t>_________________________________________________________________</a:t>
            </a:r>
          </a:p>
          <a:p>
            <a:pPr algn="ctr"/>
            <a:endParaRPr lang="en-US" sz="2400" baseline="-25000" dirty="0" smtClean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2600" y="228600"/>
            <a:ext cx="41803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FFFF00"/>
                </a:solidFill>
              </a:rPr>
              <a:t>Weathering of carbonates:</a:t>
            </a:r>
          </a:p>
          <a:p>
            <a:r>
              <a:rPr lang="en-US" sz="2800" i="1" dirty="0" smtClean="0">
                <a:solidFill>
                  <a:srgbClr val="FFFF00"/>
                </a:solidFill>
              </a:rPr>
              <a:t>Acid-base reaction</a:t>
            </a:r>
            <a:endParaRPr lang="en-US" sz="2800" i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2300" y="4572000"/>
            <a:ext cx="68023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FFFF00"/>
                </a:solidFill>
              </a:rPr>
              <a:t>Carbonate weathering is an important buffer</a:t>
            </a:r>
          </a:p>
          <a:p>
            <a:r>
              <a:rPr lang="en-US" sz="2800" i="1" dirty="0" smtClean="0">
                <a:solidFill>
                  <a:srgbClr val="FFFF00"/>
                </a:solidFill>
              </a:rPr>
              <a:t>but not a long term sink for CO</a:t>
            </a:r>
            <a:r>
              <a:rPr lang="en-US" sz="2800" i="1" baseline="-25000" dirty="0" smtClean="0">
                <a:solidFill>
                  <a:srgbClr val="FFFF00"/>
                </a:solidFill>
              </a:rPr>
              <a:t>2</a:t>
            </a:r>
            <a:endParaRPr lang="en-US" sz="2800" i="1" baseline="-250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0" y="3741003"/>
            <a:ext cx="3432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6600"/>
                </a:solidFill>
              </a:rPr>
              <a:t>Net is zero change in CO2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800" y="1937266"/>
            <a:ext cx="6154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Carbonic acid consumed, </a:t>
            </a:r>
            <a:r>
              <a:rPr lang="en-US" i="1" dirty="0" smtClean="0">
                <a:solidFill>
                  <a:schemeClr val="bg1"/>
                </a:solidFill>
              </a:rPr>
              <a:t>base </a:t>
            </a:r>
            <a:r>
              <a:rPr lang="en-US" i="1" dirty="0" err="1" smtClean="0">
                <a:solidFill>
                  <a:schemeClr val="bg1"/>
                </a:solidFill>
              </a:rPr>
              <a:t>cation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smtClean="0">
                <a:solidFill>
                  <a:schemeClr val="bg1"/>
                </a:solidFill>
              </a:rPr>
              <a:t>and bicarbonate produced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2510632"/>
            <a:ext cx="6773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 oceans, reaction is reversed resulting in sedimentation and pH ≈ 8.3</a:t>
            </a:r>
            <a:endParaRPr lang="en-US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600200"/>
            <a:ext cx="838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         CaAl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Si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O</a:t>
            </a:r>
            <a:r>
              <a:rPr lang="en-US" sz="2400" baseline="-25000" dirty="0" smtClean="0">
                <a:solidFill>
                  <a:srgbClr val="FFFF00"/>
                </a:solidFill>
              </a:rPr>
              <a:t>8</a:t>
            </a:r>
            <a:r>
              <a:rPr lang="en-US" sz="2400" dirty="0" smtClean="0">
                <a:solidFill>
                  <a:srgbClr val="FFFF00"/>
                </a:solidFill>
              </a:rPr>
              <a:t> + </a:t>
            </a:r>
            <a:r>
              <a:rPr lang="en-US" sz="2400" dirty="0" smtClean="0">
                <a:solidFill>
                  <a:srgbClr val="FF66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6600"/>
                </a:solidFill>
              </a:rPr>
              <a:t>CO</a:t>
            </a:r>
            <a:r>
              <a:rPr lang="en-US" sz="2400" baseline="-25000" dirty="0" smtClean="0">
                <a:solidFill>
                  <a:srgbClr val="FF66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 + 3 H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O &lt;-&gt; Ca</a:t>
            </a:r>
            <a:r>
              <a:rPr lang="en-US" sz="2400" baseline="30000" dirty="0" smtClean="0">
                <a:solidFill>
                  <a:srgbClr val="FFFF00"/>
                </a:solidFill>
              </a:rPr>
              <a:t>++</a:t>
            </a:r>
            <a:r>
              <a:rPr lang="en-US" sz="2400" dirty="0" smtClean="0">
                <a:solidFill>
                  <a:srgbClr val="FFFF00"/>
                </a:solidFill>
              </a:rPr>
              <a:t> + Al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Si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O</a:t>
            </a:r>
            <a:r>
              <a:rPr lang="en-US" sz="2400" baseline="-25000" dirty="0" smtClean="0">
                <a:solidFill>
                  <a:srgbClr val="FFFF00"/>
                </a:solidFill>
              </a:rPr>
              <a:t>5</a:t>
            </a:r>
            <a:r>
              <a:rPr lang="en-US" sz="2400" dirty="0" smtClean="0">
                <a:solidFill>
                  <a:srgbClr val="FFFF00"/>
                </a:solidFill>
              </a:rPr>
              <a:t>(OH)</a:t>
            </a:r>
            <a:r>
              <a:rPr lang="en-US" sz="2400" baseline="-25000" dirty="0" smtClean="0">
                <a:solidFill>
                  <a:srgbClr val="FFFF00"/>
                </a:solidFill>
              </a:rPr>
              <a:t>4</a:t>
            </a:r>
            <a:r>
              <a:rPr lang="en-US" sz="2400" dirty="0" smtClean="0">
                <a:solidFill>
                  <a:srgbClr val="FFFF00"/>
                </a:solidFill>
              </a:rPr>
              <a:t> +2 HCO</a:t>
            </a:r>
            <a:r>
              <a:rPr lang="en-US" sz="2400" baseline="-25000" dirty="0" smtClean="0">
                <a:solidFill>
                  <a:srgbClr val="FFFF00"/>
                </a:solidFill>
              </a:rPr>
              <a:t>3</a:t>
            </a:r>
            <a:r>
              <a:rPr lang="en-US" sz="2400" baseline="30000" dirty="0" smtClean="0">
                <a:solidFill>
                  <a:srgbClr val="FFFF00"/>
                </a:solidFill>
              </a:rPr>
              <a:t>-</a:t>
            </a:r>
          </a:p>
          <a:p>
            <a:pPr algn="ctr"/>
            <a:endParaRPr lang="en-US" sz="2400" baseline="30000" dirty="0">
              <a:solidFill>
                <a:srgbClr val="FFFF00"/>
              </a:solidFill>
            </a:endParaRPr>
          </a:p>
          <a:p>
            <a:pPr algn="ctr"/>
            <a:endParaRPr lang="en-US" sz="2400" dirty="0" smtClean="0">
              <a:solidFill>
                <a:srgbClr val="FFFF00"/>
              </a:solidFill>
            </a:endParaRPr>
          </a:p>
          <a:p>
            <a:pPr algn="ctr"/>
            <a:endParaRPr lang="en-US" sz="2400" baseline="30000" dirty="0" smtClean="0">
              <a:solidFill>
                <a:srgbClr val="FFFF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             Ca</a:t>
            </a:r>
            <a:r>
              <a:rPr lang="en-US" sz="2400" baseline="30000" dirty="0" smtClean="0">
                <a:solidFill>
                  <a:srgbClr val="FFFF00"/>
                </a:solidFill>
              </a:rPr>
              <a:t>++</a:t>
            </a:r>
            <a:r>
              <a:rPr lang="en-US" sz="2400" dirty="0" smtClean="0">
                <a:solidFill>
                  <a:srgbClr val="FFFF00"/>
                </a:solidFill>
              </a:rPr>
              <a:t> + 2 HCO</a:t>
            </a:r>
            <a:r>
              <a:rPr lang="en-US" sz="2400" baseline="-25000" dirty="0" smtClean="0">
                <a:solidFill>
                  <a:srgbClr val="FFFF00"/>
                </a:solidFill>
              </a:rPr>
              <a:t>3</a:t>
            </a:r>
            <a:r>
              <a:rPr lang="en-US" sz="2400" baseline="30000" dirty="0" smtClean="0">
                <a:solidFill>
                  <a:srgbClr val="FFFF00"/>
                </a:solidFill>
              </a:rPr>
              <a:t>-</a:t>
            </a:r>
            <a:r>
              <a:rPr lang="en-US" sz="2400" dirty="0" smtClean="0">
                <a:solidFill>
                  <a:srgbClr val="FFFF00"/>
                </a:solidFill>
              </a:rPr>
              <a:t> &lt;-&gt; CaCO</a:t>
            </a:r>
            <a:r>
              <a:rPr lang="en-US" sz="2400" baseline="-25000" dirty="0" smtClean="0">
                <a:solidFill>
                  <a:srgbClr val="FFFF00"/>
                </a:solidFill>
              </a:rPr>
              <a:t>3</a:t>
            </a:r>
            <a:r>
              <a:rPr lang="en-US" sz="2400" dirty="0" smtClean="0">
                <a:solidFill>
                  <a:srgbClr val="FFFF00"/>
                </a:solidFill>
              </a:rPr>
              <a:t> + H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O + </a:t>
            </a:r>
            <a:r>
              <a:rPr lang="en-US" sz="2400" dirty="0" smtClean="0">
                <a:solidFill>
                  <a:srgbClr val="FF6600"/>
                </a:solidFill>
              </a:rPr>
              <a:t>CO</a:t>
            </a:r>
            <a:r>
              <a:rPr lang="en-US" sz="2400" baseline="-25000" dirty="0" smtClean="0">
                <a:solidFill>
                  <a:srgbClr val="FF6600"/>
                </a:solidFill>
              </a:rPr>
              <a:t>2</a:t>
            </a:r>
          </a:p>
          <a:p>
            <a:pPr algn="ctr"/>
            <a:r>
              <a:rPr lang="en-US" sz="2400" baseline="-25000" dirty="0" smtClean="0">
                <a:solidFill>
                  <a:srgbClr val="FFFF00"/>
                </a:solidFill>
              </a:rPr>
              <a:t>_________________________________________________________________</a:t>
            </a:r>
          </a:p>
          <a:p>
            <a:pPr algn="ctr"/>
            <a:endParaRPr lang="en-US" sz="2400" baseline="-25000" dirty="0" smtClean="0">
              <a:solidFill>
                <a:srgbClr val="FFFF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CaAl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Si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O</a:t>
            </a:r>
            <a:r>
              <a:rPr lang="en-US" sz="2400" baseline="-25000" dirty="0" smtClean="0">
                <a:solidFill>
                  <a:srgbClr val="FFFF00"/>
                </a:solidFill>
              </a:rPr>
              <a:t>8</a:t>
            </a:r>
            <a:r>
              <a:rPr lang="en-US" sz="2400" dirty="0" smtClean="0">
                <a:solidFill>
                  <a:srgbClr val="FFFF00"/>
                </a:solidFill>
              </a:rPr>
              <a:t> + </a:t>
            </a:r>
            <a:r>
              <a:rPr lang="en-US" sz="2400" dirty="0" smtClean="0">
                <a:solidFill>
                  <a:srgbClr val="FF6600"/>
                </a:solidFill>
              </a:rPr>
              <a:t>CO</a:t>
            </a:r>
            <a:r>
              <a:rPr lang="en-US" sz="2400" baseline="-25000" dirty="0" smtClean="0">
                <a:solidFill>
                  <a:srgbClr val="FF66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 + 2 H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O &lt;-&gt; </a:t>
            </a:r>
            <a:r>
              <a:rPr lang="en-US" sz="2400" dirty="0" smtClean="0">
                <a:solidFill>
                  <a:srgbClr val="FF6600"/>
                </a:solidFill>
              </a:rPr>
              <a:t>CaCO</a:t>
            </a:r>
            <a:r>
              <a:rPr lang="en-US" sz="2400" baseline="-25000" dirty="0" smtClean="0">
                <a:solidFill>
                  <a:srgbClr val="FF6600"/>
                </a:solidFill>
              </a:rPr>
              <a:t>3</a:t>
            </a:r>
            <a:r>
              <a:rPr lang="en-US" sz="2400" baseline="-250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+ Al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Si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O</a:t>
            </a:r>
            <a:r>
              <a:rPr lang="en-US" sz="2400" baseline="-25000" dirty="0" smtClean="0">
                <a:solidFill>
                  <a:srgbClr val="FFFF00"/>
                </a:solidFill>
              </a:rPr>
              <a:t>5</a:t>
            </a:r>
            <a:r>
              <a:rPr lang="en-US" sz="2400" dirty="0" smtClean="0">
                <a:solidFill>
                  <a:srgbClr val="FFFF00"/>
                </a:solidFill>
              </a:rPr>
              <a:t>(OH)</a:t>
            </a:r>
            <a:r>
              <a:rPr lang="en-US" sz="2400" baseline="-25000" dirty="0" smtClean="0">
                <a:solidFill>
                  <a:srgbClr val="FFFF00"/>
                </a:solidFill>
              </a:rPr>
              <a:t>4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endParaRPr lang="en-US" sz="2400" baseline="-250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609600"/>
            <a:ext cx="6852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FFFF00"/>
                </a:solidFill>
              </a:rPr>
              <a:t>Weathering of Ca, Mg silicates consumes CO</a:t>
            </a:r>
            <a:r>
              <a:rPr lang="en-US" sz="2800" i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i="1" dirty="0" smtClean="0">
                <a:solidFill>
                  <a:srgbClr val="FFFF00"/>
                </a:solidFill>
              </a:rPr>
              <a:t> </a:t>
            </a:r>
            <a:endParaRPr lang="en-US" sz="2800" i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2300" y="4648200"/>
            <a:ext cx="75064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FFFF00"/>
                </a:solidFill>
              </a:rPr>
              <a:t>Na, K silicates are much less efficient sinks for CO</a:t>
            </a:r>
            <a:r>
              <a:rPr lang="en-US" sz="2800" i="1" baseline="-25000" dirty="0" smtClean="0">
                <a:solidFill>
                  <a:srgbClr val="FFFF00"/>
                </a:solidFill>
              </a:rPr>
              <a:t>2</a:t>
            </a:r>
          </a:p>
          <a:p>
            <a:r>
              <a:rPr lang="en-US" sz="2800" i="1" dirty="0" smtClean="0">
                <a:solidFill>
                  <a:srgbClr val="FFFF00"/>
                </a:solidFill>
              </a:rPr>
              <a:t>(because we don’t make Na</a:t>
            </a:r>
            <a:r>
              <a:rPr lang="en-US" sz="2800" i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i="1" dirty="0" smtClean="0">
                <a:solidFill>
                  <a:srgbClr val="FFFF00"/>
                </a:solidFill>
              </a:rPr>
              <a:t>CO</a:t>
            </a:r>
            <a:r>
              <a:rPr lang="en-US" sz="2800" i="1" baseline="-25000" dirty="0" smtClean="0">
                <a:solidFill>
                  <a:srgbClr val="FFFF00"/>
                </a:solidFill>
              </a:rPr>
              <a:t>3</a:t>
            </a:r>
            <a:r>
              <a:rPr lang="en-US" sz="2800" i="1" dirty="0" smtClean="0">
                <a:solidFill>
                  <a:srgbClr val="FFFF00"/>
                </a:solidFill>
              </a:rPr>
              <a:t> in the oceans)</a:t>
            </a:r>
            <a:endParaRPr lang="en-US" sz="2800" i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890" y="3693080"/>
            <a:ext cx="693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6600"/>
                </a:solidFill>
              </a:rPr>
              <a:t>net</a:t>
            </a:r>
            <a:endParaRPr lang="en-US" sz="2400" i="1" dirty="0">
              <a:solidFill>
                <a:srgbClr val="FF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2133600"/>
            <a:ext cx="6375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Acid (CO</a:t>
            </a:r>
            <a:r>
              <a:rPr lang="en-US" i="1" baseline="-25000" dirty="0" smtClean="0">
                <a:solidFill>
                  <a:srgbClr val="FFFFFF"/>
                </a:solidFill>
              </a:rPr>
              <a:t>2</a:t>
            </a:r>
            <a:r>
              <a:rPr lang="en-US" i="1" dirty="0" smtClean="0">
                <a:solidFill>
                  <a:srgbClr val="FFFFFF"/>
                </a:solidFill>
              </a:rPr>
              <a:t>) consumed, base </a:t>
            </a:r>
            <a:r>
              <a:rPr lang="en-US" i="1" dirty="0" err="1" smtClean="0">
                <a:solidFill>
                  <a:srgbClr val="FFFFFF"/>
                </a:solidFill>
              </a:rPr>
              <a:t>cation</a:t>
            </a:r>
            <a:r>
              <a:rPr lang="en-US" i="1" dirty="0" smtClean="0">
                <a:solidFill>
                  <a:srgbClr val="FFFFFF"/>
                </a:solidFill>
              </a:rPr>
              <a:t>, bicarbonate, and clay produced</a:t>
            </a:r>
            <a:endParaRPr lang="en-US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488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aolini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96900"/>
            <a:ext cx="8153400" cy="5664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9200" y="6261100"/>
            <a:ext cx="7473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Kaolinite produced by weathering </a:t>
            </a:r>
            <a:r>
              <a:rPr lang="en-US" dirty="0" err="1" smtClean="0"/>
              <a:t>qtz</a:t>
            </a:r>
            <a:r>
              <a:rPr lang="en-US" dirty="0" smtClean="0"/>
              <a:t> diorite, Luquillo, PR (White et al., 1998)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853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533400"/>
            <a:ext cx="2590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Weathering reactions are </a:t>
            </a:r>
            <a:r>
              <a:rPr lang="en-US" i="1" dirty="0" smtClean="0"/>
              <a:t>heterogeneous surface </a:t>
            </a:r>
            <a:r>
              <a:rPr lang="en-US" dirty="0" smtClean="0"/>
              <a:t>reactions, </a:t>
            </a:r>
          </a:p>
          <a:p>
            <a:r>
              <a:rPr lang="en-US" dirty="0" smtClean="0"/>
              <a:t>partly controlled</a:t>
            </a:r>
            <a:r>
              <a:rPr lang="en-US" dirty="0"/>
              <a:t> </a:t>
            </a:r>
            <a:r>
              <a:rPr lang="en-US" dirty="0" smtClean="0"/>
              <a:t>by crystal structure and defects in </a:t>
            </a:r>
            <a:r>
              <a:rPr lang="en-US" dirty="0" smtClean="0"/>
              <a:t>minerals.</a:t>
            </a:r>
          </a:p>
          <a:p>
            <a:endParaRPr lang="en-US" dirty="0"/>
          </a:p>
          <a:p>
            <a:r>
              <a:rPr lang="en-US" i="1" dirty="0" smtClean="0"/>
              <a:t>Some hypotheses for the structure of the mineral -  water interface (Zhu et al., GCA 2006)</a:t>
            </a:r>
          </a:p>
          <a:p>
            <a:endParaRPr lang="en-US" i="1" dirty="0"/>
          </a:p>
          <a:p>
            <a:r>
              <a:rPr lang="en-US" dirty="0" smtClean="0"/>
              <a:t>Consequently, the controls on </a:t>
            </a:r>
            <a:r>
              <a:rPr lang="en-US" u="sng" dirty="0" smtClean="0"/>
              <a:t>reaction rate</a:t>
            </a:r>
            <a:r>
              <a:rPr lang="en-US" dirty="0" smtClean="0"/>
              <a:t> are complex.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152400"/>
            <a:ext cx="4572000" cy="659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69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100"/>
            <a:ext cx="9144000" cy="650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32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609600"/>
            <a:ext cx="7010400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controls on weathering reactions rates: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Distance from equilibrium (degree of </a:t>
            </a:r>
            <a:r>
              <a:rPr lang="en-US" dirty="0" err="1" smtClean="0"/>
              <a:t>undersaturation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Diffusive transport to/from interface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Surface site occupancy (reversible/irreversible)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Defect density in crystal structure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Mineral surface area (evolves with reaction)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Complexation</a:t>
            </a:r>
            <a:r>
              <a:rPr lang="en-US" dirty="0" smtClean="0"/>
              <a:t>, ligands</a:t>
            </a:r>
            <a:r>
              <a:rPr lang="en-US" dirty="0"/>
              <a:t> </a:t>
            </a:r>
            <a:r>
              <a:rPr lang="en-US" dirty="0" smtClean="0"/>
              <a:t>(esp. organic ligands)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Temperature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Coatings of secondary minerals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Strain rate from ∆V of secondary mineral formation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Permeability of weathering zone</a:t>
            </a:r>
          </a:p>
          <a:p>
            <a:endParaRPr lang="en-US" dirty="0"/>
          </a:p>
          <a:p>
            <a:pPr lvl="1"/>
            <a:r>
              <a:rPr lang="en-US" i="1" dirty="0" smtClean="0"/>
              <a:t>You get the idea …</a:t>
            </a:r>
          </a:p>
          <a:p>
            <a:endParaRPr lang="en-US" dirty="0" smtClean="0"/>
          </a:p>
          <a:p>
            <a:r>
              <a:rPr lang="en-US" dirty="0" smtClean="0"/>
              <a:t>It is </a:t>
            </a:r>
            <a:r>
              <a:rPr lang="en-US" u="sng" dirty="0" smtClean="0"/>
              <a:t>not easy </a:t>
            </a:r>
            <a:r>
              <a:rPr lang="en-US" dirty="0" smtClean="0"/>
              <a:t>to begin with microscopic properties/processes and predict behavior at the scale of a soil profile or watershed.  </a:t>
            </a:r>
            <a:r>
              <a:rPr lang="en-US" i="1" dirty="0" smtClean="0"/>
              <a:t>Reactive transport modeling</a:t>
            </a:r>
            <a:r>
              <a:rPr lang="en-US" dirty="0" smtClean="0"/>
              <a:t> tries to do that at a continuum scale, but many kinetic parameters must be specified and are often poorly known.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687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16004</TotalTime>
  <Words>1515</Words>
  <Application>Microsoft Macintosh PowerPoint</Application>
  <PresentationFormat>On-screen Show (4:3)</PresentationFormat>
  <Paragraphs>237</Paragraphs>
  <Slides>36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Arcs – a critical sink in the global C cycle?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Cornell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                        </dc:creator>
  <cp:lastModifiedBy>Louis Derry</cp:lastModifiedBy>
  <cp:revision>88</cp:revision>
  <dcterms:created xsi:type="dcterms:W3CDTF">2010-08-09T16:10:56Z</dcterms:created>
  <dcterms:modified xsi:type="dcterms:W3CDTF">2013-07-12T17:59:50Z</dcterms:modified>
</cp:coreProperties>
</file>