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86" r:id="rId1"/>
  </p:sldMasterIdLst>
  <p:notesMasterIdLst>
    <p:notesMasterId r:id="rId14"/>
  </p:notesMasterIdLst>
  <p:handoutMasterIdLst>
    <p:handoutMasterId r:id="rId15"/>
  </p:handoutMasterIdLst>
  <p:sldIdLst>
    <p:sldId id="264" r:id="rId2"/>
    <p:sldId id="497" r:id="rId3"/>
    <p:sldId id="503" r:id="rId4"/>
    <p:sldId id="502" r:id="rId5"/>
    <p:sldId id="481" r:id="rId6"/>
    <p:sldId id="515" r:id="rId7"/>
    <p:sldId id="504" r:id="rId8"/>
    <p:sldId id="505" r:id="rId9"/>
    <p:sldId id="506" r:id="rId10"/>
    <p:sldId id="507" r:id="rId11"/>
    <p:sldId id="511" r:id="rId12"/>
    <p:sldId id="496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C49"/>
    <a:srgbClr val="663300"/>
    <a:srgbClr val="83AEFF"/>
    <a:srgbClr val="B3D6AC"/>
    <a:srgbClr val="FFDA90"/>
    <a:srgbClr val="384348"/>
    <a:srgbClr val="404040"/>
    <a:srgbClr val="4C87FF"/>
    <a:srgbClr val="699CFF"/>
    <a:srgbClr val="05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 autoAdjust="0"/>
    <p:restoredTop sz="80385" autoAdjust="0"/>
  </p:normalViewPr>
  <p:slideViewPr>
    <p:cSldViewPr snapToGrid="0">
      <p:cViewPr>
        <p:scale>
          <a:sx n="80" d="100"/>
          <a:sy n="80" d="100"/>
        </p:scale>
        <p:origin x="2112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20"/>
    </p:cViewPr>
  </p:sorterViewPr>
  <p:notesViewPr>
    <p:cSldViewPr snapToGrid="0">
      <p:cViewPr varScale="1">
        <p:scale>
          <a:sx n="68" d="100"/>
          <a:sy n="68" d="100"/>
        </p:scale>
        <p:origin x="-6198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5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fld id="{2B389A6C-DA23-41F1-8472-D80C897B7543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5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fld id="{DC3AE125-9BD9-4B24-89B3-E3AAD1B58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5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fld id="{E25AE72E-F942-423A-9B2D-B30C9AF1ADB1}" type="datetime1">
              <a:rPr lang="en-US"/>
              <a:pPr/>
              <a:t>7/21/17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10393"/>
            <a:ext cx="5121701" cy="417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29627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5" y="8819199"/>
            <a:ext cx="3027466" cy="46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29627">
              <a:defRPr sz="1200"/>
            </a:lvl1pPr>
          </a:lstStyle>
          <a:p>
            <a:fld id="{59C21308-A2BF-4B8F-87B8-C6245D953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pitchFamily="34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34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21308-A2BF-4B8F-87B8-C6245D953A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8500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94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9730" tIns="44865" rIns="89730" bIns="44865"/>
          <a:lstStyle/>
          <a:p>
            <a:fld id="{E9CA6C2B-8FBE-4F86-B7D3-28FE7C1DEE39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3" y="4341710"/>
            <a:ext cx="5030456" cy="4116923"/>
          </a:xfrm>
        </p:spPr>
        <p:txBody>
          <a:bodyPr lIns="89730" tIns="44865" rIns="89730" bIns="4486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5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4" y="4387751"/>
            <a:ext cx="5068958" cy="408950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110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4" y="4387751"/>
            <a:ext cx="5068958" cy="408950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53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4" y="4387751"/>
            <a:ext cx="5068958" cy="408950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3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700088"/>
            <a:ext cx="4518025" cy="3389312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34" y="4387751"/>
            <a:ext cx="5068958" cy="408950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24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2853B-0F09-E040-9963-6B3A0760D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eo_logo_oval_depth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6019800"/>
            <a:ext cx="770019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452-1598-4DEC-AE56-6F732584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471A-BFF3-4E8F-8719-026BD76AC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CB2F-6021-482C-9E79-0366154E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geo_logo_ov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876793"/>
            <a:ext cx="1142999" cy="90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sf_new_smal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CB2F-6021-482C-9E79-0366154E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geo_logo_ov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876793"/>
            <a:ext cx="1142999" cy="90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sf_new_smal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CB2F-6021-482C-9E79-0366154E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geo_logo_ov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876793"/>
            <a:ext cx="1142999" cy="90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sf_new_smal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CB2F-6021-482C-9E79-0366154E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geo_logo_ov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5876793"/>
            <a:ext cx="1142999" cy="90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sf_new_smal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FE1-B455-4051-BBBB-87AE2D8E3A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eo_logo_oval_depth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6019800"/>
            <a:ext cx="770019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BD30-7E27-4C30-A29E-16E6A4A6D6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5D36-E385-41F3-8125-FDB1AFB1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FEF6-5097-4D04-80EB-EE6CFBE6BF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118-8EE4-47A5-9107-DD758C728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DAB5-5AD4-4756-8FBB-68C6C4FD0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14552-74AB-49B3-AF9B-049EF8203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7/21/17 - CIDER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lpatino@nsf.gov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AF29C9B-CAA8-459F-B3BA-C709A8F49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eo_logo_oval_depth.gi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6019800"/>
            <a:ext cx="770019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3964" r:id="rId12"/>
    <p:sldLayoutId id="2147483935" r:id="rId13"/>
    <p:sldLayoutId id="2147483944" r:id="rId14"/>
    <p:sldLayoutId id="2147483948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awardsearch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28" y="1236257"/>
            <a:ext cx="8823366" cy="186442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3600" b="1" dirty="0" smtClean="0">
                <a:solidFill>
                  <a:srgbClr val="866C49"/>
                </a:solidFill>
                <a:latin typeface="Georgia"/>
                <a:cs typeface="Georgia"/>
              </a:rPr>
              <a:t>NATIONAL SCIENCE FOUNDATION</a:t>
            </a:r>
            <a:br>
              <a:rPr lang="en-US" sz="3600" b="1" dirty="0" smtClean="0">
                <a:solidFill>
                  <a:srgbClr val="866C49"/>
                </a:solidFill>
                <a:latin typeface="Georgia"/>
                <a:cs typeface="Georgia"/>
              </a:rPr>
            </a:br>
            <a:r>
              <a:rPr lang="en-US" sz="3600" b="1" dirty="0" smtClean="0">
                <a:solidFill>
                  <a:srgbClr val="866C49"/>
                </a:solidFill>
                <a:latin typeface="Georgia"/>
                <a:cs typeface="Georgia"/>
              </a:rPr>
              <a:t>(NSF)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2895" y="3507200"/>
            <a:ext cx="7374575" cy="24455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Lina C. Patino, Ph.D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Division of Earth Sciences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lpatino@</a:t>
            </a:r>
            <a:r>
              <a:rPr lang="en-US" sz="2000" b="1" dirty="0" err="1">
                <a:solidFill>
                  <a:schemeClr val="tx1"/>
                </a:solidFill>
              </a:rPr>
              <a:t>nsf.gov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2198688"/>
            <a:ext cx="457200" cy="441325"/>
          </a:xfrm>
        </p:spPr>
        <p:txBody>
          <a:bodyPr/>
          <a:lstStyle/>
          <a:p>
            <a:fld id="{EA0B0EB7-4DD2-D74A-B002-88F9838F8F4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3" name="Picture 5" descr="nsf_new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8940" y="5888890"/>
            <a:ext cx="742434" cy="74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lpatino@nsf.gov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0600" y="2667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05" charset="0"/>
              </a:rPr>
              <a:t/>
            </a:r>
            <a:br>
              <a:rPr lang="en-US">
                <a:latin typeface="Times New Roman" pitchFamily="-105" charset="0"/>
              </a:rPr>
            </a:br>
            <a:endParaRPr lang="en-US">
              <a:latin typeface="Times New Roman" pitchFamily="-10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42" y="1608145"/>
            <a:ext cx="8121433" cy="4892675"/>
          </a:xfrm>
        </p:spPr>
        <p:txBody>
          <a:bodyPr>
            <a:noAutofit/>
          </a:bodyPr>
          <a:lstStyle/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dirty="0"/>
              <a:t>Consider </a:t>
            </a:r>
            <a:r>
              <a:rPr lang="en-US" sz="2000" b="1" dirty="0" smtClean="0">
                <a:solidFill>
                  <a:srgbClr val="008000"/>
                </a:solidFill>
              </a:rPr>
              <a:t>your audience</a:t>
            </a:r>
          </a:p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b="1" dirty="0" smtClean="0">
                <a:solidFill>
                  <a:srgbClr val="008000"/>
                </a:solidFill>
              </a:rPr>
              <a:t>Know </a:t>
            </a:r>
            <a:r>
              <a:rPr lang="en-US" sz="2000" b="1" dirty="0">
                <a:solidFill>
                  <a:srgbClr val="008000"/>
                </a:solidFill>
              </a:rPr>
              <a:t>and follow </a:t>
            </a:r>
            <a:r>
              <a:rPr lang="en-US" sz="2000" dirty="0"/>
              <a:t>the </a:t>
            </a:r>
            <a:r>
              <a:rPr lang="en-US" sz="2000" b="1" i="1" dirty="0">
                <a:solidFill>
                  <a:srgbClr val="008000"/>
                </a:solidFill>
              </a:rPr>
              <a:t>current</a:t>
            </a:r>
            <a:r>
              <a:rPr lang="en-US" sz="2000" dirty="0"/>
              <a:t> Grant Proposal Guide (GPG) </a:t>
            </a:r>
            <a:r>
              <a:rPr lang="en-US" sz="2000" dirty="0" smtClean="0"/>
              <a:t>AND the </a:t>
            </a:r>
            <a:r>
              <a:rPr lang="en-US" sz="2000" b="1" dirty="0" smtClean="0">
                <a:solidFill>
                  <a:srgbClr val="008000"/>
                </a:solidFill>
              </a:rPr>
              <a:t>solicitation-specific requirements</a:t>
            </a:r>
            <a:r>
              <a:rPr lang="en-US" sz="2000" b="1" dirty="0" smtClean="0"/>
              <a:t> </a:t>
            </a:r>
            <a:r>
              <a:rPr lang="en-US" sz="2000" dirty="0" smtClean="0"/>
              <a:t>– ALL of them</a:t>
            </a:r>
            <a:endParaRPr lang="en-US" sz="2000" dirty="0"/>
          </a:p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b="1" dirty="0" smtClean="0">
                <a:solidFill>
                  <a:srgbClr val="008000"/>
                </a:solidFill>
              </a:rPr>
              <a:t>Separately</a:t>
            </a:r>
            <a:r>
              <a:rPr lang="en-US" sz="2000" dirty="0" smtClean="0"/>
              <a:t> </a:t>
            </a:r>
            <a:r>
              <a:rPr lang="en-US" sz="2000" dirty="0"/>
              <a:t>address </a:t>
            </a:r>
            <a:r>
              <a:rPr lang="en-US" sz="2000" u="sng" dirty="0"/>
              <a:t>Intellectual Merit and Broader Impacts</a:t>
            </a:r>
            <a:r>
              <a:rPr lang="en-US" sz="2000" dirty="0"/>
              <a:t> in both the Project Summary and Project Description</a:t>
            </a:r>
            <a:r>
              <a:rPr lang="en-US" sz="2000" dirty="0" smtClean="0"/>
              <a:t>.</a:t>
            </a:r>
          </a:p>
          <a:p>
            <a:pPr marL="346075" indent="-346075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b="1" dirty="0" smtClean="0">
                <a:solidFill>
                  <a:srgbClr val="008000"/>
                </a:solidFill>
              </a:rPr>
              <a:t>Match </a:t>
            </a:r>
            <a:r>
              <a:rPr lang="en-US" sz="2000" b="1" dirty="0">
                <a:solidFill>
                  <a:srgbClr val="008000"/>
                </a:solidFill>
              </a:rPr>
              <a:t>and justify </a:t>
            </a:r>
            <a:r>
              <a:rPr lang="en-US" sz="2000" dirty="0"/>
              <a:t>the budget to the scope of the proposed work - ask for what you </a:t>
            </a:r>
            <a:r>
              <a:rPr lang="en-US" sz="2000" dirty="0" smtClean="0"/>
              <a:t>need.</a:t>
            </a:r>
          </a:p>
          <a:p>
            <a:pPr marL="346075" indent="-346075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dirty="0"/>
              <a:t>Don’t submit your </a:t>
            </a:r>
            <a:r>
              <a:rPr lang="en-US" sz="2000" dirty="0" smtClean="0"/>
              <a:t>proposal </a:t>
            </a:r>
            <a:r>
              <a:rPr lang="en-US" sz="2000" dirty="0"/>
              <a:t>at the </a:t>
            </a:r>
            <a:r>
              <a:rPr lang="en-US" sz="2000" b="1" dirty="0">
                <a:solidFill>
                  <a:srgbClr val="008000"/>
                </a:solidFill>
              </a:rPr>
              <a:t>last </a:t>
            </a:r>
            <a:r>
              <a:rPr lang="en-US" sz="2000" b="1" dirty="0" smtClean="0">
                <a:solidFill>
                  <a:srgbClr val="008000"/>
                </a:solidFill>
              </a:rPr>
              <a:t>minute</a:t>
            </a:r>
            <a:endParaRPr lang="en-US" sz="2000" b="1" dirty="0">
              <a:solidFill>
                <a:srgbClr val="008000"/>
              </a:solidFill>
            </a:endParaRPr>
          </a:p>
          <a:p>
            <a:pPr marL="346075" indent="-346075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sz="2000" dirty="0" smtClean="0"/>
              <a:t>Download </a:t>
            </a:r>
            <a:r>
              <a:rPr lang="en-US" sz="2000" dirty="0"/>
              <a:t>your completed proposal back to you </a:t>
            </a:r>
            <a:r>
              <a:rPr lang="en-US" sz="2000" b="1" dirty="0">
                <a:solidFill>
                  <a:srgbClr val="008000"/>
                </a:solidFill>
              </a:rPr>
              <a:t>to check it’s what you </a:t>
            </a:r>
            <a:r>
              <a:rPr lang="en-US" sz="2000" b="1" dirty="0" smtClean="0">
                <a:solidFill>
                  <a:srgbClr val="008000"/>
                </a:solidFill>
              </a:rPr>
              <a:t>sent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953735"/>
                </a:solidFill>
                <a:cs typeface="Georgia"/>
              </a:rPr>
              <a:t>Your </a:t>
            </a:r>
            <a:r>
              <a:rPr lang="en-US" b="1" dirty="0">
                <a:solidFill>
                  <a:srgbClr val="953735"/>
                </a:solidFill>
                <a:cs typeface="Georgia"/>
              </a:rPr>
              <a:t>P</a:t>
            </a:r>
            <a:r>
              <a:rPr lang="en-US" b="1" dirty="0" smtClean="0">
                <a:solidFill>
                  <a:srgbClr val="953735"/>
                </a:solidFill>
                <a:cs typeface="Georgia"/>
              </a:rPr>
              <a:t>roposal</a:t>
            </a:r>
          </a:p>
        </p:txBody>
      </p:sp>
      <p:pic>
        <p:nvPicPr>
          <p:cNvPr id="5" name="Picture 5" descr="nsf_new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124" y="1"/>
            <a:ext cx="1397874" cy="139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6875" y="63976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36FE1-B455-4051-BBBB-87AE2D8E3A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Postdoctoral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7079"/>
            <a:ext cx="7886700" cy="42705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Award to Individual not Institution</a:t>
            </a:r>
          </a:p>
          <a:p>
            <a:pPr lvl="1"/>
            <a:r>
              <a:rPr lang="en-US" dirty="0" smtClean="0"/>
              <a:t>Selects Institution (university, federal facility, international)</a:t>
            </a:r>
          </a:p>
          <a:p>
            <a:pPr lvl="1"/>
            <a:r>
              <a:rPr lang="en-US" dirty="0" smtClean="0"/>
              <a:t>Fellow manages the award</a:t>
            </a:r>
          </a:p>
          <a:p>
            <a:pPr lvl="1"/>
            <a:r>
              <a:rPr lang="en-US" dirty="0" smtClean="0"/>
              <a:t>Direct connection with NSF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Research plan must fall within the purview of the EAR programs</a:t>
            </a:r>
          </a:p>
          <a:p>
            <a:pPr lvl="1"/>
            <a:r>
              <a:rPr lang="en-US" dirty="0" smtClean="0"/>
              <a:t>Education plan (</a:t>
            </a:r>
            <a:r>
              <a:rPr lang="en-US" dirty="0"/>
              <a:t>&lt;</a:t>
            </a:r>
            <a:r>
              <a:rPr lang="en-US" dirty="0" smtClean="0"/>
              <a:t> 25% of the time)</a:t>
            </a:r>
          </a:p>
          <a:p>
            <a:pPr lvl="1"/>
            <a:r>
              <a:rPr lang="en-US" dirty="0" smtClean="0"/>
              <a:t>Letter from host signed by host and department </a:t>
            </a:r>
            <a:r>
              <a:rPr lang="en-US" dirty="0" smtClean="0"/>
              <a:t>chair</a:t>
            </a:r>
          </a:p>
          <a:p>
            <a:r>
              <a:rPr lang="en-US" dirty="0"/>
              <a:t>Funding </a:t>
            </a:r>
          </a:p>
          <a:p>
            <a:pPr lvl="1"/>
            <a:r>
              <a:rPr lang="en-US" dirty="0"/>
              <a:t>2 years</a:t>
            </a:r>
          </a:p>
          <a:p>
            <a:pPr lvl="1"/>
            <a:r>
              <a:rPr lang="en-US" dirty="0"/>
              <a:t>$62,000 stipend / yr.</a:t>
            </a:r>
          </a:p>
          <a:p>
            <a:pPr lvl="1"/>
            <a:r>
              <a:rPr lang="en-US" dirty="0"/>
              <a:t>$25,000 fellowship allowance / yr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Applicants are encouraged to expand the network of collaborators </a:t>
            </a:r>
          </a:p>
          <a:p>
            <a:r>
              <a:rPr lang="en-US" dirty="0" smtClean="0"/>
              <a:t>US Citizens or permanent residents</a:t>
            </a:r>
          </a:p>
        </p:txBody>
      </p:sp>
    </p:spTree>
    <p:extLst>
      <p:ext uri="{BB962C8B-B14F-4D97-AF65-F5344CB8AC3E}">
        <p14:creationId xmlns:p14="http://schemas.microsoft.com/office/powerpoint/2010/main" val="2035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4DF-7036-46FF-88B3-18BCFEFA83E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19200" y="0"/>
            <a:ext cx="1246901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411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7706" y="3828082"/>
            <a:ext cx="410163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Stay connected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FE1-B455-4051-BBBB-87AE2D8E3A6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"/>
            <a:ext cx="9144000" cy="6858000"/>
          </a:xfrm>
          <a:prstGeom prst="rect">
            <a:avLst/>
          </a:prstGeom>
        </p:spPr>
      </p:pic>
      <p:sp>
        <p:nvSpPr>
          <p:cNvPr id="8" name="AutoShape 2" descr="mage result for nsf building alexandri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76" y="3897563"/>
            <a:ext cx="3289300" cy="2463800"/>
          </a:xfrm>
        </p:spPr>
      </p:pic>
    </p:spTree>
    <p:extLst>
      <p:ext uri="{BB962C8B-B14F-4D97-AF65-F5344CB8AC3E}">
        <p14:creationId xmlns:p14="http://schemas.microsoft.com/office/powerpoint/2010/main" val="816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rit_re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itmapLogo_NOLayers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304557"/>
            <a:ext cx="750317" cy="754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64" y="6673334"/>
            <a:ext cx="10670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cs typeface="Arial Narrow"/>
              </a:rPr>
              <a:t> Data Current as of 2014</a:t>
            </a: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  <a:latin typeface="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16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DAB5-5AD4-4756-8FBB-68C6C4FD0F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06" y="32435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BIO</a:t>
            </a:r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1637414" y="32435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CISE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923954" y="32435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EHR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4230164" y="3243587"/>
            <a:ext cx="68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ENG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5505535" y="32548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GEO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1102" y="31578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SBE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7389628" y="37411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MPS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6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Georgia"/>
                <a:cs typeface="Georgia"/>
              </a:rPr>
              <a:t>GEO Profile</a:t>
            </a:r>
            <a:endParaRPr lang="en-US" sz="3600" b="1" dirty="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33438" y="2661997"/>
            <a:ext cx="1747659" cy="1330803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Office of the Assistant </a:t>
            </a:r>
            <a:r>
              <a:rPr lang="en-US" sz="1600" dirty="0" smtClean="0">
                <a:solidFill>
                  <a:prstClr val="white"/>
                </a:solidFill>
                <a:cs typeface="Arial" pitchFamily="34" charset="0"/>
              </a:rPr>
              <a:t>Director</a:t>
            </a:r>
          </a:p>
          <a:p>
            <a:pPr algn="ctr" defTabSz="914298">
              <a:lnSpc>
                <a:spcPct val="114000"/>
              </a:lnSpc>
              <a:defRPr/>
            </a:pPr>
            <a:r>
              <a:rPr lang="en-US" sz="1600" dirty="0" smtClean="0">
                <a:solidFill>
                  <a:prstClr val="white"/>
                </a:solidFill>
                <a:cs typeface="Arial" pitchFamily="34" charset="0"/>
              </a:rPr>
              <a:t>~ $1,398 M</a:t>
            </a:r>
            <a:endParaRPr lang="en-US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62375" y="2436194"/>
            <a:ext cx="2646394" cy="8767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srgbClr val="663300"/>
                </a:solidFill>
                <a:cs typeface="Arial" pitchFamily="34" charset="0"/>
              </a:rPr>
              <a:t>Earth Sciences (EAR</a:t>
            </a:r>
            <a:r>
              <a:rPr lang="en-US" sz="1600" dirty="0" smtClean="0">
                <a:solidFill>
                  <a:srgbClr val="663300"/>
                </a:solidFill>
                <a:cs typeface="Arial" pitchFamily="34" charset="0"/>
              </a:rPr>
              <a:t>)</a:t>
            </a:r>
            <a:r>
              <a:rPr lang="en-US" sz="1600" dirty="0">
                <a:solidFill>
                  <a:srgbClr val="663300"/>
                </a:solidFill>
                <a:cs typeface="Arial" pitchFamily="34" charset="0"/>
              </a:rPr>
              <a:t> </a:t>
            </a:r>
            <a:endParaRPr lang="en-US" sz="1600" dirty="0" smtClean="0">
              <a:solidFill>
                <a:srgbClr val="663300"/>
              </a:solidFill>
              <a:cs typeface="Arial" pitchFamily="34" charset="0"/>
            </a:endParaRPr>
          </a:p>
          <a:p>
            <a:pPr algn="ctr" defTabSz="914298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663300"/>
                </a:solidFill>
                <a:cs typeface="Arial" pitchFamily="34" charset="0"/>
              </a:rPr>
              <a:t>~ $192 M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062375" y="3422498"/>
            <a:ext cx="2646394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Ocean Sciences (OCE</a:t>
            </a:r>
            <a:r>
              <a:rPr lang="en-US" sz="1600" dirty="0" smtClean="0">
                <a:solidFill>
                  <a:srgbClr val="FFFF00"/>
                </a:solidFill>
                <a:cs typeface="Arial" pitchFamily="34" charset="0"/>
              </a:rPr>
              <a:t>)</a:t>
            </a:r>
          </a:p>
          <a:p>
            <a:pPr algn="ctr" defTabSz="914298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FFFF00"/>
                </a:solidFill>
                <a:cs typeface="Arial" pitchFamily="34" charset="0"/>
              </a:rPr>
              <a:t>~ $379 M</a:t>
            </a:r>
            <a:endParaRPr lang="en-US" sz="1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062375" y="4408801"/>
            <a:ext cx="2665933" cy="8767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srgbClr val="663300"/>
                </a:solidFill>
                <a:cs typeface="Arial" pitchFamily="34" charset="0"/>
              </a:rPr>
              <a:t>Polar Programs (PLR</a:t>
            </a:r>
            <a:r>
              <a:rPr lang="en-US" sz="1600" dirty="0" smtClean="0">
                <a:solidFill>
                  <a:srgbClr val="663300"/>
                </a:solidFill>
                <a:cs typeface="Arial" pitchFamily="34" charset="0"/>
              </a:rPr>
              <a:t>)</a:t>
            </a:r>
          </a:p>
          <a:p>
            <a:pPr algn="ctr" defTabSz="914298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663300"/>
                </a:solidFill>
                <a:cs typeface="Arial" pitchFamily="34" charset="0"/>
              </a:rPr>
              <a:t>~ $465 M</a:t>
            </a:r>
            <a:endParaRPr lang="en-US" sz="1600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062375" y="1449891"/>
            <a:ext cx="2665933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Atmospheric &amp; </a:t>
            </a:r>
            <a:r>
              <a:rPr lang="en-US" sz="1600" dirty="0" err="1">
                <a:solidFill>
                  <a:srgbClr val="FFFF00"/>
                </a:solidFill>
                <a:cs typeface="Arial" pitchFamily="34" charset="0"/>
              </a:rPr>
              <a:t>Geospace</a:t>
            </a:r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 Sciences (AGS</a:t>
            </a:r>
            <a:r>
              <a:rPr lang="en-US" sz="1600" dirty="0" smtClean="0">
                <a:solidFill>
                  <a:srgbClr val="FFFF00"/>
                </a:solidFill>
                <a:cs typeface="Arial" pitchFamily="34" charset="0"/>
              </a:rPr>
              <a:t>) ~ $268 M</a:t>
            </a:r>
            <a:endParaRPr lang="en-US" sz="1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062375" y="5395104"/>
            <a:ext cx="2656163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algn="ctr" defTabSz="914298">
              <a:lnSpc>
                <a:spcPct val="114000"/>
              </a:lnSpc>
              <a:defRPr/>
            </a:pPr>
            <a:r>
              <a:rPr lang="en-US" sz="1600" dirty="0">
                <a:solidFill>
                  <a:srgbClr val="FFFF00"/>
                </a:solidFill>
                <a:cs typeface="Arial" pitchFamily="34" charset="0"/>
              </a:rPr>
              <a:t>Integrative &amp; Collaborative Education &amp; Research (ICER</a:t>
            </a:r>
            <a:r>
              <a:rPr lang="en-US" sz="1600" dirty="0" smtClean="0">
                <a:solidFill>
                  <a:srgbClr val="FFFF00"/>
                </a:solidFill>
                <a:cs typeface="Arial" pitchFamily="34" charset="0"/>
              </a:rPr>
              <a:t>) ~ $95 M</a:t>
            </a:r>
            <a:endParaRPr lang="en-US" sz="16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874846" y="3425050"/>
            <a:ext cx="3755813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Ocean Sciences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Marine Geosciences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Integrative Programs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884616" y="4412629"/>
            <a:ext cx="3746044" cy="8767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663300"/>
                </a:solidFill>
                <a:cs typeface="Arial" pitchFamily="34" charset="0"/>
              </a:rPr>
              <a:t>Antarctic  Sciences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663300"/>
                </a:solidFill>
                <a:cs typeface="Arial" pitchFamily="34" charset="0"/>
              </a:rPr>
              <a:t>Arctic Sciences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663300"/>
                </a:solidFill>
                <a:cs typeface="Arial" pitchFamily="34" charset="0"/>
              </a:rPr>
              <a:t>Antarctic  Infrastructure &amp; Logistics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663300"/>
                </a:solidFill>
                <a:cs typeface="Arial" pitchFamily="34" charset="0"/>
              </a:rPr>
              <a:t>Polar Environment, Safety, &amp; Health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74846" y="2437470"/>
            <a:ext cx="3755813" cy="8767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663300"/>
                </a:solidFill>
                <a:cs typeface="Arial" pitchFamily="34" charset="0"/>
              </a:rPr>
              <a:t>Disciplinary Programs</a:t>
            </a:r>
            <a:endParaRPr lang="en-US" sz="1200" dirty="0">
              <a:solidFill>
                <a:srgbClr val="663300"/>
              </a:solidFill>
              <a:cs typeface="Arial" pitchFamily="34" charset="0"/>
            </a:endParaRP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663300"/>
                </a:solidFill>
                <a:cs typeface="Arial" pitchFamily="34" charset="0"/>
              </a:rPr>
              <a:t>Integrated Activities</a:t>
            </a:r>
            <a:endParaRPr lang="en-US" sz="1200" dirty="0">
              <a:solidFill>
                <a:srgbClr val="663300"/>
              </a:solidFill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4884615" y="1449891"/>
            <a:ext cx="3746044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Atmosphere  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FFFF00"/>
                </a:solidFill>
                <a:cs typeface="Arial" pitchFamily="34" charset="0"/>
              </a:rPr>
              <a:t>Geospace</a:t>
            </a: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  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NCAR/Facilities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884615" y="5400210"/>
            <a:ext cx="3746044" cy="8767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1430" tIns="45715" rIns="91430" bIns="45715" anchor="ctr"/>
          <a:lstStyle/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  <a:cs typeface="Arial" pitchFamily="34" charset="0"/>
              </a:rPr>
              <a:t>Cross</a:t>
            </a: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-Foundation Programs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Education &amp; Diversity</a:t>
            </a:r>
          </a:p>
          <a:p>
            <a:pPr marL="171450" indent="-171450" defTabSz="91429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00"/>
                </a:solidFill>
                <a:cs typeface="Arial" pitchFamily="34" charset="0"/>
              </a:rPr>
              <a:t>International Collaborations &amp; Partnerships</a:t>
            </a:r>
          </a:p>
        </p:txBody>
      </p:sp>
      <p:cxnSp>
        <p:nvCxnSpPr>
          <p:cNvPr id="8" name="Straight Connector 7"/>
          <p:cNvCxnSpPr>
            <a:stCxn id="31751" idx="3"/>
            <a:endCxn id="29" idx="1"/>
          </p:cNvCxnSpPr>
          <p:nvPr/>
        </p:nvCxnSpPr>
        <p:spPr>
          <a:xfrm>
            <a:off x="4708769" y="2874551"/>
            <a:ext cx="166077" cy="1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1752" idx="3"/>
            <a:endCxn id="27" idx="1"/>
          </p:cNvCxnSpPr>
          <p:nvPr/>
        </p:nvCxnSpPr>
        <p:spPr>
          <a:xfrm>
            <a:off x="4708769" y="3860855"/>
            <a:ext cx="166077" cy="2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753" idx="3"/>
            <a:endCxn id="28" idx="1"/>
          </p:cNvCxnSpPr>
          <p:nvPr/>
        </p:nvCxnSpPr>
        <p:spPr>
          <a:xfrm>
            <a:off x="4728308" y="4847158"/>
            <a:ext cx="156308" cy="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1755" idx="3"/>
            <a:endCxn id="31" idx="1"/>
          </p:cNvCxnSpPr>
          <p:nvPr/>
        </p:nvCxnSpPr>
        <p:spPr>
          <a:xfrm>
            <a:off x="4718538" y="5833461"/>
            <a:ext cx="166077" cy="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754" idx="3"/>
            <a:endCxn id="30" idx="1"/>
          </p:cNvCxnSpPr>
          <p:nvPr/>
        </p:nvCxnSpPr>
        <p:spPr>
          <a:xfrm>
            <a:off x="4728308" y="1888248"/>
            <a:ext cx="156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16737" y="1900161"/>
            <a:ext cx="0" cy="393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16737" y="2917889"/>
            <a:ext cx="145638" cy="6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16737" y="3874469"/>
            <a:ext cx="145638" cy="3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16737" y="4862475"/>
            <a:ext cx="145638" cy="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16737" y="1895055"/>
            <a:ext cx="145638" cy="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16737" y="5840269"/>
            <a:ext cx="14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771099" y="3349438"/>
            <a:ext cx="145638" cy="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7/21/17 - CIDER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lpatino@nsf.gov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3118-8EE4-47A5-9107-DD758C72821E}" type="slidenum">
              <a:rPr lang="en-US" b="0" smtClean="0"/>
              <a:pPr/>
              <a:t>5</a:t>
            </a:fld>
            <a:endParaRPr lang="en-US" b="0"/>
          </a:p>
        </p:txBody>
      </p:sp>
      <p:pic>
        <p:nvPicPr>
          <p:cNvPr id="34" name="Picture 5" descr="nsf_new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0072" y="5888890"/>
            <a:ext cx="742434" cy="74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4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469247" y="3459466"/>
            <a:ext cx="12916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507679" y="1736215"/>
            <a:ext cx="2522454" cy="46955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Geobiology</a:t>
            </a:r>
            <a:r>
              <a:rPr lang="en-US" sz="1400" dirty="0" smtClean="0">
                <a:latin typeface="Arial"/>
                <a:cs typeface="Arial"/>
              </a:rPr>
              <a:t> &amp; Low Temp. Geochemistry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538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907607" y="724592"/>
            <a:ext cx="5381733" cy="40005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Division of Earth Sciences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5560585" y="2761760"/>
            <a:ext cx="347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>
            <a:off x="4591415" y="235932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500535" y="2250565"/>
            <a:ext cx="2540094" cy="457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Geomorphology and Land Use Dynamics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1500535" y="2764915"/>
            <a:ext cx="2540094" cy="46077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Geophysics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5210771" y="4804175"/>
            <a:ext cx="2688629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smtClean="0"/>
              <a:t>Geo</a:t>
            </a:r>
            <a:r>
              <a:rPr lang="en-US" sz="1400" smtClean="0">
                <a:latin typeface="Arial" pitchFamily="34" charset="0"/>
              </a:rPr>
              <a:t>PRISMS</a:t>
            </a:r>
            <a:endParaRPr lang="en-US" sz="1400" dirty="0"/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1500535" y="4250815"/>
            <a:ext cx="2540094" cy="457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Sedimentary Geology and </a:t>
            </a:r>
            <a:r>
              <a:rPr lang="en-US" sz="1400" dirty="0" err="1" smtClean="0">
                <a:latin typeface="Arial"/>
                <a:cs typeface="Arial"/>
              </a:rPr>
              <a:t>Paleobiology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1500535" y="4765165"/>
            <a:ext cx="2540094" cy="457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Tectonics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5210771" y="1719314"/>
            <a:ext cx="2688629" cy="400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Instrumentation and Facilities</a:t>
            </a:r>
            <a:endParaRPr lang="en-US" sz="1400" dirty="0"/>
          </a:p>
          <a:p>
            <a:pPr marL="171450" indent="-171450"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1500534" y="3793615"/>
            <a:ext cx="2893665" cy="40005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Petrology and Geochemistry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5210771" y="3745385"/>
            <a:ext cx="2688629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err="1" smtClean="0"/>
              <a:t>EarthScope</a:t>
            </a:r>
            <a:endParaRPr lang="en-US" sz="1400" dirty="0"/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5210771" y="2171185"/>
            <a:ext cx="2688629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 pitchFamily="34" charset="0"/>
              </a:rPr>
              <a:t>Education and Human Resources</a:t>
            </a: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5211986" y="2690755"/>
            <a:ext cx="2688629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err="1" smtClean="0">
                <a:latin typeface="Arial" pitchFamily="34" charset="0"/>
              </a:rPr>
              <a:t>GeoInformatics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56125" y="1332998"/>
            <a:ext cx="398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Disciplinary Programs Section</a:t>
            </a:r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6166138" y="144330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/>
          </a:p>
        </p:txBody>
      </p:sp>
      <p:sp>
        <p:nvSpPr>
          <p:cNvPr id="103" name="Date Placeholder 102"/>
          <p:cNvSpPr>
            <a:spLocks noGrp="1"/>
          </p:cNvSpPr>
          <p:nvPr>
            <p:ph type="dt" sz="half" idx="10"/>
          </p:nvPr>
        </p:nvSpPr>
        <p:spPr>
          <a:xfrm>
            <a:off x="7373432" y="5512103"/>
            <a:ext cx="1291616" cy="342900"/>
          </a:xfrm>
        </p:spPr>
        <p:txBody>
          <a:bodyPr/>
          <a:lstStyle/>
          <a:p>
            <a:pPr algn="ctr"/>
            <a:r>
              <a:rPr lang="en-US" dirty="0"/>
              <a:t>     </a:t>
            </a:r>
          </a:p>
          <a:p>
            <a:fld id="{F096D6A6-51E4-49C6-BBE4-50EFE0E23D83}" type="datetime1">
              <a:rPr lang="en-US"/>
              <a:pPr/>
              <a:t>7/21/17</a:t>
            </a:fld>
            <a:endParaRPr lang="en-US" dirty="0"/>
          </a:p>
        </p:txBody>
      </p:sp>
      <p:sp>
        <p:nvSpPr>
          <p:cNvPr id="119" name="Rectangle 10"/>
          <p:cNvSpPr>
            <a:spLocks noChangeArrowheads="1"/>
          </p:cNvSpPr>
          <p:nvPr/>
        </p:nvSpPr>
        <p:spPr bwMode="auto">
          <a:xfrm>
            <a:off x="1500535" y="3279265"/>
            <a:ext cx="2540094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Hydrology Sciences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5210771" y="3253494"/>
            <a:ext cx="2688629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Communications</a:t>
            </a:r>
            <a:endParaRPr lang="en-US" sz="1400" dirty="0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5210771" y="4259205"/>
            <a:ext cx="2688629" cy="4595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/>
              <a:t>Integrated Earth Systems</a:t>
            </a:r>
            <a:endParaRPr lang="en-US" sz="1400" dirty="0"/>
          </a:p>
          <a:p>
            <a:pPr marL="171450" indent="-171450">
              <a:buFont typeface="Arial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98474" y="1295105"/>
            <a:ext cx="398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Integrated Activities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02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90600" y="2667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05" charset="0"/>
              </a:rPr>
              <a:t/>
            </a:r>
            <a:br>
              <a:rPr lang="en-US">
                <a:latin typeface="Times New Roman" pitchFamily="-105" charset="0"/>
              </a:rPr>
            </a:br>
            <a:endParaRPr lang="en-US">
              <a:latin typeface="Times New Roman" pitchFamily="-105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73075" y="1758950"/>
            <a:ext cx="8407893" cy="4407408"/>
          </a:xfrm>
        </p:spPr>
        <p:txBody>
          <a:bodyPr>
            <a:normAutofit/>
          </a:bodyPr>
          <a:lstStyle/>
          <a:p>
            <a:r>
              <a:rPr lang="en-US" dirty="0" smtClean="0"/>
              <a:t>NSF Review Criteria</a:t>
            </a:r>
          </a:p>
          <a:p>
            <a:pPr lvl="1"/>
            <a:r>
              <a:rPr lang="en-US" dirty="0" smtClean="0"/>
              <a:t>Intellectual Merit</a:t>
            </a:r>
          </a:p>
          <a:p>
            <a:pPr lvl="1"/>
            <a:r>
              <a:rPr lang="en-US" dirty="0" smtClean="0"/>
              <a:t>Broader Impacts</a:t>
            </a:r>
          </a:p>
          <a:p>
            <a:endParaRPr lang="en-US" dirty="0" smtClean="0"/>
          </a:p>
          <a:p>
            <a:r>
              <a:rPr lang="en-US" dirty="0" smtClean="0"/>
              <a:t>Programs can also have additional review criteria – read the Program Solicitation!</a:t>
            </a:r>
          </a:p>
          <a:p>
            <a:endParaRPr lang="en-US" dirty="0" smtClean="0"/>
          </a:p>
          <a:p>
            <a:r>
              <a:rPr lang="en-US" dirty="0" smtClean="0"/>
              <a:t>Merit Review is conducted through ad hoc peer review and/or panel review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53735"/>
                </a:solidFill>
                <a:cs typeface="Georgia"/>
              </a:rPr>
              <a:t>NSF Merit Review</a:t>
            </a:r>
          </a:p>
        </p:txBody>
      </p:sp>
      <p:pic>
        <p:nvPicPr>
          <p:cNvPr id="5" name="Picture 5" descr="nsf_new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0736" y="5733221"/>
            <a:ext cx="866274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36FE1-B455-4051-BBBB-87AE2D8E3A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90600" y="2667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05" charset="0"/>
              </a:rPr>
              <a:t/>
            </a:r>
            <a:br>
              <a:rPr lang="en-US">
                <a:latin typeface="Times New Roman" pitchFamily="-105" charset="0"/>
              </a:rPr>
            </a:br>
            <a:endParaRPr lang="en-US">
              <a:latin typeface="Times New Roman" pitchFamily="-10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9750"/>
            <a:ext cx="8407893" cy="4502658"/>
          </a:xfrm>
        </p:spPr>
        <p:txBody>
          <a:bodyPr>
            <a:normAutofit/>
          </a:bodyPr>
          <a:lstStyle/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b="1" dirty="0" err="1" smtClean="0"/>
              <a:t>www.nsf.gov</a:t>
            </a:r>
            <a:endParaRPr lang="en-US" b="1" dirty="0" smtClean="0"/>
          </a:p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b="1" dirty="0" smtClean="0"/>
              <a:t>Read </a:t>
            </a:r>
            <a:r>
              <a:rPr lang="en-US" b="1" dirty="0"/>
              <a:t>the funding opportunity </a:t>
            </a:r>
            <a:r>
              <a:rPr lang="en-US" dirty="0"/>
              <a:t>(program descriptions, solicitations) carefully, and ask a Program Officer for clarifications if needed</a:t>
            </a:r>
          </a:p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b="1" dirty="0"/>
              <a:t>Learn the culture</a:t>
            </a:r>
            <a:r>
              <a:rPr lang="en-US" dirty="0"/>
              <a:t>- each Division/solicitation is </a:t>
            </a:r>
            <a:r>
              <a:rPr lang="en-US" dirty="0" smtClean="0"/>
              <a:t>different</a:t>
            </a:r>
          </a:p>
          <a:p>
            <a:pPr marL="346075" indent="-346075"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-105" charset="2"/>
              <a:buChar char="l"/>
            </a:pPr>
            <a:r>
              <a:rPr lang="en-US" dirty="0" smtClean="0"/>
              <a:t>Look at what has been funded:</a:t>
            </a:r>
          </a:p>
          <a:p>
            <a:pPr marL="400050" lvl="1" indent="0">
              <a:buNone/>
            </a:pPr>
            <a:r>
              <a:rPr lang="en-US" dirty="0" smtClean="0"/>
              <a:t>Award </a:t>
            </a:r>
            <a:r>
              <a:rPr lang="en-US" dirty="0"/>
              <a:t>Abstracts at </a:t>
            </a:r>
            <a:r>
              <a:rPr lang="en-US" i="1" dirty="0">
                <a:hlinkClick r:id="rId3"/>
              </a:rPr>
              <a:t>http://www.nsf.gov/</a:t>
            </a:r>
            <a:r>
              <a:rPr lang="en-US" i="1" dirty="0" smtClean="0">
                <a:hlinkClick r:id="rId3"/>
              </a:rPr>
              <a:t>awardsearch</a:t>
            </a:r>
            <a:r>
              <a:rPr lang="en-US" i="1" dirty="0" smtClean="0"/>
              <a:t>               </a:t>
            </a:r>
            <a:endParaRPr lang="en-US" i="1" dirty="0"/>
          </a:p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953735"/>
                </a:solidFill>
                <a:cs typeface="Georgia"/>
              </a:rPr>
              <a:t>Which Program?</a:t>
            </a:r>
          </a:p>
        </p:txBody>
      </p:sp>
      <p:pic>
        <p:nvPicPr>
          <p:cNvPr id="5" name="Picture 5" descr="nsf_new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6124" y="1"/>
            <a:ext cx="1397874" cy="139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36FE1-B455-4051-BBBB-87AE2D8E3A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4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90600" y="2667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05" charset="0"/>
              </a:rPr>
              <a:t/>
            </a:r>
            <a:br>
              <a:rPr lang="en-US">
                <a:latin typeface="Times New Roman" pitchFamily="-105" charset="0"/>
              </a:rPr>
            </a:br>
            <a:endParaRPr lang="en-US">
              <a:latin typeface="Times New Roman" pitchFamily="-105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5575" y="127000"/>
            <a:ext cx="8856122" cy="8683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53735"/>
                </a:solidFill>
                <a:cs typeface="Georgia"/>
              </a:rPr>
              <a:t>Some reasons we decline proposals</a:t>
            </a:r>
            <a:endParaRPr lang="en-US" b="1" dirty="0" smtClean="0">
              <a:solidFill>
                <a:srgbClr val="953735"/>
              </a:solidFill>
              <a:cs typeface="Georgia"/>
            </a:endParaRPr>
          </a:p>
        </p:txBody>
      </p:sp>
      <p:pic>
        <p:nvPicPr>
          <p:cNvPr id="5" name="Picture 5" descr="nsf_new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5698" y="5623976"/>
            <a:ext cx="1015999" cy="10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6875" y="639762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55575" y="1713317"/>
            <a:ext cx="4331216" cy="5664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Poor fit </a:t>
            </a:r>
            <a:r>
              <a:rPr lang="en-US" sz="9600" dirty="0" smtClean="0"/>
              <a:t>to program</a:t>
            </a:r>
            <a:endParaRPr lang="en-US" sz="9600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4800" dirty="0" smtClean="0">
              <a:ea typeface="Times New Roman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96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No clear statement </a:t>
            </a:r>
            <a:r>
              <a:rPr lang="en-US" sz="9600" dirty="0" smtClean="0">
                <a:ea typeface="Times New Roman" pitchFamily="18" charset="0"/>
                <a:cs typeface="Arial" pitchFamily="34" charset="0"/>
              </a:rPr>
              <a:t>of the research question(s) / hypothesis</a:t>
            </a:r>
          </a:p>
          <a:p>
            <a:pPr lvl="1">
              <a:lnSpc>
                <a:spcPct val="90000"/>
              </a:lnSpc>
              <a:defRPr/>
            </a:pPr>
            <a:endParaRPr lang="en-US" sz="4800" dirty="0" smtClean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9600" dirty="0" smtClean="0">
                <a:ea typeface="Times New Roman" pitchFamily="18" charset="0"/>
                <a:cs typeface="Arial" pitchFamily="34" charset="0"/>
              </a:rPr>
              <a:t>Unlikely to result in </a:t>
            </a:r>
            <a:r>
              <a:rPr lang="en-US" sz="96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theoretical advances</a:t>
            </a:r>
          </a:p>
          <a:p>
            <a:pPr>
              <a:defRPr/>
            </a:pPr>
            <a:endParaRPr lang="en-US" sz="4800" dirty="0" smtClean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Duplicates</a:t>
            </a:r>
            <a:r>
              <a:rPr lang="en-US" sz="9600" dirty="0" smtClean="0">
                <a:ea typeface="Times New Roman" pitchFamily="18" charset="0"/>
                <a:cs typeface="Arial" pitchFamily="34" charset="0"/>
              </a:rPr>
              <a:t> existing work</a:t>
            </a:r>
          </a:p>
          <a:p>
            <a:pPr>
              <a:lnSpc>
                <a:spcPct val="90000"/>
              </a:lnSpc>
              <a:defRPr/>
            </a:pPr>
            <a:endParaRPr lang="en-US" sz="4800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9600" dirty="0" smtClean="0">
                <a:solidFill>
                  <a:srgbClr val="FF0000"/>
                </a:solidFill>
              </a:rPr>
              <a:t>Missing</a:t>
            </a:r>
            <a:r>
              <a:rPr lang="en-US" sz="9600" dirty="0" smtClean="0">
                <a:solidFill>
                  <a:srgbClr val="0000CC"/>
                </a:solidFill>
              </a:rPr>
              <a:t> </a:t>
            </a:r>
            <a:r>
              <a:rPr lang="en-US" sz="9600" dirty="0" smtClean="0"/>
              <a:t>relevant literature</a:t>
            </a:r>
          </a:p>
          <a:p>
            <a:pPr>
              <a:defRPr/>
            </a:pPr>
            <a:endParaRPr lang="en-US" sz="4800" dirty="0" smtClean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96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Design does not </a:t>
            </a:r>
            <a:r>
              <a:rPr lang="en-US" sz="9600" dirty="0" smtClean="0">
                <a:ea typeface="Times New Roman" pitchFamily="18" charset="0"/>
                <a:cs typeface="Arial" pitchFamily="34" charset="0"/>
              </a:rPr>
              <a:t>address research question(s)</a:t>
            </a:r>
          </a:p>
          <a:p>
            <a:pPr>
              <a:defRPr/>
            </a:pPr>
            <a:endParaRPr lang="en-US" sz="7200" dirty="0" smtClean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7200" dirty="0" smtClean="0">
              <a:solidFill>
                <a:srgbClr val="0000CC"/>
              </a:solidFill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7200" dirty="0" smtClean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sz="6400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7700" y="1523849"/>
            <a:ext cx="4305300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Methodology is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not clear </a:t>
            </a:r>
            <a:r>
              <a:rPr lang="en-US" sz="2400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/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important details are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missing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en-US" sz="1200" dirty="0" smtClean="0">
              <a:solidFill>
                <a:srgbClr val="0000CC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Team </a:t>
            </a: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lacks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expertise in 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…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en-US" sz="1200" dirty="0" smtClean="0">
              <a:solidFill>
                <a:srgbClr val="0000CC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Tool development</a:t>
            </a:r>
            <a:r>
              <a:rPr lang="en-US" sz="2400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953735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not research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200" dirty="0" smtClean="0">
              <a:solidFill>
                <a:srgbClr val="0000CC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Driven by agenda,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not scientific enquiry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endParaRPr lang="en-US" sz="12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Proposal is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poorly written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200" dirty="0" smtClean="0">
              <a:ea typeface="Times New Roman" pitchFamily="18" charset="0"/>
              <a:cs typeface="Arial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Proposal is </a:t>
            </a:r>
            <a:r>
              <a:rPr lang="en-US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not compliant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9136FE1-B455-4051-BBBB-87AE2D8E3A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7598</TotalTime>
  <Words>530</Words>
  <Application>Microsoft Macintosh PowerPoint</Application>
  <PresentationFormat>On-screen Show (4:3)</PresentationFormat>
  <Paragraphs>147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Narrow</vt:lpstr>
      <vt:lpstr>Calibri</vt:lpstr>
      <vt:lpstr>Georgia</vt:lpstr>
      <vt:lpstr>Monotype Sorts</vt:lpstr>
      <vt:lpstr>ＭＳ Ｐゴシック</vt:lpstr>
      <vt:lpstr>Times New Roman</vt:lpstr>
      <vt:lpstr>Wingdings</vt:lpstr>
      <vt:lpstr>Arial</vt:lpstr>
      <vt:lpstr>Clarity</vt:lpstr>
      <vt:lpstr> NATIONAL SCIENCE FOUNDATION (NSF)</vt:lpstr>
      <vt:lpstr>PowerPoint Presentation</vt:lpstr>
      <vt:lpstr>PowerPoint Presentation</vt:lpstr>
      <vt:lpstr>PowerPoint Presentation</vt:lpstr>
      <vt:lpstr>GEO Profile</vt:lpstr>
      <vt:lpstr>Division of Earth Sciences</vt:lpstr>
      <vt:lpstr>NSF Merit Review</vt:lpstr>
      <vt:lpstr>Which Program?</vt:lpstr>
      <vt:lpstr>Some reasons we decline proposals</vt:lpstr>
      <vt:lpstr>Your Proposal</vt:lpstr>
      <vt:lpstr>EAR Postdoctoral Fellowship</vt:lpstr>
      <vt:lpstr>PowerPoint Presentation</vt:lpstr>
    </vt:vector>
  </TitlesOfParts>
  <Company>National Science Foundation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Reinvestment &amp; Recovery Act (ARRA): GEO’s Implementation Strategy</dc:title>
  <dc:creator>Melissa  Lane</dc:creator>
  <cp:lastModifiedBy>Microsoft Office User</cp:lastModifiedBy>
  <cp:revision>561</cp:revision>
  <cp:lastPrinted>2013-11-01T14:07:48Z</cp:lastPrinted>
  <dcterms:created xsi:type="dcterms:W3CDTF">2012-11-18T19:48:28Z</dcterms:created>
  <dcterms:modified xsi:type="dcterms:W3CDTF">2017-07-21T14:24:23Z</dcterms:modified>
</cp:coreProperties>
</file>