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341" r:id="rId3"/>
    <p:sldId id="300" r:id="rId4"/>
    <p:sldId id="292" r:id="rId5"/>
    <p:sldId id="295" r:id="rId6"/>
    <p:sldId id="296" r:id="rId7"/>
    <p:sldId id="294" r:id="rId8"/>
    <p:sldId id="297" r:id="rId9"/>
    <p:sldId id="298" r:id="rId10"/>
    <p:sldId id="299" r:id="rId11"/>
    <p:sldId id="321" r:id="rId12"/>
    <p:sldId id="323" r:id="rId13"/>
    <p:sldId id="259" r:id="rId14"/>
    <p:sldId id="326" r:id="rId15"/>
    <p:sldId id="264" r:id="rId16"/>
    <p:sldId id="324" r:id="rId17"/>
    <p:sldId id="265" r:id="rId18"/>
    <p:sldId id="266" r:id="rId19"/>
    <p:sldId id="325" r:id="rId20"/>
    <p:sldId id="275" r:id="rId21"/>
    <p:sldId id="327" r:id="rId22"/>
    <p:sldId id="328" r:id="rId23"/>
    <p:sldId id="342" r:id="rId24"/>
    <p:sldId id="344" r:id="rId25"/>
    <p:sldId id="268" r:id="rId26"/>
    <p:sldId id="345" r:id="rId27"/>
    <p:sldId id="329" r:id="rId28"/>
    <p:sldId id="333" r:id="rId29"/>
    <p:sldId id="330" r:id="rId30"/>
    <p:sldId id="332" r:id="rId31"/>
    <p:sldId id="331" r:id="rId32"/>
    <p:sldId id="335" r:id="rId33"/>
    <p:sldId id="336" r:id="rId34"/>
    <p:sldId id="337" r:id="rId35"/>
    <p:sldId id="346" r:id="rId36"/>
    <p:sldId id="339" r:id="rId37"/>
    <p:sldId id="348" r:id="rId38"/>
    <p:sldId id="349" r:id="rId39"/>
    <p:sldId id="260" r:id="rId40"/>
    <p:sldId id="261" r:id="rId41"/>
    <p:sldId id="338" r:id="rId42"/>
    <p:sldId id="359" r:id="rId43"/>
    <p:sldId id="347" r:id="rId44"/>
    <p:sldId id="258" r:id="rId45"/>
    <p:sldId id="270" r:id="rId46"/>
    <p:sldId id="267" r:id="rId47"/>
    <p:sldId id="322" r:id="rId48"/>
    <p:sldId id="262" r:id="rId49"/>
    <p:sldId id="356" r:id="rId50"/>
    <p:sldId id="350" r:id="rId51"/>
    <p:sldId id="351" r:id="rId52"/>
    <p:sldId id="353" r:id="rId53"/>
    <p:sldId id="352" r:id="rId54"/>
    <p:sldId id="340" r:id="rId55"/>
    <p:sldId id="319" r:id="rId56"/>
    <p:sldId id="320" r:id="rId57"/>
    <p:sldId id="355" r:id="rId58"/>
    <p:sldId id="357" r:id="rId59"/>
    <p:sldId id="358" r:id="rId60"/>
    <p:sldId id="354" r:id="rId61"/>
    <p:sldId id="360" r:id="rId62"/>
    <p:sldId id="334" r:id="rId6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EAEAEA"/>
    <a:srgbClr val="080808"/>
    <a:srgbClr val="B2B2B2"/>
    <a:srgbClr val="808080"/>
    <a:srgbClr val="BBE0E3"/>
    <a:srgbClr val="FFFFFF"/>
    <a:srgbClr val="0066CC"/>
    <a:srgbClr val="FF330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22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43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BD283-C9DF-4739-B5D1-01848B73D8F5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7C2D0-3495-4F3F-B77F-E7C7C52D6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716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962B2-EB45-4C6A-8C3E-AFFF86BAA04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54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962B2-EB45-4C6A-8C3E-AFFF86BAA04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44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962B2-EB45-4C6A-8C3E-AFFF86BAA04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68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3BC9-F8EB-45FC-83AD-A57432C1282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80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ahoma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ahoma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ahoma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ahoma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ahoma" charset="0"/>
              </a:defRPr>
            </a:lvl9pPr>
          </a:lstStyle>
          <a:p>
            <a:fld id="{F62C56D7-61BF-4797-A125-E66F188308CB}" type="slidenum">
              <a:rPr lang="en-US" sz="1200">
                <a:solidFill>
                  <a:schemeClr val="tx1"/>
                </a:solidFill>
                <a:latin typeface="Arial" charset="0"/>
              </a:rPr>
              <a:pPr/>
              <a:t>47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4E527-6518-49BB-BB94-6B123EE0F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9EE181-2192-43DF-8B46-9B74F98F7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3B63D-5F89-47E5-AF1E-89C6085FA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1E49E-C115-4051-BBDE-EA2DFE515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4C344-01A4-47EF-8071-D63111104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491FE4-4FE7-4414-A500-96C75E7689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29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D669E-FE59-4EE1-9687-E8A43F4F0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6F14BF-B03F-4ABF-8141-7E5A773F70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70F02-5669-4D3D-899D-26DC33693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E6983-41A1-4339-9F69-1BFB8E969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3E5D4-FF23-4634-B39A-8C4BE96E9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8DDB2-142F-437C-B803-1B7E594B8C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327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622AF0-149F-452B-9C48-D599F01148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AAF0F4-A761-4A3B-ACFF-2A41E9C86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8B8EF-02A5-4114-B2A4-0C6CCF7F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2B417-42A8-472E-B193-F2DE2E8CA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E4929-A409-4918-BF3F-2714D076C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D79CFF-CD32-4606-A42B-6FEBBF53EC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8622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CABC1-C264-4192-8AB9-55E388179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9D7F5-B36E-405A-91CC-A82F02D2F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8E647-93AC-4616-8466-50C920772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7615D-7572-4865-8548-B2D02750D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A9F69-FC45-4DE4-9401-E41AB53AD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870C2E-A21D-4D70-B111-B985128874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311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5FAC-B6A4-42A5-BF70-29D21F46A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BE6EAD-478A-4D22-AA6E-2C852B7C2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D0754-EBB8-4586-BFFB-25449B852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743B0-B578-4FD5-B51B-4FA1FA4F9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02335-1ACE-421C-BB4B-CC22BACE6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0BC9AE-1925-4396-BC65-766D3A5AFE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980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F4C9B-0EB5-4F5D-A847-BD5A95D75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5F492-18DF-48C9-8C39-62A53A41C9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7BD7E5-0B90-46B9-AF32-0580DA54A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584D15-CBAA-47AA-8AD8-5496807F7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AC04D-B4F3-4138-B4F0-EB62F9DD1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20B1B9-66C8-488E-831C-2BE17F2B8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C47F9-E0D9-463A-A31C-DAD741F93C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0838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A1426-FEEE-4D82-B47D-172FCF228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D23DD3-7BE2-4D5C-BABE-E6AE2FD10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4EF5DD-D566-4355-874C-AA3B1607C9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B88F10-8153-410E-814A-A5B6E7D021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A195E9-2595-4C98-B4CB-AEA1032D5A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989EF-A190-44FA-B2F3-87CE7563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3920EF-3022-477F-831F-9C35EE242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C6FE33-594F-4B09-9E64-91B8D4A99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1193CE-71C6-4DB7-ADB0-74EE4C2779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224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16CAB-B16C-4376-B423-DE0EE10A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BF8C28-F749-4BA7-A9F6-B80070E9E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E1211B-2AC6-43F0-8672-BFCC81996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3C68EE-D1B5-4AB4-A012-258692D0E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66B07-AE5C-4372-A958-80EBBE5DB1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215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AD52E1-DB5D-43A1-9FC8-D7E424343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C4C463-D54F-42A2-B946-D35610099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97C95-7583-477A-BA15-04EA46E8E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11DC75-EBF7-4C8C-8C92-D2D8B399A6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3065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E2E9F-5030-4A9A-88FA-E853FC381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C37F0-560E-4D33-9257-BE71A983E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3E09A-083A-4007-8F73-57081D579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C759C7-D600-4C16-AF81-B274FDC8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0CE49D-B4F5-4C6B-88F4-84696F3BF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D2E24E-1DDC-46BC-8C5E-BE2B3F986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7DFA7-A928-42C3-B6AD-859C5C9427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2304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3FD23-019B-4D72-BE62-0DB1F49E6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5CE5D2-3F9F-4553-90E7-3A516C170E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534E6A-02CD-4FC8-97C9-D9871EA0D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A66415-7C9A-4277-BD5E-87C31BA65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3B4D3-CB6E-46A2-B16A-ADE460290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655104-C722-4710-A759-ACA7052C5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54D83D-B4A1-487D-8064-5817E15121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418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4C75FFE-42CD-4CAC-9811-9C5781300B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5D5D9EC-CA19-4CDA-81C6-8643672FF1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D0B9021-6315-4F4A-8617-2C0BD340831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EF0BBC8-8270-48ED-813F-BA50544D3D4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15CD541-4834-429C-AEF4-F49A9FBEC67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64237DF-3C40-4A50-AB23-16AE77D81E1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ubs.usgs.gov/pinatubo/hoblitt2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estudio_an/17256303935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image" Target="../media/image38.wmf"/><Relationship Id="rId7" Type="http://schemas.openxmlformats.org/officeDocument/2006/relationships/image" Target="../media/image42.jpe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3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6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hyperlink" Target="http://thredds.ucar.edu/thredds/catalog/grib/NCEP/GFS/Global_0p5deg/catalog.html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0.gif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gif"/><Relationship Id="rId5" Type="http://schemas.openxmlformats.org/officeDocument/2006/relationships/image" Target="../media/image69.png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gif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wmf"/><Relationship Id="rId5" Type="http://schemas.openxmlformats.org/officeDocument/2006/relationships/image" Target="../media/image49.wmf"/><Relationship Id="rId4" Type="http://schemas.openxmlformats.org/officeDocument/2006/relationships/image" Target="../media/image78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png"/><Relationship Id="rId7" Type="http://schemas.openxmlformats.org/officeDocument/2006/relationships/image" Target="../media/image89.jpe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97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04.gif"/><Relationship Id="rId4" Type="http://schemas.openxmlformats.org/officeDocument/2006/relationships/image" Target="../media/image103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gi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20.emf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BBB6DFA-B977-4F91-BB65-C9F6553C9D7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2441575"/>
          </a:xfrm>
        </p:spPr>
        <p:txBody>
          <a:bodyPr anchor="ctr"/>
          <a:lstStyle/>
          <a:p>
            <a:r>
              <a:rPr lang="en-US" altLang="en-US" sz="4000" dirty="0"/>
              <a:t>Volcanic Plumes and Ash Clouds:</a:t>
            </a:r>
            <a:br>
              <a:rPr lang="en-US" altLang="en-US" sz="4000" dirty="0"/>
            </a:br>
            <a:r>
              <a:rPr lang="en-US" altLang="en-US" sz="4000" dirty="0"/>
              <a:t>Drivers of ash dispersal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407BFAE-D2AB-4E0C-93C5-FBAF027847E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5029200"/>
            <a:ext cx="6400800" cy="609600"/>
          </a:xfrm>
        </p:spPr>
        <p:txBody>
          <a:bodyPr/>
          <a:lstStyle/>
          <a:p>
            <a:r>
              <a:rPr lang="en-US" altLang="en-US" sz="3200"/>
              <a:t>Larry G. Mastin</a:t>
            </a:r>
          </a:p>
        </p:txBody>
      </p:sp>
      <p:pic>
        <p:nvPicPr>
          <p:cNvPr id="2053" name="Picture 5" descr="vid">
            <a:extLst>
              <a:ext uri="{FF2B5EF4-FFF2-40B4-BE49-F238E27FC236}">
                <a16:creationId xmlns:a16="http://schemas.microsoft.com/office/drawing/2014/main" id="{52ECB461-52C3-4D74-841C-227BE69EF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1162050" cy="42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Plumes change with eruption size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050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They’re higher for bigger eruptions</a:t>
            </a:r>
          </a:p>
          <a:p>
            <a:r>
              <a:rPr lang="en-US" sz="2800" dirty="0"/>
              <a:t>But they also change shape . . . </a:t>
            </a:r>
          </a:p>
          <a:p>
            <a:pPr lvl="1"/>
            <a:r>
              <a:rPr lang="en-US" sz="2400" dirty="0"/>
              <a:t>From bent, weak plumes, to </a:t>
            </a:r>
          </a:p>
          <a:p>
            <a:pPr lvl="1"/>
            <a:r>
              <a:rPr lang="en-US" sz="2400" dirty="0"/>
              <a:t>Anvil clouds, and</a:t>
            </a:r>
          </a:p>
          <a:p>
            <a:pPr lvl="1"/>
            <a:r>
              <a:rPr lang="en-US" sz="2400" dirty="0"/>
              <a:t>Tall umbrella clouds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733800"/>
            <a:ext cx="8365183" cy="1854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9800" y="5638800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57400" y="4038600"/>
            <a:ext cx="678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Plinian</a:t>
            </a:r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2362200" y="4346377"/>
            <a:ext cx="34396" cy="53042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43200" y="3962400"/>
            <a:ext cx="587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Blast</a:t>
            </a:r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>
          <a:xfrm flipH="1">
            <a:off x="2895600" y="4300954"/>
            <a:ext cx="141559" cy="42344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47800" y="5638800"/>
            <a:ext cx="56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Eyja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400" y="5638800"/>
            <a:ext cx="60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Etna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34000" y="5638800"/>
            <a:ext cx="10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Pinatubo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29000" y="4191000"/>
            <a:ext cx="1240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stratosphere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0400" y="5181600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25000"/>
                  </a:schemeClr>
                </a:solidFill>
              </a:rPr>
              <a:t>troposphere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066800" y="5181600"/>
            <a:ext cx="7696200" cy="1179731"/>
            <a:chOff x="1066800" y="5181600"/>
            <a:chExt cx="7696200" cy="1179731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1066800" y="5181600"/>
              <a:ext cx="7696200" cy="0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858000" y="5715000"/>
              <a:ext cx="1734001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Typical jet cruise</a:t>
              </a:r>
            </a:p>
            <a:p>
              <a:pPr algn="ctr"/>
              <a:r>
                <a:rPr lang="en-US" dirty="0"/>
                <a:t>altitude</a:t>
              </a:r>
            </a:p>
          </p:txBody>
        </p:sp>
        <p:cxnSp>
          <p:nvCxnSpPr>
            <p:cNvPr id="19" name="Straight Arrow Connector 18"/>
            <p:cNvCxnSpPr>
              <a:stCxn id="17" idx="0"/>
            </p:cNvCxnSpPr>
            <p:nvPr/>
          </p:nvCxnSpPr>
          <p:spPr>
            <a:xfrm flipH="1" flipV="1">
              <a:off x="7543800" y="5181600"/>
              <a:ext cx="181201" cy="5334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7BFFEDF-22C0-416C-8257-536AFFDBBB20}"/>
              </a:ext>
            </a:extLst>
          </p:cNvPr>
          <p:cNvSpPr txBox="1"/>
          <p:nvPr/>
        </p:nvSpPr>
        <p:spPr>
          <a:xfrm>
            <a:off x="76200" y="617666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53F90F-A11B-49D2-8945-264BB1B46A78}"/>
              </a:ext>
            </a:extLst>
          </p:cNvPr>
          <p:cNvSpPr txBox="1"/>
          <p:nvPr/>
        </p:nvSpPr>
        <p:spPr>
          <a:xfrm>
            <a:off x="1059712" y="6175399"/>
            <a:ext cx="6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13E086-C4C1-4941-9224-ACAA706CACA6}"/>
              </a:ext>
            </a:extLst>
          </p:cNvPr>
          <p:cNvSpPr txBox="1"/>
          <p:nvPr/>
        </p:nvSpPr>
        <p:spPr>
          <a:xfrm>
            <a:off x="1510875" y="6175399"/>
            <a:ext cx="560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3-4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FC75A0-8F85-43FA-9688-2A933EAFFA08}"/>
              </a:ext>
            </a:extLst>
          </p:cNvPr>
          <p:cNvSpPr txBox="1"/>
          <p:nvPr/>
        </p:nvSpPr>
        <p:spPr>
          <a:xfrm>
            <a:off x="2507512" y="6175399"/>
            <a:ext cx="522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7E07AA-3067-4804-A10A-9953137363B0}"/>
              </a:ext>
            </a:extLst>
          </p:cNvPr>
          <p:cNvSpPr txBox="1"/>
          <p:nvPr/>
        </p:nvSpPr>
        <p:spPr>
          <a:xfrm>
            <a:off x="5708088" y="6098344"/>
            <a:ext cx="522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3221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599"/>
            <a:ext cx="8229600" cy="1085195"/>
          </a:xfrm>
        </p:spPr>
        <p:txBody>
          <a:bodyPr>
            <a:normAutofit fontScale="90000"/>
          </a:bodyPr>
          <a:lstStyle/>
          <a:p>
            <a:r>
              <a:rPr lang="en-US" dirty="0"/>
              <a:t>But for big eruptions (VEI&gt;=5)</a:t>
            </a:r>
            <a:br>
              <a:rPr lang="en-US" dirty="0"/>
            </a:br>
            <a:r>
              <a:rPr lang="en-US" dirty="0"/>
              <a:t>Plume WIDTH is the key!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5" y="1400175"/>
            <a:ext cx="7543800" cy="1066800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/>
              <a:t>Small eruptions inject ash that moves passively downwind</a:t>
            </a:r>
          </a:p>
          <a:p>
            <a:r>
              <a:rPr lang="en-US" sz="2400" dirty="0"/>
              <a:t>Big eruptions produce umbrella clouds</a:t>
            </a:r>
          </a:p>
          <a:p>
            <a:r>
              <a:rPr lang="en-US" sz="2400" dirty="0"/>
              <a:t>They can drive ash UPWIND</a:t>
            </a:r>
          </a:p>
        </p:txBody>
      </p:sp>
      <p:grpSp>
        <p:nvGrpSpPr>
          <p:cNvPr id="6147" name="Group 6146"/>
          <p:cNvGrpSpPr/>
          <p:nvPr/>
        </p:nvGrpSpPr>
        <p:grpSpPr>
          <a:xfrm>
            <a:off x="5943600" y="2209800"/>
            <a:ext cx="2447925" cy="2552700"/>
            <a:chOff x="5791200" y="2895600"/>
            <a:chExt cx="2447925" cy="2552700"/>
          </a:xfrm>
        </p:grpSpPr>
        <p:grpSp>
          <p:nvGrpSpPr>
            <p:cNvPr id="17" name="Group 16"/>
            <p:cNvGrpSpPr/>
            <p:nvPr/>
          </p:nvGrpSpPr>
          <p:grpSpPr>
            <a:xfrm>
              <a:off x="5791200" y="2895600"/>
              <a:ext cx="2447925" cy="2552700"/>
              <a:chOff x="3810000" y="990600"/>
              <a:chExt cx="2447925" cy="255270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44" t="54861" r="16131" b="7917"/>
              <a:stretch/>
            </p:blipFill>
            <p:spPr>
              <a:xfrm>
                <a:off x="3810000" y="990600"/>
                <a:ext cx="2447925" cy="2552700"/>
              </a:xfrm>
              <a:prstGeom prst="rect">
                <a:avLst/>
              </a:prstGeom>
            </p:spPr>
          </p:pic>
          <p:cxnSp>
            <p:nvCxnSpPr>
              <p:cNvPr id="14" name="Straight Arrow Connector 13"/>
              <p:cNvCxnSpPr/>
              <p:nvPr/>
            </p:nvCxnSpPr>
            <p:spPr>
              <a:xfrm flipV="1">
                <a:off x="5191125" y="1924050"/>
                <a:ext cx="609600" cy="38100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4953000" y="2819400"/>
                <a:ext cx="1028936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Pinatubo</a:t>
                </a:r>
              </a:p>
            </p:txBody>
          </p:sp>
        </p:grpSp>
        <p:cxnSp>
          <p:nvCxnSpPr>
            <p:cNvPr id="29" name="Straight Arrow Connector 28"/>
            <p:cNvCxnSpPr/>
            <p:nvPr/>
          </p:nvCxnSpPr>
          <p:spPr>
            <a:xfrm flipH="1">
              <a:off x="7086600" y="3352800"/>
              <a:ext cx="381000" cy="22860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7543800" y="304800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wind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477000" y="4114800"/>
              <a:ext cx="508281" cy="307777"/>
            </a:xfrm>
            <a:prstGeom prst="rect">
              <a:avLst/>
            </a:prstGeom>
            <a:solidFill>
              <a:srgbClr val="B2B2B2">
                <a:alpha val="50196"/>
              </a:srgbClr>
            </a:solidFill>
            <a:ln>
              <a:solidFill>
                <a:schemeClr val="tx1"/>
              </a:solidFill>
            </a:ln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vent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391400" y="4114800"/>
              <a:ext cx="731995" cy="523220"/>
            </a:xfrm>
            <a:prstGeom prst="rect">
              <a:avLst/>
            </a:prstGeom>
            <a:solidFill>
              <a:srgbClr val="B2B2B2">
                <a:alpha val="50196"/>
              </a:srgbClr>
            </a:solidFill>
            <a:ln>
              <a:solidFill>
                <a:schemeClr val="tx1"/>
              </a:solidFill>
            </a:ln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200 km</a:t>
              </a:r>
            </a:p>
            <a:p>
              <a:r>
                <a:rPr lang="en-US" sz="1400" dirty="0">
                  <a:solidFill>
                    <a:srgbClr val="FFFF00"/>
                  </a:solidFill>
                </a:rPr>
                <a:t>upwind</a:t>
              </a:r>
            </a:p>
          </p:txBody>
        </p:sp>
        <p:sp>
          <p:nvSpPr>
            <p:cNvPr id="6145" name="Oval 6144"/>
            <p:cNvSpPr/>
            <p:nvPr/>
          </p:nvSpPr>
          <p:spPr>
            <a:xfrm>
              <a:off x="7010400" y="4191000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76600" y="2971800"/>
            <a:ext cx="2495550" cy="1664732"/>
            <a:chOff x="3276600" y="2971800"/>
            <a:chExt cx="2495550" cy="1664732"/>
          </a:xfrm>
        </p:grpSpPr>
        <p:grpSp>
          <p:nvGrpSpPr>
            <p:cNvPr id="8" name="Group 7"/>
            <p:cNvGrpSpPr/>
            <p:nvPr/>
          </p:nvGrpSpPr>
          <p:grpSpPr>
            <a:xfrm>
              <a:off x="3276600" y="2971800"/>
              <a:ext cx="2495550" cy="1647825"/>
              <a:chOff x="542925" y="1543050"/>
              <a:chExt cx="2495550" cy="1647825"/>
            </a:xfrm>
          </p:grpSpPr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2" t="20122" r="17978" b="10261"/>
              <a:stretch/>
            </p:blipFill>
            <p:spPr bwMode="auto">
              <a:xfrm>
                <a:off x="542925" y="1543050"/>
                <a:ext cx="2495550" cy="1647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" name="Straight Arrow Connector 4"/>
              <p:cNvCxnSpPr/>
              <p:nvPr/>
            </p:nvCxnSpPr>
            <p:spPr>
              <a:xfrm flipH="1">
                <a:off x="1447800" y="2209800"/>
                <a:ext cx="533400" cy="152400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/>
              <p:cNvSpPr txBox="1"/>
              <p:nvPr/>
            </p:nvSpPr>
            <p:spPr>
              <a:xfrm>
                <a:off x="923925" y="1695450"/>
                <a:ext cx="731995" cy="523220"/>
              </a:xfrm>
              <a:prstGeom prst="rect">
                <a:avLst/>
              </a:prstGeom>
              <a:solidFill>
                <a:srgbClr val="B2B2B2">
                  <a:alpha val="50196"/>
                </a:srgbClr>
              </a:solidFill>
              <a:ln>
                <a:solidFill>
                  <a:schemeClr val="tx1"/>
                </a:solidFill>
              </a:ln>
              <a:effectLst>
                <a:softEdge rad="63500"/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FF00"/>
                    </a:solidFill>
                  </a:rPr>
                  <a:t>60 km</a:t>
                </a:r>
              </a:p>
              <a:p>
                <a:r>
                  <a:rPr lang="en-US" sz="1400" dirty="0">
                    <a:solidFill>
                      <a:srgbClr val="FFFF00"/>
                    </a:solidFill>
                  </a:rPr>
                  <a:t>upwind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905000" y="1600200"/>
                <a:ext cx="111761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St. Helens</a:t>
                </a:r>
              </a:p>
            </p:txBody>
          </p:sp>
        </p:grpSp>
        <p:cxnSp>
          <p:nvCxnSpPr>
            <p:cNvPr id="26" name="Straight Arrow Connector 25"/>
            <p:cNvCxnSpPr/>
            <p:nvPr/>
          </p:nvCxnSpPr>
          <p:spPr>
            <a:xfrm>
              <a:off x="4724400" y="4495800"/>
              <a:ext cx="609600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962400" y="426720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wind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76800" y="3505200"/>
              <a:ext cx="647934" cy="523220"/>
            </a:xfrm>
            <a:prstGeom prst="rect">
              <a:avLst/>
            </a:prstGeom>
            <a:solidFill>
              <a:srgbClr val="B2B2B2">
                <a:alpha val="50196"/>
              </a:srgbClr>
            </a:solidFill>
            <a:ln>
              <a:solidFill>
                <a:schemeClr val="tx1"/>
              </a:solidFill>
            </a:ln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Plume</a:t>
              </a:r>
            </a:p>
            <a:p>
              <a:r>
                <a:rPr lang="en-US" sz="1400" dirty="0">
                  <a:solidFill>
                    <a:srgbClr val="FFFF00"/>
                  </a:solidFill>
                </a:rPr>
                <a:t>center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4724400" y="3581400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04800" y="2590800"/>
            <a:ext cx="2895600" cy="1931343"/>
            <a:chOff x="304800" y="2590800"/>
            <a:chExt cx="2895600" cy="193134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2590800"/>
              <a:ext cx="2895600" cy="193134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09600" y="4038600"/>
              <a:ext cx="137160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err="1"/>
                <a:t>Eyjafjallajokull</a:t>
              </a:r>
              <a:endParaRPr lang="en-US" sz="1600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1143000" y="2895600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62000" y="3048000"/>
              <a:ext cx="508281" cy="307777"/>
            </a:xfrm>
            <a:prstGeom prst="rect">
              <a:avLst/>
            </a:prstGeom>
            <a:solidFill>
              <a:srgbClr val="B2B2B2">
                <a:alpha val="50196"/>
              </a:srgbClr>
            </a:solidFill>
            <a:ln>
              <a:solidFill>
                <a:schemeClr val="tx1"/>
              </a:solidFill>
            </a:ln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vent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828800" y="2895600"/>
              <a:ext cx="1086388" cy="523220"/>
            </a:xfrm>
            <a:prstGeom prst="rect">
              <a:avLst/>
            </a:prstGeom>
            <a:solidFill>
              <a:srgbClr val="B2B2B2">
                <a:alpha val="50196"/>
              </a:srgbClr>
            </a:solidFill>
            <a:ln>
              <a:solidFill>
                <a:schemeClr val="tx1"/>
              </a:solidFill>
            </a:ln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No umbrella</a:t>
              </a:r>
            </a:p>
            <a:p>
              <a:r>
                <a:rPr lang="en-US" sz="1400" dirty="0">
                  <a:solidFill>
                    <a:srgbClr val="FFFF00"/>
                  </a:solidFill>
                </a:rPr>
                <a:t>cloud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33400" y="4876800"/>
            <a:ext cx="7946289" cy="1740932"/>
            <a:chOff x="533400" y="4876800"/>
            <a:chExt cx="7946289" cy="1740932"/>
          </a:xfrm>
        </p:grpSpPr>
        <p:sp>
          <p:nvSpPr>
            <p:cNvPr id="9" name="TextBox 8"/>
            <p:cNvSpPr txBox="1"/>
            <p:nvPr/>
          </p:nvSpPr>
          <p:spPr>
            <a:xfrm>
              <a:off x="1981200" y="6248400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MSH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19200" y="6248400"/>
              <a:ext cx="560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Eyja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5800" y="6248400"/>
              <a:ext cx="603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Etna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05400" y="6248400"/>
              <a:ext cx="10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Pinatubo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5410200"/>
              <a:ext cx="7946289" cy="889000"/>
            </a:xfrm>
            <a:prstGeom prst="rect">
              <a:avLst/>
            </a:prstGeom>
          </p:spPr>
        </p:pic>
        <p:cxnSp>
          <p:nvCxnSpPr>
            <p:cNvPr id="20" name="Straight Arrow Connector 19"/>
            <p:cNvCxnSpPr/>
            <p:nvPr/>
          </p:nvCxnSpPr>
          <p:spPr>
            <a:xfrm>
              <a:off x="3505200" y="5791200"/>
              <a:ext cx="609600" cy="0"/>
            </a:xfrm>
            <a:prstGeom prst="straightConnector1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895600" y="5638800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rgbClr val="0070C0"/>
                  </a:solidFill>
                </a:rPr>
                <a:t>wind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90600" y="4876800"/>
              <a:ext cx="6705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The same plot as before, but corrected for horizontal scale (km)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562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0424F-EF99-40F1-936C-BDD772E0C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en-US" dirty="0"/>
              <a:t>The physics of plume rise</a:t>
            </a:r>
          </a:p>
        </p:txBody>
      </p:sp>
    </p:spTree>
    <p:extLst>
      <p:ext uri="{BB962C8B-B14F-4D97-AF65-F5344CB8AC3E}">
        <p14:creationId xmlns:p14="http://schemas.microsoft.com/office/powerpoint/2010/main" val="1106983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MSH80_eruption_mount_st_helens_05-18-80_med">
            <a:extLst>
              <a:ext uri="{FF2B5EF4-FFF2-40B4-BE49-F238E27FC236}">
                <a16:creationId xmlns:a16="http://schemas.microsoft.com/office/drawing/2014/main" id="{10523BCA-B7B2-4BC8-BA46-F82B16402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762000"/>
            <a:ext cx="3810000" cy="57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9">
            <a:extLst>
              <a:ext uri="{FF2B5EF4-FFF2-40B4-BE49-F238E27FC236}">
                <a16:creationId xmlns:a16="http://schemas.microsoft.com/office/drawing/2014/main" id="{CBEB359B-11E7-48DE-942C-C96EFFCAD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3352800"/>
            <a:ext cx="1219200" cy="12192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" name="Line 10">
            <a:extLst>
              <a:ext uri="{FF2B5EF4-FFF2-40B4-BE49-F238E27FC236}">
                <a16:creationId xmlns:a16="http://schemas.microsoft.com/office/drawing/2014/main" id="{7F053D5D-95BA-468B-934C-552EB1B6AA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4114800"/>
            <a:ext cx="2286000" cy="6096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79" name="Picture 11" descr="jet structure">
            <a:extLst>
              <a:ext uri="{FF2B5EF4-FFF2-40B4-BE49-F238E27FC236}">
                <a16:creationId xmlns:a16="http://schemas.microsoft.com/office/drawing/2014/main" id="{76D8A147-E8D3-47F4-A27D-D100BA8F9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451485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vid">
            <a:extLst>
              <a:ext uri="{FF2B5EF4-FFF2-40B4-BE49-F238E27FC236}">
                <a16:creationId xmlns:a16="http://schemas.microsoft.com/office/drawing/2014/main" id="{96F28F76-4F26-43B8-A84F-995261DFA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1162050" cy="42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4">
            <a:extLst>
              <a:ext uri="{FF2B5EF4-FFF2-40B4-BE49-F238E27FC236}">
                <a16:creationId xmlns:a16="http://schemas.microsoft.com/office/drawing/2014/main" id="{869D8B06-40BE-4675-80C6-EAB4104DA3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6705600" cy="914400"/>
          </a:xfrm>
          <a:solidFill>
            <a:schemeClr val="bg1"/>
          </a:solidFill>
        </p:spPr>
        <p:txBody>
          <a:bodyPr/>
          <a:lstStyle/>
          <a:p>
            <a:r>
              <a:rPr lang="en-US" altLang="en-US" sz="2800" dirty="0"/>
              <a:t>At the vent, the exiting jet must adjust to atmospheric pressure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BCD95-EE24-41B9-8A45-75D1F62BE5E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781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05C3D9-0FDE-4E4C-B965-9E21057D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91200" cy="56356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4000" dirty="0"/>
              <a:t>Plumes rise in 3 stages</a:t>
            </a:r>
          </a:p>
        </p:txBody>
      </p:sp>
    </p:spTree>
    <p:extLst>
      <p:ext uri="{BB962C8B-B14F-4D97-AF65-F5344CB8AC3E}">
        <p14:creationId xmlns:p14="http://schemas.microsoft.com/office/powerpoint/2010/main" val="1478220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9" name="Picture 17" descr="Sheveluch 03_washout">
            <a:extLst>
              <a:ext uri="{FF2B5EF4-FFF2-40B4-BE49-F238E27FC236}">
                <a16:creationId xmlns:a16="http://schemas.microsoft.com/office/drawing/2014/main" id="{ED16E1B4-E05D-4240-84C7-40704A48B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Rectangle 4">
            <a:extLst>
              <a:ext uri="{FF2B5EF4-FFF2-40B4-BE49-F238E27FC236}">
                <a16:creationId xmlns:a16="http://schemas.microsoft.com/office/drawing/2014/main" id="{A110F236-8A8A-47E8-A43C-26B7FFE881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Plume height is primarily controlled by mass discharge rate</a:t>
            </a:r>
          </a:p>
        </p:txBody>
      </p:sp>
      <p:sp>
        <p:nvSpPr>
          <p:cNvPr id="18448" name="Rectangle 16">
            <a:extLst>
              <a:ext uri="{FF2B5EF4-FFF2-40B4-BE49-F238E27FC236}">
                <a16:creationId xmlns:a16="http://schemas.microsoft.com/office/drawing/2014/main" id="{F811D153-B000-40E9-A36A-35BDACAFAD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4038600" cy="3200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Theory</a:t>
            </a:r>
            <a:r>
              <a:rPr lang="en-US" altLang="en-US" sz="2800" baseline="30000" dirty="0"/>
              <a:t>1</a:t>
            </a:r>
            <a:r>
              <a:rPr lang="en-US" altLang="en-US" sz="2800" dirty="0"/>
              <a:t> predicts that</a:t>
            </a:r>
          </a:p>
          <a:p>
            <a:pPr lvl="1">
              <a:lnSpc>
                <a:spcPct val="90000"/>
              </a:lnSpc>
            </a:pPr>
            <a:r>
              <a:rPr lang="en-US" altLang="en-US" sz="2400" i="1" dirty="0"/>
              <a:t>H</a:t>
            </a:r>
            <a:r>
              <a:rPr lang="en-US" altLang="en-US" sz="2400" i="1" dirty="0">
                <a:sym typeface="Symbol" panose="05050102010706020507" pitchFamily="18" charset="2"/>
              </a:rPr>
              <a:t>Q</a:t>
            </a:r>
            <a:r>
              <a:rPr lang="en-US" altLang="en-US" sz="2400" i="1" baseline="30000" dirty="0">
                <a:sym typeface="Symbol" panose="05050102010706020507" pitchFamily="18" charset="2"/>
              </a:rPr>
              <a:t>1/4</a:t>
            </a:r>
            <a:endParaRPr lang="en-US" altLang="en-US" sz="2400" i="1" dirty="0"/>
          </a:p>
          <a:p>
            <a:pPr>
              <a:lnSpc>
                <a:spcPct val="90000"/>
              </a:lnSpc>
            </a:pPr>
            <a:r>
              <a:rPr lang="en-US" altLang="en-US" sz="2800" dirty="0"/>
              <a:t>This is supported by compilations of eruption data</a:t>
            </a:r>
            <a:r>
              <a:rPr lang="en-US" altLang="en-US" sz="2800" baseline="30000" dirty="0"/>
              <a:t>2,3,4,5</a:t>
            </a:r>
            <a:r>
              <a:rPr lang="en-US" altLang="en-US" sz="2800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H=1.67</a:t>
            </a:r>
            <a:r>
              <a:rPr lang="en-US" altLang="en-US" sz="2400" i="1" dirty="0"/>
              <a:t>Q</a:t>
            </a:r>
            <a:r>
              <a:rPr lang="en-US" altLang="en-US" sz="2400" baseline="30000" dirty="0"/>
              <a:t>0.259</a:t>
            </a:r>
          </a:p>
          <a:p>
            <a:pPr lvl="1">
              <a:lnSpc>
                <a:spcPct val="90000"/>
              </a:lnSpc>
            </a:pPr>
            <a:r>
              <a:rPr lang="en-US" altLang="en-US" sz="2400" i="1" dirty="0"/>
              <a:t>Q</a:t>
            </a:r>
            <a:r>
              <a:rPr lang="en-US" altLang="en-US" sz="2400" dirty="0"/>
              <a:t>=eruption rate (m</a:t>
            </a:r>
            <a:r>
              <a:rPr lang="en-US" altLang="en-US" sz="2400" baseline="30000" dirty="0"/>
              <a:t>3</a:t>
            </a:r>
            <a:r>
              <a:rPr lang="en-US" altLang="en-US" sz="2400" dirty="0"/>
              <a:t>/s)</a:t>
            </a:r>
          </a:p>
        </p:txBody>
      </p:sp>
      <p:pic>
        <p:nvPicPr>
          <p:cNvPr id="18437" name="Picture 5">
            <a:extLst>
              <a:ext uri="{FF2B5EF4-FFF2-40B4-BE49-F238E27FC236}">
                <a16:creationId xmlns:a16="http://schemas.microsoft.com/office/drawing/2014/main" id="{E998091B-BB3B-4617-811E-B2A85E5EC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7800"/>
            <a:ext cx="354012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42" name="Text Box 10">
            <a:extLst>
              <a:ext uri="{FF2B5EF4-FFF2-40B4-BE49-F238E27FC236}">
                <a16:creationId xmlns:a16="http://schemas.microsoft.com/office/drawing/2014/main" id="{C1F8E92F-D0F3-4C3C-91B1-D134A2DC2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124200"/>
            <a:ext cx="63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rgbClr val="FF0000"/>
                </a:solidFill>
              </a:rPr>
              <a:t>MSH</a:t>
            </a:r>
          </a:p>
        </p:txBody>
      </p:sp>
      <p:sp>
        <p:nvSpPr>
          <p:cNvPr id="18443" name="Line 11">
            <a:extLst>
              <a:ext uri="{FF2B5EF4-FFF2-40B4-BE49-F238E27FC236}">
                <a16:creationId xmlns:a16="http://schemas.microsoft.com/office/drawing/2014/main" id="{566C68C5-A9D6-417C-8EA0-095DCE42284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86600" y="3276600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Text Box 12">
            <a:extLst>
              <a:ext uri="{FF2B5EF4-FFF2-40B4-BE49-F238E27FC236}">
                <a16:creationId xmlns:a16="http://schemas.microsoft.com/office/drawing/2014/main" id="{F00D4B0A-E0BC-4AC8-802A-4A37D91C5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233613"/>
            <a:ext cx="984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rgbClr val="FF0000"/>
                </a:solidFill>
              </a:rPr>
              <a:t>Pinatubo</a:t>
            </a:r>
          </a:p>
        </p:txBody>
      </p:sp>
      <p:sp>
        <p:nvSpPr>
          <p:cNvPr id="18445" name="Line 13">
            <a:extLst>
              <a:ext uri="{FF2B5EF4-FFF2-40B4-BE49-F238E27FC236}">
                <a16:creationId xmlns:a16="http://schemas.microsoft.com/office/drawing/2014/main" id="{BE30860C-8C79-4C99-9B60-DB5E404DD3C8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2438400"/>
            <a:ext cx="6096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6" name="Text Box 14">
            <a:extLst>
              <a:ext uri="{FF2B5EF4-FFF2-40B4-BE49-F238E27FC236}">
                <a16:creationId xmlns:a16="http://schemas.microsoft.com/office/drawing/2014/main" id="{248B45FA-875C-4DB5-A87C-08F701C2A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6324600"/>
            <a:ext cx="2362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i="1"/>
              <a:t>Fig 5.1, Sparks et al., 1997</a:t>
            </a:r>
          </a:p>
        </p:txBody>
      </p:sp>
      <p:sp>
        <p:nvSpPr>
          <p:cNvPr id="18450" name="Text Box 18">
            <a:extLst>
              <a:ext uri="{FF2B5EF4-FFF2-40B4-BE49-F238E27FC236}">
                <a16:creationId xmlns:a16="http://schemas.microsoft.com/office/drawing/2014/main" id="{DE531911-6AF6-49D4-AA06-383903EA8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971800"/>
            <a:ext cx="681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rgbClr val="FF0000"/>
                </a:solidFill>
              </a:rPr>
              <a:t>Spurr</a:t>
            </a:r>
          </a:p>
        </p:txBody>
      </p:sp>
      <p:sp>
        <p:nvSpPr>
          <p:cNvPr id="18451" name="Line 19">
            <a:extLst>
              <a:ext uri="{FF2B5EF4-FFF2-40B4-BE49-F238E27FC236}">
                <a16:creationId xmlns:a16="http://schemas.microsoft.com/office/drawing/2014/main" id="{4F120B5F-059F-4213-8BC0-772931406CFF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3276600"/>
            <a:ext cx="3048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452" name="Picture 20" descr="vid">
            <a:extLst>
              <a:ext uri="{FF2B5EF4-FFF2-40B4-BE49-F238E27FC236}">
                <a16:creationId xmlns:a16="http://schemas.microsoft.com/office/drawing/2014/main" id="{55840484-7EDC-469E-A512-43C416CC8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1162050" cy="42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804C8F-E1CC-40C6-9D96-F54C0980D243}"/>
              </a:ext>
            </a:extLst>
          </p:cNvPr>
          <p:cNvSpPr txBox="1"/>
          <p:nvPr/>
        </p:nvSpPr>
        <p:spPr>
          <a:xfrm>
            <a:off x="381000" y="4953000"/>
            <a:ext cx="381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/>
            <a:r>
              <a:rPr lang="en-US" sz="1400" baseline="30000" dirty="0"/>
              <a:t>1</a:t>
            </a:r>
            <a:r>
              <a:rPr lang="en-US" sz="1400" dirty="0"/>
              <a:t>Morton et al., 1956, Proc. Royal Soc. London, ser. A, 234: 1–23.</a:t>
            </a:r>
          </a:p>
          <a:p>
            <a:pPr marL="225425" indent="-225425"/>
            <a:r>
              <a:rPr lang="en-US" sz="1400" baseline="30000" dirty="0"/>
              <a:t>2</a:t>
            </a:r>
            <a:r>
              <a:rPr lang="en-US" sz="1400" dirty="0"/>
              <a:t>Sparks et al., 1997, </a:t>
            </a:r>
            <a:r>
              <a:rPr lang="en-US" sz="1400" i="1" dirty="0"/>
              <a:t>Volcanic Plumes</a:t>
            </a:r>
          </a:p>
          <a:p>
            <a:pPr marL="225425" indent="-225425"/>
            <a:r>
              <a:rPr lang="en-US" sz="1400" i="1" baseline="30000" dirty="0"/>
              <a:t>3</a:t>
            </a:r>
            <a:r>
              <a:rPr lang="en-US" sz="1400" i="1" dirty="0"/>
              <a:t>Wilson et al., 1978, JGR</a:t>
            </a:r>
            <a:r>
              <a:rPr lang="en-US" sz="1400" dirty="0"/>
              <a:t>, 83(B4): 1829-1836</a:t>
            </a:r>
          </a:p>
          <a:p>
            <a:pPr marL="225425" indent="-225425"/>
            <a:r>
              <a:rPr lang="en-US" sz="1400" baseline="30000" dirty="0"/>
              <a:t>4</a:t>
            </a:r>
            <a:r>
              <a:rPr lang="en-US" sz="1400" dirty="0"/>
              <a:t>Mastin et al., 2009, JVGR 186(1–2): 10-21</a:t>
            </a:r>
          </a:p>
          <a:p>
            <a:pPr marL="225425" indent="-225425"/>
            <a:r>
              <a:rPr lang="en-US" sz="1400" baseline="30000" dirty="0"/>
              <a:t>5</a:t>
            </a:r>
            <a:r>
              <a:rPr lang="en-US" sz="1400" dirty="0"/>
              <a:t>Aubry et al., 2017, JVGR 343: 233-251</a:t>
            </a:r>
            <a:endParaRPr lang="en-US" sz="14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4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4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4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84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87345-291A-471B-8D1F-E55E15FE5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57" y="138129"/>
            <a:ext cx="8229600" cy="1143000"/>
          </a:xfrm>
        </p:spPr>
        <p:txBody>
          <a:bodyPr/>
          <a:lstStyle/>
          <a:p>
            <a:r>
              <a:rPr lang="en-US" sz="4000" dirty="0"/>
              <a:t>But there are also atmospheric influences; e.g. Humidity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AC00AA-1ADD-4987-983C-191771DD1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57" y="1291156"/>
            <a:ext cx="2381250" cy="3600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9A9E05-4735-4524-BEC7-B1E2D078F8B0}"/>
              </a:ext>
            </a:extLst>
          </p:cNvPr>
          <p:cNvSpPr txBox="1"/>
          <p:nvPr/>
        </p:nvSpPr>
        <p:spPr>
          <a:xfrm>
            <a:off x="381000" y="5105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Pinatubo,</a:t>
            </a:r>
          </a:p>
          <a:p>
            <a:r>
              <a:rPr lang="en-US" dirty="0"/>
              <a:t>June 13, 1991</a:t>
            </a:r>
            <a:r>
              <a:rPr lang="en-US" baseline="30000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AA8003-8040-4A5B-8A7E-E0EEA1E88D7D}"/>
              </a:ext>
            </a:extLst>
          </p:cNvPr>
          <p:cNvSpPr txBox="1"/>
          <p:nvPr/>
        </p:nvSpPr>
        <p:spPr>
          <a:xfrm>
            <a:off x="609600" y="6337701"/>
            <a:ext cx="8229600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aseline="30000" dirty="0"/>
              <a:t>1</a:t>
            </a:r>
            <a:r>
              <a:rPr lang="en-US" sz="1100" dirty="0"/>
              <a:t>Fig. 13, 14 from </a:t>
            </a:r>
            <a:r>
              <a:rPr lang="en-US" sz="1100" dirty="0" err="1"/>
              <a:t>Hoblitt</a:t>
            </a:r>
            <a:r>
              <a:rPr lang="en-US" sz="1100" dirty="0"/>
              <a:t>, et al., 1996. The Pre-climactic eruptions of Mount Pinatubo, June 1991. in </a:t>
            </a:r>
            <a:r>
              <a:rPr lang="en-US" sz="1100" i="1" dirty="0">
                <a:hlinkClick r:id="rId3"/>
              </a:rPr>
              <a:t>Fire and Mud</a:t>
            </a:r>
            <a:r>
              <a:rPr lang="en-US" sz="1100" dirty="0"/>
              <a:t>, pp. 457-511.</a:t>
            </a:r>
          </a:p>
        </p:txBody>
      </p:sp>
      <p:pic>
        <p:nvPicPr>
          <p:cNvPr id="13314" name="Picture 2" descr="https://pubs.usgs.gov/pinatubo/hoblitt2/fig33.jpg">
            <a:extLst>
              <a:ext uri="{FF2B5EF4-FFF2-40B4-BE49-F238E27FC236}">
                <a16:creationId xmlns:a16="http://schemas.microsoft.com/office/drawing/2014/main" id="{B58CC1C1-79C0-4901-AF2F-E4D50323D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471583"/>
            <a:ext cx="4231298" cy="2514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9EB0E9-2AF4-4127-802B-F3372603AAE3}"/>
              </a:ext>
            </a:extLst>
          </p:cNvPr>
          <p:cNvSpPr txBox="1"/>
          <p:nvPr/>
        </p:nvSpPr>
        <p:spPr>
          <a:xfrm>
            <a:off x="3956003" y="4133478"/>
            <a:ext cx="4737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 height of VEI &lt;=3 eruptions at Pinatubo,</a:t>
            </a:r>
          </a:p>
          <a:p>
            <a:pPr algn="ctr"/>
            <a:r>
              <a:rPr lang="en-US" dirty="0"/>
              <a:t>June 12-15</a:t>
            </a:r>
            <a:r>
              <a:rPr lang="en-US" baseline="300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678403-384A-4E3A-98C2-FD1D4587D6A5}"/>
              </a:ext>
            </a:extLst>
          </p:cNvPr>
          <p:cNvSpPr txBox="1"/>
          <p:nvPr/>
        </p:nvSpPr>
        <p:spPr>
          <a:xfrm>
            <a:off x="3334053" y="4970263"/>
            <a:ext cx="5352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Plumes at Pinatubo June 12-15 were only VEI 2-3,</a:t>
            </a:r>
          </a:p>
          <a:p>
            <a:r>
              <a:rPr lang="en-US" dirty="0"/>
              <a:t>Yet they rose to 20-25 km in the hot humid air!</a:t>
            </a:r>
          </a:p>
        </p:txBody>
      </p:sp>
    </p:spTree>
    <p:extLst>
      <p:ext uri="{BB962C8B-B14F-4D97-AF65-F5344CB8AC3E}">
        <p14:creationId xmlns:p14="http://schemas.microsoft.com/office/powerpoint/2010/main" val="903293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>
            <a:extLst>
              <a:ext uri="{FF2B5EF4-FFF2-40B4-BE49-F238E27FC236}">
                <a16:creationId xmlns:a16="http://schemas.microsoft.com/office/drawing/2014/main" id="{12FD41FF-1A4D-4C79-A988-04A23F2D45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0688" y="-23497"/>
            <a:ext cx="8229600" cy="771210"/>
          </a:xfrm>
        </p:spPr>
        <p:txBody>
          <a:bodyPr/>
          <a:lstStyle/>
          <a:p>
            <a:r>
              <a:rPr lang="en-US" altLang="en-US" sz="3200" dirty="0"/>
              <a:t>Modeling illustrates the effect of humidity</a:t>
            </a:r>
          </a:p>
        </p:txBody>
      </p:sp>
      <p:sp>
        <p:nvSpPr>
          <p:cNvPr id="21510" name="AutoShape 6">
            <a:extLst>
              <a:ext uri="{FF2B5EF4-FFF2-40B4-BE49-F238E27FC236}">
                <a16:creationId xmlns:a16="http://schemas.microsoft.com/office/drawing/2014/main" id="{77DA2F8F-DA2B-4302-B8E8-0E9A71F5788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828800" y="990600"/>
            <a:ext cx="57023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1712" name="Group 208">
            <a:extLst>
              <a:ext uri="{FF2B5EF4-FFF2-40B4-BE49-F238E27FC236}">
                <a16:creationId xmlns:a16="http://schemas.microsoft.com/office/drawing/2014/main" id="{ABCBE4A8-B93F-4046-81A7-D2A785E77E79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990600"/>
            <a:ext cx="5716588" cy="4286250"/>
            <a:chOff x="1920" y="960"/>
            <a:chExt cx="3601" cy="2700"/>
          </a:xfrm>
        </p:grpSpPr>
        <p:sp>
          <p:nvSpPr>
            <p:cNvPr id="21512" name="Rectangle 8">
              <a:extLst>
                <a:ext uri="{FF2B5EF4-FFF2-40B4-BE49-F238E27FC236}">
                  <a16:creationId xmlns:a16="http://schemas.microsoft.com/office/drawing/2014/main" id="{7817A469-4C7D-4B28-BF00-9005472FC4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960"/>
              <a:ext cx="3592" cy="27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3" name="Rectangle 9">
              <a:extLst>
                <a:ext uri="{FF2B5EF4-FFF2-40B4-BE49-F238E27FC236}">
                  <a16:creationId xmlns:a16="http://schemas.microsoft.com/office/drawing/2014/main" id="{26E4BDCC-8A5C-43A3-A74B-1937ADD4C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960"/>
              <a:ext cx="3601" cy="27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4" name="Rectangle 10">
              <a:extLst>
                <a:ext uri="{FF2B5EF4-FFF2-40B4-BE49-F238E27FC236}">
                  <a16:creationId xmlns:a16="http://schemas.microsoft.com/office/drawing/2014/main" id="{ABA31539-0E3A-4BFC-AA0F-6EA2A0A89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7" y="1161"/>
              <a:ext cx="2791" cy="2201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5" name="Rectangle 11">
              <a:extLst>
                <a:ext uri="{FF2B5EF4-FFF2-40B4-BE49-F238E27FC236}">
                  <a16:creationId xmlns:a16="http://schemas.microsoft.com/office/drawing/2014/main" id="{DA82D912-322A-473A-A7D3-74EA0659E4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7" y="1161"/>
              <a:ext cx="2791" cy="2201"/>
            </a:xfrm>
            <a:prstGeom prst="rect">
              <a:avLst/>
            </a:prstGeom>
            <a:noFill/>
            <a:ln w="635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6" name="Line 12">
              <a:extLst>
                <a:ext uri="{FF2B5EF4-FFF2-40B4-BE49-F238E27FC236}">
                  <a16:creationId xmlns:a16="http://schemas.microsoft.com/office/drawing/2014/main" id="{FE986239-49DF-4DB5-A7E7-9763D9E4B4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7" y="1161"/>
              <a:ext cx="279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7" name="Line 13">
              <a:extLst>
                <a:ext uri="{FF2B5EF4-FFF2-40B4-BE49-F238E27FC236}">
                  <a16:creationId xmlns:a16="http://schemas.microsoft.com/office/drawing/2014/main" id="{FE6A0514-D7EA-4939-9D39-F441C16830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7" y="3362"/>
              <a:ext cx="279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8" name="Line 14">
              <a:extLst>
                <a:ext uri="{FF2B5EF4-FFF2-40B4-BE49-F238E27FC236}">
                  <a16:creationId xmlns:a16="http://schemas.microsoft.com/office/drawing/2014/main" id="{23353CCC-30C7-4781-B893-336E24143D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78" y="1161"/>
              <a:ext cx="1" cy="220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9" name="Line 15">
              <a:extLst>
                <a:ext uri="{FF2B5EF4-FFF2-40B4-BE49-F238E27FC236}">
                  <a16:creationId xmlns:a16="http://schemas.microsoft.com/office/drawing/2014/main" id="{9BD1AA13-4032-4C4C-8523-8565E28F37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87" y="1161"/>
              <a:ext cx="1" cy="220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0" name="Line 16">
              <a:extLst>
                <a:ext uri="{FF2B5EF4-FFF2-40B4-BE49-F238E27FC236}">
                  <a16:creationId xmlns:a16="http://schemas.microsoft.com/office/drawing/2014/main" id="{44B166CA-4E16-45AF-B351-4D985A9794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7" y="3362"/>
              <a:ext cx="279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1" name="Line 17">
              <a:extLst>
                <a:ext uri="{FF2B5EF4-FFF2-40B4-BE49-F238E27FC236}">
                  <a16:creationId xmlns:a16="http://schemas.microsoft.com/office/drawing/2014/main" id="{1907ACD7-9A45-4621-8470-8F6DE0C276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87" y="1161"/>
              <a:ext cx="1" cy="220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2" name="Line 18">
              <a:extLst>
                <a:ext uri="{FF2B5EF4-FFF2-40B4-BE49-F238E27FC236}">
                  <a16:creationId xmlns:a16="http://schemas.microsoft.com/office/drawing/2014/main" id="{6C9A21CD-C309-4185-8E82-BB1E5CE4E8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87" y="3334"/>
              <a:ext cx="1" cy="2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3" name="Line 19">
              <a:extLst>
                <a:ext uri="{FF2B5EF4-FFF2-40B4-BE49-F238E27FC236}">
                  <a16:creationId xmlns:a16="http://schemas.microsoft.com/office/drawing/2014/main" id="{D87C410E-7DA5-4EB7-934C-B7F72B0DCD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7" y="1161"/>
              <a:ext cx="1" cy="2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4" name="Freeform 20">
              <a:extLst>
                <a:ext uri="{FF2B5EF4-FFF2-40B4-BE49-F238E27FC236}">
                  <a16:creationId xmlns:a16="http://schemas.microsoft.com/office/drawing/2014/main" id="{00B61DA2-E6AB-4B9A-841C-3063ED91C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1" y="3405"/>
              <a:ext cx="41" cy="62"/>
            </a:xfrm>
            <a:custGeom>
              <a:avLst/>
              <a:gdLst>
                <a:gd name="T0" fmla="*/ 0 w 41"/>
                <a:gd name="T1" fmla="*/ 45 h 62"/>
                <a:gd name="T2" fmla="*/ 9 w 41"/>
                <a:gd name="T3" fmla="*/ 45 h 62"/>
                <a:gd name="T4" fmla="*/ 11 w 41"/>
                <a:gd name="T5" fmla="*/ 49 h 62"/>
                <a:gd name="T6" fmla="*/ 13 w 41"/>
                <a:gd name="T7" fmla="*/ 54 h 62"/>
                <a:gd name="T8" fmla="*/ 18 w 41"/>
                <a:gd name="T9" fmla="*/ 54 h 62"/>
                <a:gd name="T10" fmla="*/ 22 w 41"/>
                <a:gd name="T11" fmla="*/ 56 h 62"/>
                <a:gd name="T12" fmla="*/ 26 w 41"/>
                <a:gd name="T13" fmla="*/ 54 h 62"/>
                <a:gd name="T14" fmla="*/ 30 w 41"/>
                <a:gd name="T15" fmla="*/ 51 h 62"/>
                <a:gd name="T16" fmla="*/ 33 w 41"/>
                <a:gd name="T17" fmla="*/ 47 h 62"/>
                <a:gd name="T18" fmla="*/ 33 w 41"/>
                <a:gd name="T19" fmla="*/ 43 h 62"/>
                <a:gd name="T20" fmla="*/ 33 w 41"/>
                <a:gd name="T21" fmla="*/ 39 h 62"/>
                <a:gd name="T22" fmla="*/ 30 w 41"/>
                <a:gd name="T23" fmla="*/ 34 h 62"/>
                <a:gd name="T24" fmla="*/ 26 w 41"/>
                <a:gd name="T25" fmla="*/ 32 h 62"/>
                <a:gd name="T26" fmla="*/ 22 w 41"/>
                <a:gd name="T27" fmla="*/ 32 h 62"/>
                <a:gd name="T28" fmla="*/ 20 w 41"/>
                <a:gd name="T29" fmla="*/ 32 h 62"/>
                <a:gd name="T30" fmla="*/ 15 w 41"/>
                <a:gd name="T31" fmla="*/ 32 h 62"/>
                <a:gd name="T32" fmla="*/ 18 w 41"/>
                <a:gd name="T33" fmla="*/ 26 h 62"/>
                <a:gd name="T34" fmla="*/ 18 w 41"/>
                <a:gd name="T35" fmla="*/ 26 h 62"/>
                <a:gd name="T36" fmla="*/ 18 w 41"/>
                <a:gd name="T37" fmla="*/ 26 h 62"/>
                <a:gd name="T38" fmla="*/ 22 w 41"/>
                <a:gd name="T39" fmla="*/ 24 h 62"/>
                <a:gd name="T40" fmla="*/ 26 w 41"/>
                <a:gd name="T41" fmla="*/ 24 h 62"/>
                <a:gd name="T42" fmla="*/ 28 w 41"/>
                <a:gd name="T43" fmla="*/ 19 h 62"/>
                <a:gd name="T44" fmla="*/ 30 w 41"/>
                <a:gd name="T45" fmla="*/ 15 h 62"/>
                <a:gd name="T46" fmla="*/ 28 w 41"/>
                <a:gd name="T47" fmla="*/ 13 h 62"/>
                <a:gd name="T48" fmla="*/ 26 w 41"/>
                <a:gd name="T49" fmla="*/ 9 h 62"/>
                <a:gd name="T50" fmla="*/ 24 w 41"/>
                <a:gd name="T51" fmla="*/ 9 h 62"/>
                <a:gd name="T52" fmla="*/ 20 w 41"/>
                <a:gd name="T53" fmla="*/ 6 h 62"/>
                <a:gd name="T54" fmla="*/ 18 w 41"/>
                <a:gd name="T55" fmla="*/ 9 h 62"/>
                <a:gd name="T56" fmla="*/ 13 w 41"/>
                <a:gd name="T57" fmla="*/ 9 h 62"/>
                <a:gd name="T58" fmla="*/ 11 w 41"/>
                <a:gd name="T59" fmla="*/ 13 h 62"/>
                <a:gd name="T60" fmla="*/ 11 w 41"/>
                <a:gd name="T61" fmla="*/ 17 h 62"/>
                <a:gd name="T62" fmla="*/ 3 w 41"/>
                <a:gd name="T63" fmla="*/ 15 h 62"/>
                <a:gd name="T64" fmla="*/ 5 w 41"/>
                <a:gd name="T65" fmla="*/ 9 h 62"/>
                <a:gd name="T66" fmla="*/ 9 w 41"/>
                <a:gd name="T67" fmla="*/ 4 h 62"/>
                <a:gd name="T68" fmla="*/ 13 w 41"/>
                <a:gd name="T69" fmla="*/ 0 h 62"/>
                <a:gd name="T70" fmla="*/ 20 w 41"/>
                <a:gd name="T71" fmla="*/ 0 h 62"/>
                <a:gd name="T72" fmla="*/ 24 w 41"/>
                <a:gd name="T73" fmla="*/ 0 h 62"/>
                <a:gd name="T74" fmla="*/ 28 w 41"/>
                <a:gd name="T75" fmla="*/ 2 h 62"/>
                <a:gd name="T76" fmla="*/ 33 w 41"/>
                <a:gd name="T77" fmla="*/ 4 h 62"/>
                <a:gd name="T78" fmla="*/ 35 w 41"/>
                <a:gd name="T79" fmla="*/ 9 h 62"/>
                <a:gd name="T80" fmla="*/ 37 w 41"/>
                <a:gd name="T81" fmla="*/ 11 h 62"/>
                <a:gd name="T82" fmla="*/ 37 w 41"/>
                <a:gd name="T83" fmla="*/ 15 h 62"/>
                <a:gd name="T84" fmla="*/ 37 w 41"/>
                <a:gd name="T85" fmla="*/ 19 h 62"/>
                <a:gd name="T86" fmla="*/ 35 w 41"/>
                <a:gd name="T87" fmla="*/ 21 h 62"/>
                <a:gd name="T88" fmla="*/ 33 w 41"/>
                <a:gd name="T89" fmla="*/ 26 h 62"/>
                <a:gd name="T90" fmla="*/ 28 w 41"/>
                <a:gd name="T91" fmla="*/ 28 h 62"/>
                <a:gd name="T92" fmla="*/ 35 w 41"/>
                <a:gd name="T93" fmla="*/ 30 h 62"/>
                <a:gd name="T94" fmla="*/ 39 w 41"/>
                <a:gd name="T95" fmla="*/ 32 h 62"/>
                <a:gd name="T96" fmla="*/ 41 w 41"/>
                <a:gd name="T97" fmla="*/ 36 h 62"/>
                <a:gd name="T98" fmla="*/ 41 w 41"/>
                <a:gd name="T99" fmla="*/ 43 h 62"/>
                <a:gd name="T100" fmla="*/ 39 w 41"/>
                <a:gd name="T101" fmla="*/ 49 h 62"/>
                <a:gd name="T102" fmla="*/ 35 w 41"/>
                <a:gd name="T103" fmla="*/ 56 h 62"/>
                <a:gd name="T104" fmla="*/ 30 w 41"/>
                <a:gd name="T105" fmla="*/ 60 h 62"/>
                <a:gd name="T106" fmla="*/ 26 w 41"/>
                <a:gd name="T107" fmla="*/ 62 h 62"/>
                <a:gd name="T108" fmla="*/ 20 w 41"/>
                <a:gd name="T109" fmla="*/ 62 h 62"/>
                <a:gd name="T110" fmla="*/ 13 w 41"/>
                <a:gd name="T111" fmla="*/ 62 h 62"/>
                <a:gd name="T112" fmla="*/ 7 w 41"/>
                <a:gd name="T113" fmla="*/ 58 h 62"/>
                <a:gd name="T114" fmla="*/ 3 w 41"/>
                <a:gd name="T115" fmla="*/ 51 h 62"/>
                <a:gd name="T116" fmla="*/ 0 w 41"/>
                <a:gd name="T117" fmla="*/ 4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" h="62">
                  <a:moveTo>
                    <a:pt x="0" y="45"/>
                  </a:moveTo>
                  <a:lnTo>
                    <a:pt x="9" y="45"/>
                  </a:lnTo>
                  <a:lnTo>
                    <a:pt x="11" y="49"/>
                  </a:lnTo>
                  <a:lnTo>
                    <a:pt x="13" y="54"/>
                  </a:lnTo>
                  <a:lnTo>
                    <a:pt x="18" y="54"/>
                  </a:lnTo>
                  <a:lnTo>
                    <a:pt x="22" y="56"/>
                  </a:lnTo>
                  <a:lnTo>
                    <a:pt x="26" y="54"/>
                  </a:lnTo>
                  <a:lnTo>
                    <a:pt x="30" y="51"/>
                  </a:lnTo>
                  <a:lnTo>
                    <a:pt x="33" y="47"/>
                  </a:lnTo>
                  <a:lnTo>
                    <a:pt x="33" y="43"/>
                  </a:lnTo>
                  <a:lnTo>
                    <a:pt x="33" y="39"/>
                  </a:lnTo>
                  <a:lnTo>
                    <a:pt x="30" y="34"/>
                  </a:lnTo>
                  <a:lnTo>
                    <a:pt x="26" y="32"/>
                  </a:lnTo>
                  <a:lnTo>
                    <a:pt x="22" y="32"/>
                  </a:lnTo>
                  <a:lnTo>
                    <a:pt x="20" y="32"/>
                  </a:lnTo>
                  <a:lnTo>
                    <a:pt x="15" y="32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2" y="24"/>
                  </a:lnTo>
                  <a:lnTo>
                    <a:pt x="26" y="24"/>
                  </a:lnTo>
                  <a:lnTo>
                    <a:pt x="28" y="19"/>
                  </a:lnTo>
                  <a:lnTo>
                    <a:pt x="30" y="15"/>
                  </a:lnTo>
                  <a:lnTo>
                    <a:pt x="28" y="13"/>
                  </a:lnTo>
                  <a:lnTo>
                    <a:pt x="26" y="9"/>
                  </a:lnTo>
                  <a:lnTo>
                    <a:pt x="24" y="9"/>
                  </a:lnTo>
                  <a:lnTo>
                    <a:pt x="20" y="6"/>
                  </a:lnTo>
                  <a:lnTo>
                    <a:pt x="18" y="9"/>
                  </a:lnTo>
                  <a:lnTo>
                    <a:pt x="13" y="9"/>
                  </a:lnTo>
                  <a:lnTo>
                    <a:pt x="11" y="13"/>
                  </a:lnTo>
                  <a:lnTo>
                    <a:pt x="11" y="17"/>
                  </a:lnTo>
                  <a:lnTo>
                    <a:pt x="3" y="15"/>
                  </a:lnTo>
                  <a:lnTo>
                    <a:pt x="5" y="9"/>
                  </a:lnTo>
                  <a:lnTo>
                    <a:pt x="9" y="4"/>
                  </a:lnTo>
                  <a:lnTo>
                    <a:pt x="13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3" y="4"/>
                  </a:lnTo>
                  <a:lnTo>
                    <a:pt x="35" y="9"/>
                  </a:lnTo>
                  <a:lnTo>
                    <a:pt x="37" y="11"/>
                  </a:lnTo>
                  <a:lnTo>
                    <a:pt x="37" y="15"/>
                  </a:lnTo>
                  <a:lnTo>
                    <a:pt x="37" y="19"/>
                  </a:lnTo>
                  <a:lnTo>
                    <a:pt x="35" y="21"/>
                  </a:lnTo>
                  <a:lnTo>
                    <a:pt x="33" y="26"/>
                  </a:lnTo>
                  <a:lnTo>
                    <a:pt x="28" y="28"/>
                  </a:lnTo>
                  <a:lnTo>
                    <a:pt x="35" y="30"/>
                  </a:lnTo>
                  <a:lnTo>
                    <a:pt x="39" y="32"/>
                  </a:lnTo>
                  <a:lnTo>
                    <a:pt x="41" y="36"/>
                  </a:lnTo>
                  <a:lnTo>
                    <a:pt x="41" y="43"/>
                  </a:lnTo>
                  <a:lnTo>
                    <a:pt x="39" y="49"/>
                  </a:lnTo>
                  <a:lnTo>
                    <a:pt x="35" y="56"/>
                  </a:lnTo>
                  <a:lnTo>
                    <a:pt x="30" y="60"/>
                  </a:lnTo>
                  <a:lnTo>
                    <a:pt x="26" y="62"/>
                  </a:lnTo>
                  <a:lnTo>
                    <a:pt x="20" y="62"/>
                  </a:lnTo>
                  <a:lnTo>
                    <a:pt x="13" y="62"/>
                  </a:lnTo>
                  <a:lnTo>
                    <a:pt x="7" y="58"/>
                  </a:lnTo>
                  <a:lnTo>
                    <a:pt x="3" y="51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5" name="Rectangle 21">
              <a:extLst>
                <a:ext uri="{FF2B5EF4-FFF2-40B4-BE49-F238E27FC236}">
                  <a16:creationId xmlns:a16="http://schemas.microsoft.com/office/drawing/2014/main" id="{BA495CFC-96E3-4C17-83C7-227CD4BAA7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" y="3459"/>
              <a:ext cx="7" cy="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6" name="Freeform 22">
              <a:extLst>
                <a:ext uri="{FF2B5EF4-FFF2-40B4-BE49-F238E27FC236}">
                  <a16:creationId xmlns:a16="http://schemas.microsoft.com/office/drawing/2014/main" id="{1FD0EAEF-3B4C-4CBB-9B3E-66508B4B0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4" y="3405"/>
              <a:ext cx="39" cy="62"/>
            </a:xfrm>
            <a:custGeom>
              <a:avLst/>
              <a:gdLst>
                <a:gd name="T0" fmla="*/ 0 w 39"/>
                <a:gd name="T1" fmla="*/ 45 h 62"/>
                <a:gd name="T2" fmla="*/ 7 w 39"/>
                <a:gd name="T3" fmla="*/ 45 h 62"/>
                <a:gd name="T4" fmla="*/ 9 w 39"/>
                <a:gd name="T5" fmla="*/ 49 h 62"/>
                <a:gd name="T6" fmla="*/ 11 w 39"/>
                <a:gd name="T7" fmla="*/ 51 h 62"/>
                <a:gd name="T8" fmla="*/ 15 w 39"/>
                <a:gd name="T9" fmla="*/ 54 h 62"/>
                <a:gd name="T10" fmla="*/ 20 w 39"/>
                <a:gd name="T11" fmla="*/ 56 h 62"/>
                <a:gd name="T12" fmla="*/ 24 w 39"/>
                <a:gd name="T13" fmla="*/ 54 h 62"/>
                <a:gd name="T14" fmla="*/ 28 w 39"/>
                <a:gd name="T15" fmla="*/ 51 h 62"/>
                <a:gd name="T16" fmla="*/ 30 w 39"/>
                <a:gd name="T17" fmla="*/ 47 h 62"/>
                <a:gd name="T18" fmla="*/ 33 w 39"/>
                <a:gd name="T19" fmla="*/ 41 h 62"/>
                <a:gd name="T20" fmla="*/ 30 w 39"/>
                <a:gd name="T21" fmla="*/ 34 h 62"/>
                <a:gd name="T22" fmla="*/ 28 w 39"/>
                <a:gd name="T23" fmla="*/ 32 h 62"/>
                <a:gd name="T24" fmla="*/ 24 w 39"/>
                <a:gd name="T25" fmla="*/ 28 h 62"/>
                <a:gd name="T26" fmla="*/ 20 w 39"/>
                <a:gd name="T27" fmla="*/ 28 h 62"/>
                <a:gd name="T28" fmla="*/ 15 w 39"/>
                <a:gd name="T29" fmla="*/ 28 h 62"/>
                <a:gd name="T30" fmla="*/ 13 w 39"/>
                <a:gd name="T31" fmla="*/ 30 h 62"/>
                <a:gd name="T32" fmla="*/ 11 w 39"/>
                <a:gd name="T33" fmla="*/ 30 h 62"/>
                <a:gd name="T34" fmla="*/ 9 w 39"/>
                <a:gd name="T35" fmla="*/ 32 h 62"/>
                <a:gd name="T36" fmla="*/ 0 w 39"/>
                <a:gd name="T37" fmla="*/ 32 h 62"/>
                <a:gd name="T38" fmla="*/ 7 w 39"/>
                <a:gd name="T39" fmla="*/ 0 h 62"/>
                <a:gd name="T40" fmla="*/ 37 w 39"/>
                <a:gd name="T41" fmla="*/ 0 h 62"/>
                <a:gd name="T42" fmla="*/ 37 w 39"/>
                <a:gd name="T43" fmla="*/ 9 h 62"/>
                <a:gd name="T44" fmla="*/ 13 w 39"/>
                <a:gd name="T45" fmla="*/ 9 h 62"/>
                <a:gd name="T46" fmla="*/ 11 w 39"/>
                <a:gd name="T47" fmla="*/ 24 h 62"/>
                <a:gd name="T48" fmla="*/ 15 w 39"/>
                <a:gd name="T49" fmla="*/ 21 h 62"/>
                <a:gd name="T50" fmla="*/ 22 w 39"/>
                <a:gd name="T51" fmla="*/ 21 h 62"/>
                <a:gd name="T52" fmla="*/ 28 w 39"/>
                <a:gd name="T53" fmla="*/ 21 h 62"/>
                <a:gd name="T54" fmla="*/ 35 w 39"/>
                <a:gd name="T55" fmla="*/ 26 h 62"/>
                <a:gd name="T56" fmla="*/ 39 w 39"/>
                <a:gd name="T57" fmla="*/ 32 h 62"/>
                <a:gd name="T58" fmla="*/ 39 w 39"/>
                <a:gd name="T59" fmla="*/ 41 h 62"/>
                <a:gd name="T60" fmla="*/ 39 w 39"/>
                <a:gd name="T61" fmla="*/ 47 h 62"/>
                <a:gd name="T62" fmla="*/ 35 w 39"/>
                <a:gd name="T63" fmla="*/ 56 h 62"/>
                <a:gd name="T64" fmla="*/ 30 w 39"/>
                <a:gd name="T65" fmla="*/ 60 h 62"/>
                <a:gd name="T66" fmla="*/ 26 w 39"/>
                <a:gd name="T67" fmla="*/ 62 h 62"/>
                <a:gd name="T68" fmla="*/ 20 w 39"/>
                <a:gd name="T69" fmla="*/ 62 h 62"/>
                <a:gd name="T70" fmla="*/ 11 w 39"/>
                <a:gd name="T71" fmla="*/ 62 h 62"/>
                <a:gd name="T72" fmla="*/ 5 w 39"/>
                <a:gd name="T73" fmla="*/ 58 h 62"/>
                <a:gd name="T74" fmla="*/ 3 w 39"/>
                <a:gd name="T75" fmla="*/ 51 h 62"/>
                <a:gd name="T76" fmla="*/ 0 w 39"/>
                <a:gd name="T77" fmla="*/ 4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" h="62">
                  <a:moveTo>
                    <a:pt x="0" y="45"/>
                  </a:moveTo>
                  <a:lnTo>
                    <a:pt x="7" y="45"/>
                  </a:lnTo>
                  <a:lnTo>
                    <a:pt x="9" y="49"/>
                  </a:lnTo>
                  <a:lnTo>
                    <a:pt x="11" y="51"/>
                  </a:lnTo>
                  <a:lnTo>
                    <a:pt x="15" y="54"/>
                  </a:lnTo>
                  <a:lnTo>
                    <a:pt x="20" y="56"/>
                  </a:lnTo>
                  <a:lnTo>
                    <a:pt x="24" y="54"/>
                  </a:lnTo>
                  <a:lnTo>
                    <a:pt x="28" y="51"/>
                  </a:lnTo>
                  <a:lnTo>
                    <a:pt x="30" y="47"/>
                  </a:lnTo>
                  <a:lnTo>
                    <a:pt x="33" y="41"/>
                  </a:lnTo>
                  <a:lnTo>
                    <a:pt x="30" y="34"/>
                  </a:lnTo>
                  <a:lnTo>
                    <a:pt x="28" y="32"/>
                  </a:lnTo>
                  <a:lnTo>
                    <a:pt x="24" y="28"/>
                  </a:lnTo>
                  <a:lnTo>
                    <a:pt x="20" y="28"/>
                  </a:lnTo>
                  <a:lnTo>
                    <a:pt x="15" y="28"/>
                  </a:lnTo>
                  <a:lnTo>
                    <a:pt x="13" y="30"/>
                  </a:lnTo>
                  <a:lnTo>
                    <a:pt x="11" y="30"/>
                  </a:lnTo>
                  <a:lnTo>
                    <a:pt x="9" y="32"/>
                  </a:lnTo>
                  <a:lnTo>
                    <a:pt x="0" y="32"/>
                  </a:lnTo>
                  <a:lnTo>
                    <a:pt x="7" y="0"/>
                  </a:lnTo>
                  <a:lnTo>
                    <a:pt x="37" y="0"/>
                  </a:lnTo>
                  <a:lnTo>
                    <a:pt x="37" y="9"/>
                  </a:lnTo>
                  <a:lnTo>
                    <a:pt x="13" y="9"/>
                  </a:lnTo>
                  <a:lnTo>
                    <a:pt x="11" y="24"/>
                  </a:lnTo>
                  <a:lnTo>
                    <a:pt x="15" y="21"/>
                  </a:lnTo>
                  <a:lnTo>
                    <a:pt x="22" y="21"/>
                  </a:lnTo>
                  <a:lnTo>
                    <a:pt x="28" y="21"/>
                  </a:lnTo>
                  <a:lnTo>
                    <a:pt x="35" y="26"/>
                  </a:lnTo>
                  <a:lnTo>
                    <a:pt x="39" y="32"/>
                  </a:lnTo>
                  <a:lnTo>
                    <a:pt x="39" y="41"/>
                  </a:lnTo>
                  <a:lnTo>
                    <a:pt x="39" y="47"/>
                  </a:lnTo>
                  <a:lnTo>
                    <a:pt x="35" y="56"/>
                  </a:lnTo>
                  <a:lnTo>
                    <a:pt x="30" y="60"/>
                  </a:lnTo>
                  <a:lnTo>
                    <a:pt x="26" y="62"/>
                  </a:lnTo>
                  <a:lnTo>
                    <a:pt x="20" y="62"/>
                  </a:lnTo>
                  <a:lnTo>
                    <a:pt x="11" y="62"/>
                  </a:lnTo>
                  <a:lnTo>
                    <a:pt x="5" y="58"/>
                  </a:lnTo>
                  <a:lnTo>
                    <a:pt x="3" y="51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7" name="Line 23">
              <a:extLst>
                <a:ext uri="{FF2B5EF4-FFF2-40B4-BE49-F238E27FC236}">
                  <a16:creationId xmlns:a16="http://schemas.microsoft.com/office/drawing/2014/main" id="{D4275328-29AE-4C8F-B8B9-8655F3824E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8" y="3334"/>
              <a:ext cx="1" cy="2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8" name="Line 24">
              <a:extLst>
                <a:ext uri="{FF2B5EF4-FFF2-40B4-BE49-F238E27FC236}">
                  <a16:creationId xmlns:a16="http://schemas.microsoft.com/office/drawing/2014/main" id="{73BCDB1F-4A9E-414B-8493-6A8C007C17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8" y="1161"/>
              <a:ext cx="1" cy="2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9" name="Freeform 25">
              <a:extLst>
                <a:ext uri="{FF2B5EF4-FFF2-40B4-BE49-F238E27FC236}">
                  <a16:creationId xmlns:a16="http://schemas.microsoft.com/office/drawing/2014/main" id="{401DDE2A-DCCA-44AB-9E78-DDF6740F13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4" y="3405"/>
              <a:ext cx="43" cy="62"/>
            </a:xfrm>
            <a:custGeom>
              <a:avLst/>
              <a:gdLst>
                <a:gd name="T0" fmla="*/ 28 w 43"/>
                <a:gd name="T1" fmla="*/ 62 h 62"/>
                <a:gd name="T2" fmla="*/ 28 w 43"/>
                <a:gd name="T3" fmla="*/ 47 h 62"/>
                <a:gd name="T4" fmla="*/ 0 w 43"/>
                <a:gd name="T5" fmla="*/ 47 h 62"/>
                <a:gd name="T6" fmla="*/ 0 w 43"/>
                <a:gd name="T7" fmla="*/ 39 h 62"/>
                <a:gd name="T8" fmla="*/ 30 w 43"/>
                <a:gd name="T9" fmla="*/ 0 h 62"/>
                <a:gd name="T10" fmla="*/ 37 w 43"/>
                <a:gd name="T11" fmla="*/ 0 h 62"/>
                <a:gd name="T12" fmla="*/ 37 w 43"/>
                <a:gd name="T13" fmla="*/ 39 h 62"/>
                <a:gd name="T14" fmla="*/ 43 w 43"/>
                <a:gd name="T15" fmla="*/ 39 h 62"/>
                <a:gd name="T16" fmla="*/ 43 w 43"/>
                <a:gd name="T17" fmla="*/ 47 h 62"/>
                <a:gd name="T18" fmla="*/ 37 w 43"/>
                <a:gd name="T19" fmla="*/ 47 h 62"/>
                <a:gd name="T20" fmla="*/ 37 w 43"/>
                <a:gd name="T21" fmla="*/ 62 h 62"/>
                <a:gd name="T22" fmla="*/ 28 w 43"/>
                <a:gd name="T23" fmla="*/ 62 h 62"/>
                <a:gd name="T24" fmla="*/ 28 w 43"/>
                <a:gd name="T25" fmla="*/ 39 h 62"/>
                <a:gd name="T26" fmla="*/ 28 w 43"/>
                <a:gd name="T27" fmla="*/ 15 h 62"/>
                <a:gd name="T28" fmla="*/ 11 w 43"/>
                <a:gd name="T29" fmla="*/ 39 h 62"/>
                <a:gd name="T30" fmla="*/ 28 w 43"/>
                <a:gd name="T31" fmla="*/ 3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" h="62">
                  <a:moveTo>
                    <a:pt x="28" y="62"/>
                  </a:moveTo>
                  <a:lnTo>
                    <a:pt x="28" y="47"/>
                  </a:lnTo>
                  <a:lnTo>
                    <a:pt x="0" y="47"/>
                  </a:lnTo>
                  <a:lnTo>
                    <a:pt x="0" y="39"/>
                  </a:lnTo>
                  <a:lnTo>
                    <a:pt x="30" y="0"/>
                  </a:lnTo>
                  <a:lnTo>
                    <a:pt x="37" y="0"/>
                  </a:lnTo>
                  <a:lnTo>
                    <a:pt x="37" y="39"/>
                  </a:lnTo>
                  <a:lnTo>
                    <a:pt x="43" y="39"/>
                  </a:lnTo>
                  <a:lnTo>
                    <a:pt x="43" y="47"/>
                  </a:lnTo>
                  <a:lnTo>
                    <a:pt x="37" y="47"/>
                  </a:lnTo>
                  <a:lnTo>
                    <a:pt x="37" y="62"/>
                  </a:lnTo>
                  <a:lnTo>
                    <a:pt x="28" y="62"/>
                  </a:lnTo>
                  <a:close/>
                  <a:moveTo>
                    <a:pt x="28" y="39"/>
                  </a:moveTo>
                  <a:lnTo>
                    <a:pt x="28" y="15"/>
                  </a:lnTo>
                  <a:lnTo>
                    <a:pt x="11" y="39"/>
                  </a:lnTo>
                  <a:lnTo>
                    <a:pt x="28" y="3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0" name="Line 26">
              <a:extLst>
                <a:ext uri="{FF2B5EF4-FFF2-40B4-BE49-F238E27FC236}">
                  <a16:creationId xmlns:a16="http://schemas.microsoft.com/office/drawing/2014/main" id="{691C9950-816A-4F22-818C-A26E5FCC1D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07" y="3334"/>
              <a:ext cx="1" cy="2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1" name="Line 27">
              <a:extLst>
                <a:ext uri="{FF2B5EF4-FFF2-40B4-BE49-F238E27FC236}">
                  <a16:creationId xmlns:a16="http://schemas.microsoft.com/office/drawing/2014/main" id="{DBC32852-7FE6-4C0A-8BF7-1CB61F4BF6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7" y="1161"/>
              <a:ext cx="1" cy="2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2" name="Freeform 28">
              <a:extLst>
                <a:ext uri="{FF2B5EF4-FFF2-40B4-BE49-F238E27FC236}">
                  <a16:creationId xmlns:a16="http://schemas.microsoft.com/office/drawing/2014/main" id="{38D18306-5BAE-4DDF-A182-C54C70201D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9" y="3405"/>
              <a:ext cx="43" cy="62"/>
            </a:xfrm>
            <a:custGeom>
              <a:avLst/>
              <a:gdLst>
                <a:gd name="T0" fmla="*/ 28 w 43"/>
                <a:gd name="T1" fmla="*/ 62 h 62"/>
                <a:gd name="T2" fmla="*/ 28 w 43"/>
                <a:gd name="T3" fmla="*/ 47 h 62"/>
                <a:gd name="T4" fmla="*/ 0 w 43"/>
                <a:gd name="T5" fmla="*/ 47 h 62"/>
                <a:gd name="T6" fmla="*/ 0 w 43"/>
                <a:gd name="T7" fmla="*/ 39 h 62"/>
                <a:gd name="T8" fmla="*/ 30 w 43"/>
                <a:gd name="T9" fmla="*/ 0 h 62"/>
                <a:gd name="T10" fmla="*/ 36 w 43"/>
                <a:gd name="T11" fmla="*/ 0 h 62"/>
                <a:gd name="T12" fmla="*/ 36 w 43"/>
                <a:gd name="T13" fmla="*/ 39 h 62"/>
                <a:gd name="T14" fmla="*/ 43 w 43"/>
                <a:gd name="T15" fmla="*/ 39 h 62"/>
                <a:gd name="T16" fmla="*/ 43 w 43"/>
                <a:gd name="T17" fmla="*/ 47 h 62"/>
                <a:gd name="T18" fmla="*/ 36 w 43"/>
                <a:gd name="T19" fmla="*/ 47 h 62"/>
                <a:gd name="T20" fmla="*/ 36 w 43"/>
                <a:gd name="T21" fmla="*/ 62 h 62"/>
                <a:gd name="T22" fmla="*/ 28 w 43"/>
                <a:gd name="T23" fmla="*/ 62 h 62"/>
                <a:gd name="T24" fmla="*/ 28 w 43"/>
                <a:gd name="T25" fmla="*/ 39 h 62"/>
                <a:gd name="T26" fmla="*/ 28 w 43"/>
                <a:gd name="T27" fmla="*/ 15 h 62"/>
                <a:gd name="T28" fmla="*/ 10 w 43"/>
                <a:gd name="T29" fmla="*/ 39 h 62"/>
                <a:gd name="T30" fmla="*/ 28 w 43"/>
                <a:gd name="T31" fmla="*/ 3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" h="62">
                  <a:moveTo>
                    <a:pt x="28" y="62"/>
                  </a:moveTo>
                  <a:lnTo>
                    <a:pt x="28" y="47"/>
                  </a:lnTo>
                  <a:lnTo>
                    <a:pt x="0" y="47"/>
                  </a:lnTo>
                  <a:lnTo>
                    <a:pt x="0" y="39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39"/>
                  </a:lnTo>
                  <a:lnTo>
                    <a:pt x="43" y="39"/>
                  </a:lnTo>
                  <a:lnTo>
                    <a:pt x="43" y="47"/>
                  </a:lnTo>
                  <a:lnTo>
                    <a:pt x="36" y="47"/>
                  </a:lnTo>
                  <a:lnTo>
                    <a:pt x="36" y="62"/>
                  </a:lnTo>
                  <a:lnTo>
                    <a:pt x="28" y="62"/>
                  </a:lnTo>
                  <a:close/>
                  <a:moveTo>
                    <a:pt x="28" y="39"/>
                  </a:moveTo>
                  <a:lnTo>
                    <a:pt x="28" y="15"/>
                  </a:lnTo>
                  <a:lnTo>
                    <a:pt x="10" y="39"/>
                  </a:lnTo>
                  <a:lnTo>
                    <a:pt x="28" y="3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3" name="Rectangle 29">
              <a:extLst>
                <a:ext uri="{FF2B5EF4-FFF2-40B4-BE49-F238E27FC236}">
                  <a16:creationId xmlns:a16="http://schemas.microsoft.com/office/drawing/2014/main" id="{85307493-9851-4C2D-9E64-C22362DF1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4" y="3459"/>
              <a:ext cx="7" cy="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4" name="Freeform 30">
              <a:extLst>
                <a:ext uri="{FF2B5EF4-FFF2-40B4-BE49-F238E27FC236}">
                  <a16:creationId xmlns:a16="http://schemas.microsoft.com/office/drawing/2014/main" id="{7E3A6024-4B3D-43CD-9FE4-D0A746B9E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4" y="3405"/>
              <a:ext cx="38" cy="62"/>
            </a:xfrm>
            <a:custGeom>
              <a:avLst/>
              <a:gdLst>
                <a:gd name="T0" fmla="*/ 0 w 38"/>
                <a:gd name="T1" fmla="*/ 45 h 62"/>
                <a:gd name="T2" fmla="*/ 6 w 38"/>
                <a:gd name="T3" fmla="*/ 45 h 62"/>
                <a:gd name="T4" fmla="*/ 8 w 38"/>
                <a:gd name="T5" fmla="*/ 49 h 62"/>
                <a:gd name="T6" fmla="*/ 10 w 38"/>
                <a:gd name="T7" fmla="*/ 51 h 62"/>
                <a:gd name="T8" fmla="*/ 15 w 38"/>
                <a:gd name="T9" fmla="*/ 54 h 62"/>
                <a:gd name="T10" fmla="*/ 19 w 38"/>
                <a:gd name="T11" fmla="*/ 56 h 62"/>
                <a:gd name="T12" fmla="*/ 23 w 38"/>
                <a:gd name="T13" fmla="*/ 54 h 62"/>
                <a:gd name="T14" fmla="*/ 28 w 38"/>
                <a:gd name="T15" fmla="*/ 51 h 62"/>
                <a:gd name="T16" fmla="*/ 30 w 38"/>
                <a:gd name="T17" fmla="*/ 47 h 62"/>
                <a:gd name="T18" fmla="*/ 32 w 38"/>
                <a:gd name="T19" fmla="*/ 41 h 62"/>
                <a:gd name="T20" fmla="*/ 30 w 38"/>
                <a:gd name="T21" fmla="*/ 34 h 62"/>
                <a:gd name="T22" fmla="*/ 28 w 38"/>
                <a:gd name="T23" fmla="*/ 32 h 62"/>
                <a:gd name="T24" fmla="*/ 23 w 38"/>
                <a:gd name="T25" fmla="*/ 28 h 62"/>
                <a:gd name="T26" fmla="*/ 19 w 38"/>
                <a:gd name="T27" fmla="*/ 28 h 62"/>
                <a:gd name="T28" fmla="*/ 15 w 38"/>
                <a:gd name="T29" fmla="*/ 28 h 62"/>
                <a:gd name="T30" fmla="*/ 13 w 38"/>
                <a:gd name="T31" fmla="*/ 30 h 62"/>
                <a:gd name="T32" fmla="*/ 10 w 38"/>
                <a:gd name="T33" fmla="*/ 30 h 62"/>
                <a:gd name="T34" fmla="*/ 8 w 38"/>
                <a:gd name="T35" fmla="*/ 32 h 62"/>
                <a:gd name="T36" fmla="*/ 0 w 38"/>
                <a:gd name="T37" fmla="*/ 32 h 62"/>
                <a:gd name="T38" fmla="*/ 6 w 38"/>
                <a:gd name="T39" fmla="*/ 0 h 62"/>
                <a:gd name="T40" fmla="*/ 36 w 38"/>
                <a:gd name="T41" fmla="*/ 0 h 62"/>
                <a:gd name="T42" fmla="*/ 36 w 38"/>
                <a:gd name="T43" fmla="*/ 9 h 62"/>
                <a:gd name="T44" fmla="*/ 13 w 38"/>
                <a:gd name="T45" fmla="*/ 9 h 62"/>
                <a:gd name="T46" fmla="*/ 10 w 38"/>
                <a:gd name="T47" fmla="*/ 24 h 62"/>
                <a:gd name="T48" fmla="*/ 15 w 38"/>
                <a:gd name="T49" fmla="*/ 21 h 62"/>
                <a:gd name="T50" fmla="*/ 21 w 38"/>
                <a:gd name="T51" fmla="*/ 21 h 62"/>
                <a:gd name="T52" fmla="*/ 28 w 38"/>
                <a:gd name="T53" fmla="*/ 21 h 62"/>
                <a:gd name="T54" fmla="*/ 34 w 38"/>
                <a:gd name="T55" fmla="*/ 26 h 62"/>
                <a:gd name="T56" fmla="*/ 38 w 38"/>
                <a:gd name="T57" fmla="*/ 32 h 62"/>
                <a:gd name="T58" fmla="*/ 38 w 38"/>
                <a:gd name="T59" fmla="*/ 41 h 62"/>
                <a:gd name="T60" fmla="*/ 38 w 38"/>
                <a:gd name="T61" fmla="*/ 47 h 62"/>
                <a:gd name="T62" fmla="*/ 34 w 38"/>
                <a:gd name="T63" fmla="*/ 56 h 62"/>
                <a:gd name="T64" fmla="*/ 30 w 38"/>
                <a:gd name="T65" fmla="*/ 60 h 62"/>
                <a:gd name="T66" fmla="*/ 25 w 38"/>
                <a:gd name="T67" fmla="*/ 62 h 62"/>
                <a:gd name="T68" fmla="*/ 19 w 38"/>
                <a:gd name="T69" fmla="*/ 62 h 62"/>
                <a:gd name="T70" fmla="*/ 10 w 38"/>
                <a:gd name="T71" fmla="*/ 62 h 62"/>
                <a:gd name="T72" fmla="*/ 4 w 38"/>
                <a:gd name="T73" fmla="*/ 58 h 62"/>
                <a:gd name="T74" fmla="*/ 2 w 38"/>
                <a:gd name="T75" fmla="*/ 51 h 62"/>
                <a:gd name="T76" fmla="*/ 0 w 38"/>
                <a:gd name="T77" fmla="*/ 4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8" h="62">
                  <a:moveTo>
                    <a:pt x="0" y="45"/>
                  </a:moveTo>
                  <a:lnTo>
                    <a:pt x="6" y="45"/>
                  </a:lnTo>
                  <a:lnTo>
                    <a:pt x="8" y="49"/>
                  </a:lnTo>
                  <a:lnTo>
                    <a:pt x="10" y="51"/>
                  </a:lnTo>
                  <a:lnTo>
                    <a:pt x="15" y="54"/>
                  </a:lnTo>
                  <a:lnTo>
                    <a:pt x="19" y="56"/>
                  </a:lnTo>
                  <a:lnTo>
                    <a:pt x="23" y="54"/>
                  </a:lnTo>
                  <a:lnTo>
                    <a:pt x="28" y="51"/>
                  </a:lnTo>
                  <a:lnTo>
                    <a:pt x="30" y="47"/>
                  </a:lnTo>
                  <a:lnTo>
                    <a:pt x="32" y="41"/>
                  </a:lnTo>
                  <a:lnTo>
                    <a:pt x="30" y="34"/>
                  </a:lnTo>
                  <a:lnTo>
                    <a:pt x="28" y="32"/>
                  </a:lnTo>
                  <a:lnTo>
                    <a:pt x="23" y="28"/>
                  </a:lnTo>
                  <a:lnTo>
                    <a:pt x="19" y="28"/>
                  </a:lnTo>
                  <a:lnTo>
                    <a:pt x="15" y="28"/>
                  </a:lnTo>
                  <a:lnTo>
                    <a:pt x="13" y="30"/>
                  </a:lnTo>
                  <a:lnTo>
                    <a:pt x="10" y="30"/>
                  </a:lnTo>
                  <a:lnTo>
                    <a:pt x="8" y="32"/>
                  </a:lnTo>
                  <a:lnTo>
                    <a:pt x="0" y="32"/>
                  </a:lnTo>
                  <a:lnTo>
                    <a:pt x="6" y="0"/>
                  </a:lnTo>
                  <a:lnTo>
                    <a:pt x="36" y="0"/>
                  </a:lnTo>
                  <a:lnTo>
                    <a:pt x="36" y="9"/>
                  </a:lnTo>
                  <a:lnTo>
                    <a:pt x="13" y="9"/>
                  </a:lnTo>
                  <a:lnTo>
                    <a:pt x="10" y="24"/>
                  </a:lnTo>
                  <a:lnTo>
                    <a:pt x="15" y="21"/>
                  </a:lnTo>
                  <a:lnTo>
                    <a:pt x="21" y="21"/>
                  </a:lnTo>
                  <a:lnTo>
                    <a:pt x="28" y="21"/>
                  </a:lnTo>
                  <a:lnTo>
                    <a:pt x="34" y="26"/>
                  </a:lnTo>
                  <a:lnTo>
                    <a:pt x="38" y="32"/>
                  </a:lnTo>
                  <a:lnTo>
                    <a:pt x="38" y="41"/>
                  </a:lnTo>
                  <a:lnTo>
                    <a:pt x="38" y="47"/>
                  </a:lnTo>
                  <a:lnTo>
                    <a:pt x="34" y="56"/>
                  </a:lnTo>
                  <a:lnTo>
                    <a:pt x="30" y="60"/>
                  </a:lnTo>
                  <a:lnTo>
                    <a:pt x="25" y="62"/>
                  </a:lnTo>
                  <a:lnTo>
                    <a:pt x="19" y="62"/>
                  </a:lnTo>
                  <a:lnTo>
                    <a:pt x="10" y="62"/>
                  </a:lnTo>
                  <a:lnTo>
                    <a:pt x="4" y="58"/>
                  </a:lnTo>
                  <a:lnTo>
                    <a:pt x="2" y="51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5" name="Line 31">
              <a:extLst>
                <a:ext uri="{FF2B5EF4-FFF2-40B4-BE49-F238E27FC236}">
                  <a16:creationId xmlns:a16="http://schemas.microsoft.com/office/drawing/2014/main" id="{5FC39A32-80DC-4508-AB47-7E81DD40A6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7" y="3334"/>
              <a:ext cx="1" cy="2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6" name="Line 32">
              <a:extLst>
                <a:ext uri="{FF2B5EF4-FFF2-40B4-BE49-F238E27FC236}">
                  <a16:creationId xmlns:a16="http://schemas.microsoft.com/office/drawing/2014/main" id="{32CF8903-776C-4F1F-AA62-296500020D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7" y="1161"/>
              <a:ext cx="1" cy="2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7" name="Freeform 33">
              <a:extLst>
                <a:ext uri="{FF2B5EF4-FFF2-40B4-BE49-F238E27FC236}">
                  <a16:creationId xmlns:a16="http://schemas.microsoft.com/office/drawing/2014/main" id="{020E704E-DA73-4A73-AEF9-FBC2CCA5B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8" y="3405"/>
              <a:ext cx="39" cy="62"/>
            </a:xfrm>
            <a:custGeom>
              <a:avLst/>
              <a:gdLst>
                <a:gd name="T0" fmla="*/ 0 w 39"/>
                <a:gd name="T1" fmla="*/ 45 h 62"/>
                <a:gd name="T2" fmla="*/ 7 w 39"/>
                <a:gd name="T3" fmla="*/ 45 h 62"/>
                <a:gd name="T4" fmla="*/ 9 w 39"/>
                <a:gd name="T5" fmla="*/ 49 h 62"/>
                <a:gd name="T6" fmla="*/ 11 w 39"/>
                <a:gd name="T7" fmla="*/ 51 h 62"/>
                <a:gd name="T8" fmla="*/ 15 w 39"/>
                <a:gd name="T9" fmla="*/ 54 h 62"/>
                <a:gd name="T10" fmla="*/ 19 w 39"/>
                <a:gd name="T11" fmla="*/ 56 h 62"/>
                <a:gd name="T12" fmla="*/ 24 w 39"/>
                <a:gd name="T13" fmla="*/ 54 h 62"/>
                <a:gd name="T14" fmla="*/ 28 w 39"/>
                <a:gd name="T15" fmla="*/ 51 h 62"/>
                <a:gd name="T16" fmla="*/ 30 w 39"/>
                <a:gd name="T17" fmla="*/ 47 h 62"/>
                <a:gd name="T18" fmla="*/ 32 w 39"/>
                <a:gd name="T19" fmla="*/ 41 h 62"/>
                <a:gd name="T20" fmla="*/ 30 w 39"/>
                <a:gd name="T21" fmla="*/ 34 h 62"/>
                <a:gd name="T22" fmla="*/ 28 w 39"/>
                <a:gd name="T23" fmla="*/ 32 h 62"/>
                <a:gd name="T24" fmla="*/ 24 w 39"/>
                <a:gd name="T25" fmla="*/ 28 h 62"/>
                <a:gd name="T26" fmla="*/ 19 w 39"/>
                <a:gd name="T27" fmla="*/ 28 h 62"/>
                <a:gd name="T28" fmla="*/ 15 w 39"/>
                <a:gd name="T29" fmla="*/ 28 h 62"/>
                <a:gd name="T30" fmla="*/ 13 w 39"/>
                <a:gd name="T31" fmla="*/ 30 h 62"/>
                <a:gd name="T32" fmla="*/ 11 w 39"/>
                <a:gd name="T33" fmla="*/ 30 h 62"/>
                <a:gd name="T34" fmla="*/ 9 w 39"/>
                <a:gd name="T35" fmla="*/ 32 h 62"/>
                <a:gd name="T36" fmla="*/ 0 w 39"/>
                <a:gd name="T37" fmla="*/ 32 h 62"/>
                <a:gd name="T38" fmla="*/ 7 w 39"/>
                <a:gd name="T39" fmla="*/ 0 h 62"/>
                <a:gd name="T40" fmla="*/ 37 w 39"/>
                <a:gd name="T41" fmla="*/ 0 h 62"/>
                <a:gd name="T42" fmla="*/ 37 w 39"/>
                <a:gd name="T43" fmla="*/ 9 h 62"/>
                <a:gd name="T44" fmla="*/ 13 w 39"/>
                <a:gd name="T45" fmla="*/ 9 h 62"/>
                <a:gd name="T46" fmla="*/ 11 w 39"/>
                <a:gd name="T47" fmla="*/ 24 h 62"/>
                <a:gd name="T48" fmla="*/ 15 w 39"/>
                <a:gd name="T49" fmla="*/ 21 h 62"/>
                <a:gd name="T50" fmla="*/ 22 w 39"/>
                <a:gd name="T51" fmla="*/ 21 h 62"/>
                <a:gd name="T52" fmla="*/ 28 w 39"/>
                <a:gd name="T53" fmla="*/ 21 h 62"/>
                <a:gd name="T54" fmla="*/ 34 w 39"/>
                <a:gd name="T55" fmla="*/ 26 h 62"/>
                <a:gd name="T56" fmla="*/ 39 w 39"/>
                <a:gd name="T57" fmla="*/ 32 h 62"/>
                <a:gd name="T58" fmla="*/ 39 w 39"/>
                <a:gd name="T59" fmla="*/ 41 h 62"/>
                <a:gd name="T60" fmla="*/ 39 w 39"/>
                <a:gd name="T61" fmla="*/ 47 h 62"/>
                <a:gd name="T62" fmla="*/ 34 w 39"/>
                <a:gd name="T63" fmla="*/ 56 h 62"/>
                <a:gd name="T64" fmla="*/ 30 w 39"/>
                <a:gd name="T65" fmla="*/ 60 h 62"/>
                <a:gd name="T66" fmla="*/ 26 w 39"/>
                <a:gd name="T67" fmla="*/ 62 h 62"/>
                <a:gd name="T68" fmla="*/ 19 w 39"/>
                <a:gd name="T69" fmla="*/ 62 h 62"/>
                <a:gd name="T70" fmla="*/ 11 w 39"/>
                <a:gd name="T71" fmla="*/ 62 h 62"/>
                <a:gd name="T72" fmla="*/ 4 w 39"/>
                <a:gd name="T73" fmla="*/ 58 h 62"/>
                <a:gd name="T74" fmla="*/ 2 w 39"/>
                <a:gd name="T75" fmla="*/ 51 h 62"/>
                <a:gd name="T76" fmla="*/ 0 w 39"/>
                <a:gd name="T77" fmla="*/ 4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" h="62">
                  <a:moveTo>
                    <a:pt x="0" y="45"/>
                  </a:moveTo>
                  <a:lnTo>
                    <a:pt x="7" y="45"/>
                  </a:lnTo>
                  <a:lnTo>
                    <a:pt x="9" y="49"/>
                  </a:lnTo>
                  <a:lnTo>
                    <a:pt x="11" y="51"/>
                  </a:lnTo>
                  <a:lnTo>
                    <a:pt x="15" y="54"/>
                  </a:lnTo>
                  <a:lnTo>
                    <a:pt x="19" y="56"/>
                  </a:lnTo>
                  <a:lnTo>
                    <a:pt x="24" y="54"/>
                  </a:lnTo>
                  <a:lnTo>
                    <a:pt x="28" y="51"/>
                  </a:lnTo>
                  <a:lnTo>
                    <a:pt x="30" y="47"/>
                  </a:lnTo>
                  <a:lnTo>
                    <a:pt x="32" y="41"/>
                  </a:lnTo>
                  <a:lnTo>
                    <a:pt x="30" y="34"/>
                  </a:lnTo>
                  <a:lnTo>
                    <a:pt x="28" y="32"/>
                  </a:lnTo>
                  <a:lnTo>
                    <a:pt x="24" y="28"/>
                  </a:lnTo>
                  <a:lnTo>
                    <a:pt x="19" y="28"/>
                  </a:lnTo>
                  <a:lnTo>
                    <a:pt x="15" y="28"/>
                  </a:lnTo>
                  <a:lnTo>
                    <a:pt x="13" y="30"/>
                  </a:lnTo>
                  <a:lnTo>
                    <a:pt x="11" y="30"/>
                  </a:lnTo>
                  <a:lnTo>
                    <a:pt x="9" y="32"/>
                  </a:lnTo>
                  <a:lnTo>
                    <a:pt x="0" y="32"/>
                  </a:lnTo>
                  <a:lnTo>
                    <a:pt x="7" y="0"/>
                  </a:lnTo>
                  <a:lnTo>
                    <a:pt x="37" y="0"/>
                  </a:lnTo>
                  <a:lnTo>
                    <a:pt x="37" y="9"/>
                  </a:lnTo>
                  <a:lnTo>
                    <a:pt x="13" y="9"/>
                  </a:lnTo>
                  <a:lnTo>
                    <a:pt x="11" y="24"/>
                  </a:lnTo>
                  <a:lnTo>
                    <a:pt x="15" y="21"/>
                  </a:lnTo>
                  <a:lnTo>
                    <a:pt x="22" y="21"/>
                  </a:lnTo>
                  <a:lnTo>
                    <a:pt x="28" y="21"/>
                  </a:lnTo>
                  <a:lnTo>
                    <a:pt x="34" y="26"/>
                  </a:lnTo>
                  <a:lnTo>
                    <a:pt x="39" y="32"/>
                  </a:lnTo>
                  <a:lnTo>
                    <a:pt x="39" y="41"/>
                  </a:lnTo>
                  <a:lnTo>
                    <a:pt x="39" y="47"/>
                  </a:lnTo>
                  <a:lnTo>
                    <a:pt x="34" y="56"/>
                  </a:lnTo>
                  <a:lnTo>
                    <a:pt x="30" y="60"/>
                  </a:lnTo>
                  <a:lnTo>
                    <a:pt x="26" y="62"/>
                  </a:lnTo>
                  <a:lnTo>
                    <a:pt x="19" y="62"/>
                  </a:lnTo>
                  <a:lnTo>
                    <a:pt x="11" y="62"/>
                  </a:lnTo>
                  <a:lnTo>
                    <a:pt x="4" y="58"/>
                  </a:lnTo>
                  <a:lnTo>
                    <a:pt x="2" y="51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8" name="Line 34">
              <a:extLst>
                <a:ext uri="{FF2B5EF4-FFF2-40B4-BE49-F238E27FC236}">
                  <a16:creationId xmlns:a16="http://schemas.microsoft.com/office/drawing/2014/main" id="{B4EA6E19-B298-4FE7-9B7C-41D04686E2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28" y="3334"/>
              <a:ext cx="1" cy="2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9" name="Line 35">
              <a:extLst>
                <a:ext uri="{FF2B5EF4-FFF2-40B4-BE49-F238E27FC236}">
                  <a16:creationId xmlns:a16="http://schemas.microsoft.com/office/drawing/2014/main" id="{35203078-F5DC-4358-98BA-271494D35F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8" y="1161"/>
              <a:ext cx="1" cy="2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0" name="Freeform 36">
              <a:extLst>
                <a:ext uri="{FF2B5EF4-FFF2-40B4-BE49-F238E27FC236}">
                  <a16:creationId xmlns:a16="http://schemas.microsoft.com/office/drawing/2014/main" id="{EF537025-9ACF-42EE-A471-2E40B1DA5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2" y="3405"/>
              <a:ext cx="39" cy="62"/>
            </a:xfrm>
            <a:custGeom>
              <a:avLst/>
              <a:gdLst>
                <a:gd name="T0" fmla="*/ 0 w 39"/>
                <a:gd name="T1" fmla="*/ 45 h 62"/>
                <a:gd name="T2" fmla="*/ 7 w 39"/>
                <a:gd name="T3" fmla="*/ 45 h 62"/>
                <a:gd name="T4" fmla="*/ 9 w 39"/>
                <a:gd name="T5" fmla="*/ 49 h 62"/>
                <a:gd name="T6" fmla="*/ 11 w 39"/>
                <a:gd name="T7" fmla="*/ 51 h 62"/>
                <a:gd name="T8" fmla="*/ 15 w 39"/>
                <a:gd name="T9" fmla="*/ 54 h 62"/>
                <a:gd name="T10" fmla="*/ 20 w 39"/>
                <a:gd name="T11" fmla="*/ 56 h 62"/>
                <a:gd name="T12" fmla="*/ 24 w 39"/>
                <a:gd name="T13" fmla="*/ 54 h 62"/>
                <a:gd name="T14" fmla="*/ 28 w 39"/>
                <a:gd name="T15" fmla="*/ 51 h 62"/>
                <a:gd name="T16" fmla="*/ 30 w 39"/>
                <a:gd name="T17" fmla="*/ 47 h 62"/>
                <a:gd name="T18" fmla="*/ 33 w 39"/>
                <a:gd name="T19" fmla="*/ 41 h 62"/>
                <a:gd name="T20" fmla="*/ 30 w 39"/>
                <a:gd name="T21" fmla="*/ 34 h 62"/>
                <a:gd name="T22" fmla="*/ 28 w 39"/>
                <a:gd name="T23" fmla="*/ 32 h 62"/>
                <a:gd name="T24" fmla="*/ 24 w 39"/>
                <a:gd name="T25" fmla="*/ 28 h 62"/>
                <a:gd name="T26" fmla="*/ 20 w 39"/>
                <a:gd name="T27" fmla="*/ 28 h 62"/>
                <a:gd name="T28" fmla="*/ 15 w 39"/>
                <a:gd name="T29" fmla="*/ 28 h 62"/>
                <a:gd name="T30" fmla="*/ 13 w 39"/>
                <a:gd name="T31" fmla="*/ 30 h 62"/>
                <a:gd name="T32" fmla="*/ 11 w 39"/>
                <a:gd name="T33" fmla="*/ 30 h 62"/>
                <a:gd name="T34" fmla="*/ 9 w 39"/>
                <a:gd name="T35" fmla="*/ 32 h 62"/>
                <a:gd name="T36" fmla="*/ 0 w 39"/>
                <a:gd name="T37" fmla="*/ 32 h 62"/>
                <a:gd name="T38" fmla="*/ 7 w 39"/>
                <a:gd name="T39" fmla="*/ 0 h 62"/>
                <a:gd name="T40" fmla="*/ 37 w 39"/>
                <a:gd name="T41" fmla="*/ 0 h 62"/>
                <a:gd name="T42" fmla="*/ 37 w 39"/>
                <a:gd name="T43" fmla="*/ 9 h 62"/>
                <a:gd name="T44" fmla="*/ 13 w 39"/>
                <a:gd name="T45" fmla="*/ 9 h 62"/>
                <a:gd name="T46" fmla="*/ 11 w 39"/>
                <a:gd name="T47" fmla="*/ 24 h 62"/>
                <a:gd name="T48" fmla="*/ 15 w 39"/>
                <a:gd name="T49" fmla="*/ 21 h 62"/>
                <a:gd name="T50" fmla="*/ 22 w 39"/>
                <a:gd name="T51" fmla="*/ 21 h 62"/>
                <a:gd name="T52" fmla="*/ 28 w 39"/>
                <a:gd name="T53" fmla="*/ 21 h 62"/>
                <a:gd name="T54" fmla="*/ 35 w 39"/>
                <a:gd name="T55" fmla="*/ 26 h 62"/>
                <a:gd name="T56" fmla="*/ 39 w 39"/>
                <a:gd name="T57" fmla="*/ 32 h 62"/>
                <a:gd name="T58" fmla="*/ 39 w 39"/>
                <a:gd name="T59" fmla="*/ 41 h 62"/>
                <a:gd name="T60" fmla="*/ 39 w 39"/>
                <a:gd name="T61" fmla="*/ 47 h 62"/>
                <a:gd name="T62" fmla="*/ 35 w 39"/>
                <a:gd name="T63" fmla="*/ 56 h 62"/>
                <a:gd name="T64" fmla="*/ 30 w 39"/>
                <a:gd name="T65" fmla="*/ 60 h 62"/>
                <a:gd name="T66" fmla="*/ 26 w 39"/>
                <a:gd name="T67" fmla="*/ 62 h 62"/>
                <a:gd name="T68" fmla="*/ 20 w 39"/>
                <a:gd name="T69" fmla="*/ 62 h 62"/>
                <a:gd name="T70" fmla="*/ 11 w 39"/>
                <a:gd name="T71" fmla="*/ 62 h 62"/>
                <a:gd name="T72" fmla="*/ 5 w 39"/>
                <a:gd name="T73" fmla="*/ 58 h 62"/>
                <a:gd name="T74" fmla="*/ 3 w 39"/>
                <a:gd name="T75" fmla="*/ 51 h 62"/>
                <a:gd name="T76" fmla="*/ 0 w 39"/>
                <a:gd name="T77" fmla="*/ 4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" h="62">
                  <a:moveTo>
                    <a:pt x="0" y="45"/>
                  </a:moveTo>
                  <a:lnTo>
                    <a:pt x="7" y="45"/>
                  </a:lnTo>
                  <a:lnTo>
                    <a:pt x="9" y="49"/>
                  </a:lnTo>
                  <a:lnTo>
                    <a:pt x="11" y="51"/>
                  </a:lnTo>
                  <a:lnTo>
                    <a:pt x="15" y="54"/>
                  </a:lnTo>
                  <a:lnTo>
                    <a:pt x="20" y="56"/>
                  </a:lnTo>
                  <a:lnTo>
                    <a:pt x="24" y="54"/>
                  </a:lnTo>
                  <a:lnTo>
                    <a:pt x="28" y="51"/>
                  </a:lnTo>
                  <a:lnTo>
                    <a:pt x="30" y="47"/>
                  </a:lnTo>
                  <a:lnTo>
                    <a:pt x="33" y="41"/>
                  </a:lnTo>
                  <a:lnTo>
                    <a:pt x="30" y="34"/>
                  </a:lnTo>
                  <a:lnTo>
                    <a:pt x="28" y="32"/>
                  </a:lnTo>
                  <a:lnTo>
                    <a:pt x="24" y="28"/>
                  </a:lnTo>
                  <a:lnTo>
                    <a:pt x="20" y="28"/>
                  </a:lnTo>
                  <a:lnTo>
                    <a:pt x="15" y="28"/>
                  </a:lnTo>
                  <a:lnTo>
                    <a:pt x="13" y="30"/>
                  </a:lnTo>
                  <a:lnTo>
                    <a:pt x="11" y="30"/>
                  </a:lnTo>
                  <a:lnTo>
                    <a:pt x="9" y="32"/>
                  </a:lnTo>
                  <a:lnTo>
                    <a:pt x="0" y="32"/>
                  </a:lnTo>
                  <a:lnTo>
                    <a:pt x="7" y="0"/>
                  </a:lnTo>
                  <a:lnTo>
                    <a:pt x="37" y="0"/>
                  </a:lnTo>
                  <a:lnTo>
                    <a:pt x="37" y="9"/>
                  </a:lnTo>
                  <a:lnTo>
                    <a:pt x="13" y="9"/>
                  </a:lnTo>
                  <a:lnTo>
                    <a:pt x="11" y="24"/>
                  </a:lnTo>
                  <a:lnTo>
                    <a:pt x="15" y="21"/>
                  </a:lnTo>
                  <a:lnTo>
                    <a:pt x="22" y="21"/>
                  </a:lnTo>
                  <a:lnTo>
                    <a:pt x="28" y="21"/>
                  </a:lnTo>
                  <a:lnTo>
                    <a:pt x="35" y="26"/>
                  </a:lnTo>
                  <a:lnTo>
                    <a:pt x="39" y="32"/>
                  </a:lnTo>
                  <a:lnTo>
                    <a:pt x="39" y="41"/>
                  </a:lnTo>
                  <a:lnTo>
                    <a:pt x="39" y="47"/>
                  </a:lnTo>
                  <a:lnTo>
                    <a:pt x="35" y="56"/>
                  </a:lnTo>
                  <a:lnTo>
                    <a:pt x="30" y="60"/>
                  </a:lnTo>
                  <a:lnTo>
                    <a:pt x="26" y="62"/>
                  </a:lnTo>
                  <a:lnTo>
                    <a:pt x="20" y="62"/>
                  </a:lnTo>
                  <a:lnTo>
                    <a:pt x="11" y="62"/>
                  </a:lnTo>
                  <a:lnTo>
                    <a:pt x="5" y="58"/>
                  </a:lnTo>
                  <a:lnTo>
                    <a:pt x="3" y="51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1" name="Rectangle 37">
              <a:extLst>
                <a:ext uri="{FF2B5EF4-FFF2-40B4-BE49-F238E27FC236}">
                  <a16:creationId xmlns:a16="http://schemas.microsoft.com/office/drawing/2014/main" id="{7A23A82D-B482-4481-B8A3-009F184E3D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4" y="3459"/>
              <a:ext cx="8" cy="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2" name="Freeform 38">
              <a:extLst>
                <a:ext uri="{FF2B5EF4-FFF2-40B4-BE49-F238E27FC236}">
                  <a16:creationId xmlns:a16="http://schemas.microsoft.com/office/drawing/2014/main" id="{38BB7E86-04E0-4F91-8415-CEB719F6B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3" y="3405"/>
              <a:ext cx="41" cy="62"/>
            </a:xfrm>
            <a:custGeom>
              <a:avLst/>
              <a:gdLst>
                <a:gd name="T0" fmla="*/ 0 w 41"/>
                <a:gd name="T1" fmla="*/ 45 h 62"/>
                <a:gd name="T2" fmla="*/ 9 w 41"/>
                <a:gd name="T3" fmla="*/ 45 h 62"/>
                <a:gd name="T4" fmla="*/ 9 w 41"/>
                <a:gd name="T5" fmla="*/ 49 h 62"/>
                <a:gd name="T6" fmla="*/ 11 w 41"/>
                <a:gd name="T7" fmla="*/ 51 h 62"/>
                <a:gd name="T8" fmla="*/ 15 w 41"/>
                <a:gd name="T9" fmla="*/ 54 h 62"/>
                <a:gd name="T10" fmla="*/ 19 w 41"/>
                <a:gd name="T11" fmla="*/ 56 h 62"/>
                <a:gd name="T12" fmla="*/ 26 w 41"/>
                <a:gd name="T13" fmla="*/ 54 h 62"/>
                <a:gd name="T14" fmla="*/ 28 w 41"/>
                <a:gd name="T15" fmla="*/ 51 h 62"/>
                <a:gd name="T16" fmla="*/ 32 w 41"/>
                <a:gd name="T17" fmla="*/ 47 h 62"/>
                <a:gd name="T18" fmla="*/ 32 w 41"/>
                <a:gd name="T19" fmla="*/ 41 h 62"/>
                <a:gd name="T20" fmla="*/ 32 w 41"/>
                <a:gd name="T21" fmla="*/ 34 h 62"/>
                <a:gd name="T22" fmla="*/ 30 w 41"/>
                <a:gd name="T23" fmla="*/ 32 h 62"/>
                <a:gd name="T24" fmla="*/ 26 w 41"/>
                <a:gd name="T25" fmla="*/ 28 h 62"/>
                <a:gd name="T26" fmla="*/ 19 w 41"/>
                <a:gd name="T27" fmla="*/ 28 h 62"/>
                <a:gd name="T28" fmla="*/ 15 w 41"/>
                <a:gd name="T29" fmla="*/ 28 h 62"/>
                <a:gd name="T30" fmla="*/ 13 w 41"/>
                <a:gd name="T31" fmla="*/ 30 h 62"/>
                <a:gd name="T32" fmla="*/ 11 w 41"/>
                <a:gd name="T33" fmla="*/ 30 h 62"/>
                <a:gd name="T34" fmla="*/ 9 w 41"/>
                <a:gd name="T35" fmla="*/ 32 h 62"/>
                <a:gd name="T36" fmla="*/ 0 w 41"/>
                <a:gd name="T37" fmla="*/ 32 h 62"/>
                <a:gd name="T38" fmla="*/ 7 w 41"/>
                <a:gd name="T39" fmla="*/ 0 h 62"/>
                <a:gd name="T40" fmla="*/ 37 w 41"/>
                <a:gd name="T41" fmla="*/ 0 h 62"/>
                <a:gd name="T42" fmla="*/ 37 w 41"/>
                <a:gd name="T43" fmla="*/ 9 h 62"/>
                <a:gd name="T44" fmla="*/ 13 w 41"/>
                <a:gd name="T45" fmla="*/ 9 h 62"/>
                <a:gd name="T46" fmla="*/ 11 w 41"/>
                <a:gd name="T47" fmla="*/ 24 h 62"/>
                <a:gd name="T48" fmla="*/ 17 w 41"/>
                <a:gd name="T49" fmla="*/ 21 h 62"/>
                <a:gd name="T50" fmla="*/ 22 w 41"/>
                <a:gd name="T51" fmla="*/ 21 h 62"/>
                <a:gd name="T52" fmla="*/ 30 w 41"/>
                <a:gd name="T53" fmla="*/ 21 h 62"/>
                <a:gd name="T54" fmla="*/ 34 w 41"/>
                <a:gd name="T55" fmla="*/ 26 h 62"/>
                <a:gd name="T56" fmla="*/ 39 w 41"/>
                <a:gd name="T57" fmla="*/ 32 h 62"/>
                <a:gd name="T58" fmla="*/ 41 w 41"/>
                <a:gd name="T59" fmla="*/ 41 h 62"/>
                <a:gd name="T60" fmla="*/ 39 w 41"/>
                <a:gd name="T61" fmla="*/ 47 h 62"/>
                <a:gd name="T62" fmla="*/ 37 w 41"/>
                <a:gd name="T63" fmla="*/ 56 h 62"/>
                <a:gd name="T64" fmla="*/ 30 w 41"/>
                <a:gd name="T65" fmla="*/ 60 h 62"/>
                <a:gd name="T66" fmla="*/ 26 w 41"/>
                <a:gd name="T67" fmla="*/ 62 h 62"/>
                <a:gd name="T68" fmla="*/ 19 w 41"/>
                <a:gd name="T69" fmla="*/ 62 h 62"/>
                <a:gd name="T70" fmla="*/ 13 w 41"/>
                <a:gd name="T71" fmla="*/ 62 h 62"/>
                <a:gd name="T72" fmla="*/ 7 w 41"/>
                <a:gd name="T73" fmla="*/ 58 h 62"/>
                <a:gd name="T74" fmla="*/ 2 w 41"/>
                <a:gd name="T75" fmla="*/ 51 h 62"/>
                <a:gd name="T76" fmla="*/ 0 w 41"/>
                <a:gd name="T77" fmla="*/ 4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" h="62">
                  <a:moveTo>
                    <a:pt x="0" y="45"/>
                  </a:moveTo>
                  <a:lnTo>
                    <a:pt x="9" y="45"/>
                  </a:lnTo>
                  <a:lnTo>
                    <a:pt x="9" y="49"/>
                  </a:lnTo>
                  <a:lnTo>
                    <a:pt x="11" y="51"/>
                  </a:lnTo>
                  <a:lnTo>
                    <a:pt x="15" y="54"/>
                  </a:lnTo>
                  <a:lnTo>
                    <a:pt x="19" y="56"/>
                  </a:lnTo>
                  <a:lnTo>
                    <a:pt x="26" y="54"/>
                  </a:lnTo>
                  <a:lnTo>
                    <a:pt x="28" y="51"/>
                  </a:lnTo>
                  <a:lnTo>
                    <a:pt x="32" y="47"/>
                  </a:lnTo>
                  <a:lnTo>
                    <a:pt x="32" y="41"/>
                  </a:lnTo>
                  <a:lnTo>
                    <a:pt x="32" y="34"/>
                  </a:lnTo>
                  <a:lnTo>
                    <a:pt x="30" y="32"/>
                  </a:lnTo>
                  <a:lnTo>
                    <a:pt x="26" y="28"/>
                  </a:lnTo>
                  <a:lnTo>
                    <a:pt x="19" y="28"/>
                  </a:lnTo>
                  <a:lnTo>
                    <a:pt x="15" y="28"/>
                  </a:lnTo>
                  <a:lnTo>
                    <a:pt x="13" y="30"/>
                  </a:lnTo>
                  <a:lnTo>
                    <a:pt x="11" y="30"/>
                  </a:lnTo>
                  <a:lnTo>
                    <a:pt x="9" y="32"/>
                  </a:lnTo>
                  <a:lnTo>
                    <a:pt x="0" y="32"/>
                  </a:lnTo>
                  <a:lnTo>
                    <a:pt x="7" y="0"/>
                  </a:lnTo>
                  <a:lnTo>
                    <a:pt x="37" y="0"/>
                  </a:lnTo>
                  <a:lnTo>
                    <a:pt x="37" y="9"/>
                  </a:lnTo>
                  <a:lnTo>
                    <a:pt x="13" y="9"/>
                  </a:lnTo>
                  <a:lnTo>
                    <a:pt x="11" y="24"/>
                  </a:lnTo>
                  <a:lnTo>
                    <a:pt x="17" y="21"/>
                  </a:lnTo>
                  <a:lnTo>
                    <a:pt x="22" y="21"/>
                  </a:lnTo>
                  <a:lnTo>
                    <a:pt x="30" y="21"/>
                  </a:lnTo>
                  <a:lnTo>
                    <a:pt x="34" y="26"/>
                  </a:lnTo>
                  <a:lnTo>
                    <a:pt x="39" y="32"/>
                  </a:lnTo>
                  <a:lnTo>
                    <a:pt x="41" y="41"/>
                  </a:lnTo>
                  <a:lnTo>
                    <a:pt x="39" y="47"/>
                  </a:lnTo>
                  <a:lnTo>
                    <a:pt x="37" y="56"/>
                  </a:lnTo>
                  <a:lnTo>
                    <a:pt x="30" y="60"/>
                  </a:lnTo>
                  <a:lnTo>
                    <a:pt x="26" y="62"/>
                  </a:lnTo>
                  <a:lnTo>
                    <a:pt x="19" y="62"/>
                  </a:lnTo>
                  <a:lnTo>
                    <a:pt x="13" y="62"/>
                  </a:lnTo>
                  <a:lnTo>
                    <a:pt x="7" y="58"/>
                  </a:lnTo>
                  <a:lnTo>
                    <a:pt x="2" y="51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3" name="Line 39">
              <a:extLst>
                <a:ext uri="{FF2B5EF4-FFF2-40B4-BE49-F238E27FC236}">
                  <a16:creationId xmlns:a16="http://schemas.microsoft.com/office/drawing/2014/main" id="{BB44ECD2-5E4A-4D00-9104-F5181F7FB6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37" y="3334"/>
              <a:ext cx="1" cy="2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4" name="Line 40">
              <a:extLst>
                <a:ext uri="{FF2B5EF4-FFF2-40B4-BE49-F238E27FC236}">
                  <a16:creationId xmlns:a16="http://schemas.microsoft.com/office/drawing/2014/main" id="{B6B7EFE6-B0B3-4578-82F3-B35185BD81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7" y="1161"/>
              <a:ext cx="1" cy="2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5" name="Freeform 41">
              <a:extLst>
                <a:ext uri="{FF2B5EF4-FFF2-40B4-BE49-F238E27FC236}">
                  <a16:creationId xmlns:a16="http://schemas.microsoft.com/office/drawing/2014/main" id="{9B5FB895-75C5-4C90-97CA-2D2F173022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17" y="3405"/>
              <a:ext cx="41" cy="62"/>
            </a:xfrm>
            <a:custGeom>
              <a:avLst/>
              <a:gdLst>
                <a:gd name="T0" fmla="*/ 39 w 41"/>
                <a:gd name="T1" fmla="*/ 15 h 62"/>
                <a:gd name="T2" fmla="*/ 33 w 41"/>
                <a:gd name="T3" fmla="*/ 17 h 62"/>
                <a:gd name="T4" fmla="*/ 30 w 41"/>
                <a:gd name="T5" fmla="*/ 13 h 62"/>
                <a:gd name="T6" fmla="*/ 28 w 41"/>
                <a:gd name="T7" fmla="*/ 11 h 62"/>
                <a:gd name="T8" fmla="*/ 26 w 41"/>
                <a:gd name="T9" fmla="*/ 9 h 62"/>
                <a:gd name="T10" fmla="*/ 22 w 41"/>
                <a:gd name="T11" fmla="*/ 6 h 62"/>
                <a:gd name="T12" fmla="*/ 18 w 41"/>
                <a:gd name="T13" fmla="*/ 6 h 62"/>
                <a:gd name="T14" fmla="*/ 15 w 41"/>
                <a:gd name="T15" fmla="*/ 9 h 62"/>
                <a:gd name="T16" fmla="*/ 11 w 41"/>
                <a:gd name="T17" fmla="*/ 11 h 62"/>
                <a:gd name="T18" fmla="*/ 9 w 41"/>
                <a:gd name="T19" fmla="*/ 15 h 62"/>
                <a:gd name="T20" fmla="*/ 9 w 41"/>
                <a:gd name="T21" fmla="*/ 21 h 62"/>
                <a:gd name="T22" fmla="*/ 7 w 41"/>
                <a:gd name="T23" fmla="*/ 30 h 62"/>
                <a:gd name="T24" fmla="*/ 11 w 41"/>
                <a:gd name="T25" fmla="*/ 26 h 62"/>
                <a:gd name="T26" fmla="*/ 13 w 41"/>
                <a:gd name="T27" fmla="*/ 24 h 62"/>
                <a:gd name="T28" fmla="*/ 18 w 41"/>
                <a:gd name="T29" fmla="*/ 21 h 62"/>
                <a:gd name="T30" fmla="*/ 22 w 41"/>
                <a:gd name="T31" fmla="*/ 21 h 62"/>
                <a:gd name="T32" fmla="*/ 30 w 41"/>
                <a:gd name="T33" fmla="*/ 24 h 62"/>
                <a:gd name="T34" fmla="*/ 35 w 41"/>
                <a:gd name="T35" fmla="*/ 28 h 62"/>
                <a:gd name="T36" fmla="*/ 39 w 41"/>
                <a:gd name="T37" fmla="*/ 34 h 62"/>
                <a:gd name="T38" fmla="*/ 41 w 41"/>
                <a:gd name="T39" fmla="*/ 41 h 62"/>
                <a:gd name="T40" fmla="*/ 39 w 41"/>
                <a:gd name="T41" fmla="*/ 47 h 62"/>
                <a:gd name="T42" fmla="*/ 39 w 41"/>
                <a:gd name="T43" fmla="*/ 51 h 62"/>
                <a:gd name="T44" fmla="*/ 35 w 41"/>
                <a:gd name="T45" fmla="*/ 56 h 62"/>
                <a:gd name="T46" fmla="*/ 30 w 41"/>
                <a:gd name="T47" fmla="*/ 60 h 62"/>
                <a:gd name="T48" fmla="*/ 26 w 41"/>
                <a:gd name="T49" fmla="*/ 62 h 62"/>
                <a:gd name="T50" fmla="*/ 22 w 41"/>
                <a:gd name="T51" fmla="*/ 62 h 62"/>
                <a:gd name="T52" fmla="*/ 15 w 41"/>
                <a:gd name="T53" fmla="*/ 62 h 62"/>
                <a:gd name="T54" fmla="*/ 9 w 41"/>
                <a:gd name="T55" fmla="*/ 60 h 62"/>
                <a:gd name="T56" fmla="*/ 5 w 41"/>
                <a:gd name="T57" fmla="*/ 56 h 62"/>
                <a:gd name="T58" fmla="*/ 3 w 41"/>
                <a:gd name="T59" fmla="*/ 49 h 62"/>
                <a:gd name="T60" fmla="*/ 0 w 41"/>
                <a:gd name="T61" fmla="*/ 43 h 62"/>
                <a:gd name="T62" fmla="*/ 0 w 41"/>
                <a:gd name="T63" fmla="*/ 32 h 62"/>
                <a:gd name="T64" fmla="*/ 0 w 41"/>
                <a:gd name="T65" fmla="*/ 21 h 62"/>
                <a:gd name="T66" fmla="*/ 3 w 41"/>
                <a:gd name="T67" fmla="*/ 13 h 62"/>
                <a:gd name="T68" fmla="*/ 7 w 41"/>
                <a:gd name="T69" fmla="*/ 6 h 62"/>
                <a:gd name="T70" fmla="*/ 11 w 41"/>
                <a:gd name="T71" fmla="*/ 2 h 62"/>
                <a:gd name="T72" fmla="*/ 15 w 41"/>
                <a:gd name="T73" fmla="*/ 0 h 62"/>
                <a:gd name="T74" fmla="*/ 22 w 41"/>
                <a:gd name="T75" fmla="*/ 0 h 62"/>
                <a:gd name="T76" fmla="*/ 28 w 41"/>
                <a:gd name="T77" fmla="*/ 0 h 62"/>
                <a:gd name="T78" fmla="*/ 35 w 41"/>
                <a:gd name="T79" fmla="*/ 4 h 62"/>
                <a:gd name="T80" fmla="*/ 37 w 41"/>
                <a:gd name="T81" fmla="*/ 9 h 62"/>
                <a:gd name="T82" fmla="*/ 39 w 41"/>
                <a:gd name="T83" fmla="*/ 15 h 62"/>
                <a:gd name="T84" fmla="*/ 7 w 41"/>
                <a:gd name="T85" fmla="*/ 41 h 62"/>
                <a:gd name="T86" fmla="*/ 9 w 41"/>
                <a:gd name="T87" fmla="*/ 45 h 62"/>
                <a:gd name="T88" fmla="*/ 9 w 41"/>
                <a:gd name="T89" fmla="*/ 49 h 62"/>
                <a:gd name="T90" fmla="*/ 11 w 41"/>
                <a:gd name="T91" fmla="*/ 51 h 62"/>
                <a:gd name="T92" fmla="*/ 13 w 41"/>
                <a:gd name="T93" fmla="*/ 54 h 62"/>
                <a:gd name="T94" fmla="*/ 18 w 41"/>
                <a:gd name="T95" fmla="*/ 56 h 62"/>
                <a:gd name="T96" fmla="*/ 20 w 41"/>
                <a:gd name="T97" fmla="*/ 56 h 62"/>
                <a:gd name="T98" fmla="*/ 26 w 41"/>
                <a:gd name="T99" fmla="*/ 54 h 62"/>
                <a:gd name="T100" fmla="*/ 28 w 41"/>
                <a:gd name="T101" fmla="*/ 51 h 62"/>
                <a:gd name="T102" fmla="*/ 33 w 41"/>
                <a:gd name="T103" fmla="*/ 47 h 62"/>
                <a:gd name="T104" fmla="*/ 33 w 41"/>
                <a:gd name="T105" fmla="*/ 41 h 62"/>
                <a:gd name="T106" fmla="*/ 33 w 41"/>
                <a:gd name="T107" fmla="*/ 36 h 62"/>
                <a:gd name="T108" fmla="*/ 28 w 41"/>
                <a:gd name="T109" fmla="*/ 32 h 62"/>
                <a:gd name="T110" fmla="*/ 26 w 41"/>
                <a:gd name="T111" fmla="*/ 30 h 62"/>
                <a:gd name="T112" fmla="*/ 20 w 41"/>
                <a:gd name="T113" fmla="*/ 28 h 62"/>
                <a:gd name="T114" fmla="*/ 15 w 41"/>
                <a:gd name="T115" fmla="*/ 30 h 62"/>
                <a:gd name="T116" fmla="*/ 11 w 41"/>
                <a:gd name="T117" fmla="*/ 32 h 62"/>
                <a:gd name="T118" fmla="*/ 9 w 41"/>
                <a:gd name="T119" fmla="*/ 36 h 62"/>
                <a:gd name="T120" fmla="*/ 7 w 41"/>
                <a:gd name="T121" fmla="*/ 4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" h="62">
                  <a:moveTo>
                    <a:pt x="39" y="15"/>
                  </a:moveTo>
                  <a:lnTo>
                    <a:pt x="33" y="17"/>
                  </a:lnTo>
                  <a:lnTo>
                    <a:pt x="30" y="13"/>
                  </a:lnTo>
                  <a:lnTo>
                    <a:pt x="28" y="11"/>
                  </a:lnTo>
                  <a:lnTo>
                    <a:pt x="26" y="9"/>
                  </a:lnTo>
                  <a:lnTo>
                    <a:pt x="22" y="6"/>
                  </a:lnTo>
                  <a:lnTo>
                    <a:pt x="18" y="6"/>
                  </a:lnTo>
                  <a:lnTo>
                    <a:pt x="15" y="9"/>
                  </a:lnTo>
                  <a:lnTo>
                    <a:pt x="11" y="11"/>
                  </a:lnTo>
                  <a:lnTo>
                    <a:pt x="9" y="15"/>
                  </a:lnTo>
                  <a:lnTo>
                    <a:pt x="9" y="21"/>
                  </a:lnTo>
                  <a:lnTo>
                    <a:pt x="7" y="30"/>
                  </a:lnTo>
                  <a:lnTo>
                    <a:pt x="11" y="26"/>
                  </a:lnTo>
                  <a:lnTo>
                    <a:pt x="13" y="24"/>
                  </a:lnTo>
                  <a:lnTo>
                    <a:pt x="18" y="21"/>
                  </a:lnTo>
                  <a:lnTo>
                    <a:pt x="22" y="21"/>
                  </a:lnTo>
                  <a:lnTo>
                    <a:pt x="30" y="24"/>
                  </a:lnTo>
                  <a:lnTo>
                    <a:pt x="35" y="28"/>
                  </a:lnTo>
                  <a:lnTo>
                    <a:pt x="39" y="34"/>
                  </a:lnTo>
                  <a:lnTo>
                    <a:pt x="41" y="41"/>
                  </a:lnTo>
                  <a:lnTo>
                    <a:pt x="39" y="47"/>
                  </a:lnTo>
                  <a:lnTo>
                    <a:pt x="39" y="51"/>
                  </a:lnTo>
                  <a:lnTo>
                    <a:pt x="35" y="56"/>
                  </a:lnTo>
                  <a:lnTo>
                    <a:pt x="30" y="60"/>
                  </a:lnTo>
                  <a:lnTo>
                    <a:pt x="26" y="62"/>
                  </a:lnTo>
                  <a:lnTo>
                    <a:pt x="22" y="62"/>
                  </a:lnTo>
                  <a:lnTo>
                    <a:pt x="15" y="62"/>
                  </a:lnTo>
                  <a:lnTo>
                    <a:pt x="9" y="60"/>
                  </a:lnTo>
                  <a:lnTo>
                    <a:pt x="5" y="56"/>
                  </a:lnTo>
                  <a:lnTo>
                    <a:pt x="3" y="49"/>
                  </a:lnTo>
                  <a:lnTo>
                    <a:pt x="0" y="43"/>
                  </a:lnTo>
                  <a:lnTo>
                    <a:pt x="0" y="32"/>
                  </a:lnTo>
                  <a:lnTo>
                    <a:pt x="0" y="21"/>
                  </a:lnTo>
                  <a:lnTo>
                    <a:pt x="3" y="13"/>
                  </a:lnTo>
                  <a:lnTo>
                    <a:pt x="7" y="6"/>
                  </a:lnTo>
                  <a:lnTo>
                    <a:pt x="11" y="2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28" y="0"/>
                  </a:lnTo>
                  <a:lnTo>
                    <a:pt x="35" y="4"/>
                  </a:lnTo>
                  <a:lnTo>
                    <a:pt x="37" y="9"/>
                  </a:lnTo>
                  <a:lnTo>
                    <a:pt x="39" y="15"/>
                  </a:lnTo>
                  <a:close/>
                  <a:moveTo>
                    <a:pt x="7" y="41"/>
                  </a:moveTo>
                  <a:lnTo>
                    <a:pt x="9" y="45"/>
                  </a:lnTo>
                  <a:lnTo>
                    <a:pt x="9" y="49"/>
                  </a:lnTo>
                  <a:lnTo>
                    <a:pt x="11" y="51"/>
                  </a:lnTo>
                  <a:lnTo>
                    <a:pt x="13" y="54"/>
                  </a:lnTo>
                  <a:lnTo>
                    <a:pt x="18" y="56"/>
                  </a:lnTo>
                  <a:lnTo>
                    <a:pt x="20" y="56"/>
                  </a:lnTo>
                  <a:lnTo>
                    <a:pt x="26" y="54"/>
                  </a:lnTo>
                  <a:lnTo>
                    <a:pt x="28" y="51"/>
                  </a:lnTo>
                  <a:lnTo>
                    <a:pt x="33" y="47"/>
                  </a:lnTo>
                  <a:lnTo>
                    <a:pt x="33" y="41"/>
                  </a:lnTo>
                  <a:lnTo>
                    <a:pt x="33" y="36"/>
                  </a:lnTo>
                  <a:lnTo>
                    <a:pt x="28" y="32"/>
                  </a:lnTo>
                  <a:lnTo>
                    <a:pt x="26" y="30"/>
                  </a:lnTo>
                  <a:lnTo>
                    <a:pt x="20" y="28"/>
                  </a:lnTo>
                  <a:lnTo>
                    <a:pt x="15" y="30"/>
                  </a:lnTo>
                  <a:lnTo>
                    <a:pt x="11" y="32"/>
                  </a:lnTo>
                  <a:lnTo>
                    <a:pt x="9" y="36"/>
                  </a:lnTo>
                  <a:lnTo>
                    <a:pt x="7" y="4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6" name="Line 42">
              <a:extLst>
                <a:ext uri="{FF2B5EF4-FFF2-40B4-BE49-F238E27FC236}">
                  <a16:creationId xmlns:a16="http://schemas.microsoft.com/office/drawing/2014/main" id="{F8B2D443-340E-4499-B7C1-149AA42985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48" y="3334"/>
              <a:ext cx="1" cy="2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7" name="Line 43">
              <a:extLst>
                <a:ext uri="{FF2B5EF4-FFF2-40B4-BE49-F238E27FC236}">
                  <a16:creationId xmlns:a16="http://schemas.microsoft.com/office/drawing/2014/main" id="{3864858C-5232-4366-A01B-9EFBD8571D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8" y="1161"/>
              <a:ext cx="1" cy="2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8" name="Freeform 44">
              <a:extLst>
                <a:ext uri="{FF2B5EF4-FFF2-40B4-BE49-F238E27FC236}">
                  <a16:creationId xmlns:a16="http://schemas.microsoft.com/office/drawing/2014/main" id="{3AA75F4E-5F65-4C8A-87C9-7B22E828CF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92" y="3405"/>
              <a:ext cx="41" cy="62"/>
            </a:xfrm>
            <a:custGeom>
              <a:avLst/>
              <a:gdLst>
                <a:gd name="T0" fmla="*/ 38 w 41"/>
                <a:gd name="T1" fmla="*/ 15 h 62"/>
                <a:gd name="T2" fmla="*/ 32 w 41"/>
                <a:gd name="T3" fmla="*/ 17 h 62"/>
                <a:gd name="T4" fmla="*/ 30 w 41"/>
                <a:gd name="T5" fmla="*/ 13 h 62"/>
                <a:gd name="T6" fmla="*/ 28 w 41"/>
                <a:gd name="T7" fmla="*/ 11 h 62"/>
                <a:gd name="T8" fmla="*/ 26 w 41"/>
                <a:gd name="T9" fmla="*/ 9 h 62"/>
                <a:gd name="T10" fmla="*/ 21 w 41"/>
                <a:gd name="T11" fmla="*/ 6 h 62"/>
                <a:gd name="T12" fmla="*/ 17 w 41"/>
                <a:gd name="T13" fmla="*/ 6 h 62"/>
                <a:gd name="T14" fmla="*/ 15 w 41"/>
                <a:gd name="T15" fmla="*/ 9 h 62"/>
                <a:gd name="T16" fmla="*/ 11 w 41"/>
                <a:gd name="T17" fmla="*/ 11 h 62"/>
                <a:gd name="T18" fmla="*/ 8 w 41"/>
                <a:gd name="T19" fmla="*/ 15 h 62"/>
                <a:gd name="T20" fmla="*/ 8 w 41"/>
                <a:gd name="T21" fmla="*/ 21 h 62"/>
                <a:gd name="T22" fmla="*/ 6 w 41"/>
                <a:gd name="T23" fmla="*/ 30 h 62"/>
                <a:gd name="T24" fmla="*/ 11 w 41"/>
                <a:gd name="T25" fmla="*/ 26 h 62"/>
                <a:gd name="T26" fmla="*/ 13 w 41"/>
                <a:gd name="T27" fmla="*/ 24 h 62"/>
                <a:gd name="T28" fmla="*/ 17 w 41"/>
                <a:gd name="T29" fmla="*/ 21 h 62"/>
                <a:gd name="T30" fmla="*/ 21 w 41"/>
                <a:gd name="T31" fmla="*/ 21 h 62"/>
                <a:gd name="T32" fmla="*/ 30 w 41"/>
                <a:gd name="T33" fmla="*/ 24 h 62"/>
                <a:gd name="T34" fmla="*/ 34 w 41"/>
                <a:gd name="T35" fmla="*/ 28 h 62"/>
                <a:gd name="T36" fmla="*/ 38 w 41"/>
                <a:gd name="T37" fmla="*/ 34 h 62"/>
                <a:gd name="T38" fmla="*/ 41 w 41"/>
                <a:gd name="T39" fmla="*/ 41 h 62"/>
                <a:gd name="T40" fmla="*/ 38 w 41"/>
                <a:gd name="T41" fmla="*/ 47 h 62"/>
                <a:gd name="T42" fmla="*/ 38 w 41"/>
                <a:gd name="T43" fmla="*/ 51 h 62"/>
                <a:gd name="T44" fmla="*/ 34 w 41"/>
                <a:gd name="T45" fmla="*/ 56 h 62"/>
                <a:gd name="T46" fmla="*/ 30 w 41"/>
                <a:gd name="T47" fmla="*/ 60 h 62"/>
                <a:gd name="T48" fmla="*/ 26 w 41"/>
                <a:gd name="T49" fmla="*/ 62 h 62"/>
                <a:gd name="T50" fmla="*/ 21 w 41"/>
                <a:gd name="T51" fmla="*/ 62 h 62"/>
                <a:gd name="T52" fmla="*/ 15 w 41"/>
                <a:gd name="T53" fmla="*/ 62 h 62"/>
                <a:gd name="T54" fmla="*/ 8 w 41"/>
                <a:gd name="T55" fmla="*/ 60 h 62"/>
                <a:gd name="T56" fmla="*/ 4 w 41"/>
                <a:gd name="T57" fmla="*/ 56 h 62"/>
                <a:gd name="T58" fmla="*/ 2 w 41"/>
                <a:gd name="T59" fmla="*/ 49 h 62"/>
                <a:gd name="T60" fmla="*/ 0 w 41"/>
                <a:gd name="T61" fmla="*/ 43 h 62"/>
                <a:gd name="T62" fmla="*/ 0 w 41"/>
                <a:gd name="T63" fmla="*/ 32 h 62"/>
                <a:gd name="T64" fmla="*/ 0 w 41"/>
                <a:gd name="T65" fmla="*/ 21 h 62"/>
                <a:gd name="T66" fmla="*/ 2 w 41"/>
                <a:gd name="T67" fmla="*/ 13 h 62"/>
                <a:gd name="T68" fmla="*/ 6 w 41"/>
                <a:gd name="T69" fmla="*/ 6 h 62"/>
                <a:gd name="T70" fmla="*/ 11 w 41"/>
                <a:gd name="T71" fmla="*/ 2 h 62"/>
                <a:gd name="T72" fmla="*/ 15 w 41"/>
                <a:gd name="T73" fmla="*/ 0 h 62"/>
                <a:gd name="T74" fmla="*/ 21 w 41"/>
                <a:gd name="T75" fmla="*/ 0 h 62"/>
                <a:gd name="T76" fmla="*/ 28 w 41"/>
                <a:gd name="T77" fmla="*/ 0 h 62"/>
                <a:gd name="T78" fmla="*/ 34 w 41"/>
                <a:gd name="T79" fmla="*/ 4 h 62"/>
                <a:gd name="T80" fmla="*/ 36 w 41"/>
                <a:gd name="T81" fmla="*/ 9 h 62"/>
                <a:gd name="T82" fmla="*/ 38 w 41"/>
                <a:gd name="T83" fmla="*/ 15 h 62"/>
                <a:gd name="T84" fmla="*/ 6 w 41"/>
                <a:gd name="T85" fmla="*/ 41 h 62"/>
                <a:gd name="T86" fmla="*/ 8 w 41"/>
                <a:gd name="T87" fmla="*/ 45 h 62"/>
                <a:gd name="T88" fmla="*/ 8 w 41"/>
                <a:gd name="T89" fmla="*/ 49 h 62"/>
                <a:gd name="T90" fmla="*/ 11 w 41"/>
                <a:gd name="T91" fmla="*/ 51 h 62"/>
                <a:gd name="T92" fmla="*/ 13 w 41"/>
                <a:gd name="T93" fmla="*/ 54 h 62"/>
                <a:gd name="T94" fmla="*/ 17 w 41"/>
                <a:gd name="T95" fmla="*/ 56 h 62"/>
                <a:gd name="T96" fmla="*/ 19 w 41"/>
                <a:gd name="T97" fmla="*/ 56 h 62"/>
                <a:gd name="T98" fmla="*/ 26 w 41"/>
                <a:gd name="T99" fmla="*/ 54 h 62"/>
                <a:gd name="T100" fmla="*/ 28 w 41"/>
                <a:gd name="T101" fmla="*/ 51 h 62"/>
                <a:gd name="T102" fmla="*/ 32 w 41"/>
                <a:gd name="T103" fmla="*/ 47 h 62"/>
                <a:gd name="T104" fmla="*/ 32 w 41"/>
                <a:gd name="T105" fmla="*/ 41 h 62"/>
                <a:gd name="T106" fmla="*/ 32 w 41"/>
                <a:gd name="T107" fmla="*/ 36 h 62"/>
                <a:gd name="T108" fmla="*/ 28 w 41"/>
                <a:gd name="T109" fmla="*/ 32 h 62"/>
                <a:gd name="T110" fmla="*/ 26 w 41"/>
                <a:gd name="T111" fmla="*/ 30 h 62"/>
                <a:gd name="T112" fmla="*/ 19 w 41"/>
                <a:gd name="T113" fmla="*/ 28 h 62"/>
                <a:gd name="T114" fmla="*/ 15 w 41"/>
                <a:gd name="T115" fmla="*/ 30 h 62"/>
                <a:gd name="T116" fmla="*/ 11 w 41"/>
                <a:gd name="T117" fmla="*/ 32 h 62"/>
                <a:gd name="T118" fmla="*/ 8 w 41"/>
                <a:gd name="T119" fmla="*/ 36 h 62"/>
                <a:gd name="T120" fmla="*/ 6 w 41"/>
                <a:gd name="T121" fmla="*/ 4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" h="62">
                  <a:moveTo>
                    <a:pt x="38" y="15"/>
                  </a:moveTo>
                  <a:lnTo>
                    <a:pt x="32" y="17"/>
                  </a:lnTo>
                  <a:lnTo>
                    <a:pt x="30" y="13"/>
                  </a:lnTo>
                  <a:lnTo>
                    <a:pt x="28" y="11"/>
                  </a:lnTo>
                  <a:lnTo>
                    <a:pt x="26" y="9"/>
                  </a:lnTo>
                  <a:lnTo>
                    <a:pt x="21" y="6"/>
                  </a:lnTo>
                  <a:lnTo>
                    <a:pt x="17" y="6"/>
                  </a:lnTo>
                  <a:lnTo>
                    <a:pt x="15" y="9"/>
                  </a:lnTo>
                  <a:lnTo>
                    <a:pt x="11" y="11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6" y="30"/>
                  </a:lnTo>
                  <a:lnTo>
                    <a:pt x="11" y="26"/>
                  </a:lnTo>
                  <a:lnTo>
                    <a:pt x="13" y="24"/>
                  </a:lnTo>
                  <a:lnTo>
                    <a:pt x="17" y="21"/>
                  </a:lnTo>
                  <a:lnTo>
                    <a:pt x="21" y="21"/>
                  </a:lnTo>
                  <a:lnTo>
                    <a:pt x="30" y="24"/>
                  </a:lnTo>
                  <a:lnTo>
                    <a:pt x="34" y="28"/>
                  </a:lnTo>
                  <a:lnTo>
                    <a:pt x="38" y="34"/>
                  </a:lnTo>
                  <a:lnTo>
                    <a:pt x="41" y="41"/>
                  </a:lnTo>
                  <a:lnTo>
                    <a:pt x="38" y="47"/>
                  </a:lnTo>
                  <a:lnTo>
                    <a:pt x="38" y="51"/>
                  </a:lnTo>
                  <a:lnTo>
                    <a:pt x="34" y="56"/>
                  </a:lnTo>
                  <a:lnTo>
                    <a:pt x="30" y="60"/>
                  </a:lnTo>
                  <a:lnTo>
                    <a:pt x="26" y="62"/>
                  </a:lnTo>
                  <a:lnTo>
                    <a:pt x="21" y="62"/>
                  </a:lnTo>
                  <a:lnTo>
                    <a:pt x="15" y="62"/>
                  </a:lnTo>
                  <a:lnTo>
                    <a:pt x="8" y="60"/>
                  </a:lnTo>
                  <a:lnTo>
                    <a:pt x="4" y="56"/>
                  </a:lnTo>
                  <a:lnTo>
                    <a:pt x="2" y="49"/>
                  </a:lnTo>
                  <a:lnTo>
                    <a:pt x="0" y="43"/>
                  </a:lnTo>
                  <a:lnTo>
                    <a:pt x="0" y="32"/>
                  </a:lnTo>
                  <a:lnTo>
                    <a:pt x="0" y="21"/>
                  </a:lnTo>
                  <a:lnTo>
                    <a:pt x="2" y="13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8" y="0"/>
                  </a:lnTo>
                  <a:lnTo>
                    <a:pt x="34" y="4"/>
                  </a:lnTo>
                  <a:lnTo>
                    <a:pt x="36" y="9"/>
                  </a:lnTo>
                  <a:lnTo>
                    <a:pt x="38" y="15"/>
                  </a:lnTo>
                  <a:close/>
                  <a:moveTo>
                    <a:pt x="6" y="41"/>
                  </a:moveTo>
                  <a:lnTo>
                    <a:pt x="8" y="45"/>
                  </a:lnTo>
                  <a:lnTo>
                    <a:pt x="8" y="49"/>
                  </a:lnTo>
                  <a:lnTo>
                    <a:pt x="11" y="51"/>
                  </a:lnTo>
                  <a:lnTo>
                    <a:pt x="13" y="54"/>
                  </a:lnTo>
                  <a:lnTo>
                    <a:pt x="17" y="56"/>
                  </a:lnTo>
                  <a:lnTo>
                    <a:pt x="19" y="56"/>
                  </a:lnTo>
                  <a:lnTo>
                    <a:pt x="26" y="54"/>
                  </a:lnTo>
                  <a:lnTo>
                    <a:pt x="28" y="51"/>
                  </a:lnTo>
                  <a:lnTo>
                    <a:pt x="32" y="47"/>
                  </a:lnTo>
                  <a:lnTo>
                    <a:pt x="32" y="41"/>
                  </a:lnTo>
                  <a:lnTo>
                    <a:pt x="32" y="36"/>
                  </a:lnTo>
                  <a:lnTo>
                    <a:pt x="28" y="32"/>
                  </a:lnTo>
                  <a:lnTo>
                    <a:pt x="26" y="30"/>
                  </a:lnTo>
                  <a:lnTo>
                    <a:pt x="19" y="28"/>
                  </a:lnTo>
                  <a:lnTo>
                    <a:pt x="15" y="30"/>
                  </a:lnTo>
                  <a:lnTo>
                    <a:pt x="11" y="32"/>
                  </a:lnTo>
                  <a:lnTo>
                    <a:pt x="8" y="36"/>
                  </a:lnTo>
                  <a:lnTo>
                    <a:pt x="6" y="4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9" name="Rectangle 45">
              <a:extLst>
                <a:ext uri="{FF2B5EF4-FFF2-40B4-BE49-F238E27FC236}">
                  <a16:creationId xmlns:a16="http://schemas.microsoft.com/office/drawing/2014/main" id="{E392059A-B713-418F-BF22-A60F32AB1A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3" y="3459"/>
              <a:ext cx="9" cy="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0" name="Freeform 46">
              <a:extLst>
                <a:ext uri="{FF2B5EF4-FFF2-40B4-BE49-F238E27FC236}">
                  <a16:creationId xmlns:a16="http://schemas.microsoft.com/office/drawing/2014/main" id="{9D8B15A8-05D6-4179-A402-A8F5672D3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3" y="3405"/>
              <a:ext cx="40" cy="62"/>
            </a:xfrm>
            <a:custGeom>
              <a:avLst/>
              <a:gdLst>
                <a:gd name="T0" fmla="*/ 0 w 40"/>
                <a:gd name="T1" fmla="*/ 45 h 62"/>
                <a:gd name="T2" fmla="*/ 8 w 40"/>
                <a:gd name="T3" fmla="*/ 45 h 62"/>
                <a:gd name="T4" fmla="*/ 10 w 40"/>
                <a:gd name="T5" fmla="*/ 49 h 62"/>
                <a:gd name="T6" fmla="*/ 12 w 40"/>
                <a:gd name="T7" fmla="*/ 51 h 62"/>
                <a:gd name="T8" fmla="*/ 15 w 40"/>
                <a:gd name="T9" fmla="*/ 54 h 62"/>
                <a:gd name="T10" fmla="*/ 19 w 40"/>
                <a:gd name="T11" fmla="*/ 56 h 62"/>
                <a:gd name="T12" fmla="*/ 25 w 40"/>
                <a:gd name="T13" fmla="*/ 54 h 62"/>
                <a:gd name="T14" fmla="*/ 30 w 40"/>
                <a:gd name="T15" fmla="*/ 51 h 62"/>
                <a:gd name="T16" fmla="*/ 32 w 40"/>
                <a:gd name="T17" fmla="*/ 47 h 62"/>
                <a:gd name="T18" fmla="*/ 32 w 40"/>
                <a:gd name="T19" fmla="*/ 41 h 62"/>
                <a:gd name="T20" fmla="*/ 32 w 40"/>
                <a:gd name="T21" fmla="*/ 34 h 62"/>
                <a:gd name="T22" fmla="*/ 30 w 40"/>
                <a:gd name="T23" fmla="*/ 32 h 62"/>
                <a:gd name="T24" fmla="*/ 25 w 40"/>
                <a:gd name="T25" fmla="*/ 28 h 62"/>
                <a:gd name="T26" fmla="*/ 19 w 40"/>
                <a:gd name="T27" fmla="*/ 28 h 62"/>
                <a:gd name="T28" fmla="*/ 17 w 40"/>
                <a:gd name="T29" fmla="*/ 28 h 62"/>
                <a:gd name="T30" fmla="*/ 12 w 40"/>
                <a:gd name="T31" fmla="*/ 30 h 62"/>
                <a:gd name="T32" fmla="*/ 10 w 40"/>
                <a:gd name="T33" fmla="*/ 30 h 62"/>
                <a:gd name="T34" fmla="*/ 10 w 40"/>
                <a:gd name="T35" fmla="*/ 32 h 62"/>
                <a:gd name="T36" fmla="*/ 2 w 40"/>
                <a:gd name="T37" fmla="*/ 32 h 62"/>
                <a:gd name="T38" fmla="*/ 8 w 40"/>
                <a:gd name="T39" fmla="*/ 0 h 62"/>
                <a:gd name="T40" fmla="*/ 36 w 40"/>
                <a:gd name="T41" fmla="*/ 0 h 62"/>
                <a:gd name="T42" fmla="*/ 36 w 40"/>
                <a:gd name="T43" fmla="*/ 9 h 62"/>
                <a:gd name="T44" fmla="*/ 15 w 40"/>
                <a:gd name="T45" fmla="*/ 9 h 62"/>
                <a:gd name="T46" fmla="*/ 10 w 40"/>
                <a:gd name="T47" fmla="*/ 24 h 62"/>
                <a:gd name="T48" fmla="*/ 17 w 40"/>
                <a:gd name="T49" fmla="*/ 21 h 62"/>
                <a:gd name="T50" fmla="*/ 23 w 40"/>
                <a:gd name="T51" fmla="*/ 21 h 62"/>
                <a:gd name="T52" fmla="*/ 30 w 40"/>
                <a:gd name="T53" fmla="*/ 21 h 62"/>
                <a:gd name="T54" fmla="*/ 36 w 40"/>
                <a:gd name="T55" fmla="*/ 26 h 62"/>
                <a:gd name="T56" fmla="*/ 38 w 40"/>
                <a:gd name="T57" fmla="*/ 32 h 62"/>
                <a:gd name="T58" fmla="*/ 40 w 40"/>
                <a:gd name="T59" fmla="*/ 41 h 62"/>
                <a:gd name="T60" fmla="*/ 40 w 40"/>
                <a:gd name="T61" fmla="*/ 47 h 62"/>
                <a:gd name="T62" fmla="*/ 36 w 40"/>
                <a:gd name="T63" fmla="*/ 56 h 62"/>
                <a:gd name="T64" fmla="*/ 32 w 40"/>
                <a:gd name="T65" fmla="*/ 60 h 62"/>
                <a:gd name="T66" fmla="*/ 25 w 40"/>
                <a:gd name="T67" fmla="*/ 62 h 62"/>
                <a:gd name="T68" fmla="*/ 19 w 40"/>
                <a:gd name="T69" fmla="*/ 62 h 62"/>
                <a:gd name="T70" fmla="*/ 12 w 40"/>
                <a:gd name="T71" fmla="*/ 62 h 62"/>
                <a:gd name="T72" fmla="*/ 6 w 40"/>
                <a:gd name="T73" fmla="*/ 58 h 62"/>
                <a:gd name="T74" fmla="*/ 2 w 40"/>
                <a:gd name="T75" fmla="*/ 51 h 62"/>
                <a:gd name="T76" fmla="*/ 0 w 40"/>
                <a:gd name="T77" fmla="*/ 4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0" h="62">
                  <a:moveTo>
                    <a:pt x="0" y="45"/>
                  </a:moveTo>
                  <a:lnTo>
                    <a:pt x="8" y="45"/>
                  </a:lnTo>
                  <a:lnTo>
                    <a:pt x="10" y="49"/>
                  </a:lnTo>
                  <a:lnTo>
                    <a:pt x="12" y="51"/>
                  </a:lnTo>
                  <a:lnTo>
                    <a:pt x="15" y="54"/>
                  </a:lnTo>
                  <a:lnTo>
                    <a:pt x="19" y="56"/>
                  </a:lnTo>
                  <a:lnTo>
                    <a:pt x="25" y="54"/>
                  </a:lnTo>
                  <a:lnTo>
                    <a:pt x="30" y="51"/>
                  </a:lnTo>
                  <a:lnTo>
                    <a:pt x="32" y="47"/>
                  </a:lnTo>
                  <a:lnTo>
                    <a:pt x="32" y="41"/>
                  </a:lnTo>
                  <a:lnTo>
                    <a:pt x="32" y="34"/>
                  </a:lnTo>
                  <a:lnTo>
                    <a:pt x="30" y="32"/>
                  </a:lnTo>
                  <a:lnTo>
                    <a:pt x="25" y="28"/>
                  </a:lnTo>
                  <a:lnTo>
                    <a:pt x="19" y="28"/>
                  </a:lnTo>
                  <a:lnTo>
                    <a:pt x="17" y="28"/>
                  </a:lnTo>
                  <a:lnTo>
                    <a:pt x="12" y="30"/>
                  </a:lnTo>
                  <a:lnTo>
                    <a:pt x="10" y="30"/>
                  </a:lnTo>
                  <a:lnTo>
                    <a:pt x="10" y="32"/>
                  </a:lnTo>
                  <a:lnTo>
                    <a:pt x="2" y="32"/>
                  </a:lnTo>
                  <a:lnTo>
                    <a:pt x="8" y="0"/>
                  </a:lnTo>
                  <a:lnTo>
                    <a:pt x="36" y="0"/>
                  </a:lnTo>
                  <a:lnTo>
                    <a:pt x="36" y="9"/>
                  </a:lnTo>
                  <a:lnTo>
                    <a:pt x="15" y="9"/>
                  </a:lnTo>
                  <a:lnTo>
                    <a:pt x="10" y="24"/>
                  </a:lnTo>
                  <a:lnTo>
                    <a:pt x="17" y="21"/>
                  </a:lnTo>
                  <a:lnTo>
                    <a:pt x="23" y="21"/>
                  </a:lnTo>
                  <a:lnTo>
                    <a:pt x="30" y="21"/>
                  </a:lnTo>
                  <a:lnTo>
                    <a:pt x="36" y="26"/>
                  </a:lnTo>
                  <a:lnTo>
                    <a:pt x="38" y="32"/>
                  </a:lnTo>
                  <a:lnTo>
                    <a:pt x="40" y="41"/>
                  </a:lnTo>
                  <a:lnTo>
                    <a:pt x="40" y="47"/>
                  </a:lnTo>
                  <a:lnTo>
                    <a:pt x="36" y="56"/>
                  </a:lnTo>
                  <a:lnTo>
                    <a:pt x="32" y="60"/>
                  </a:lnTo>
                  <a:lnTo>
                    <a:pt x="25" y="62"/>
                  </a:lnTo>
                  <a:lnTo>
                    <a:pt x="19" y="62"/>
                  </a:lnTo>
                  <a:lnTo>
                    <a:pt x="12" y="62"/>
                  </a:lnTo>
                  <a:lnTo>
                    <a:pt x="6" y="58"/>
                  </a:lnTo>
                  <a:lnTo>
                    <a:pt x="2" y="51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1" name="Line 47">
              <a:extLst>
                <a:ext uri="{FF2B5EF4-FFF2-40B4-BE49-F238E27FC236}">
                  <a16:creationId xmlns:a16="http://schemas.microsoft.com/office/drawing/2014/main" id="{6C2EB472-A85A-452B-A743-CF70F2B053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58" y="3334"/>
              <a:ext cx="1" cy="2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2" name="Line 48">
              <a:extLst>
                <a:ext uri="{FF2B5EF4-FFF2-40B4-BE49-F238E27FC236}">
                  <a16:creationId xmlns:a16="http://schemas.microsoft.com/office/drawing/2014/main" id="{B06389F4-2F5A-4AA2-853A-F27BC931D7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8" y="1161"/>
              <a:ext cx="1" cy="2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3" name="Freeform 49">
              <a:extLst>
                <a:ext uri="{FF2B5EF4-FFF2-40B4-BE49-F238E27FC236}">
                  <a16:creationId xmlns:a16="http://schemas.microsoft.com/office/drawing/2014/main" id="{AE0332C1-C5E7-4B00-BD5D-3969CEBF5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9" y="3405"/>
              <a:ext cx="39" cy="62"/>
            </a:xfrm>
            <a:custGeom>
              <a:avLst/>
              <a:gdLst>
                <a:gd name="T0" fmla="*/ 0 w 39"/>
                <a:gd name="T1" fmla="*/ 9 h 62"/>
                <a:gd name="T2" fmla="*/ 0 w 39"/>
                <a:gd name="T3" fmla="*/ 0 h 62"/>
                <a:gd name="T4" fmla="*/ 39 w 39"/>
                <a:gd name="T5" fmla="*/ 0 h 62"/>
                <a:gd name="T6" fmla="*/ 39 w 39"/>
                <a:gd name="T7" fmla="*/ 6 h 62"/>
                <a:gd name="T8" fmla="*/ 32 w 39"/>
                <a:gd name="T9" fmla="*/ 15 h 62"/>
                <a:gd name="T10" fmla="*/ 28 w 39"/>
                <a:gd name="T11" fmla="*/ 24 h 62"/>
                <a:gd name="T12" fmla="*/ 24 w 39"/>
                <a:gd name="T13" fmla="*/ 34 h 62"/>
                <a:gd name="T14" fmla="*/ 19 w 39"/>
                <a:gd name="T15" fmla="*/ 45 h 62"/>
                <a:gd name="T16" fmla="*/ 17 w 39"/>
                <a:gd name="T17" fmla="*/ 54 h 62"/>
                <a:gd name="T18" fmla="*/ 17 w 39"/>
                <a:gd name="T19" fmla="*/ 62 h 62"/>
                <a:gd name="T20" fmla="*/ 9 w 39"/>
                <a:gd name="T21" fmla="*/ 62 h 62"/>
                <a:gd name="T22" fmla="*/ 9 w 39"/>
                <a:gd name="T23" fmla="*/ 54 h 62"/>
                <a:gd name="T24" fmla="*/ 11 w 39"/>
                <a:gd name="T25" fmla="*/ 45 h 62"/>
                <a:gd name="T26" fmla="*/ 15 w 39"/>
                <a:gd name="T27" fmla="*/ 34 h 62"/>
                <a:gd name="T28" fmla="*/ 19 w 39"/>
                <a:gd name="T29" fmla="*/ 24 h 62"/>
                <a:gd name="T30" fmla="*/ 26 w 39"/>
                <a:gd name="T31" fmla="*/ 15 h 62"/>
                <a:gd name="T32" fmla="*/ 30 w 39"/>
                <a:gd name="T33" fmla="*/ 9 h 62"/>
                <a:gd name="T34" fmla="*/ 0 w 39"/>
                <a:gd name="T35" fmla="*/ 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62">
                  <a:moveTo>
                    <a:pt x="0" y="9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39" y="6"/>
                  </a:lnTo>
                  <a:lnTo>
                    <a:pt x="32" y="15"/>
                  </a:lnTo>
                  <a:lnTo>
                    <a:pt x="28" y="24"/>
                  </a:lnTo>
                  <a:lnTo>
                    <a:pt x="24" y="34"/>
                  </a:lnTo>
                  <a:lnTo>
                    <a:pt x="19" y="45"/>
                  </a:lnTo>
                  <a:lnTo>
                    <a:pt x="17" y="54"/>
                  </a:lnTo>
                  <a:lnTo>
                    <a:pt x="17" y="62"/>
                  </a:lnTo>
                  <a:lnTo>
                    <a:pt x="9" y="62"/>
                  </a:lnTo>
                  <a:lnTo>
                    <a:pt x="9" y="54"/>
                  </a:lnTo>
                  <a:lnTo>
                    <a:pt x="11" y="45"/>
                  </a:lnTo>
                  <a:lnTo>
                    <a:pt x="15" y="34"/>
                  </a:lnTo>
                  <a:lnTo>
                    <a:pt x="19" y="24"/>
                  </a:lnTo>
                  <a:lnTo>
                    <a:pt x="26" y="15"/>
                  </a:lnTo>
                  <a:lnTo>
                    <a:pt x="3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4" name="Line 50">
              <a:extLst>
                <a:ext uri="{FF2B5EF4-FFF2-40B4-BE49-F238E27FC236}">
                  <a16:creationId xmlns:a16="http://schemas.microsoft.com/office/drawing/2014/main" id="{BC3E7682-AB25-4263-8410-22FCD0AAD4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67" y="3334"/>
              <a:ext cx="1" cy="2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5" name="Line 51">
              <a:extLst>
                <a:ext uri="{FF2B5EF4-FFF2-40B4-BE49-F238E27FC236}">
                  <a16:creationId xmlns:a16="http://schemas.microsoft.com/office/drawing/2014/main" id="{84577E34-2C23-4588-B961-B85F5B2ABA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67" y="1161"/>
              <a:ext cx="1" cy="2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6" name="Freeform 52">
              <a:extLst>
                <a:ext uri="{FF2B5EF4-FFF2-40B4-BE49-F238E27FC236}">
                  <a16:creationId xmlns:a16="http://schemas.microsoft.com/office/drawing/2014/main" id="{D9AADD97-8C9A-418A-9F2F-817DCBC1B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" y="3405"/>
              <a:ext cx="39" cy="62"/>
            </a:xfrm>
            <a:custGeom>
              <a:avLst/>
              <a:gdLst>
                <a:gd name="T0" fmla="*/ 0 w 39"/>
                <a:gd name="T1" fmla="*/ 9 h 62"/>
                <a:gd name="T2" fmla="*/ 0 w 39"/>
                <a:gd name="T3" fmla="*/ 0 h 62"/>
                <a:gd name="T4" fmla="*/ 39 w 39"/>
                <a:gd name="T5" fmla="*/ 0 h 62"/>
                <a:gd name="T6" fmla="*/ 39 w 39"/>
                <a:gd name="T7" fmla="*/ 6 h 62"/>
                <a:gd name="T8" fmla="*/ 32 w 39"/>
                <a:gd name="T9" fmla="*/ 15 h 62"/>
                <a:gd name="T10" fmla="*/ 28 w 39"/>
                <a:gd name="T11" fmla="*/ 24 h 62"/>
                <a:gd name="T12" fmla="*/ 24 w 39"/>
                <a:gd name="T13" fmla="*/ 34 h 62"/>
                <a:gd name="T14" fmla="*/ 20 w 39"/>
                <a:gd name="T15" fmla="*/ 45 h 62"/>
                <a:gd name="T16" fmla="*/ 17 w 39"/>
                <a:gd name="T17" fmla="*/ 54 h 62"/>
                <a:gd name="T18" fmla="*/ 17 w 39"/>
                <a:gd name="T19" fmla="*/ 62 h 62"/>
                <a:gd name="T20" fmla="*/ 9 w 39"/>
                <a:gd name="T21" fmla="*/ 62 h 62"/>
                <a:gd name="T22" fmla="*/ 9 w 39"/>
                <a:gd name="T23" fmla="*/ 54 h 62"/>
                <a:gd name="T24" fmla="*/ 11 w 39"/>
                <a:gd name="T25" fmla="*/ 45 h 62"/>
                <a:gd name="T26" fmla="*/ 15 w 39"/>
                <a:gd name="T27" fmla="*/ 34 h 62"/>
                <a:gd name="T28" fmla="*/ 20 w 39"/>
                <a:gd name="T29" fmla="*/ 24 h 62"/>
                <a:gd name="T30" fmla="*/ 26 w 39"/>
                <a:gd name="T31" fmla="*/ 15 h 62"/>
                <a:gd name="T32" fmla="*/ 30 w 39"/>
                <a:gd name="T33" fmla="*/ 9 h 62"/>
                <a:gd name="T34" fmla="*/ 0 w 39"/>
                <a:gd name="T35" fmla="*/ 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62">
                  <a:moveTo>
                    <a:pt x="0" y="9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39" y="6"/>
                  </a:lnTo>
                  <a:lnTo>
                    <a:pt x="32" y="15"/>
                  </a:lnTo>
                  <a:lnTo>
                    <a:pt x="28" y="24"/>
                  </a:lnTo>
                  <a:lnTo>
                    <a:pt x="24" y="34"/>
                  </a:lnTo>
                  <a:lnTo>
                    <a:pt x="20" y="45"/>
                  </a:lnTo>
                  <a:lnTo>
                    <a:pt x="17" y="54"/>
                  </a:lnTo>
                  <a:lnTo>
                    <a:pt x="17" y="62"/>
                  </a:lnTo>
                  <a:lnTo>
                    <a:pt x="9" y="62"/>
                  </a:lnTo>
                  <a:lnTo>
                    <a:pt x="9" y="54"/>
                  </a:lnTo>
                  <a:lnTo>
                    <a:pt x="11" y="45"/>
                  </a:lnTo>
                  <a:lnTo>
                    <a:pt x="15" y="34"/>
                  </a:lnTo>
                  <a:lnTo>
                    <a:pt x="20" y="24"/>
                  </a:lnTo>
                  <a:lnTo>
                    <a:pt x="26" y="15"/>
                  </a:lnTo>
                  <a:lnTo>
                    <a:pt x="3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7" name="Rectangle 53">
              <a:extLst>
                <a:ext uri="{FF2B5EF4-FFF2-40B4-BE49-F238E27FC236}">
                  <a16:creationId xmlns:a16="http://schemas.microsoft.com/office/drawing/2014/main" id="{8E3F6174-4622-46FB-AF08-3879E1B28B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" y="3459"/>
              <a:ext cx="6" cy="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8" name="Freeform 54">
              <a:extLst>
                <a:ext uri="{FF2B5EF4-FFF2-40B4-BE49-F238E27FC236}">
                  <a16:creationId xmlns:a16="http://schemas.microsoft.com/office/drawing/2014/main" id="{2D1D6788-5EDC-4B5C-A8C0-C1DB26D40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" y="3405"/>
              <a:ext cx="39" cy="62"/>
            </a:xfrm>
            <a:custGeom>
              <a:avLst/>
              <a:gdLst>
                <a:gd name="T0" fmla="*/ 0 w 39"/>
                <a:gd name="T1" fmla="*/ 45 h 62"/>
                <a:gd name="T2" fmla="*/ 6 w 39"/>
                <a:gd name="T3" fmla="*/ 45 h 62"/>
                <a:gd name="T4" fmla="*/ 9 w 39"/>
                <a:gd name="T5" fmla="*/ 49 h 62"/>
                <a:gd name="T6" fmla="*/ 11 w 39"/>
                <a:gd name="T7" fmla="*/ 51 h 62"/>
                <a:gd name="T8" fmla="*/ 15 w 39"/>
                <a:gd name="T9" fmla="*/ 54 h 62"/>
                <a:gd name="T10" fmla="*/ 19 w 39"/>
                <a:gd name="T11" fmla="*/ 56 h 62"/>
                <a:gd name="T12" fmla="*/ 24 w 39"/>
                <a:gd name="T13" fmla="*/ 54 h 62"/>
                <a:gd name="T14" fmla="*/ 28 w 39"/>
                <a:gd name="T15" fmla="*/ 51 h 62"/>
                <a:gd name="T16" fmla="*/ 30 w 39"/>
                <a:gd name="T17" fmla="*/ 47 h 62"/>
                <a:gd name="T18" fmla="*/ 32 w 39"/>
                <a:gd name="T19" fmla="*/ 41 h 62"/>
                <a:gd name="T20" fmla="*/ 30 w 39"/>
                <a:gd name="T21" fmla="*/ 34 h 62"/>
                <a:gd name="T22" fmla="*/ 28 w 39"/>
                <a:gd name="T23" fmla="*/ 32 h 62"/>
                <a:gd name="T24" fmla="*/ 24 w 39"/>
                <a:gd name="T25" fmla="*/ 28 h 62"/>
                <a:gd name="T26" fmla="*/ 19 w 39"/>
                <a:gd name="T27" fmla="*/ 28 h 62"/>
                <a:gd name="T28" fmla="*/ 15 w 39"/>
                <a:gd name="T29" fmla="*/ 28 h 62"/>
                <a:gd name="T30" fmla="*/ 13 w 39"/>
                <a:gd name="T31" fmla="*/ 30 h 62"/>
                <a:gd name="T32" fmla="*/ 11 w 39"/>
                <a:gd name="T33" fmla="*/ 30 h 62"/>
                <a:gd name="T34" fmla="*/ 9 w 39"/>
                <a:gd name="T35" fmla="*/ 32 h 62"/>
                <a:gd name="T36" fmla="*/ 0 w 39"/>
                <a:gd name="T37" fmla="*/ 32 h 62"/>
                <a:gd name="T38" fmla="*/ 6 w 39"/>
                <a:gd name="T39" fmla="*/ 0 h 62"/>
                <a:gd name="T40" fmla="*/ 36 w 39"/>
                <a:gd name="T41" fmla="*/ 0 h 62"/>
                <a:gd name="T42" fmla="*/ 36 w 39"/>
                <a:gd name="T43" fmla="*/ 9 h 62"/>
                <a:gd name="T44" fmla="*/ 13 w 39"/>
                <a:gd name="T45" fmla="*/ 9 h 62"/>
                <a:gd name="T46" fmla="*/ 11 w 39"/>
                <a:gd name="T47" fmla="*/ 24 h 62"/>
                <a:gd name="T48" fmla="*/ 15 w 39"/>
                <a:gd name="T49" fmla="*/ 21 h 62"/>
                <a:gd name="T50" fmla="*/ 21 w 39"/>
                <a:gd name="T51" fmla="*/ 21 h 62"/>
                <a:gd name="T52" fmla="*/ 28 w 39"/>
                <a:gd name="T53" fmla="*/ 21 h 62"/>
                <a:gd name="T54" fmla="*/ 34 w 39"/>
                <a:gd name="T55" fmla="*/ 26 h 62"/>
                <a:gd name="T56" fmla="*/ 39 w 39"/>
                <a:gd name="T57" fmla="*/ 32 h 62"/>
                <a:gd name="T58" fmla="*/ 39 w 39"/>
                <a:gd name="T59" fmla="*/ 41 h 62"/>
                <a:gd name="T60" fmla="*/ 39 w 39"/>
                <a:gd name="T61" fmla="*/ 47 h 62"/>
                <a:gd name="T62" fmla="*/ 34 w 39"/>
                <a:gd name="T63" fmla="*/ 56 h 62"/>
                <a:gd name="T64" fmla="*/ 30 w 39"/>
                <a:gd name="T65" fmla="*/ 60 h 62"/>
                <a:gd name="T66" fmla="*/ 26 w 39"/>
                <a:gd name="T67" fmla="*/ 62 h 62"/>
                <a:gd name="T68" fmla="*/ 19 w 39"/>
                <a:gd name="T69" fmla="*/ 62 h 62"/>
                <a:gd name="T70" fmla="*/ 11 w 39"/>
                <a:gd name="T71" fmla="*/ 62 h 62"/>
                <a:gd name="T72" fmla="*/ 4 w 39"/>
                <a:gd name="T73" fmla="*/ 58 h 62"/>
                <a:gd name="T74" fmla="*/ 2 w 39"/>
                <a:gd name="T75" fmla="*/ 51 h 62"/>
                <a:gd name="T76" fmla="*/ 0 w 39"/>
                <a:gd name="T77" fmla="*/ 4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" h="62">
                  <a:moveTo>
                    <a:pt x="0" y="45"/>
                  </a:moveTo>
                  <a:lnTo>
                    <a:pt x="6" y="45"/>
                  </a:lnTo>
                  <a:lnTo>
                    <a:pt x="9" y="49"/>
                  </a:lnTo>
                  <a:lnTo>
                    <a:pt x="11" y="51"/>
                  </a:lnTo>
                  <a:lnTo>
                    <a:pt x="15" y="54"/>
                  </a:lnTo>
                  <a:lnTo>
                    <a:pt x="19" y="56"/>
                  </a:lnTo>
                  <a:lnTo>
                    <a:pt x="24" y="54"/>
                  </a:lnTo>
                  <a:lnTo>
                    <a:pt x="28" y="51"/>
                  </a:lnTo>
                  <a:lnTo>
                    <a:pt x="30" y="47"/>
                  </a:lnTo>
                  <a:lnTo>
                    <a:pt x="32" y="41"/>
                  </a:lnTo>
                  <a:lnTo>
                    <a:pt x="30" y="34"/>
                  </a:lnTo>
                  <a:lnTo>
                    <a:pt x="28" y="32"/>
                  </a:lnTo>
                  <a:lnTo>
                    <a:pt x="24" y="28"/>
                  </a:lnTo>
                  <a:lnTo>
                    <a:pt x="19" y="28"/>
                  </a:lnTo>
                  <a:lnTo>
                    <a:pt x="15" y="28"/>
                  </a:lnTo>
                  <a:lnTo>
                    <a:pt x="13" y="30"/>
                  </a:lnTo>
                  <a:lnTo>
                    <a:pt x="11" y="30"/>
                  </a:lnTo>
                  <a:lnTo>
                    <a:pt x="9" y="32"/>
                  </a:lnTo>
                  <a:lnTo>
                    <a:pt x="0" y="32"/>
                  </a:lnTo>
                  <a:lnTo>
                    <a:pt x="6" y="0"/>
                  </a:lnTo>
                  <a:lnTo>
                    <a:pt x="36" y="0"/>
                  </a:lnTo>
                  <a:lnTo>
                    <a:pt x="36" y="9"/>
                  </a:lnTo>
                  <a:lnTo>
                    <a:pt x="13" y="9"/>
                  </a:lnTo>
                  <a:lnTo>
                    <a:pt x="11" y="24"/>
                  </a:lnTo>
                  <a:lnTo>
                    <a:pt x="15" y="21"/>
                  </a:lnTo>
                  <a:lnTo>
                    <a:pt x="21" y="21"/>
                  </a:lnTo>
                  <a:lnTo>
                    <a:pt x="28" y="21"/>
                  </a:lnTo>
                  <a:lnTo>
                    <a:pt x="34" y="26"/>
                  </a:lnTo>
                  <a:lnTo>
                    <a:pt x="39" y="32"/>
                  </a:lnTo>
                  <a:lnTo>
                    <a:pt x="39" y="41"/>
                  </a:lnTo>
                  <a:lnTo>
                    <a:pt x="39" y="47"/>
                  </a:lnTo>
                  <a:lnTo>
                    <a:pt x="34" y="56"/>
                  </a:lnTo>
                  <a:lnTo>
                    <a:pt x="30" y="60"/>
                  </a:lnTo>
                  <a:lnTo>
                    <a:pt x="26" y="62"/>
                  </a:lnTo>
                  <a:lnTo>
                    <a:pt x="19" y="62"/>
                  </a:lnTo>
                  <a:lnTo>
                    <a:pt x="11" y="62"/>
                  </a:lnTo>
                  <a:lnTo>
                    <a:pt x="4" y="58"/>
                  </a:lnTo>
                  <a:lnTo>
                    <a:pt x="2" y="51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9" name="Line 55">
              <a:extLst>
                <a:ext uri="{FF2B5EF4-FFF2-40B4-BE49-F238E27FC236}">
                  <a16:creationId xmlns:a16="http://schemas.microsoft.com/office/drawing/2014/main" id="{3942886D-067F-4CFB-82FA-C1C0EC354F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78" y="3334"/>
              <a:ext cx="1" cy="2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0" name="Line 56">
              <a:extLst>
                <a:ext uri="{FF2B5EF4-FFF2-40B4-BE49-F238E27FC236}">
                  <a16:creationId xmlns:a16="http://schemas.microsoft.com/office/drawing/2014/main" id="{4F726DC6-E9F0-429E-82B0-4580D1C08A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8" y="1161"/>
              <a:ext cx="1" cy="2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1" name="Freeform 57">
              <a:extLst>
                <a:ext uri="{FF2B5EF4-FFF2-40B4-BE49-F238E27FC236}">
                  <a16:creationId xmlns:a16="http://schemas.microsoft.com/office/drawing/2014/main" id="{544C9BAE-BE5A-4373-AFC8-75D36A3553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58" y="3405"/>
              <a:ext cx="39" cy="62"/>
            </a:xfrm>
            <a:custGeom>
              <a:avLst/>
              <a:gdLst>
                <a:gd name="T0" fmla="*/ 7 w 39"/>
                <a:gd name="T1" fmla="*/ 26 h 62"/>
                <a:gd name="T2" fmla="*/ 3 w 39"/>
                <a:gd name="T3" fmla="*/ 19 h 62"/>
                <a:gd name="T4" fmla="*/ 3 w 39"/>
                <a:gd name="T5" fmla="*/ 9 h 62"/>
                <a:gd name="T6" fmla="*/ 11 w 39"/>
                <a:gd name="T7" fmla="*/ 0 h 62"/>
                <a:gd name="T8" fmla="*/ 26 w 39"/>
                <a:gd name="T9" fmla="*/ 0 h 62"/>
                <a:gd name="T10" fmla="*/ 37 w 39"/>
                <a:gd name="T11" fmla="*/ 9 h 62"/>
                <a:gd name="T12" fmla="*/ 37 w 39"/>
                <a:gd name="T13" fmla="*/ 19 h 62"/>
                <a:gd name="T14" fmla="*/ 33 w 39"/>
                <a:gd name="T15" fmla="*/ 26 h 62"/>
                <a:gd name="T16" fmla="*/ 33 w 39"/>
                <a:gd name="T17" fmla="*/ 30 h 62"/>
                <a:gd name="T18" fmla="*/ 39 w 39"/>
                <a:gd name="T19" fmla="*/ 39 h 62"/>
                <a:gd name="T20" fmla="*/ 37 w 39"/>
                <a:gd name="T21" fmla="*/ 51 h 62"/>
                <a:gd name="T22" fmla="*/ 30 w 39"/>
                <a:gd name="T23" fmla="*/ 60 h 62"/>
                <a:gd name="T24" fmla="*/ 20 w 39"/>
                <a:gd name="T25" fmla="*/ 62 h 62"/>
                <a:gd name="T26" fmla="*/ 9 w 39"/>
                <a:gd name="T27" fmla="*/ 60 h 62"/>
                <a:gd name="T28" fmla="*/ 0 w 39"/>
                <a:gd name="T29" fmla="*/ 51 h 62"/>
                <a:gd name="T30" fmla="*/ 0 w 39"/>
                <a:gd name="T31" fmla="*/ 39 h 62"/>
                <a:gd name="T32" fmla="*/ 7 w 39"/>
                <a:gd name="T33" fmla="*/ 30 h 62"/>
                <a:gd name="T34" fmla="*/ 9 w 39"/>
                <a:gd name="T35" fmla="*/ 15 h 62"/>
                <a:gd name="T36" fmla="*/ 11 w 39"/>
                <a:gd name="T37" fmla="*/ 21 h 62"/>
                <a:gd name="T38" fmla="*/ 20 w 39"/>
                <a:gd name="T39" fmla="*/ 24 h 62"/>
                <a:gd name="T40" fmla="*/ 26 w 39"/>
                <a:gd name="T41" fmla="*/ 21 h 62"/>
                <a:gd name="T42" fmla="*/ 28 w 39"/>
                <a:gd name="T43" fmla="*/ 15 h 62"/>
                <a:gd name="T44" fmla="*/ 26 w 39"/>
                <a:gd name="T45" fmla="*/ 9 h 62"/>
                <a:gd name="T46" fmla="*/ 20 w 39"/>
                <a:gd name="T47" fmla="*/ 6 h 62"/>
                <a:gd name="T48" fmla="*/ 11 w 39"/>
                <a:gd name="T49" fmla="*/ 9 h 62"/>
                <a:gd name="T50" fmla="*/ 9 w 39"/>
                <a:gd name="T51" fmla="*/ 15 h 62"/>
                <a:gd name="T52" fmla="*/ 9 w 39"/>
                <a:gd name="T53" fmla="*/ 47 h 62"/>
                <a:gd name="T54" fmla="*/ 11 w 39"/>
                <a:gd name="T55" fmla="*/ 51 h 62"/>
                <a:gd name="T56" fmla="*/ 15 w 39"/>
                <a:gd name="T57" fmla="*/ 56 h 62"/>
                <a:gd name="T58" fmla="*/ 24 w 39"/>
                <a:gd name="T59" fmla="*/ 54 h 62"/>
                <a:gd name="T60" fmla="*/ 30 w 39"/>
                <a:gd name="T61" fmla="*/ 47 h 62"/>
                <a:gd name="T62" fmla="*/ 30 w 39"/>
                <a:gd name="T63" fmla="*/ 39 h 62"/>
                <a:gd name="T64" fmla="*/ 24 w 39"/>
                <a:gd name="T65" fmla="*/ 32 h 62"/>
                <a:gd name="T66" fmla="*/ 15 w 39"/>
                <a:gd name="T67" fmla="*/ 32 h 62"/>
                <a:gd name="T68" fmla="*/ 9 w 39"/>
                <a:gd name="T69" fmla="*/ 3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" h="62">
                  <a:moveTo>
                    <a:pt x="11" y="28"/>
                  </a:moveTo>
                  <a:lnTo>
                    <a:pt x="7" y="26"/>
                  </a:lnTo>
                  <a:lnTo>
                    <a:pt x="5" y="24"/>
                  </a:lnTo>
                  <a:lnTo>
                    <a:pt x="3" y="19"/>
                  </a:lnTo>
                  <a:lnTo>
                    <a:pt x="3" y="15"/>
                  </a:lnTo>
                  <a:lnTo>
                    <a:pt x="3" y="9"/>
                  </a:lnTo>
                  <a:lnTo>
                    <a:pt x="7" y="4"/>
                  </a:lnTo>
                  <a:lnTo>
                    <a:pt x="11" y="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3" y="4"/>
                  </a:lnTo>
                  <a:lnTo>
                    <a:pt x="37" y="9"/>
                  </a:lnTo>
                  <a:lnTo>
                    <a:pt x="37" y="15"/>
                  </a:lnTo>
                  <a:lnTo>
                    <a:pt x="37" y="19"/>
                  </a:lnTo>
                  <a:lnTo>
                    <a:pt x="35" y="24"/>
                  </a:lnTo>
                  <a:lnTo>
                    <a:pt x="33" y="26"/>
                  </a:lnTo>
                  <a:lnTo>
                    <a:pt x="28" y="28"/>
                  </a:lnTo>
                  <a:lnTo>
                    <a:pt x="33" y="30"/>
                  </a:lnTo>
                  <a:lnTo>
                    <a:pt x="37" y="34"/>
                  </a:lnTo>
                  <a:lnTo>
                    <a:pt x="39" y="39"/>
                  </a:lnTo>
                  <a:lnTo>
                    <a:pt x="39" y="43"/>
                  </a:lnTo>
                  <a:lnTo>
                    <a:pt x="37" y="51"/>
                  </a:lnTo>
                  <a:lnTo>
                    <a:pt x="33" y="58"/>
                  </a:lnTo>
                  <a:lnTo>
                    <a:pt x="30" y="60"/>
                  </a:lnTo>
                  <a:lnTo>
                    <a:pt x="24" y="62"/>
                  </a:lnTo>
                  <a:lnTo>
                    <a:pt x="20" y="62"/>
                  </a:lnTo>
                  <a:lnTo>
                    <a:pt x="13" y="62"/>
                  </a:lnTo>
                  <a:lnTo>
                    <a:pt x="9" y="60"/>
                  </a:lnTo>
                  <a:lnTo>
                    <a:pt x="5" y="58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39"/>
                  </a:lnTo>
                  <a:lnTo>
                    <a:pt x="3" y="32"/>
                  </a:lnTo>
                  <a:lnTo>
                    <a:pt x="7" y="30"/>
                  </a:lnTo>
                  <a:lnTo>
                    <a:pt x="11" y="28"/>
                  </a:lnTo>
                  <a:close/>
                  <a:moveTo>
                    <a:pt x="9" y="15"/>
                  </a:moveTo>
                  <a:lnTo>
                    <a:pt x="11" y="19"/>
                  </a:lnTo>
                  <a:lnTo>
                    <a:pt x="11" y="21"/>
                  </a:lnTo>
                  <a:lnTo>
                    <a:pt x="15" y="24"/>
                  </a:lnTo>
                  <a:lnTo>
                    <a:pt x="20" y="24"/>
                  </a:lnTo>
                  <a:lnTo>
                    <a:pt x="24" y="24"/>
                  </a:lnTo>
                  <a:lnTo>
                    <a:pt x="26" y="21"/>
                  </a:lnTo>
                  <a:lnTo>
                    <a:pt x="28" y="19"/>
                  </a:lnTo>
                  <a:lnTo>
                    <a:pt x="28" y="15"/>
                  </a:lnTo>
                  <a:lnTo>
                    <a:pt x="28" y="13"/>
                  </a:lnTo>
                  <a:lnTo>
                    <a:pt x="26" y="9"/>
                  </a:lnTo>
                  <a:lnTo>
                    <a:pt x="24" y="9"/>
                  </a:lnTo>
                  <a:lnTo>
                    <a:pt x="20" y="6"/>
                  </a:lnTo>
                  <a:lnTo>
                    <a:pt x="15" y="9"/>
                  </a:lnTo>
                  <a:lnTo>
                    <a:pt x="11" y="9"/>
                  </a:lnTo>
                  <a:lnTo>
                    <a:pt x="11" y="13"/>
                  </a:lnTo>
                  <a:lnTo>
                    <a:pt x="9" y="15"/>
                  </a:lnTo>
                  <a:close/>
                  <a:moveTo>
                    <a:pt x="7" y="43"/>
                  </a:moveTo>
                  <a:lnTo>
                    <a:pt x="9" y="47"/>
                  </a:lnTo>
                  <a:lnTo>
                    <a:pt x="9" y="49"/>
                  </a:lnTo>
                  <a:lnTo>
                    <a:pt x="11" y="51"/>
                  </a:lnTo>
                  <a:lnTo>
                    <a:pt x="13" y="54"/>
                  </a:lnTo>
                  <a:lnTo>
                    <a:pt x="15" y="56"/>
                  </a:lnTo>
                  <a:lnTo>
                    <a:pt x="20" y="56"/>
                  </a:lnTo>
                  <a:lnTo>
                    <a:pt x="24" y="54"/>
                  </a:lnTo>
                  <a:lnTo>
                    <a:pt x="28" y="51"/>
                  </a:lnTo>
                  <a:lnTo>
                    <a:pt x="30" y="47"/>
                  </a:lnTo>
                  <a:lnTo>
                    <a:pt x="30" y="43"/>
                  </a:lnTo>
                  <a:lnTo>
                    <a:pt x="30" y="39"/>
                  </a:lnTo>
                  <a:lnTo>
                    <a:pt x="28" y="34"/>
                  </a:lnTo>
                  <a:lnTo>
                    <a:pt x="24" y="32"/>
                  </a:lnTo>
                  <a:lnTo>
                    <a:pt x="20" y="32"/>
                  </a:lnTo>
                  <a:lnTo>
                    <a:pt x="15" y="32"/>
                  </a:lnTo>
                  <a:lnTo>
                    <a:pt x="11" y="34"/>
                  </a:lnTo>
                  <a:lnTo>
                    <a:pt x="9" y="39"/>
                  </a:lnTo>
                  <a:lnTo>
                    <a:pt x="7" y="4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2" name="Line 58">
              <a:extLst>
                <a:ext uri="{FF2B5EF4-FFF2-40B4-BE49-F238E27FC236}">
                  <a16:creationId xmlns:a16="http://schemas.microsoft.com/office/drawing/2014/main" id="{EDD92A6E-55DB-4983-ACA5-E004173D87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7" y="3362"/>
              <a:ext cx="2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3" name="Line 59">
              <a:extLst>
                <a:ext uri="{FF2B5EF4-FFF2-40B4-BE49-F238E27FC236}">
                  <a16:creationId xmlns:a16="http://schemas.microsoft.com/office/drawing/2014/main" id="{3CA6FAB5-B786-4C9F-AC26-530C3C34F9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50" y="3362"/>
              <a:ext cx="2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4" name="Freeform 60">
              <a:extLst>
                <a:ext uri="{FF2B5EF4-FFF2-40B4-BE49-F238E27FC236}">
                  <a16:creationId xmlns:a16="http://schemas.microsoft.com/office/drawing/2014/main" id="{48049CDB-5EFD-4465-AC3C-D174EE1750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19" y="3332"/>
              <a:ext cx="40" cy="62"/>
            </a:xfrm>
            <a:custGeom>
              <a:avLst/>
              <a:gdLst>
                <a:gd name="T0" fmla="*/ 0 w 40"/>
                <a:gd name="T1" fmla="*/ 32 h 62"/>
                <a:gd name="T2" fmla="*/ 2 w 40"/>
                <a:gd name="T3" fmla="*/ 22 h 62"/>
                <a:gd name="T4" fmla="*/ 2 w 40"/>
                <a:gd name="T5" fmla="*/ 15 h 62"/>
                <a:gd name="T6" fmla="*/ 6 w 40"/>
                <a:gd name="T7" fmla="*/ 9 h 62"/>
                <a:gd name="T8" fmla="*/ 10 w 40"/>
                <a:gd name="T9" fmla="*/ 4 h 62"/>
                <a:gd name="T10" fmla="*/ 15 w 40"/>
                <a:gd name="T11" fmla="*/ 2 h 62"/>
                <a:gd name="T12" fmla="*/ 21 w 40"/>
                <a:gd name="T13" fmla="*/ 0 h 62"/>
                <a:gd name="T14" fmla="*/ 25 w 40"/>
                <a:gd name="T15" fmla="*/ 0 h 62"/>
                <a:gd name="T16" fmla="*/ 30 w 40"/>
                <a:gd name="T17" fmla="*/ 2 h 62"/>
                <a:gd name="T18" fmla="*/ 34 w 40"/>
                <a:gd name="T19" fmla="*/ 4 h 62"/>
                <a:gd name="T20" fmla="*/ 36 w 40"/>
                <a:gd name="T21" fmla="*/ 9 h 62"/>
                <a:gd name="T22" fmla="*/ 38 w 40"/>
                <a:gd name="T23" fmla="*/ 13 h 62"/>
                <a:gd name="T24" fmla="*/ 38 w 40"/>
                <a:gd name="T25" fmla="*/ 17 h 62"/>
                <a:gd name="T26" fmla="*/ 40 w 40"/>
                <a:gd name="T27" fmla="*/ 24 h 62"/>
                <a:gd name="T28" fmla="*/ 40 w 40"/>
                <a:gd name="T29" fmla="*/ 32 h 62"/>
                <a:gd name="T30" fmla="*/ 40 w 40"/>
                <a:gd name="T31" fmla="*/ 41 h 62"/>
                <a:gd name="T32" fmla="*/ 38 w 40"/>
                <a:gd name="T33" fmla="*/ 49 h 62"/>
                <a:gd name="T34" fmla="*/ 36 w 40"/>
                <a:gd name="T35" fmla="*/ 56 h 62"/>
                <a:gd name="T36" fmla="*/ 32 w 40"/>
                <a:gd name="T37" fmla="*/ 60 h 62"/>
                <a:gd name="T38" fmla="*/ 27 w 40"/>
                <a:gd name="T39" fmla="*/ 62 h 62"/>
                <a:gd name="T40" fmla="*/ 21 w 40"/>
                <a:gd name="T41" fmla="*/ 62 h 62"/>
                <a:gd name="T42" fmla="*/ 15 w 40"/>
                <a:gd name="T43" fmla="*/ 62 h 62"/>
                <a:gd name="T44" fmla="*/ 10 w 40"/>
                <a:gd name="T45" fmla="*/ 60 h 62"/>
                <a:gd name="T46" fmla="*/ 6 w 40"/>
                <a:gd name="T47" fmla="*/ 58 h 62"/>
                <a:gd name="T48" fmla="*/ 4 w 40"/>
                <a:gd name="T49" fmla="*/ 52 h 62"/>
                <a:gd name="T50" fmla="*/ 2 w 40"/>
                <a:gd name="T51" fmla="*/ 43 h 62"/>
                <a:gd name="T52" fmla="*/ 0 w 40"/>
                <a:gd name="T53" fmla="*/ 32 h 62"/>
                <a:gd name="T54" fmla="*/ 8 w 40"/>
                <a:gd name="T55" fmla="*/ 32 h 62"/>
                <a:gd name="T56" fmla="*/ 8 w 40"/>
                <a:gd name="T57" fmla="*/ 41 h 62"/>
                <a:gd name="T58" fmla="*/ 10 w 40"/>
                <a:gd name="T59" fmla="*/ 47 h 62"/>
                <a:gd name="T60" fmla="*/ 12 w 40"/>
                <a:gd name="T61" fmla="*/ 52 h 62"/>
                <a:gd name="T62" fmla="*/ 17 w 40"/>
                <a:gd name="T63" fmla="*/ 56 h 62"/>
                <a:gd name="T64" fmla="*/ 21 w 40"/>
                <a:gd name="T65" fmla="*/ 56 h 62"/>
                <a:gd name="T66" fmla="*/ 25 w 40"/>
                <a:gd name="T67" fmla="*/ 56 h 62"/>
                <a:gd name="T68" fmla="*/ 30 w 40"/>
                <a:gd name="T69" fmla="*/ 52 h 62"/>
                <a:gd name="T70" fmla="*/ 32 w 40"/>
                <a:gd name="T71" fmla="*/ 47 h 62"/>
                <a:gd name="T72" fmla="*/ 32 w 40"/>
                <a:gd name="T73" fmla="*/ 41 h 62"/>
                <a:gd name="T74" fmla="*/ 32 w 40"/>
                <a:gd name="T75" fmla="*/ 32 h 62"/>
                <a:gd name="T76" fmla="*/ 32 w 40"/>
                <a:gd name="T77" fmla="*/ 24 h 62"/>
                <a:gd name="T78" fmla="*/ 32 w 40"/>
                <a:gd name="T79" fmla="*/ 17 h 62"/>
                <a:gd name="T80" fmla="*/ 30 w 40"/>
                <a:gd name="T81" fmla="*/ 13 h 62"/>
                <a:gd name="T82" fmla="*/ 25 w 40"/>
                <a:gd name="T83" fmla="*/ 9 h 62"/>
                <a:gd name="T84" fmla="*/ 21 w 40"/>
                <a:gd name="T85" fmla="*/ 9 h 62"/>
                <a:gd name="T86" fmla="*/ 17 w 40"/>
                <a:gd name="T87" fmla="*/ 9 h 62"/>
                <a:gd name="T88" fmla="*/ 12 w 40"/>
                <a:gd name="T89" fmla="*/ 13 h 62"/>
                <a:gd name="T90" fmla="*/ 10 w 40"/>
                <a:gd name="T91" fmla="*/ 17 h 62"/>
                <a:gd name="T92" fmla="*/ 8 w 40"/>
                <a:gd name="T93" fmla="*/ 24 h 62"/>
                <a:gd name="T94" fmla="*/ 8 w 40"/>
                <a:gd name="T95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62">
                  <a:moveTo>
                    <a:pt x="0" y="32"/>
                  </a:moveTo>
                  <a:lnTo>
                    <a:pt x="2" y="22"/>
                  </a:lnTo>
                  <a:lnTo>
                    <a:pt x="2" y="15"/>
                  </a:lnTo>
                  <a:lnTo>
                    <a:pt x="6" y="9"/>
                  </a:lnTo>
                  <a:lnTo>
                    <a:pt x="10" y="4"/>
                  </a:lnTo>
                  <a:lnTo>
                    <a:pt x="15" y="2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30" y="2"/>
                  </a:lnTo>
                  <a:lnTo>
                    <a:pt x="34" y="4"/>
                  </a:lnTo>
                  <a:lnTo>
                    <a:pt x="36" y="9"/>
                  </a:lnTo>
                  <a:lnTo>
                    <a:pt x="38" y="13"/>
                  </a:lnTo>
                  <a:lnTo>
                    <a:pt x="38" y="17"/>
                  </a:lnTo>
                  <a:lnTo>
                    <a:pt x="40" y="24"/>
                  </a:lnTo>
                  <a:lnTo>
                    <a:pt x="40" y="32"/>
                  </a:lnTo>
                  <a:lnTo>
                    <a:pt x="40" y="41"/>
                  </a:lnTo>
                  <a:lnTo>
                    <a:pt x="38" y="49"/>
                  </a:lnTo>
                  <a:lnTo>
                    <a:pt x="36" y="56"/>
                  </a:lnTo>
                  <a:lnTo>
                    <a:pt x="32" y="60"/>
                  </a:lnTo>
                  <a:lnTo>
                    <a:pt x="27" y="62"/>
                  </a:lnTo>
                  <a:lnTo>
                    <a:pt x="21" y="62"/>
                  </a:lnTo>
                  <a:lnTo>
                    <a:pt x="15" y="62"/>
                  </a:lnTo>
                  <a:lnTo>
                    <a:pt x="10" y="60"/>
                  </a:lnTo>
                  <a:lnTo>
                    <a:pt x="6" y="58"/>
                  </a:lnTo>
                  <a:lnTo>
                    <a:pt x="4" y="52"/>
                  </a:lnTo>
                  <a:lnTo>
                    <a:pt x="2" y="43"/>
                  </a:lnTo>
                  <a:lnTo>
                    <a:pt x="0" y="32"/>
                  </a:lnTo>
                  <a:close/>
                  <a:moveTo>
                    <a:pt x="8" y="32"/>
                  </a:moveTo>
                  <a:lnTo>
                    <a:pt x="8" y="41"/>
                  </a:lnTo>
                  <a:lnTo>
                    <a:pt x="10" y="47"/>
                  </a:lnTo>
                  <a:lnTo>
                    <a:pt x="12" y="52"/>
                  </a:lnTo>
                  <a:lnTo>
                    <a:pt x="17" y="56"/>
                  </a:lnTo>
                  <a:lnTo>
                    <a:pt x="21" y="56"/>
                  </a:lnTo>
                  <a:lnTo>
                    <a:pt x="25" y="56"/>
                  </a:lnTo>
                  <a:lnTo>
                    <a:pt x="30" y="52"/>
                  </a:lnTo>
                  <a:lnTo>
                    <a:pt x="32" y="47"/>
                  </a:lnTo>
                  <a:lnTo>
                    <a:pt x="32" y="41"/>
                  </a:lnTo>
                  <a:lnTo>
                    <a:pt x="32" y="32"/>
                  </a:lnTo>
                  <a:lnTo>
                    <a:pt x="32" y="24"/>
                  </a:lnTo>
                  <a:lnTo>
                    <a:pt x="32" y="17"/>
                  </a:lnTo>
                  <a:lnTo>
                    <a:pt x="30" y="13"/>
                  </a:lnTo>
                  <a:lnTo>
                    <a:pt x="25" y="9"/>
                  </a:lnTo>
                  <a:lnTo>
                    <a:pt x="21" y="9"/>
                  </a:lnTo>
                  <a:lnTo>
                    <a:pt x="17" y="9"/>
                  </a:lnTo>
                  <a:lnTo>
                    <a:pt x="12" y="13"/>
                  </a:lnTo>
                  <a:lnTo>
                    <a:pt x="10" y="17"/>
                  </a:lnTo>
                  <a:lnTo>
                    <a:pt x="8" y="24"/>
                  </a:lnTo>
                  <a:lnTo>
                    <a:pt x="8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5" name="Line 61">
              <a:extLst>
                <a:ext uri="{FF2B5EF4-FFF2-40B4-BE49-F238E27FC236}">
                  <a16:creationId xmlns:a16="http://schemas.microsoft.com/office/drawing/2014/main" id="{5533CE19-DFEF-4CFC-9B64-AFEDC27162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7" y="2923"/>
              <a:ext cx="2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6" name="Line 62">
              <a:extLst>
                <a:ext uri="{FF2B5EF4-FFF2-40B4-BE49-F238E27FC236}">
                  <a16:creationId xmlns:a16="http://schemas.microsoft.com/office/drawing/2014/main" id="{7443A406-E8AD-4614-8796-010FE4782D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50" y="2923"/>
              <a:ext cx="2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7" name="Freeform 63">
              <a:extLst>
                <a:ext uri="{FF2B5EF4-FFF2-40B4-BE49-F238E27FC236}">
                  <a16:creationId xmlns:a16="http://schemas.microsoft.com/office/drawing/2014/main" id="{7D37D70B-FFA8-4323-9D8A-8345801CE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" y="2893"/>
              <a:ext cx="40" cy="62"/>
            </a:xfrm>
            <a:custGeom>
              <a:avLst/>
              <a:gdLst>
                <a:gd name="T0" fmla="*/ 0 w 40"/>
                <a:gd name="T1" fmla="*/ 45 h 62"/>
                <a:gd name="T2" fmla="*/ 8 w 40"/>
                <a:gd name="T3" fmla="*/ 43 h 62"/>
                <a:gd name="T4" fmla="*/ 10 w 40"/>
                <a:gd name="T5" fmla="*/ 49 h 62"/>
                <a:gd name="T6" fmla="*/ 12 w 40"/>
                <a:gd name="T7" fmla="*/ 51 h 62"/>
                <a:gd name="T8" fmla="*/ 15 w 40"/>
                <a:gd name="T9" fmla="*/ 53 h 62"/>
                <a:gd name="T10" fmla="*/ 19 w 40"/>
                <a:gd name="T11" fmla="*/ 53 h 62"/>
                <a:gd name="T12" fmla="*/ 25 w 40"/>
                <a:gd name="T13" fmla="*/ 53 h 62"/>
                <a:gd name="T14" fmla="*/ 30 w 40"/>
                <a:gd name="T15" fmla="*/ 51 h 62"/>
                <a:gd name="T16" fmla="*/ 32 w 40"/>
                <a:gd name="T17" fmla="*/ 45 h 62"/>
                <a:gd name="T18" fmla="*/ 32 w 40"/>
                <a:gd name="T19" fmla="*/ 41 h 62"/>
                <a:gd name="T20" fmla="*/ 32 w 40"/>
                <a:gd name="T21" fmla="*/ 34 h 62"/>
                <a:gd name="T22" fmla="*/ 30 w 40"/>
                <a:gd name="T23" fmla="*/ 30 h 62"/>
                <a:gd name="T24" fmla="*/ 25 w 40"/>
                <a:gd name="T25" fmla="*/ 28 h 62"/>
                <a:gd name="T26" fmla="*/ 19 w 40"/>
                <a:gd name="T27" fmla="*/ 26 h 62"/>
                <a:gd name="T28" fmla="*/ 17 w 40"/>
                <a:gd name="T29" fmla="*/ 28 h 62"/>
                <a:gd name="T30" fmla="*/ 12 w 40"/>
                <a:gd name="T31" fmla="*/ 28 h 62"/>
                <a:gd name="T32" fmla="*/ 10 w 40"/>
                <a:gd name="T33" fmla="*/ 30 h 62"/>
                <a:gd name="T34" fmla="*/ 10 w 40"/>
                <a:gd name="T35" fmla="*/ 32 h 62"/>
                <a:gd name="T36" fmla="*/ 2 w 40"/>
                <a:gd name="T37" fmla="*/ 32 h 62"/>
                <a:gd name="T38" fmla="*/ 8 w 40"/>
                <a:gd name="T39" fmla="*/ 0 h 62"/>
                <a:gd name="T40" fmla="*/ 36 w 40"/>
                <a:gd name="T41" fmla="*/ 0 h 62"/>
                <a:gd name="T42" fmla="*/ 36 w 40"/>
                <a:gd name="T43" fmla="*/ 8 h 62"/>
                <a:gd name="T44" fmla="*/ 15 w 40"/>
                <a:gd name="T45" fmla="*/ 8 h 62"/>
                <a:gd name="T46" fmla="*/ 10 w 40"/>
                <a:gd name="T47" fmla="*/ 23 h 62"/>
                <a:gd name="T48" fmla="*/ 17 w 40"/>
                <a:gd name="T49" fmla="*/ 21 h 62"/>
                <a:gd name="T50" fmla="*/ 23 w 40"/>
                <a:gd name="T51" fmla="*/ 19 h 62"/>
                <a:gd name="T52" fmla="*/ 30 w 40"/>
                <a:gd name="T53" fmla="*/ 21 h 62"/>
                <a:gd name="T54" fmla="*/ 36 w 40"/>
                <a:gd name="T55" fmla="*/ 26 h 62"/>
                <a:gd name="T56" fmla="*/ 38 w 40"/>
                <a:gd name="T57" fmla="*/ 32 h 62"/>
                <a:gd name="T58" fmla="*/ 40 w 40"/>
                <a:gd name="T59" fmla="*/ 38 h 62"/>
                <a:gd name="T60" fmla="*/ 40 w 40"/>
                <a:gd name="T61" fmla="*/ 47 h 62"/>
                <a:gd name="T62" fmla="*/ 36 w 40"/>
                <a:gd name="T63" fmla="*/ 53 h 62"/>
                <a:gd name="T64" fmla="*/ 32 w 40"/>
                <a:gd name="T65" fmla="*/ 58 h 62"/>
                <a:gd name="T66" fmla="*/ 25 w 40"/>
                <a:gd name="T67" fmla="*/ 60 h 62"/>
                <a:gd name="T68" fmla="*/ 19 w 40"/>
                <a:gd name="T69" fmla="*/ 62 h 62"/>
                <a:gd name="T70" fmla="*/ 12 w 40"/>
                <a:gd name="T71" fmla="*/ 60 h 62"/>
                <a:gd name="T72" fmla="*/ 6 w 40"/>
                <a:gd name="T73" fmla="*/ 58 h 62"/>
                <a:gd name="T74" fmla="*/ 2 w 40"/>
                <a:gd name="T75" fmla="*/ 51 h 62"/>
                <a:gd name="T76" fmla="*/ 0 w 40"/>
                <a:gd name="T77" fmla="*/ 4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0" h="62">
                  <a:moveTo>
                    <a:pt x="0" y="45"/>
                  </a:moveTo>
                  <a:lnTo>
                    <a:pt x="8" y="43"/>
                  </a:lnTo>
                  <a:lnTo>
                    <a:pt x="10" y="49"/>
                  </a:lnTo>
                  <a:lnTo>
                    <a:pt x="12" y="51"/>
                  </a:lnTo>
                  <a:lnTo>
                    <a:pt x="15" y="53"/>
                  </a:lnTo>
                  <a:lnTo>
                    <a:pt x="19" y="53"/>
                  </a:lnTo>
                  <a:lnTo>
                    <a:pt x="25" y="53"/>
                  </a:lnTo>
                  <a:lnTo>
                    <a:pt x="30" y="51"/>
                  </a:lnTo>
                  <a:lnTo>
                    <a:pt x="32" y="45"/>
                  </a:lnTo>
                  <a:lnTo>
                    <a:pt x="32" y="41"/>
                  </a:lnTo>
                  <a:lnTo>
                    <a:pt x="32" y="34"/>
                  </a:lnTo>
                  <a:lnTo>
                    <a:pt x="30" y="30"/>
                  </a:lnTo>
                  <a:lnTo>
                    <a:pt x="25" y="28"/>
                  </a:lnTo>
                  <a:lnTo>
                    <a:pt x="19" y="26"/>
                  </a:lnTo>
                  <a:lnTo>
                    <a:pt x="17" y="28"/>
                  </a:lnTo>
                  <a:lnTo>
                    <a:pt x="12" y="28"/>
                  </a:lnTo>
                  <a:lnTo>
                    <a:pt x="10" y="30"/>
                  </a:lnTo>
                  <a:lnTo>
                    <a:pt x="10" y="32"/>
                  </a:lnTo>
                  <a:lnTo>
                    <a:pt x="2" y="32"/>
                  </a:lnTo>
                  <a:lnTo>
                    <a:pt x="8" y="0"/>
                  </a:lnTo>
                  <a:lnTo>
                    <a:pt x="36" y="0"/>
                  </a:lnTo>
                  <a:lnTo>
                    <a:pt x="36" y="8"/>
                  </a:lnTo>
                  <a:lnTo>
                    <a:pt x="15" y="8"/>
                  </a:lnTo>
                  <a:lnTo>
                    <a:pt x="10" y="23"/>
                  </a:lnTo>
                  <a:lnTo>
                    <a:pt x="17" y="21"/>
                  </a:lnTo>
                  <a:lnTo>
                    <a:pt x="23" y="19"/>
                  </a:lnTo>
                  <a:lnTo>
                    <a:pt x="30" y="21"/>
                  </a:lnTo>
                  <a:lnTo>
                    <a:pt x="36" y="26"/>
                  </a:lnTo>
                  <a:lnTo>
                    <a:pt x="38" y="32"/>
                  </a:lnTo>
                  <a:lnTo>
                    <a:pt x="40" y="38"/>
                  </a:lnTo>
                  <a:lnTo>
                    <a:pt x="40" y="47"/>
                  </a:lnTo>
                  <a:lnTo>
                    <a:pt x="36" y="53"/>
                  </a:lnTo>
                  <a:lnTo>
                    <a:pt x="32" y="58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2" y="60"/>
                  </a:lnTo>
                  <a:lnTo>
                    <a:pt x="6" y="58"/>
                  </a:lnTo>
                  <a:lnTo>
                    <a:pt x="2" y="51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8" name="Line 64">
              <a:extLst>
                <a:ext uri="{FF2B5EF4-FFF2-40B4-BE49-F238E27FC236}">
                  <a16:creationId xmlns:a16="http://schemas.microsoft.com/office/drawing/2014/main" id="{64E955B2-7C54-4157-9112-0E172FEAFF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7" y="2481"/>
              <a:ext cx="2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9" name="Line 65">
              <a:extLst>
                <a:ext uri="{FF2B5EF4-FFF2-40B4-BE49-F238E27FC236}">
                  <a16:creationId xmlns:a16="http://schemas.microsoft.com/office/drawing/2014/main" id="{DDD41FF5-DD0E-45D4-96BA-F81F24807F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50" y="2481"/>
              <a:ext cx="2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0" name="Freeform 66">
              <a:extLst>
                <a:ext uri="{FF2B5EF4-FFF2-40B4-BE49-F238E27FC236}">
                  <a16:creationId xmlns:a16="http://schemas.microsoft.com/office/drawing/2014/main" id="{4E769E2C-AF7A-4DA7-911B-6C656C7C4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8" y="2451"/>
              <a:ext cx="21" cy="63"/>
            </a:xfrm>
            <a:custGeom>
              <a:avLst/>
              <a:gdLst>
                <a:gd name="T0" fmla="*/ 21 w 21"/>
                <a:gd name="T1" fmla="*/ 63 h 63"/>
                <a:gd name="T2" fmla="*/ 13 w 21"/>
                <a:gd name="T3" fmla="*/ 63 h 63"/>
                <a:gd name="T4" fmla="*/ 13 w 21"/>
                <a:gd name="T5" fmla="*/ 15 h 63"/>
                <a:gd name="T6" fmla="*/ 11 w 21"/>
                <a:gd name="T7" fmla="*/ 18 h 63"/>
                <a:gd name="T8" fmla="*/ 6 w 21"/>
                <a:gd name="T9" fmla="*/ 20 h 63"/>
                <a:gd name="T10" fmla="*/ 2 w 21"/>
                <a:gd name="T11" fmla="*/ 22 h 63"/>
                <a:gd name="T12" fmla="*/ 0 w 21"/>
                <a:gd name="T13" fmla="*/ 24 h 63"/>
                <a:gd name="T14" fmla="*/ 0 w 21"/>
                <a:gd name="T15" fmla="*/ 15 h 63"/>
                <a:gd name="T16" fmla="*/ 4 w 21"/>
                <a:gd name="T17" fmla="*/ 13 h 63"/>
                <a:gd name="T18" fmla="*/ 8 w 21"/>
                <a:gd name="T19" fmla="*/ 9 h 63"/>
                <a:gd name="T20" fmla="*/ 13 w 21"/>
                <a:gd name="T21" fmla="*/ 5 h 63"/>
                <a:gd name="T22" fmla="*/ 17 w 21"/>
                <a:gd name="T23" fmla="*/ 0 h 63"/>
                <a:gd name="T24" fmla="*/ 21 w 21"/>
                <a:gd name="T25" fmla="*/ 0 h 63"/>
                <a:gd name="T26" fmla="*/ 21 w 21"/>
                <a:gd name="T2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63">
                  <a:moveTo>
                    <a:pt x="21" y="63"/>
                  </a:moveTo>
                  <a:lnTo>
                    <a:pt x="13" y="63"/>
                  </a:lnTo>
                  <a:lnTo>
                    <a:pt x="13" y="15"/>
                  </a:lnTo>
                  <a:lnTo>
                    <a:pt x="11" y="18"/>
                  </a:lnTo>
                  <a:lnTo>
                    <a:pt x="6" y="20"/>
                  </a:lnTo>
                  <a:lnTo>
                    <a:pt x="2" y="22"/>
                  </a:lnTo>
                  <a:lnTo>
                    <a:pt x="0" y="24"/>
                  </a:lnTo>
                  <a:lnTo>
                    <a:pt x="0" y="15"/>
                  </a:lnTo>
                  <a:lnTo>
                    <a:pt x="4" y="13"/>
                  </a:lnTo>
                  <a:lnTo>
                    <a:pt x="8" y="9"/>
                  </a:lnTo>
                  <a:lnTo>
                    <a:pt x="13" y="5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1" y="6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1" name="Freeform 67">
              <a:extLst>
                <a:ext uri="{FF2B5EF4-FFF2-40B4-BE49-F238E27FC236}">
                  <a16:creationId xmlns:a16="http://schemas.microsoft.com/office/drawing/2014/main" id="{2D483619-E868-437D-9DE9-A2CC6624AD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19" y="2451"/>
              <a:ext cx="40" cy="63"/>
            </a:xfrm>
            <a:custGeom>
              <a:avLst/>
              <a:gdLst>
                <a:gd name="T0" fmla="*/ 0 w 40"/>
                <a:gd name="T1" fmla="*/ 33 h 63"/>
                <a:gd name="T2" fmla="*/ 0 w 40"/>
                <a:gd name="T3" fmla="*/ 22 h 63"/>
                <a:gd name="T4" fmla="*/ 2 w 40"/>
                <a:gd name="T5" fmla="*/ 15 h 63"/>
                <a:gd name="T6" fmla="*/ 4 w 40"/>
                <a:gd name="T7" fmla="*/ 9 h 63"/>
                <a:gd name="T8" fmla="*/ 8 w 40"/>
                <a:gd name="T9" fmla="*/ 5 h 63"/>
                <a:gd name="T10" fmla="*/ 15 w 40"/>
                <a:gd name="T11" fmla="*/ 3 h 63"/>
                <a:gd name="T12" fmla="*/ 19 w 40"/>
                <a:gd name="T13" fmla="*/ 0 h 63"/>
                <a:gd name="T14" fmla="*/ 25 w 40"/>
                <a:gd name="T15" fmla="*/ 0 h 63"/>
                <a:gd name="T16" fmla="*/ 30 w 40"/>
                <a:gd name="T17" fmla="*/ 3 h 63"/>
                <a:gd name="T18" fmla="*/ 32 w 40"/>
                <a:gd name="T19" fmla="*/ 5 h 63"/>
                <a:gd name="T20" fmla="*/ 36 w 40"/>
                <a:gd name="T21" fmla="*/ 9 h 63"/>
                <a:gd name="T22" fmla="*/ 36 w 40"/>
                <a:gd name="T23" fmla="*/ 13 h 63"/>
                <a:gd name="T24" fmla="*/ 38 w 40"/>
                <a:gd name="T25" fmla="*/ 18 h 63"/>
                <a:gd name="T26" fmla="*/ 40 w 40"/>
                <a:gd name="T27" fmla="*/ 24 h 63"/>
                <a:gd name="T28" fmla="*/ 40 w 40"/>
                <a:gd name="T29" fmla="*/ 33 h 63"/>
                <a:gd name="T30" fmla="*/ 40 w 40"/>
                <a:gd name="T31" fmla="*/ 41 h 63"/>
                <a:gd name="T32" fmla="*/ 38 w 40"/>
                <a:gd name="T33" fmla="*/ 50 h 63"/>
                <a:gd name="T34" fmla="*/ 34 w 40"/>
                <a:gd name="T35" fmla="*/ 56 h 63"/>
                <a:gd name="T36" fmla="*/ 32 w 40"/>
                <a:gd name="T37" fmla="*/ 60 h 63"/>
                <a:gd name="T38" fmla="*/ 25 w 40"/>
                <a:gd name="T39" fmla="*/ 63 h 63"/>
                <a:gd name="T40" fmla="*/ 19 w 40"/>
                <a:gd name="T41" fmla="*/ 63 h 63"/>
                <a:gd name="T42" fmla="*/ 15 w 40"/>
                <a:gd name="T43" fmla="*/ 63 h 63"/>
                <a:gd name="T44" fmla="*/ 10 w 40"/>
                <a:gd name="T45" fmla="*/ 60 h 63"/>
                <a:gd name="T46" fmla="*/ 6 w 40"/>
                <a:gd name="T47" fmla="*/ 58 h 63"/>
                <a:gd name="T48" fmla="*/ 2 w 40"/>
                <a:gd name="T49" fmla="*/ 52 h 63"/>
                <a:gd name="T50" fmla="*/ 0 w 40"/>
                <a:gd name="T51" fmla="*/ 43 h 63"/>
                <a:gd name="T52" fmla="*/ 0 w 40"/>
                <a:gd name="T53" fmla="*/ 33 h 63"/>
                <a:gd name="T54" fmla="*/ 8 w 40"/>
                <a:gd name="T55" fmla="*/ 33 h 63"/>
                <a:gd name="T56" fmla="*/ 8 w 40"/>
                <a:gd name="T57" fmla="*/ 41 h 63"/>
                <a:gd name="T58" fmla="*/ 10 w 40"/>
                <a:gd name="T59" fmla="*/ 48 h 63"/>
                <a:gd name="T60" fmla="*/ 10 w 40"/>
                <a:gd name="T61" fmla="*/ 52 h 63"/>
                <a:gd name="T62" fmla="*/ 15 w 40"/>
                <a:gd name="T63" fmla="*/ 56 h 63"/>
                <a:gd name="T64" fmla="*/ 19 w 40"/>
                <a:gd name="T65" fmla="*/ 56 h 63"/>
                <a:gd name="T66" fmla="*/ 25 w 40"/>
                <a:gd name="T67" fmla="*/ 56 h 63"/>
                <a:gd name="T68" fmla="*/ 27 w 40"/>
                <a:gd name="T69" fmla="*/ 52 h 63"/>
                <a:gd name="T70" fmla="*/ 30 w 40"/>
                <a:gd name="T71" fmla="*/ 48 h 63"/>
                <a:gd name="T72" fmla="*/ 32 w 40"/>
                <a:gd name="T73" fmla="*/ 41 h 63"/>
                <a:gd name="T74" fmla="*/ 32 w 40"/>
                <a:gd name="T75" fmla="*/ 33 h 63"/>
                <a:gd name="T76" fmla="*/ 32 w 40"/>
                <a:gd name="T77" fmla="*/ 24 h 63"/>
                <a:gd name="T78" fmla="*/ 30 w 40"/>
                <a:gd name="T79" fmla="*/ 18 h 63"/>
                <a:gd name="T80" fmla="*/ 30 w 40"/>
                <a:gd name="T81" fmla="*/ 13 h 63"/>
                <a:gd name="T82" fmla="*/ 25 w 40"/>
                <a:gd name="T83" fmla="*/ 9 h 63"/>
                <a:gd name="T84" fmla="*/ 19 w 40"/>
                <a:gd name="T85" fmla="*/ 9 h 63"/>
                <a:gd name="T86" fmla="*/ 15 w 40"/>
                <a:gd name="T87" fmla="*/ 9 h 63"/>
                <a:gd name="T88" fmla="*/ 12 w 40"/>
                <a:gd name="T89" fmla="*/ 13 h 63"/>
                <a:gd name="T90" fmla="*/ 10 w 40"/>
                <a:gd name="T91" fmla="*/ 18 h 63"/>
                <a:gd name="T92" fmla="*/ 8 w 40"/>
                <a:gd name="T93" fmla="*/ 24 h 63"/>
                <a:gd name="T94" fmla="*/ 8 w 40"/>
                <a:gd name="T95" fmla="*/ 3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63">
                  <a:moveTo>
                    <a:pt x="0" y="33"/>
                  </a:moveTo>
                  <a:lnTo>
                    <a:pt x="0" y="22"/>
                  </a:lnTo>
                  <a:lnTo>
                    <a:pt x="2" y="15"/>
                  </a:lnTo>
                  <a:lnTo>
                    <a:pt x="4" y="9"/>
                  </a:lnTo>
                  <a:lnTo>
                    <a:pt x="8" y="5"/>
                  </a:lnTo>
                  <a:lnTo>
                    <a:pt x="15" y="3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30" y="3"/>
                  </a:lnTo>
                  <a:lnTo>
                    <a:pt x="32" y="5"/>
                  </a:lnTo>
                  <a:lnTo>
                    <a:pt x="36" y="9"/>
                  </a:lnTo>
                  <a:lnTo>
                    <a:pt x="36" y="13"/>
                  </a:lnTo>
                  <a:lnTo>
                    <a:pt x="38" y="18"/>
                  </a:lnTo>
                  <a:lnTo>
                    <a:pt x="40" y="24"/>
                  </a:lnTo>
                  <a:lnTo>
                    <a:pt x="40" y="33"/>
                  </a:lnTo>
                  <a:lnTo>
                    <a:pt x="40" y="41"/>
                  </a:lnTo>
                  <a:lnTo>
                    <a:pt x="38" y="50"/>
                  </a:lnTo>
                  <a:lnTo>
                    <a:pt x="34" y="56"/>
                  </a:lnTo>
                  <a:lnTo>
                    <a:pt x="32" y="60"/>
                  </a:lnTo>
                  <a:lnTo>
                    <a:pt x="25" y="63"/>
                  </a:lnTo>
                  <a:lnTo>
                    <a:pt x="19" y="63"/>
                  </a:lnTo>
                  <a:lnTo>
                    <a:pt x="15" y="63"/>
                  </a:lnTo>
                  <a:lnTo>
                    <a:pt x="10" y="60"/>
                  </a:lnTo>
                  <a:lnTo>
                    <a:pt x="6" y="58"/>
                  </a:lnTo>
                  <a:lnTo>
                    <a:pt x="2" y="52"/>
                  </a:lnTo>
                  <a:lnTo>
                    <a:pt x="0" y="43"/>
                  </a:lnTo>
                  <a:lnTo>
                    <a:pt x="0" y="33"/>
                  </a:lnTo>
                  <a:close/>
                  <a:moveTo>
                    <a:pt x="8" y="33"/>
                  </a:moveTo>
                  <a:lnTo>
                    <a:pt x="8" y="41"/>
                  </a:lnTo>
                  <a:lnTo>
                    <a:pt x="10" y="48"/>
                  </a:lnTo>
                  <a:lnTo>
                    <a:pt x="10" y="52"/>
                  </a:lnTo>
                  <a:lnTo>
                    <a:pt x="15" y="56"/>
                  </a:lnTo>
                  <a:lnTo>
                    <a:pt x="19" y="56"/>
                  </a:lnTo>
                  <a:lnTo>
                    <a:pt x="25" y="56"/>
                  </a:lnTo>
                  <a:lnTo>
                    <a:pt x="27" y="52"/>
                  </a:lnTo>
                  <a:lnTo>
                    <a:pt x="30" y="48"/>
                  </a:lnTo>
                  <a:lnTo>
                    <a:pt x="32" y="41"/>
                  </a:lnTo>
                  <a:lnTo>
                    <a:pt x="32" y="33"/>
                  </a:lnTo>
                  <a:lnTo>
                    <a:pt x="32" y="24"/>
                  </a:lnTo>
                  <a:lnTo>
                    <a:pt x="30" y="18"/>
                  </a:lnTo>
                  <a:lnTo>
                    <a:pt x="30" y="13"/>
                  </a:lnTo>
                  <a:lnTo>
                    <a:pt x="25" y="9"/>
                  </a:lnTo>
                  <a:lnTo>
                    <a:pt x="19" y="9"/>
                  </a:lnTo>
                  <a:lnTo>
                    <a:pt x="15" y="9"/>
                  </a:lnTo>
                  <a:lnTo>
                    <a:pt x="12" y="13"/>
                  </a:lnTo>
                  <a:lnTo>
                    <a:pt x="10" y="18"/>
                  </a:lnTo>
                  <a:lnTo>
                    <a:pt x="8" y="24"/>
                  </a:lnTo>
                  <a:lnTo>
                    <a:pt x="8" y="3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2" name="Line 68">
              <a:extLst>
                <a:ext uri="{FF2B5EF4-FFF2-40B4-BE49-F238E27FC236}">
                  <a16:creationId xmlns:a16="http://schemas.microsoft.com/office/drawing/2014/main" id="{C091F9DC-C014-45CB-AEC9-6112E07080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7" y="2042"/>
              <a:ext cx="2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3" name="Line 69">
              <a:extLst>
                <a:ext uri="{FF2B5EF4-FFF2-40B4-BE49-F238E27FC236}">
                  <a16:creationId xmlns:a16="http://schemas.microsoft.com/office/drawing/2014/main" id="{F6FD2FD9-32A7-43A4-97DD-D672EEE2E8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50" y="2042"/>
              <a:ext cx="2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4" name="Freeform 70">
              <a:extLst>
                <a:ext uri="{FF2B5EF4-FFF2-40B4-BE49-F238E27FC236}">
                  <a16:creationId xmlns:a16="http://schemas.microsoft.com/office/drawing/2014/main" id="{4F812811-D4D8-49F1-BDD1-A9041A69F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8" y="2012"/>
              <a:ext cx="21" cy="62"/>
            </a:xfrm>
            <a:custGeom>
              <a:avLst/>
              <a:gdLst>
                <a:gd name="T0" fmla="*/ 21 w 21"/>
                <a:gd name="T1" fmla="*/ 62 h 62"/>
                <a:gd name="T2" fmla="*/ 13 w 21"/>
                <a:gd name="T3" fmla="*/ 62 h 62"/>
                <a:gd name="T4" fmla="*/ 13 w 21"/>
                <a:gd name="T5" fmla="*/ 13 h 62"/>
                <a:gd name="T6" fmla="*/ 11 w 21"/>
                <a:gd name="T7" fmla="*/ 15 h 62"/>
                <a:gd name="T8" fmla="*/ 6 w 21"/>
                <a:gd name="T9" fmla="*/ 19 h 62"/>
                <a:gd name="T10" fmla="*/ 2 w 21"/>
                <a:gd name="T11" fmla="*/ 22 h 62"/>
                <a:gd name="T12" fmla="*/ 0 w 21"/>
                <a:gd name="T13" fmla="*/ 24 h 62"/>
                <a:gd name="T14" fmla="*/ 0 w 21"/>
                <a:gd name="T15" fmla="*/ 15 h 62"/>
                <a:gd name="T16" fmla="*/ 4 w 21"/>
                <a:gd name="T17" fmla="*/ 13 h 62"/>
                <a:gd name="T18" fmla="*/ 8 w 21"/>
                <a:gd name="T19" fmla="*/ 9 h 62"/>
                <a:gd name="T20" fmla="*/ 13 w 21"/>
                <a:gd name="T21" fmla="*/ 4 h 62"/>
                <a:gd name="T22" fmla="*/ 17 w 21"/>
                <a:gd name="T23" fmla="*/ 0 h 62"/>
                <a:gd name="T24" fmla="*/ 21 w 21"/>
                <a:gd name="T25" fmla="*/ 0 h 62"/>
                <a:gd name="T26" fmla="*/ 21 w 21"/>
                <a:gd name="T2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62">
                  <a:moveTo>
                    <a:pt x="21" y="62"/>
                  </a:moveTo>
                  <a:lnTo>
                    <a:pt x="13" y="62"/>
                  </a:lnTo>
                  <a:lnTo>
                    <a:pt x="13" y="13"/>
                  </a:lnTo>
                  <a:lnTo>
                    <a:pt x="11" y="15"/>
                  </a:lnTo>
                  <a:lnTo>
                    <a:pt x="6" y="19"/>
                  </a:lnTo>
                  <a:lnTo>
                    <a:pt x="2" y="22"/>
                  </a:lnTo>
                  <a:lnTo>
                    <a:pt x="0" y="24"/>
                  </a:lnTo>
                  <a:lnTo>
                    <a:pt x="0" y="15"/>
                  </a:lnTo>
                  <a:lnTo>
                    <a:pt x="4" y="13"/>
                  </a:lnTo>
                  <a:lnTo>
                    <a:pt x="8" y="9"/>
                  </a:lnTo>
                  <a:lnTo>
                    <a:pt x="13" y="4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1" y="6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5" name="Freeform 71">
              <a:extLst>
                <a:ext uri="{FF2B5EF4-FFF2-40B4-BE49-F238E27FC236}">
                  <a16:creationId xmlns:a16="http://schemas.microsoft.com/office/drawing/2014/main" id="{7463D661-E375-4EF7-BA73-731900F0B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" y="2012"/>
              <a:ext cx="40" cy="62"/>
            </a:xfrm>
            <a:custGeom>
              <a:avLst/>
              <a:gdLst>
                <a:gd name="T0" fmla="*/ 0 w 40"/>
                <a:gd name="T1" fmla="*/ 45 h 62"/>
                <a:gd name="T2" fmla="*/ 8 w 40"/>
                <a:gd name="T3" fmla="*/ 45 h 62"/>
                <a:gd name="T4" fmla="*/ 8 w 40"/>
                <a:gd name="T5" fmla="*/ 49 h 62"/>
                <a:gd name="T6" fmla="*/ 12 w 40"/>
                <a:gd name="T7" fmla="*/ 52 h 62"/>
                <a:gd name="T8" fmla="*/ 15 w 40"/>
                <a:gd name="T9" fmla="*/ 54 h 62"/>
                <a:gd name="T10" fmla="*/ 19 w 40"/>
                <a:gd name="T11" fmla="*/ 56 h 62"/>
                <a:gd name="T12" fmla="*/ 25 w 40"/>
                <a:gd name="T13" fmla="*/ 54 h 62"/>
                <a:gd name="T14" fmla="*/ 30 w 40"/>
                <a:gd name="T15" fmla="*/ 52 h 62"/>
                <a:gd name="T16" fmla="*/ 32 w 40"/>
                <a:gd name="T17" fmla="*/ 47 h 62"/>
                <a:gd name="T18" fmla="*/ 32 w 40"/>
                <a:gd name="T19" fmla="*/ 41 h 62"/>
                <a:gd name="T20" fmla="*/ 32 w 40"/>
                <a:gd name="T21" fmla="*/ 34 h 62"/>
                <a:gd name="T22" fmla="*/ 30 w 40"/>
                <a:gd name="T23" fmla="*/ 30 h 62"/>
                <a:gd name="T24" fmla="*/ 25 w 40"/>
                <a:gd name="T25" fmla="*/ 28 h 62"/>
                <a:gd name="T26" fmla="*/ 19 w 40"/>
                <a:gd name="T27" fmla="*/ 28 h 62"/>
                <a:gd name="T28" fmla="*/ 17 w 40"/>
                <a:gd name="T29" fmla="*/ 28 h 62"/>
                <a:gd name="T30" fmla="*/ 12 w 40"/>
                <a:gd name="T31" fmla="*/ 30 h 62"/>
                <a:gd name="T32" fmla="*/ 10 w 40"/>
                <a:gd name="T33" fmla="*/ 30 h 62"/>
                <a:gd name="T34" fmla="*/ 8 w 40"/>
                <a:gd name="T35" fmla="*/ 32 h 62"/>
                <a:gd name="T36" fmla="*/ 0 w 40"/>
                <a:gd name="T37" fmla="*/ 32 h 62"/>
                <a:gd name="T38" fmla="*/ 6 w 40"/>
                <a:gd name="T39" fmla="*/ 0 h 62"/>
                <a:gd name="T40" fmla="*/ 36 w 40"/>
                <a:gd name="T41" fmla="*/ 0 h 62"/>
                <a:gd name="T42" fmla="*/ 36 w 40"/>
                <a:gd name="T43" fmla="*/ 9 h 62"/>
                <a:gd name="T44" fmla="*/ 12 w 40"/>
                <a:gd name="T45" fmla="*/ 9 h 62"/>
                <a:gd name="T46" fmla="*/ 10 w 40"/>
                <a:gd name="T47" fmla="*/ 24 h 62"/>
                <a:gd name="T48" fmla="*/ 17 w 40"/>
                <a:gd name="T49" fmla="*/ 22 h 62"/>
                <a:gd name="T50" fmla="*/ 21 w 40"/>
                <a:gd name="T51" fmla="*/ 19 h 62"/>
                <a:gd name="T52" fmla="*/ 30 w 40"/>
                <a:gd name="T53" fmla="*/ 22 h 62"/>
                <a:gd name="T54" fmla="*/ 34 w 40"/>
                <a:gd name="T55" fmla="*/ 26 h 62"/>
                <a:gd name="T56" fmla="*/ 38 w 40"/>
                <a:gd name="T57" fmla="*/ 32 h 62"/>
                <a:gd name="T58" fmla="*/ 40 w 40"/>
                <a:gd name="T59" fmla="*/ 41 h 62"/>
                <a:gd name="T60" fmla="*/ 38 w 40"/>
                <a:gd name="T61" fmla="*/ 47 h 62"/>
                <a:gd name="T62" fmla="*/ 36 w 40"/>
                <a:gd name="T63" fmla="*/ 56 h 62"/>
                <a:gd name="T64" fmla="*/ 32 w 40"/>
                <a:gd name="T65" fmla="*/ 60 h 62"/>
                <a:gd name="T66" fmla="*/ 25 w 40"/>
                <a:gd name="T67" fmla="*/ 62 h 62"/>
                <a:gd name="T68" fmla="*/ 19 w 40"/>
                <a:gd name="T69" fmla="*/ 62 h 62"/>
                <a:gd name="T70" fmla="*/ 12 w 40"/>
                <a:gd name="T71" fmla="*/ 62 h 62"/>
                <a:gd name="T72" fmla="*/ 6 w 40"/>
                <a:gd name="T73" fmla="*/ 58 h 62"/>
                <a:gd name="T74" fmla="*/ 2 w 40"/>
                <a:gd name="T75" fmla="*/ 52 h 62"/>
                <a:gd name="T76" fmla="*/ 0 w 40"/>
                <a:gd name="T77" fmla="*/ 4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0" h="62">
                  <a:moveTo>
                    <a:pt x="0" y="45"/>
                  </a:moveTo>
                  <a:lnTo>
                    <a:pt x="8" y="45"/>
                  </a:lnTo>
                  <a:lnTo>
                    <a:pt x="8" y="49"/>
                  </a:lnTo>
                  <a:lnTo>
                    <a:pt x="12" y="52"/>
                  </a:lnTo>
                  <a:lnTo>
                    <a:pt x="15" y="54"/>
                  </a:lnTo>
                  <a:lnTo>
                    <a:pt x="19" y="56"/>
                  </a:lnTo>
                  <a:lnTo>
                    <a:pt x="25" y="54"/>
                  </a:lnTo>
                  <a:lnTo>
                    <a:pt x="30" y="52"/>
                  </a:lnTo>
                  <a:lnTo>
                    <a:pt x="32" y="47"/>
                  </a:lnTo>
                  <a:lnTo>
                    <a:pt x="32" y="41"/>
                  </a:lnTo>
                  <a:lnTo>
                    <a:pt x="32" y="34"/>
                  </a:lnTo>
                  <a:lnTo>
                    <a:pt x="30" y="30"/>
                  </a:lnTo>
                  <a:lnTo>
                    <a:pt x="25" y="28"/>
                  </a:lnTo>
                  <a:lnTo>
                    <a:pt x="19" y="28"/>
                  </a:lnTo>
                  <a:lnTo>
                    <a:pt x="17" y="28"/>
                  </a:lnTo>
                  <a:lnTo>
                    <a:pt x="12" y="30"/>
                  </a:lnTo>
                  <a:lnTo>
                    <a:pt x="10" y="30"/>
                  </a:lnTo>
                  <a:lnTo>
                    <a:pt x="8" y="32"/>
                  </a:lnTo>
                  <a:lnTo>
                    <a:pt x="0" y="32"/>
                  </a:lnTo>
                  <a:lnTo>
                    <a:pt x="6" y="0"/>
                  </a:lnTo>
                  <a:lnTo>
                    <a:pt x="36" y="0"/>
                  </a:lnTo>
                  <a:lnTo>
                    <a:pt x="36" y="9"/>
                  </a:lnTo>
                  <a:lnTo>
                    <a:pt x="12" y="9"/>
                  </a:lnTo>
                  <a:lnTo>
                    <a:pt x="10" y="24"/>
                  </a:lnTo>
                  <a:lnTo>
                    <a:pt x="17" y="22"/>
                  </a:lnTo>
                  <a:lnTo>
                    <a:pt x="21" y="19"/>
                  </a:lnTo>
                  <a:lnTo>
                    <a:pt x="30" y="22"/>
                  </a:lnTo>
                  <a:lnTo>
                    <a:pt x="34" y="26"/>
                  </a:lnTo>
                  <a:lnTo>
                    <a:pt x="38" y="32"/>
                  </a:lnTo>
                  <a:lnTo>
                    <a:pt x="40" y="41"/>
                  </a:lnTo>
                  <a:lnTo>
                    <a:pt x="38" y="47"/>
                  </a:lnTo>
                  <a:lnTo>
                    <a:pt x="36" y="56"/>
                  </a:lnTo>
                  <a:lnTo>
                    <a:pt x="32" y="60"/>
                  </a:lnTo>
                  <a:lnTo>
                    <a:pt x="25" y="62"/>
                  </a:lnTo>
                  <a:lnTo>
                    <a:pt x="19" y="62"/>
                  </a:lnTo>
                  <a:lnTo>
                    <a:pt x="12" y="62"/>
                  </a:lnTo>
                  <a:lnTo>
                    <a:pt x="6" y="58"/>
                  </a:lnTo>
                  <a:lnTo>
                    <a:pt x="2" y="5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6" name="Line 72">
              <a:extLst>
                <a:ext uri="{FF2B5EF4-FFF2-40B4-BE49-F238E27FC236}">
                  <a16:creationId xmlns:a16="http://schemas.microsoft.com/office/drawing/2014/main" id="{94D85CC8-4FF7-42DD-B87C-F1F2D9A2A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7" y="1603"/>
              <a:ext cx="2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7" name="Line 73">
              <a:extLst>
                <a:ext uri="{FF2B5EF4-FFF2-40B4-BE49-F238E27FC236}">
                  <a16:creationId xmlns:a16="http://schemas.microsoft.com/office/drawing/2014/main" id="{E0397B4D-1269-4951-A9AC-A7552EA463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50" y="1603"/>
              <a:ext cx="2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8" name="Freeform 74">
              <a:extLst>
                <a:ext uri="{FF2B5EF4-FFF2-40B4-BE49-F238E27FC236}">
                  <a16:creationId xmlns:a16="http://schemas.microsoft.com/office/drawing/2014/main" id="{8C6F5FFF-2E47-426F-B365-79D48179E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1" y="1573"/>
              <a:ext cx="39" cy="60"/>
            </a:xfrm>
            <a:custGeom>
              <a:avLst/>
              <a:gdLst>
                <a:gd name="T0" fmla="*/ 39 w 39"/>
                <a:gd name="T1" fmla="*/ 53 h 60"/>
                <a:gd name="T2" fmla="*/ 39 w 39"/>
                <a:gd name="T3" fmla="*/ 60 h 60"/>
                <a:gd name="T4" fmla="*/ 0 w 39"/>
                <a:gd name="T5" fmla="*/ 60 h 60"/>
                <a:gd name="T6" fmla="*/ 0 w 39"/>
                <a:gd name="T7" fmla="*/ 58 h 60"/>
                <a:gd name="T8" fmla="*/ 0 w 39"/>
                <a:gd name="T9" fmla="*/ 56 h 60"/>
                <a:gd name="T10" fmla="*/ 3 w 39"/>
                <a:gd name="T11" fmla="*/ 51 h 60"/>
                <a:gd name="T12" fmla="*/ 5 w 39"/>
                <a:gd name="T13" fmla="*/ 47 h 60"/>
                <a:gd name="T14" fmla="*/ 9 w 39"/>
                <a:gd name="T15" fmla="*/ 43 h 60"/>
                <a:gd name="T16" fmla="*/ 15 w 39"/>
                <a:gd name="T17" fmla="*/ 38 h 60"/>
                <a:gd name="T18" fmla="*/ 20 w 39"/>
                <a:gd name="T19" fmla="*/ 32 h 60"/>
                <a:gd name="T20" fmla="*/ 24 w 39"/>
                <a:gd name="T21" fmla="*/ 28 h 60"/>
                <a:gd name="T22" fmla="*/ 28 w 39"/>
                <a:gd name="T23" fmla="*/ 26 h 60"/>
                <a:gd name="T24" fmla="*/ 30 w 39"/>
                <a:gd name="T25" fmla="*/ 21 h 60"/>
                <a:gd name="T26" fmla="*/ 30 w 39"/>
                <a:gd name="T27" fmla="*/ 17 h 60"/>
                <a:gd name="T28" fmla="*/ 30 w 39"/>
                <a:gd name="T29" fmla="*/ 13 h 60"/>
                <a:gd name="T30" fmla="*/ 28 w 39"/>
                <a:gd name="T31" fmla="*/ 8 h 60"/>
                <a:gd name="T32" fmla="*/ 24 w 39"/>
                <a:gd name="T33" fmla="*/ 6 h 60"/>
                <a:gd name="T34" fmla="*/ 20 w 39"/>
                <a:gd name="T35" fmla="*/ 6 h 60"/>
                <a:gd name="T36" fmla="*/ 15 w 39"/>
                <a:gd name="T37" fmla="*/ 6 h 60"/>
                <a:gd name="T38" fmla="*/ 11 w 39"/>
                <a:gd name="T39" fmla="*/ 8 h 60"/>
                <a:gd name="T40" fmla="*/ 9 w 39"/>
                <a:gd name="T41" fmla="*/ 13 h 60"/>
                <a:gd name="T42" fmla="*/ 9 w 39"/>
                <a:gd name="T43" fmla="*/ 17 h 60"/>
                <a:gd name="T44" fmla="*/ 0 w 39"/>
                <a:gd name="T45" fmla="*/ 15 h 60"/>
                <a:gd name="T46" fmla="*/ 3 w 39"/>
                <a:gd name="T47" fmla="*/ 8 h 60"/>
                <a:gd name="T48" fmla="*/ 7 w 39"/>
                <a:gd name="T49" fmla="*/ 4 h 60"/>
                <a:gd name="T50" fmla="*/ 13 w 39"/>
                <a:gd name="T51" fmla="*/ 0 h 60"/>
                <a:gd name="T52" fmla="*/ 20 w 39"/>
                <a:gd name="T53" fmla="*/ 0 h 60"/>
                <a:gd name="T54" fmla="*/ 28 w 39"/>
                <a:gd name="T55" fmla="*/ 0 h 60"/>
                <a:gd name="T56" fmla="*/ 35 w 39"/>
                <a:gd name="T57" fmla="*/ 4 h 60"/>
                <a:gd name="T58" fmla="*/ 37 w 39"/>
                <a:gd name="T59" fmla="*/ 8 h 60"/>
                <a:gd name="T60" fmla="*/ 39 w 39"/>
                <a:gd name="T61" fmla="*/ 15 h 60"/>
                <a:gd name="T62" fmla="*/ 39 w 39"/>
                <a:gd name="T63" fmla="*/ 19 h 60"/>
                <a:gd name="T64" fmla="*/ 37 w 39"/>
                <a:gd name="T65" fmla="*/ 23 h 60"/>
                <a:gd name="T66" fmla="*/ 35 w 39"/>
                <a:gd name="T67" fmla="*/ 28 h 60"/>
                <a:gd name="T68" fmla="*/ 33 w 39"/>
                <a:gd name="T69" fmla="*/ 30 h 60"/>
                <a:gd name="T70" fmla="*/ 28 w 39"/>
                <a:gd name="T71" fmla="*/ 34 h 60"/>
                <a:gd name="T72" fmla="*/ 22 w 39"/>
                <a:gd name="T73" fmla="*/ 41 h 60"/>
                <a:gd name="T74" fmla="*/ 15 w 39"/>
                <a:gd name="T75" fmla="*/ 45 h 60"/>
                <a:gd name="T76" fmla="*/ 13 w 39"/>
                <a:gd name="T77" fmla="*/ 49 h 60"/>
                <a:gd name="T78" fmla="*/ 11 w 39"/>
                <a:gd name="T79" fmla="*/ 51 h 60"/>
                <a:gd name="T80" fmla="*/ 9 w 39"/>
                <a:gd name="T81" fmla="*/ 53 h 60"/>
                <a:gd name="T82" fmla="*/ 39 w 39"/>
                <a:gd name="T83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" h="60">
                  <a:moveTo>
                    <a:pt x="39" y="53"/>
                  </a:moveTo>
                  <a:lnTo>
                    <a:pt x="39" y="60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3" y="51"/>
                  </a:lnTo>
                  <a:lnTo>
                    <a:pt x="5" y="47"/>
                  </a:lnTo>
                  <a:lnTo>
                    <a:pt x="9" y="43"/>
                  </a:lnTo>
                  <a:lnTo>
                    <a:pt x="15" y="38"/>
                  </a:lnTo>
                  <a:lnTo>
                    <a:pt x="20" y="32"/>
                  </a:lnTo>
                  <a:lnTo>
                    <a:pt x="24" y="28"/>
                  </a:lnTo>
                  <a:lnTo>
                    <a:pt x="28" y="26"/>
                  </a:lnTo>
                  <a:lnTo>
                    <a:pt x="30" y="21"/>
                  </a:lnTo>
                  <a:lnTo>
                    <a:pt x="30" y="17"/>
                  </a:lnTo>
                  <a:lnTo>
                    <a:pt x="30" y="13"/>
                  </a:lnTo>
                  <a:lnTo>
                    <a:pt x="28" y="8"/>
                  </a:lnTo>
                  <a:lnTo>
                    <a:pt x="24" y="6"/>
                  </a:lnTo>
                  <a:lnTo>
                    <a:pt x="20" y="6"/>
                  </a:lnTo>
                  <a:lnTo>
                    <a:pt x="15" y="6"/>
                  </a:lnTo>
                  <a:lnTo>
                    <a:pt x="11" y="8"/>
                  </a:lnTo>
                  <a:lnTo>
                    <a:pt x="9" y="13"/>
                  </a:lnTo>
                  <a:lnTo>
                    <a:pt x="9" y="17"/>
                  </a:lnTo>
                  <a:lnTo>
                    <a:pt x="0" y="15"/>
                  </a:lnTo>
                  <a:lnTo>
                    <a:pt x="3" y="8"/>
                  </a:lnTo>
                  <a:lnTo>
                    <a:pt x="7" y="4"/>
                  </a:lnTo>
                  <a:lnTo>
                    <a:pt x="13" y="0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35" y="4"/>
                  </a:lnTo>
                  <a:lnTo>
                    <a:pt x="37" y="8"/>
                  </a:lnTo>
                  <a:lnTo>
                    <a:pt x="39" y="15"/>
                  </a:lnTo>
                  <a:lnTo>
                    <a:pt x="39" y="19"/>
                  </a:lnTo>
                  <a:lnTo>
                    <a:pt x="37" y="23"/>
                  </a:lnTo>
                  <a:lnTo>
                    <a:pt x="35" y="28"/>
                  </a:lnTo>
                  <a:lnTo>
                    <a:pt x="33" y="30"/>
                  </a:lnTo>
                  <a:lnTo>
                    <a:pt x="28" y="34"/>
                  </a:lnTo>
                  <a:lnTo>
                    <a:pt x="22" y="41"/>
                  </a:lnTo>
                  <a:lnTo>
                    <a:pt x="15" y="45"/>
                  </a:lnTo>
                  <a:lnTo>
                    <a:pt x="13" y="49"/>
                  </a:lnTo>
                  <a:lnTo>
                    <a:pt x="11" y="51"/>
                  </a:lnTo>
                  <a:lnTo>
                    <a:pt x="9" y="53"/>
                  </a:lnTo>
                  <a:lnTo>
                    <a:pt x="39" y="5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9" name="Freeform 75">
              <a:extLst>
                <a:ext uri="{FF2B5EF4-FFF2-40B4-BE49-F238E27FC236}">
                  <a16:creationId xmlns:a16="http://schemas.microsoft.com/office/drawing/2014/main" id="{37956E0D-1A48-485C-A9C8-87354C3C4E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19" y="1573"/>
              <a:ext cx="40" cy="62"/>
            </a:xfrm>
            <a:custGeom>
              <a:avLst/>
              <a:gdLst>
                <a:gd name="T0" fmla="*/ 0 w 40"/>
                <a:gd name="T1" fmla="*/ 30 h 62"/>
                <a:gd name="T2" fmla="*/ 0 w 40"/>
                <a:gd name="T3" fmla="*/ 21 h 62"/>
                <a:gd name="T4" fmla="*/ 2 w 40"/>
                <a:gd name="T5" fmla="*/ 13 h 62"/>
                <a:gd name="T6" fmla="*/ 4 w 40"/>
                <a:gd name="T7" fmla="*/ 6 h 62"/>
                <a:gd name="T8" fmla="*/ 8 w 40"/>
                <a:gd name="T9" fmla="*/ 2 h 62"/>
                <a:gd name="T10" fmla="*/ 15 w 40"/>
                <a:gd name="T11" fmla="*/ 0 h 62"/>
                <a:gd name="T12" fmla="*/ 19 w 40"/>
                <a:gd name="T13" fmla="*/ 0 h 62"/>
                <a:gd name="T14" fmla="*/ 25 w 40"/>
                <a:gd name="T15" fmla="*/ 0 h 62"/>
                <a:gd name="T16" fmla="*/ 30 w 40"/>
                <a:gd name="T17" fmla="*/ 2 h 62"/>
                <a:gd name="T18" fmla="*/ 32 w 40"/>
                <a:gd name="T19" fmla="*/ 4 h 62"/>
                <a:gd name="T20" fmla="*/ 36 w 40"/>
                <a:gd name="T21" fmla="*/ 6 h 62"/>
                <a:gd name="T22" fmla="*/ 36 w 40"/>
                <a:gd name="T23" fmla="*/ 11 h 62"/>
                <a:gd name="T24" fmla="*/ 38 w 40"/>
                <a:gd name="T25" fmla="*/ 15 h 62"/>
                <a:gd name="T26" fmla="*/ 40 w 40"/>
                <a:gd name="T27" fmla="*/ 21 h 62"/>
                <a:gd name="T28" fmla="*/ 40 w 40"/>
                <a:gd name="T29" fmla="*/ 30 h 62"/>
                <a:gd name="T30" fmla="*/ 40 w 40"/>
                <a:gd name="T31" fmla="*/ 41 h 62"/>
                <a:gd name="T32" fmla="*/ 38 w 40"/>
                <a:gd name="T33" fmla="*/ 47 h 62"/>
                <a:gd name="T34" fmla="*/ 34 w 40"/>
                <a:gd name="T35" fmla="*/ 53 h 62"/>
                <a:gd name="T36" fmla="*/ 32 w 40"/>
                <a:gd name="T37" fmla="*/ 58 h 62"/>
                <a:gd name="T38" fmla="*/ 25 w 40"/>
                <a:gd name="T39" fmla="*/ 60 h 62"/>
                <a:gd name="T40" fmla="*/ 19 w 40"/>
                <a:gd name="T41" fmla="*/ 62 h 62"/>
                <a:gd name="T42" fmla="*/ 15 w 40"/>
                <a:gd name="T43" fmla="*/ 60 h 62"/>
                <a:gd name="T44" fmla="*/ 10 w 40"/>
                <a:gd name="T45" fmla="*/ 60 h 62"/>
                <a:gd name="T46" fmla="*/ 6 w 40"/>
                <a:gd name="T47" fmla="*/ 56 h 62"/>
                <a:gd name="T48" fmla="*/ 2 w 40"/>
                <a:gd name="T49" fmla="*/ 49 h 62"/>
                <a:gd name="T50" fmla="*/ 0 w 40"/>
                <a:gd name="T51" fmla="*/ 41 h 62"/>
                <a:gd name="T52" fmla="*/ 0 w 40"/>
                <a:gd name="T53" fmla="*/ 30 h 62"/>
                <a:gd name="T54" fmla="*/ 8 w 40"/>
                <a:gd name="T55" fmla="*/ 30 h 62"/>
                <a:gd name="T56" fmla="*/ 8 w 40"/>
                <a:gd name="T57" fmla="*/ 38 h 62"/>
                <a:gd name="T58" fmla="*/ 10 w 40"/>
                <a:gd name="T59" fmla="*/ 45 h 62"/>
                <a:gd name="T60" fmla="*/ 10 w 40"/>
                <a:gd name="T61" fmla="*/ 49 h 62"/>
                <a:gd name="T62" fmla="*/ 15 w 40"/>
                <a:gd name="T63" fmla="*/ 53 h 62"/>
                <a:gd name="T64" fmla="*/ 19 w 40"/>
                <a:gd name="T65" fmla="*/ 53 h 62"/>
                <a:gd name="T66" fmla="*/ 25 w 40"/>
                <a:gd name="T67" fmla="*/ 53 h 62"/>
                <a:gd name="T68" fmla="*/ 27 w 40"/>
                <a:gd name="T69" fmla="*/ 49 h 62"/>
                <a:gd name="T70" fmla="*/ 30 w 40"/>
                <a:gd name="T71" fmla="*/ 45 h 62"/>
                <a:gd name="T72" fmla="*/ 32 w 40"/>
                <a:gd name="T73" fmla="*/ 38 h 62"/>
                <a:gd name="T74" fmla="*/ 32 w 40"/>
                <a:gd name="T75" fmla="*/ 30 h 62"/>
                <a:gd name="T76" fmla="*/ 32 w 40"/>
                <a:gd name="T77" fmla="*/ 21 h 62"/>
                <a:gd name="T78" fmla="*/ 30 w 40"/>
                <a:gd name="T79" fmla="*/ 15 h 62"/>
                <a:gd name="T80" fmla="*/ 30 w 40"/>
                <a:gd name="T81" fmla="*/ 11 h 62"/>
                <a:gd name="T82" fmla="*/ 25 w 40"/>
                <a:gd name="T83" fmla="*/ 6 h 62"/>
                <a:gd name="T84" fmla="*/ 19 w 40"/>
                <a:gd name="T85" fmla="*/ 6 h 62"/>
                <a:gd name="T86" fmla="*/ 15 w 40"/>
                <a:gd name="T87" fmla="*/ 6 h 62"/>
                <a:gd name="T88" fmla="*/ 12 w 40"/>
                <a:gd name="T89" fmla="*/ 11 h 62"/>
                <a:gd name="T90" fmla="*/ 10 w 40"/>
                <a:gd name="T91" fmla="*/ 15 h 62"/>
                <a:gd name="T92" fmla="*/ 8 w 40"/>
                <a:gd name="T93" fmla="*/ 21 h 62"/>
                <a:gd name="T94" fmla="*/ 8 w 40"/>
                <a:gd name="T95" fmla="*/ 3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62">
                  <a:moveTo>
                    <a:pt x="0" y="30"/>
                  </a:moveTo>
                  <a:lnTo>
                    <a:pt x="0" y="21"/>
                  </a:lnTo>
                  <a:lnTo>
                    <a:pt x="2" y="13"/>
                  </a:lnTo>
                  <a:lnTo>
                    <a:pt x="4" y="6"/>
                  </a:lnTo>
                  <a:lnTo>
                    <a:pt x="8" y="2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30" y="2"/>
                  </a:lnTo>
                  <a:lnTo>
                    <a:pt x="32" y="4"/>
                  </a:lnTo>
                  <a:lnTo>
                    <a:pt x="36" y="6"/>
                  </a:lnTo>
                  <a:lnTo>
                    <a:pt x="36" y="11"/>
                  </a:lnTo>
                  <a:lnTo>
                    <a:pt x="38" y="15"/>
                  </a:lnTo>
                  <a:lnTo>
                    <a:pt x="40" y="21"/>
                  </a:lnTo>
                  <a:lnTo>
                    <a:pt x="40" y="30"/>
                  </a:lnTo>
                  <a:lnTo>
                    <a:pt x="40" y="41"/>
                  </a:lnTo>
                  <a:lnTo>
                    <a:pt x="38" y="47"/>
                  </a:lnTo>
                  <a:lnTo>
                    <a:pt x="34" y="53"/>
                  </a:lnTo>
                  <a:lnTo>
                    <a:pt x="32" y="58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5" y="60"/>
                  </a:lnTo>
                  <a:lnTo>
                    <a:pt x="10" y="60"/>
                  </a:lnTo>
                  <a:lnTo>
                    <a:pt x="6" y="56"/>
                  </a:lnTo>
                  <a:lnTo>
                    <a:pt x="2" y="49"/>
                  </a:lnTo>
                  <a:lnTo>
                    <a:pt x="0" y="41"/>
                  </a:lnTo>
                  <a:lnTo>
                    <a:pt x="0" y="30"/>
                  </a:lnTo>
                  <a:close/>
                  <a:moveTo>
                    <a:pt x="8" y="30"/>
                  </a:moveTo>
                  <a:lnTo>
                    <a:pt x="8" y="38"/>
                  </a:lnTo>
                  <a:lnTo>
                    <a:pt x="10" y="45"/>
                  </a:lnTo>
                  <a:lnTo>
                    <a:pt x="10" y="49"/>
                  </a:lnTo>
                  <a:lnTo>
                    <a:pt x="15" y="53"/>
                  </a:lnTo>
                  <a:lnTo>
                    <a:pt x="19" y="53"/>
                  </a:lnTo>
                  <a:lnTo>
                    <a:pt x="25" y="53"/>
                  </a:lnTo>
                  <a:lnTo>
                    <a:pt x="27" y="49"/>
                  </a:lnTo>
                  <a:lnTo>
                    <a:pt x="30" y="45"/>
                  </a:lnTo>
                  <a:lnTo>
                    <a:pt x="32" y="38"/>
                  </a:lnTo>
                  <a:lnTo>
                    <a:pt x="32" y="30"/>
                  </a:lnTo>
                  <a:lnTo>
                    <a:pt x="32" y="21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5" y="6"/>
                  </a:lnTo>
                  <a:lnTo>
                    <a:pt x="19" y="6"/>
                  </a:lnTo>
                  <a:lnTo>
                    <a:pt x="15" y="6"/>
                  </a:lnTo>
                  <a:lnTo>
                    <a:pt x="12" y="11"/>
                  </a:lnTo>
                  <a:lnTo>
                    <a:pt x="10" y="15"/>
                  </a:lnTo>
                  <a:lnTo>
                    <a:pt x="8" y="21"/>
                  </a:lnTo>
                  <a:lnTo>
                    <a:pt x="8" y="3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0" name="Line 76">
              <a:extLst>
                <a:ext uri="{FF2B5EF4-FFF2-40B4-BE49-F238E27FC236}">
                  <a16:creationId xmlns:a16="http://schemas.microsoft.com/office/drawing/2014/main" id="{75F5A392-E4EB-4505-9517-59629DF90F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7" y="1161"/>
              <a:ext cx="2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1" name="Line 77">
              <a:extLst>
                <a:ext uri="{FF2B5EF4-FFF2-40B4-BE49-F238E27FC236}">
                  <a16:creationId xmlns:a16="http://schemas.microsoft.com/office/drawing/2014/main" id="{BFB666C0-AAEA-4C1A-928A-F50455EFA6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50" y="1161"/>
              <a:ext cx="2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2" name="Freeform 78">
              <a:extLst>
                <a:ext uri="{FF2B5EF4-FFF2-40B4-BE49-F238E27FC236}">
                  <a16:creationId xmlns:a16="http://schemas.microsoft.com/office/drawing/2014/main" id="{EB4B5BFD-C9E5-4800-B602-11EF63F11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1" y="1131"/>
              <a:ext cx="39" cy="63"/>
            </a:xfrm>
            <a:custGeom>
              <a:avLst/>
              <a:gdLst>
                <a:gd name="T0" fmla="*/ 39 w 39"/>
                <a:gd name="T1" fmla="*/ 54 h 63"/>
                <a:gd name="T2" fmla="*/ 39 w 39"/>
                <a:gd name="T3" fmla="*/ 63 h 63"/>
                <a:gd name="T4" fmla="*/ 0 w 39"/>
                <a:gd name="T5" fmla="*/ 63 h 63"/>
                <a:gd name="T6" fmla="*/ 0 w 39"/>
                <a:gd name="T7" fmla="*/ 60 h 63"/>
                <a:gd name="T8" fmla="*/ 0 w 39"/>
                <a:gd name="T9" fmla="*/ 56 h 63"/>
                <a:gd name="T10" fmla="*/ 3 w 39"/>
                <a:gd name="T11" fmla="*/ 52 h 63"/>
                <a:gd name="T12" fmla="*/ 5 w 39"/>
                <a:gd name="T13" fmla="*/ 48 h 63"/>
                <a:gd name="T14" fmla="*/ 9 w 39"/>
                <a:gd name="T15" fmla="*/ 43 h 63"/>
                <a:gd name="T16" fmla="*/ 15 w 39"/>
                <a:gd name="T17" fmla="*/ 39 h 63"/>
                <a:gd name="T18" fmla="*/ 20 w 39"/>
                <a:gd name="T19" fmla="*/ 35 h 63"/>
                <a:gd name="T20" fmla="*/ 24 w 39"/>
                <a:gd name="T21" fmla="*/ 30 h 63"/>
                <a:gd name="T22" fmla="*/ 28 w 39"/>
                <a:gd name="T23" fmla="*/ 26 h 63"/>
                <a:gd name="T24" fmla="*/ 30 w 39"/>
                <a:gd name="T25" fmla="*/ 22 h 63"/>
                <a:gd name="T26" fmla="*/ 30 w 39"/>
                <a:gd name="T27" fmla="*/ 18 h 63"/>
                <a:gd name="T28" fmla="*/ 30 w 39"/>
                <a:gd name="T29" fmla="*/ 13 h 63"/>
                <a:gd name="T30" fmla="*/ 28 w 39"/>
                <a:gd name="T31" fmla="*/ 11 h 63"/>
                <a:gd name="T32" fmla="*/ 24 w 39"/>
                <a:gd name="T33" fmla="*/ 9 h 63"/>
                <a:gd name="T34" fmla="*/ 20 w 39"/>
                <a:gd name="T35" fmla="*/ 9 h 63"/>
                <a:gd name="T36" fmla="*/ 15 w 39"/>
                <a:gd name="T37" fmla="*/ 9 h 63"/>
                <a:gd name="T38" fmla="*/ 11 w 39"/>
                <a:gd name="T39" fmla="*/ 11 h 63"/>
                <a:gd name="T40" fmla="*/ 9 w 39"/>
                <a:gd name="T41" fmla="*/ 13 h 63"/>
                <a:gd name="T42" fmla="*/ 9 w 39"/>
                <a:gd name="T43" fmla="*/ 20 h 63"/>
                <a:gd name="T44" fmla="*/ 0 w 39"/>
                <a:gd name="T45" fmla="*/ 18 h 63"/>
                <a:gd name="T46" fmla="*/ 3 w 39"/>
                <a:gd name="T47" fmla="*/ 11 h 63"/>
                <a:gd name="T48" fmla="*/ 7 w 39"/>
                <a:gd name="T49" fmla="*/ 5 h 63"/>
                <a:gd name="T50" fmla="*/ 13 w 39"/>
                <a:gd name="T51" fmla="*/ 3 h 63"/>
                <a:gd name="T52" fmla="*/ 20 w 39"/>
                <a:gd name="T53" fmla="*/ 0 h 63"/>
                <a:gd name="T54" fmla="*/ 28 w 39"/>
                <a:gd name="T55" fmla="*/ 3 h 63"/>
                <a:gd name="T56" fmla="*/ 35 w 39"/>
                <a:gd name="T57" fmla="*/ 7 h 63"/>
                <a:gd name="T58" fmla="*/ 37 w 39"/>
                <a:gd name="T59" fmla="*/ 11 h 63"/>
                <a:gd name="T60" fmla="*/ 39 w 39"/>
                <a:gd name="T61" fmla="*/ 18 h 63"/>
                <a:gd name="T62" fmla="*/ 39 w 39"/>
                <a:gd name="T63" fmla="*/ 22 h 63"/>
                <a:gd name="T64" fmla="*/ 37 w 39"/>
                <a:gd name="T65" fmla="*/ 26 h 63"/>
                <a:gd name="T66" fmla="*/ 35 w 39"/>
                <a:gd name="T67" fmla="*/ 28 h 63"/>
                <a:gd name="T68" fmla="*/ 33 w 39"/>
                <a:gd name="T69" fmla="*/ 33 h 63"/>
                <a:gd name="T70" fmla="*/ 28 w 39"/>
                <a:gd name="T71" fmla="*/ 37 h 63"/>
                <a:gd name="T72" fmla="*/ 22 w 39"/>
                <a:gd name="T73" fmla="*/ 43 h 63"/>
                <a:gd name="T74" fmla="*/ 15 w 39"/>
                <a:gd name="T75" fmla="*/ 48 h 63"/>
                <a:gd name="T76" fmla="*/ 13 w 39"/>
                <a:gd name="T77" fmla="*/ 50 h 63"/>
                <a:gd name="T78" fmla="*/ 11 w 39"/>
                <a:gd name="T79" fmla="*/ 52 h 63"/>
                <a:gd name="T80" fmla="*/ 9 w 39"/>
                <a:gd name="T81" fmla="*/ 54 h 63"/>
                <a:gd name="T82" fmla="*/ 39 w 39"/>
                <a:gd name="T83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" h="63">
                  <a:moveTo>
                    <a:pt x="39" y="54"/>
                  </a:moveTo>
                  <a:lnTo>
                    <a:pt x="39" y="63"/>
                  </a:lnTo>
                  <a:lnTo>
                    <a:pt x="0" y="63"/>
                  </a:lnTo>
                  <a:lnTo>
                    <a:pt x="0" y="60"/>
                  </a:lnTo>
                  <a:lnTo>
                    <a:pt x="0" y="56"/>
                  </a:lnTo>
                  <a:lnTo>
                    <a:pt x="3" y="52"/>
                  </a:lnTo>
                  <a:lnTo>
                    <a:pt x="5" y="48"/>
                  </a:lnTo>
                  <a:lnTo>
                    <a:pt x="9" y="43"/>
                  </a:lnTo>
                  <a:lnTo>
                    <a:pt x="15" y="39"/>
                  </a:lnTo>
                  <a:lnTo>
                    <a:pt x="20" y="35"/>
                  </a:lnTo>
                  <a:lnTo>
                    <a:pt x="24" y="30"/>
                  </a:lnTo>
                  <a:lnTo>
                    <a:pt x="28" y="26"/>
                  </a:lnTo>
                  <a:lnTo>
                    <a:pt x="30" y="22"/>
                  </a:lnTo>
                  <a:lnTo>
                    <a:pt x="30" y="18"/>
                  </a:lnTo>
                  <a:lnTo>
                    <a:pt x="30" y="13"/>
                  </a:lnTo>
                  <a:lnTo>
                    <a:pt x="28" y="11"/>
                  </a:lnTo>
                  <a:lnTo>
                    <a:pt x="24" y="9"/>
                  </a:lnTo>
                  <a:lnTo>
                    <a:pt x="20" y="9"/>
                  </a:lnTo>
                  <a:lnTo>
                    <a:pt x="15" y="9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9" y="20"/>
                  </a:lnTo>
                  <a:lnTo>
                    <a:pt x="0" y="18"/>
                  </a:lnTo>
                  <a:lnTo>
                    <a:pt x="3" y="11"/>
                  </a:lnTo>
                  <a:lnTo>
                    <a:pt x="7" y="5"/>
                  </a:lnTo>
                  <a:lnTo>
                    <a:pt x="13" y="3"/>
                  </a:lnTo>
                  <a:lnTo>
                    <a:pt x="20" y="0"/>
                  </a:lnTo>
                  <a:lnTo>
                    <a:pt x="28" y="3"/>
                  </a:lnTo>
                  <a:lnTo>
                    <a:pt x="35" y="7"/>
                  </a:lnTo>
                  <a:lnTo>
                    <a:pt x="37" y="11"/>
                  </a:lnTo>
                  <a:lnTo>
                    <a:pt x="39" y="18"/>
                  </a:lnTo>
                  <a:lnTo>
                    <a:pt x="39" y="22"/>
                  </a:lnTo>
                  <a:lnTo>
                    <a:pt x="37" y="26"/>
                  </a:lnTo>
                  <a:lnTo>
                    <a:pt x="35" y="28"/>
                  </a:lnTo>
                  <a:lnTo>
                    <a:pt x="33" y="33"/>
                  </a:lnTo>
                  <a:lnTo>
                    <a:pt x="28" y="37"/>
                  </a:lnTo>
                  <a:lnTo>
                    <a:pt x="22" y="43"/>
                  </a:lnTo>
                  <a:lnTo>
                    <a:pt x="15" y="48"/>
                  </a:lnTo>
                  <a:lnTo>
                    <a:pt x="13" y="50"/>
                  </a:lnTo>
                  <a:lnTo>
                    <a:pt x="11" y="52"/>
                  </a:lnTo>
                  <a:lnTo>
                    <a:pt x="9" y="54"/>
                  </a:lnTo>
                  <a:lnTo>
                    <a:pt x="39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3" name="Freeform 79">
              <a:extLst>
                <a:ext uri="{FF2B5EF4-FFF2-40B4-BE49-F238E27FC236}">
                  <a16:creationId xmlns:a16="http://schemas.microsoft.com/office/drawing/2014/main" id="{77F38363-F942-475E-B861-7551834CE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" y="1134"/>
              <a:ext cx="40" cy="60"/>
            </a:xfrm>
            <a:custGeom>
              <a:avLst/>
              <a:gdLst>
                <a:gd name="T0" fmla="*/ 0 w 40"/>
                <a:gd name="T1" fmla="*/ 42 h 60"/>
                <a:gd name="T2" fmla="*/ 8 w 40"/>
                <a:gd name="T3" fmla="*/ 42 h 60"/>
                <a:gd name="T4" fmla="*/ 8 w 40"/>
                <a:gd name="T5" fmla="*/ 47 h 60"/>
                <a:gd name="T6" fmla="*/ 12 w 40"/>
                <a:gd name="T7" fmla="*/ 51 h 60"/>
                <a:gd name="T8" fmla="*/ 15 w 40"/>
                <a:gd name="T9" fmla="*/ 53 h 60"/>
                <a:gd name="T10" fmla="*/ 19 w 40"/>
                <a:gd name="T11" fmla="*/ 53 h 60"/>
                <a:gd name="T12" fmla="*/ 25 w 40"/>
                <a:gd name="T13" fmla="*/ 53 h 60"/>
                <a:gd name="T14" fmla="*/ 30 w 40"/>
                <a:gd name="T15" fmla="*/ 49 h 60"/>
                <a:gd name="T16" fmla="*/ 32 w 40"/>
                <a:gd name="T17" fmla="*/ 45 h 60"/>
                <a:gd name="T18" fmla="*/ 32 w 40"/>
                <a:gd name="T19" fmla="*/ 38 h 60"/>
                <a:gd name="T20" fmla="*/ 32 w 40"/>
                <a:gd name="T21" fmla="*/ 34 h 60"/>
                <a:gd name="T22" fmla="*/ 30 w 40"/>
                <a:gd name="T23" fmla="*/ 30 h 60"/>
                <a:gd name="T24" fmla="*/ 25 w 40"/>
                <a:gd name="T25" fmla="*/ 27 h 60"/>
                <a:gd name="T26" fmla="*/ 19 w 40"/>
                <a:gd name="T27" fmla="*/ 25 h 60"/>
                <a:gd name="T28" fmla="*/ 17 w 40"/>
                <a:gd name="T29" fmla="*/ 25 h 60"/>
                <a:gd name="T30" fmla="*/ 12 w 40"/>
                <a:gd name="T31" fmla="*/ 27 h 60"/>
                <a:gd name="T32" fmla="*/ 10 w 40"/>
                <a:gd name="T33" fmla="*/ 30 h 60"/>
                <a:gd name="T34" fmla="*/ 8 w 40"/>
                <a:gd name="T35" fmla="*/ 32 h 60"/>
                <a:gd name="T36" fmla="*/ 0 w 40"/>
                <a:gd name="T37" fmla="*/ 30 h 60"/>
                <a:gd name="T38" fmla="*/ 6 w 40"/>
                <a:gd name="T39" fmla="*/ 0 h 60"/>
                <a:gd name="T40" fmla="*/ 36 w 40"/>
                <a:gd name="T41" fmla="*/ 0 h 60"/>
                <a:gd name="T42" fmla="*/ 36 w 40"/>
                <a:gd name="T43" fmla="*/ 6 h 60"/>
                <a:gd name="T44" fmla="*/ 12 w 40"/>
                <a:gd name="T45" fmla="*/ 6 h 60"/>
                <a:gd name="T46" fmla="*/ 10 w 40"/>
                <a:gd name="T47" fmla="*/ 23 h 60"/>
                <a:gd name="T48" fmla="*/ 17 w 40"/>
                <a:gd name="T49" fmla="*/ 19 h 60"/>
                <a:gd name="T50" fmla="*/ 21 w 40"/>
                <a:gd name="T51" fmla="*/ 19 h 60"/>
                <a:gd name="T52" fmla="*/ 30 w 40"/>
                <a:gd name="T53" fmla="*/ 19 h 60"/>
                <a:gd name="T54" fmla="*/ 34 w 40"/>
                <a:gd name="T55" fmla="*/ 23 h 60"/>
                <a:gd name="T56" fmla="*/ 38 w 40"/>
                <a:gd name="T57" fmla="*/ 30 h 60"/>
                <a:gd name="T58" fmla="*/ 40 w 40"/>
                <a:gd name="T59" fmla="*/ 38 h 60"/>
                <a:gd name="T60" fmla="*/ 38 w 40"/>
                <a:gd name="T61" fmla="*/ 47 h 60"/>
                <a:gd name="T62" fmla="*/ 36 w 40"/>
                <a:gd name="T63" fmla="*/ 53 h 60"/>
                <a:gd name="T64" fmla="*/ 32 w 40"/>
                <a:gd name="T65" fmla="*/ 57 h 60"/>
                <a:gd name="T66" fmla="*/ 25 w 40"/>
                <a:gd name="T67" fmla="*/ 60 h 60"/>
                <a:gd name="T68" fmla="*/ 19 w 40"/>
                <a:gd name="T69" fmla="*/ 60 h 60"/>
                <a:gd name="T70" fmla="*/ 12 w 40"/>
                <a:gd name="T71" fmla="*/ 60 h 60"/>
                <a:gd name="T72" fmla="*/ 6 w 40"/>
                <a:gd name="T73" fmla="*/ 55 h 60"/>
                <a:gd name="T74" fmla="*/ 2 w 40"/>
                <a:gd name="T75" fmla="*/ 51 h 60"/>
                <a:gd name="T76" fmla="*/ 0 w 40"/>
                <a:gd name="T77" fmla="*/ 4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0" h="60">
                  <a:moveTo>
                    <a:pt x="0" y="42"/>
                  </a:moveTo>
                  <a:lnTo>
                    <a:pt x="8" y="42"/>
                  </a:lnTo>
                  <a:lnTo>
                    <a:pt x="8" y="47"/>
                  </a:lnTo>
                  <a:lnTo>
                    <a:pt x="12" y="51"/>
                  </a:lnTo>
                  <a:lnTo>
                    <a:pt x="15" y="53"/>
                  </a:lnTo>
                  <a:lnTo>
                    <a:pt x="19" y="53"/>
                  </a:lnTo>
                  <a:lnTo>
                    <a:pt x="25" y="53"/>
                  </a:lnTo>
                  <a:lnTo>
                    <a:pt x="30" y="49"/>
                  </a:lnTo>
                  <a:lnTo>
                    <a:pt x="32" y="45"/>
                  </a:lnTo>
                  <a:lnTo>
                    <a:pt x="32" y="38"/>
                  </a:lnTo>
                  <a:lnTo>
                    <a:pt x="32" y="34"/>
                  </a:lnTo>
                  <a:lnTo>
                    <a:pt x="30" y="30"/>
                  </a:lnTo>
                  <a:lnTo>
                    <a:pt x="25" y="27"/>
                  </a:lnTo>
                  <a:lnTo>
                    <a:pt x="19" y="25"/>
                  </a:lnTo>
                  <a:lnTo>
                    <a:pt x="17" y="25"/>
                  </a:lnTo>
                  <a:lnTo>
                    <a:pt x="12" y="27"/>
                  </a:lnTo>
                  <a:lnTo>
                    <a:pt x="10" y="30"/>
                  </a:lnTo>
                  <a:lnTo>
                    <a:pt x="8" y="32"/>
                  </a:lnTo>
                  <a:lnTo>
                    <a:pt x="0" y="30"/>
                  </a:lnTo>
                  <a:lnTo>
                    <a:pt x="6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12" y="6"/>
                  </a:lnTo>
                  <a:lnTo>
                    <a:pt x="10" y="23"/>
                  </a:lnTo>
                  <a:lnTo>
                    <a:pt x="17" y="19"/>
                  </a:lnTo>
                  <a:lnTo>
                    <a:pt x="21" y="19"/>
                  </a:lnTo>
                  <a:lnTo>
                    <a:pt x="30" y="19"/>
                  </a:lnTo>
                  <a:lnTo>
                    <a:pt x="34" y="23"/>
                  </a:lnTo>
                  <a:lnTo>
                    <a:pt x="38" y="30"/>
                  </a:lnTo>
                  <a:lnTo>
                    <a:pt x="40" y="38"/>
                  </a:lnTo>
                  <a:lnTo>
                    <a:pt x="38" y="47"/>
                  </a:lnTo>
                  <a:lnTo>
                    <a:pt x="36" y="53"/>
                  </a:lnTo>
                  <a:lnTo>
                    <a:pt x="32" y="57"/>
                  </a:lnTo>
                  <a:lnTo>
                    <a:pt x="25" y="60"/>
                  </a:lnTo>
                  <a:lnTo>
                    <a:pt x="19" y="60"/>
                  </a:lnTo>
                  <a:lnTo>
                    <a:pt x="12" y="60"/>
                  </a:lnTo>
                  <a:lnTo>
                    <a:pt x="6" y="55"/>
                  </a:lnTo>
                  <a:lnTo>
                    <a:pt x="2" y="51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4" name="Line 80">
              <a:extLst>
                <a:ext uri="{FF2B5EF4-FFF2-40B4-BE49-F238E27FC236}">
                  <a16:creationId xmlns:a16="http://schemas.microsoft.com/office/drawing/2014/main" id="{AFC2DD53-8258-4931-A839-83B7F0553D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7" y="1161"/>
              <a:ext cx="279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5" name="Line 81">
              <a:extLst>
                <a:ext uri="{FF2B5EF4-FFF2-40B4-BE49-F238E27FC236}">
                  <a16:creationId xmlns:a16="http://schemas.microsoft.com/office/drawing/2014/main" id="{3A51AC40-0F94-4104-B3E9-B3A773ECBA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7" y="3362"/>
              <a:ext cx="279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6" name="Line 82">
              <a:extLst>
                <a:ext uri="{FF2B5EF4-FFF2-40B4-BE49-F238E27FC236}">
                  <a16:creationId xmlns:a16="http://schemas.microsoft.com/office/drawing/2014/main" id="{D4FEA86D-D838-40EB-AA56-8F50512711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78" y="1161"/>
              <a:ext cx="1" cy="220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7" name="Line 83">
              <a:extLst>
                <a:ext uri="{FF2B5EF4-FFF2-40B4-BE49-F238E27FC236}">
                  <a16:creationId xmlns:a16="http://schemas.microsoft.com/office/drawing/2014/main" id="{214A464D-CC19-42BE-A9B8-4D55E06AE3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87" y="1161"/>
              <a:ext cx="1" cy="220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8" name="Freeform 84">
              <a:extLst>
                <a:ext uri="{FF2B5EF4-FFF2-40B4-BE49-F238E27FC236}">
                  <a16:creationId xmlns:a16="http://schemas.microsoft.com/office/drawing/2014/main" id="{9405D82E-8753-4480-9523-AC4A071B7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" y="1436"/>
              <a:ext cx="2394" cy="1802"/>
            </a:xfrm>
            <a:custGeom>
              <a:avLst/>
              <a:gdLst>
                <a:gd name="T0" fmla="*/ 0 w 2394"/>
                <a:gd name="T1" fmla="*/ 1682 h 1802"/>
                <a:gd name="T2" fmla="*/ 302 w 2394"/>
                <a:gd name="T3" fmla="*/ 1605 h 1802"/>
                <a:gd name="T4" fmla="*/ 495 w 2394"/>
                <a:gd name="T5" fmla="*/ 1540 h 1802"/>
                <a:gd name="T6" fmla="*/ 591 w 2394"/>
                <a:gd name="T7" fmla="*/ 1502 h 1802"/>
                <a:gd name="T8" fmla="*/ 712 w 2394"/>
                <a:gd name="T9" fmla="*/ 1446 h 1802"/>
                <a:gd name="T10" fmla="*/ 780 w 2394"/>
                <a:gd name="T11" fmla="*/ 1410 h 1802"/>
                <a:gd name="T12" fmla="*/ 868 w 2394"/>
                <a:gd name="T13" fmla="*/ 1363 h 1802"/>
                <a:gd name="T14" fmla="*/ 988 w 2394"/>
                <a:gd name="T15" fmla="*/ 1290 h 1802"/>
                <a:gd name="T16" fmla="*/ 1087 w 2394"/>
                <a:gd name="T17" fmla="*/ 1221 h 1802"/>
                <a:gd name="T18" fmla="*/ 1168 w 2394"/>
                <a:gd name="T19" fmla="*/ 1159 h 1802"/>
                <a:gd name="T20" fmla="*/ 1241 w 2394"/>
                <a:gd name="T21" fmla="*/ 1101 h 1802"/>
                <a:gd name="T22" fmla="*/ 1361 w 2394"/>
                <a:gd name="T23" fmla="*/ 996 h 1802"/>
                <a:gd name="T24" fmla="*/ 1459 w 2394"/>
                <a:gd name="T25" fmla="*/ 910 h 1802"/>
                <a:gd name="T26" fmla="*/ 1614 w 2394"/>
                <a:gd name="T27" fmla="*/ 808 h 1802"/>
                <a:gd name="T28" fmla="*/ 1734 w 2394"/>
                <a:gd name="T29" fmla="*/ 726 h 1802"/>
                <a:gd name="T30" fmla="*/ 1854 w 2394"/>
                <a:gd name="T31" fmla="*/ 638 h 1802"/>
                <a:gd name="T32" fmla="*/ 1952 w 2394"/>
                <a:gd name="T33" fmla="*/ 559 h 1802"/>
                <a:gd name="T34" fmla="*/ 2036 w 2394"/>
                <a:gd name="T35" fmla="*/ 482 h 1802"/>
                <a:gd name="T36" fmla="*/ 2107 w 2394"/>
                <a:gd name="T37" fmla="*/ 407 h 1802"/>
                <a:gd name="T38" fmla="*/ 2227 w 2394"/>
                <a:gd name="T39" fmla="*/ 265 h 1802"/>
                <a:gd name="T40" fmla="*/ 2325 w 2394"/>
                <a:gd name="T41" fmla="*/ 122 h 1802"/>
                <a:gd name="T42" fmla="*/ 2360 w 2394"/>
                <a:gd name="T43" fmla="*/ 60 h 1802"/>
                <a:gd name="T44" fmla="*/ 2377 w 2394"/>
                <a:gd name="T45" fmla="*/ 25 h 1802"/>
                <a:gd name="T46" fmla="*/ 2385 w 2394"/>
                <a:gd name="T47" fmla="*/ 0 h 1802"/>
                <a:gd name="T48" fmla="*/ 2387 w 2394"/>
                <a:gd name="T49" fmla="*/ 1787 h 1802"/>
                <a:gd name="T50" fmla="*/ 2394 w 2394"/>
                <a:gd name="T51" fmla="*/ 1802 h 1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94" h="1802">
                  <a:moveTo>
                    <a:pt x="0" y="1682"/>
                  </a:moveTo>
                  <a:lnTo>
                    <a:pt x="302" y="1605"/>
                  </a:lnTo>
                  <a:lnTo>
                    <a:pt x="495" y="1540"/>
                  </a:lnTo>
                  <a:lnTo>
                    <a:pt x="591" y="1502"/>
                  </a:lnTo>
                  <a:lnTo>
                    <a:pt x="712" y="1446"/>
                  </a:lnTo>
                  <a:lnTo>
                    <a:pt x="780" y="1410"/>
                  </a:lnTo>
                  <a:lnTo>
                    <a:pt x="868" y="1363"/>
                  </a:lnTo>
                  <a:lnTo>
                    <a:pt x="988" y="1290"/>
                  </a:lnTo>
                  <a:lnTo>
                    <a:pt x="1087" y="1221"/>
                  </a:lnTo>
                  <a:lnTo>
                    <a:pt x="1168" y="1159"/>
                  </a:lnTo>
                  <a:lnTo>
                    <a:pt x="1241" y="1101"/>
                  </a:lnTo>
                  <a:lnTo>
                    <a:pt x="1361" y="996"/>
                  </a:lnTo>
                  <a:lnTo>
                    <a:pt x="1459" y="910"/>
                  </a:lnTo>
                  <a:lnTo>
                    <a:pt x="1614" y="808"/>
                  </a:lnTo>
                  <a:lnTo>
                    <a:pt x="1734" y="726"/>
                  </a:lnTo>
                  <a:lnTo>
                    <a:pt x="1854" y="638"/>
                  </a:lnTo>
                  <a:lnTo>
                    <a:pt x="1952" y="559"/>
                  </a:lnTo>
                  <a:lnTo>
                    <a:pt x="2036" y="482"/>
                  </a:lnTo>
                  <a:lnTo>
                    <a:pt x="2107" y="407"/>
                  </a:lnTo>
                  <a:lnTo>
                    <a:pt x="2227" y="265"/>
                  </a:lnTo>
                  <a:lnTo>
                    <a:pt x="2325" y="122"/>
                  </a:lnTo>
                  <a:lnTo>
                    <a:pt x="2360" y="60"/>
                  </a:lnTo>
                  <a:lnTo>
                    <a:pt x="2377" y="25"/>
                  </a:lnTo>
                  <a:lnTo>
                    <a:pt x="2385" y="0"/>
                  </a:lnTo>
                  <a:lnTo>
                    <a:pt x="2387" y="1787"/>
                  </a:lnTo>
                  <a:lnTo>
                    <a:pt x="2394" y="1802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9" name="Line 85">
              <a:extLst>
                <a:ext uri="{FF2B5EF4-FFF2-40B4-BE49-F238E27FC236}">
                  <a16:creationId xmlns:a16="http://schemas.microsoft.com/office/drawing/2014/main" id="{DDB383E2-37D2-42BB-9CB7-0D3A787A5C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68" y="3017"/>
              <a:ext cx="49" cy="15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0" name="Line 86">
              <a:extLst>
                <a:ext uri="{FF2B5EF4-FFF2-40B4-BE49-F238E27FC236}">
                  <a16:creationId xmlns:a16="http://schemas.microsoft.com/office/drawing/2014/main" id="{91285342-9A80-45F8-98CD-F61817C0C4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69" y="2991"/>
              <a:ext cx="49" cy="13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1" name="Line 87">
              <a:extLst>
                <a:ext uri="{FF2B5EF4-FFF2-40B4-BE49-F238E27FC236}">
                  <a16:creationId xmlns:a16="http://schemas.microsoft.com/office/drawing/2014/main" id="{15F25200-1C5D-4EA6-A9F2-539DBEEC4A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67" y="2964"/>
              <a:ext cx="50" cy="1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2" name="Freeform 88">
              <a:extLst>
                <a:ext uri="{FF2B5EF4-FFF2-40B4-BE49-F238E27FC236}">
                  <a16:creationId xmlns:a16="http://schemas.microsoft.com/office/drawing/2014/main" id="{C282C167-C223-4162-B975-F8BE3D483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" y="2934"/>
              <a:ext cx="49" cy="17"/>
            </a:xfrm>
            <a:custGeom>
              <a:avLst/>
              <a:gdLst>
                <a:gd name="T0" fmla="*/ 0 w 49"/>
                <a:gd name="T1" fmla="*/ 17 h 17"/>
                <a:gd name="T2" fmla="*/ 4 w 49"/>
                <a:gd name="T3" fmla="*/ 15 h 17"/>
                <a:gd name="T4" fmla="*/ 49 w 49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" h="17">
                  <a:moveTo>
                    <a:pt x="0" y="17"/>
                  </a:moveTo>
                  <a:lnTo>
                    <a:pt x="4" y="15"/>
                  </a:lnTo>
                  <a:lnTo>
                    <a:pt x="49" y="0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3" name="Line 89">
              <a:extLst>
                <a:ext uri="{FF2B5EF4-FFF2-40B4-BE49-F238E27FC236}">
                  <a16:creationId xmlns:a16="http://schemas.microsoft.com/office/drawing/2014/main" id="{F56B1EB4-9989-4570-8BA0-C6D3943E94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64" y="2904"/>
              <a:ext cx="50" cy="15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4" name="Freeform 90">
              <a:extLst>
                <a:ext uri="{FF2B5EF4-FFF2-40B4-BE49-F238E27FC236}">
                  <a16:creationId xmlns:a16="http://schemas.microsoft.com/office/drawing/2014/main" id="{C943E6F7-64BD-48B9-9939-D8DCBC710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3" y="2867"/>
              <a:ext cx="47" cy="19"/>
            </a:xfrm>
            <a:custGeom>
              <a:avLst/>
              <a:gdLst>
                <a:gd name="T0" fmla="*/ 0 w 47"/>
                <a:gd name="T1" fmla="*/ 19 h 19"/>
                <a:gd name="T2" fmla="*/ 0 w 47"/>
                <a:gd name="T3" fmla="*/ 19 h 19"/>
                <a:gd name="T4" fmla="*/ 47 w 47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19">
                  <a:moveTo>
                    <a:pt x="0" y="19"/>
                  </a:moveTo>
                  <a:lnTo>
                    <a:pt x="0" y="19"/>
                  </a:lnTo>
                  <a:lnTo>
                    <a:pt x="47" y="0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5" name="Freeform 91">
              <a:extLst>
                <a:ext uri="{FF2B5EF4-FFF2-40B4-BE49-F238E27FC236}">
                  <a16:creationId xmlns:a16="http://schemas.microsoft.com/office/drawing/2014/main" id="{D060E77D-D74B-4C82-BE0D-98262BB34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" y="2829"/>
              <a:ext cx="48" cy="21"/>
            </a:xfrm>
            <a:custGeom>
              <a:avLst/>
              <a:gdLst>
                <a:gd name="T0" fmla="*/ 0 w 48"/>
                <a:gd name="T1" fmla="*/ 21 h 21"/>
                <a:gd name="T2" fmla="*/ 2 w 48"/>
                <a:gd name="T3" fmla="*/ 19 h 21"/>
                <a:gd name="T4" fmla="*/ 48 w 48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1">
                  <a:moveTo>
                    <a:pt x="0" y="21"/>
                  </a:moveTo>
                  <a:lnTo>
                    <a:pt x="2" y="19"/>
                  </a:lnTo>
                  <a:lnTo>
                    <a:pt x="48" y="0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6" name="Freeform 92">
              <a:extLst>
                <a:ext uri="{FF2B5EF4-FFF2-40B4-BE49-F238E27FC236}">
                  <a16:creationId xmlns:a16="http://schemas.microsoft.com/office/drawing/2014/main" id="{8038D8E8-DD4A-4E05-A6A9-60ED9B3CA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" y="2788"/>
              <a:ext cx="47" cy="21"/>
            </a:xfrm>
            <a:custGeom>
              <a:avLst/>
              <a:gdLst>
                <a:gd name="T0" fmla="*/ 0 w 47"/>
                <a:gd name="T1" fmla="*/ 21 h 21"/>
                <a:gd name="T2" fmla="*/ 28 w 47"/>
                <a:gd name="T3" fmla="*/ 11 h 21"/>
                <a:gd name="T4" fmla="*/ 47 w 47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1">
                  <a:moveTo>
                    <a:pt x="0" y="21"/>
                  </a:moveTo>
                  <a:lnTo>
                    <a:pt x="28" y="11"/>
                  </a:lnTo>
                  <a:lnTo>
                    <a:pt x="47" y="0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7" name="Freeform 93">
              <a:extLst>
                <a:ext uri="{FF2B5EF4-FFF2-40B4-BE49-F238E27FC236}">
                  <a16:creationId xmlns:a16="http://schemas.microsoft.com/office/drawing/2014/main" id="{A626BE9A-1CD3-4CD5-932F-9A51EDAD7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" y="2745"/>
              <a:ext cx="47" cy="21"/>
            </a:xfrm>
            <a:custGeom>
              <a:avLst/>
              <a:gdLst>
                <a:gd name="T0" fmla="*/ 0 w 47"/>
                <a:gd name="T1" fmla="*/ 21 h 21"/>
                <a:gd name="T2" fmla="*/ 2 w 47"/>
                <a:gd name="T3" fmla="*/ 21 h 21"/>
                <a:gd name="T4" fmla="*/ 47 w 47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1">
                  <a:moveTo>
                    <a:pt x="0" y="21"/>
                  </a:moveTo>
                  <a:lnTo>
                    <a:pt x="2" y="21"/>
                  </a:lnTo>
                  <a:lnTo>
                    <a:pt x="47" y="0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8" name="Line 94">
              <a:extLst>
                <a:ext uri="{FF2B5EF4-FFF2-40B4-BE49-F238E27FC236}">
                  <a16:creationId xmlns:a16="http://schemas.microsoft.com/office/drawing/2014/main" id="{3A90009E-8B3A-47D6-9C30-4BC9A6A67C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38" y="2696"/>
              <a:ext cx="45" cy="25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9" name="Freeform 95">
              <a:extLst>
                <a:ext uri="{FF2B5EF4-FFF2-40B4-BE49-F238E27FC236}">
                  <a16:creationId xmlns:a16="http://schemas.microsoft.com/office/drawing/2014/main" id="{29719AAF-87EF-4A68-91A9-48792AF5E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8" y="2646"/>
              <a:ext cx="45" cy="26"/>
            </a:xfrm>
            <a:custGeom>
              <a:avLst/>
              <a:gdLst>
                <a:gd name="T0" fmla="*/ 0 w 45"/>
                <a:gd name="T1" fmla="*/ 26 h 26"/>
                <a:gd name="T2" fmla="*/ 28 w 45"/>
                <a:gd name="T3" fmla="*/ 11 h 26"/>
                <a:gd name="T4" fmla="*/ 45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0" y="26"/>
                  </a:moveTo>
                  <a:lnTo>
                    <a:pt x="28" y="11"/>
                  </a:lnTo>
                  <a:lnTo>
                    <a:pt x="45" y="0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0" name="Freeform 96">
              <a:extLst>
                <a:ext uri="{FF2B5EF4-FFF2-40B4-BE49-F238E27FC236}">
                  <a16:creationId xmlns:a16="http://schemas.microsoft.com/office/drawing/2014/main" id="{78B6946A-BBAD-4346-99B8-CC2609F0D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6" y="2591"/>
              <a:ext cx="45" cy="28"/>
            </a:xfrm>
            <a:custGeom>
              <a:avLst/>
              <a:gdLst>
                <a:gd name="T0" fmla="*/ 0 w 45"/>
                <a:gd name="T1" fmla="*/ 28 h 28"/>
                <a:gd name="T2" fmla="*/ 39 w 45"/>
                <a:gd name="T3" fmla="*/ 4 h 28"/>
                <a:gd name="T4" fmla="*/ 45 w 45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8">
                  <a:moveTo>
                    <a:pt x="0" y="28"/>
                  </a:moveTo>
                  <a:lnTo>
                    <a:pt x="39" y="4"/>
                  </a:lnTo>
                  <a:lnTo>
                    <a:pt x="45" y="0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1" name="Freeform 97">
              <a:extLst>
                <a:ext uri="{FF2B5EF4-FFF2-40B4-BE49-F238E27FC236}">
                  <a16:creationId xmlns:a16="http://schemas.microsoft.com/office/drawing/2014/main" id="{11694474-25AE-44CC-BECC-EE0779446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" y="2533"/>
              <a:ext cx="43" cy="30"/>
            </a:xfrm>
            <a:custGeom>
              <a:avLst/>
              <a:gdLst>
                <a:gd name="T0" fmla="*/ 0 w 43"/>
                <a:gd name="T1" fmla="*/ 30 h 30"/>
                <a:gd name="T2" fmla="*/ 34 w 43"/>
                <a:gd name="T3" fmla="*/ 6 h 30"/>
                <a:gd name="T4" fmla="*/ 43 w 43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0" y="30"/>
                  </a:moveTo>
                  <a:lnTo>
                    <a:pt x="34" y="6"/>
                  </a:lnTo>
                  <a:lnTo>
                    <a:pt x="43" y="0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2" name="Freeform 98">
              <a:extLst>
                <a:ext uri="{FF2B5EF4-FFF2-40B4-BE49-F238E27FC236}">
                  <a16:creationId xmlns:a16="http://schemas.microsoft.com/office/drawing/2014/main" id="{5D1AC9EB-C242-494D-88CE-F59C815F5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5" y="2471"/>
              <a:ext cx="41" cy="32"/>
            </a:xfrm>
            <a:custGeom>
              <a:avLst/>
              <a:gdLst>
                <a:gd name="T0" fmla="*/ 0 w 41"/>
                <a:gd name="T1" fmla="*/ 32 h 32"/>
                <a:gd name="T2" fmla="*/ 24 w 41"/>
                <a:gd name="T3" fmla="*/ 15 h 32"/>
                <a:gd name="T4" fmla="*/ 41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0" y="32"/>
                  </a:moveTo>
                  <a:lnTo>
                    <a:pt x="24" y="15"/>
                  </a:lnTo>
                  <a:lnTo>
                    <a:pt x="41" y="0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3" name="Line 99">
              <a:extLst>
                <a:ext uri="{FF2B5EF4-FFF2-40B4-BE49-F238E27FC236}">
                  <a16:creationId xmlns:a16="http://schemas.microsoft.com/office/drawing/2014/main" id="{DA46A80E-252E-4AB5-9B4E-F15A889637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67" y="2404"/>
              <a:ext cx="38" cy="3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4" name="Line 100">
              <a:extLst>
                <a:ext uri="{FF2B5EF4-FFF2-40B4-BE49-F238E27FC236}">
                  <a16:creationId xmlns:a16="http://schemas.microsoft.com/office/drawing/2014/main" id="{B05387E4-8A70-4EEC-B37A-D78D6AFA14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46" y="2344"/>
              <a:ext cx="43" cy="30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5" name="Line 101">
              <a:extLst>
                <a:ext uri="{FF2B5EF4-FFF2-40B4-BE49-F238E27FC236}">
                  <a16:creationId xmlns:a16="http://schemas.microsoft.com/office/drawing/2014/main" id="{93D257B0-60CA-4D8F-BECC-A4FAB680F7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32" y="2289"/>
              <a:ext cx="45" cy="27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6" name="Line 102">
              <a:extLst>
                <a:ext uri="{FF2B5EF4-FFF2-40B4-BE49-F238E27FC236}">
                  <a16:creationId xmlns:a16="http://schemas.microsoft.com/office/drawing/2014/main" id="{12DB7400-CA76-480C-A5FD-BDB61218F0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0" y="2237"/>
              <a:ext cx="45" cy="26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" name="Line 103">
              <a:extLst>
                <a:ext uri="{FF2B5EF4-FFF2-40B4-BE49-F238E27FC236}">
                  <a16:creationId xmlns:a16="http://schemas.microsoft.com/office/drawing/2014/main" id="{3AF93555-0B78-4278-8291-84BA83400B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08" y="2181"/>
              <a:ext cx="42" cy="28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8" name="Freeform 104">
              <a:extLst>
                <a:ext uri="{FF2B5EF4-FFF2-40B4-BE49-F238E27FC236}">
                  <a16:creationId xmlns:a16="http://schemas.microsoft.com/office/drawing/2014/main" id="{96730E75-1B00-49C5-8F8C-7BE5C7FBD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5" y="2124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7 w 41"/>
                <a:gd name="T3" fmla="*/ 25 h 30"/>
                <a:gd name="T4" fmla="*/ 41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0" y="30"/>
                  </a:moveTo>
                  <a:lnTo>
                    <a:pt x="7" y="25"/>
                  </a:lnTo>
                  <a:lnTo>
                    <a:pt x="41" y="0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9" name="Line 105">
              <a:extLst>
                <a:ext uri="{FF2B5EF4-FFF2-40B4-BE49-F238E27FC236}">
                  <a16:creationId xmlns:a16="http://schemas.microsoft.com/office/drawing/2014/main" id="{49B13950-ED5A-4A41-B7C7-45A1D8EC1C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79" y="2064"/>
              <a:ext cx="41" cy="30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0" name="Line 106">
              <a:extLst>
                <a:ext uri="{FF2B5EF4-FFF2-40B4-BE49-F238E27FC236}">
                  <a16:creationId xmlns:a16="http://schemas.microsoft.com/office/drawing/2014/main" id="{FCD9796D-478E-4449-BAC2-8012D8B2EE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60" y="1999"/>
              <a:ext cx="41" cy="3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1" name="Line 107">
              <a:extLst>
                <a:ext uri="{FF2B5EF4-FFF2-40B4-BE49-F238E27FC236}">
                  <a16:creationId xmlns:a16="http://schemas.microsoft.com/office/drawing/2014/main" id="{81280621-6E4F-48EF-BF8F-8F92041395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40" y="1931"/>
              <a:ext cx="38" cy="36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2" name="Line 108">
              <a:extLst>
                <a:ext uri="{FF2B5EF4-FFF2-40B4-BE49-F238E27FC236}">
                  <a16:creationId xmlns:a16="http://schemas.microsoft.com/office/drawing/2014/main" id="{00EE4A02-2C50-4607-8124-C31C991AF9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15" y="1860"/>
              <a:ext cx="36" cy="36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3" name="Line 109">
              <a:extLst>
                <a:ext uri="{FF2B5EF4-FFF2-40B4-BE49-F238E27FC236}">
                  <a16:creationId xmlns:a16="http://schemas.microsoft.com/office/drawing/2014/main" id="{DCF9A422-1CA2-46A2-BA24-DE397FFE0C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85" y="1783"/>
              <a:ext cx="35" cy="41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4" name="Line 110">
              <a:extLst>
                <a:ext uri="{FF2B5EF4-FFF2-40B4-BE49-F238E27FC236}">
                  <a16:creationId xmlns:a16="http://schemas.microsoft.com/office/drawing/2014/main" id="{CDD8CA76-EA48-4DCF-9F71-A3153BDA3F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52" y="1706"/>
              <a:ext cx="34" cy="38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5" name="Line 111">
              <a:extLst>
                <a:ext uri="{FF2B5EF4-FFF2-40B4-BE49-F238E27FC236}">
                  <a16:creationId xmlns:a16="http://schemas.microsoft.com/office/drawing/2014/main" id="{B3854755-7192-4539-9B4C-D315B5E260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16" y="1622"/>
              <a:ext cx="30" cy="41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6" name="Freeform 112">
              <a:extLst>
                <a:ext uri="{FF2B5EF4-FFF2-40B4-BE49-F238E27FC236}">
                  <a16:creationId xmlns:a16="http://schemas.microsoft.com/office/drawing/2014/main" id="{CFB861B8-9974-4A4F-9D2B-1E25004A5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" y="1536"/>
              <a:ext cx="28" cy="43"/>
            </a:xfrm>
            <a:custGeom>
              <a:avLst/>
              <a:gdLst>
                <a:gd name="T0" fmla="*/ 0 w 28"/>
                <a:gd name="T1" fmla="*/ 43 h 43"/>
                <a:gd name="T2" fmla="*/ 17 w 28"/>
                <a:gd name="T3" fmla="*/ 15 h 43"/>
                <a:gd name="T4" fmla="*/ 28 w 28"/>
                <a:gd name="T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43">
                  <a:moveTo>
                    <a:pt x="0" y="43"/>
                  </a:moveTo>
                  <a:lnTo>
                    <a:pt x="17" y="15"/>
                  </a:lnTo>
                  <a:lnTo>
                    <a:pt x="28" y="0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7" name="Freeform 113">
              <a:extLst>
                <a:ext uri="{FF2B5EF4-FFF2-40B4-BE49-F238E27FC236}">
                  <a16:creationId xmlns:a16="http://schemas.microsoft.com/office/drawing/2014/main" id="{35935C85-E547-4035-95D0-E866CE99D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0" y="1444"/>
              <a:ext cx="19" cy="47"/>
            </a:xfrm>
            <a:custGeom>
              <a:avLst/>
              <a:gdLst>
                <a:gd name="T0" fmla="*/ 0 w 19"/>
                <a:gd name="T1" fmla="*/ 47 h 47"/>
                <a:gd name="T2" fmla="*/ 15 w 19"/>
                <a:gd name="T3" fmla="*/ 13 h 47"/>
                <a:gd name="T4" fmla="*/ 19 w 19"/>
                <a:gd name="T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47">
                  <a:moveTo>
                    <a:pt x="0" y="47"/>
                  </a:moveTo>
                  <a:lnTo>
                    <a:pt x="15" y="13"/>
                  </a:lnTo>
                  <a:lnTo>
                    <a:pt x="19" y="0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8" name="Line 114">
              <a:extLst>
                <a:ext uri="{FF2B5EF4-FFF2-40B4-BE49-F238E27FC236}">
                  <a16:creationId xmlns:a16="http://schemas.microsoft.com/office/drawing/2014/main" id="{A6130276-E4A0-44F8-B446-BD9168BDFB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5" y="1446"/>
              <a:ext cx="1" cy="5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9" name="Line 115">
              <a:extLst>
                <a:ext uri="{FF2B5EF4-FFF2-40B4-BE49-F238E27FC236}">
                  <a16:creationId xmlns:a16="http://schemas.microsoft.com/office/drawing/2014/main" id="{758BE639-0834-42AE-9C98-D3F2D73174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5" y="1549"/>
              <a:ext cx="3" cy="5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0" name="Line 116">
              <a:extLst>
                <a:ext uri="{FF2B5EF4-FFF2-40B4-BE49-F238E27FC236}">
                  <a16:creationId xmlns:a16="http://schemas.microsoft.com/office/drawing/2014/main" id="{C92155CE-FD48-4200-BCEA-AB57A179DD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8" y="1652"/>
              <a:ext cx="1" cy="5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1" name="Line 117">
              <a:extLst>
                <a:ext uri="{FF2B5EF4-FFF2-40B4-BE49-F238E27FC236}">
                  <a16:creationId xmlns:a16="http://schemas.microsoft.com/office/drawing/2014/main" id="{5A28FA7E-BAE9-4B39-AB87-FEF6BF9FD3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8" y="1755"/>
              <a:ext cx="1" cy="51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2" name="Line 118">
              <a:extLst>
                <a:ext uri="{FF2B5EF4-FFF2-40B4-BE49-F238E27FC236}">
                  <a16:creationId xmlns:a16="http://schemas.microsoft.com/office/drawing/2014/main" id="{DDDB6D0A-2CE2-42C9-9453-6C42014359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8" y="1858"/>
              <a:ext cx="1" cy="51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3" name="Line 119">
              <a:extLst>
                <a:ext uri="{FF2B5EF4-FFF2-40B4-BE49-F238E27FC236}">
                  <a16:creationId xmlns:a16="http://schemas.microsoft.com/office/drawing/2014/main" id="{F392593C-02BD-4A83-B388-6C55D92E98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8" y="1961"/>
              <a:ext cx="1" cy="51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4" name="Line 120">
              <a:extLst>
                <a:ext uri="{FF2B5EF4-FFF2-40B4-BE49-F238E27FC236}">
                  <a16:creationId xmlns:a16="http://schemas.microsoft.com/office/drawing/2014/main" id="{2BF8F184-EE3D-4A5F-B55F-FB30B38045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8" y="2064"/>
              <a:ext cx="1" cy="51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5" name="Line 121">
              <a:extLst>
                <a:ext uri="{FF2B5EF4-FFF2-40B4-BE49-F238E27FC236}">
                  <a16:creationId xmlns:a16="http://schemas.microsoft.com/office/drawing/2014/main" id="{872DE464-721C-4E0C-9774-128A0FE8E7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8" y="2166"/>
              <a:ext cx="1" cy="5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6" name="Line 122">
              <a:extLst>
                <a:ext uri="{FF2B5EF4-FFF2-40B4-BE49-F238E27FC236}">
                  <a16:creationId xmlns:a16="http://schemas.microsoft.com/office/drawing/2014/main" id="{24D91603-B978-4CC9-BA5A-7FB2BF9AB6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8" y="2269"/>
              <a:ext cx="1" cy="5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7" name="Line 123">
              <a:extLst>
                <a:ext uri="{FF2B5EF4-FFF2-40B4-BE49-F238E27FC236}">
                  <a16:creationId xmlns:a16="http://schemas.microsoft.com/office/drawing/2014/main" id="{4CD3BC27-4493-4389-8249-45024471F4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0" y="2372"/>
              <a:ext cx="1" cy="5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8" name="Line 124">
              <a:extLst>
                <a:ext uri="{FF2B5EF4-FFF2-40B4-BE49-F238E27FC236}">
                  <a16:creationId xmlns:a16="http://schemas.microsoft.com/office/drawing/2014/main" id="{5A112C5C-35F2-4764-821D-FDAEE88C67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0" y="2475"/>
              <a:ext cx="1" cy="51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9" name="Line 125">
              <a:extLst>
                <a:ext uri="{FF2B5EF4-FFF2-40B4-BE49-F238E27FC236}">
                  <a16:creationId xmlns:a16="http://schemas.microsoft.com/office/drawing/2014/main" id="{72258C56-8BA1-44A0-ADB4-E8741930FB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0" y="2578"/>
              <a:ext cx="1" cy="51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0" name="Line 126">
              <a:extLst>
                <a:ext uri="{FF2B5EF4-FFF2-40B4-BE49-F238E27FC236}">
                  <a16:creationId xmlns:a16="http://schemas.microsoft.com/office/drawing/2014/main" id="{6086705E-63D8-40F9-8EEA-2912FE99ED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0" y="2681"/>
              <a:ext cx="1" cy="51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1" name="Line 127">
              <a:extLst>
                <a:ext uri="{FF2B5EF4-FFF2-40B4-BE49-F238E27FC236}">
                  <a16:creationId xmlns:a16="http://schemas.microsoft.com/office/drawing/2014/main" id="{811FA47E-B711-495E-9940-B26791A21B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0" y="2784"/>
              <a:ext cx="1" cy="51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2" name="Line 128">
              <a:extLst>
                <a:ext uri="{FF2B5EF4-FFF2-40B4-BE49-F238E27FC236}">
                  <a16:creationId xmlns:a16="http://schemas.microsoft.com/office/drawing/2014/main" id="{3BC3B9D8-AD2B-411D-8ED9-A145AE68ED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0" y="2886"/>
              <a:ext cx="1" cy="5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3" name="Line 129">
              <a:extLst>
                <a:ext uri="{FF2B5EF4-FFF2-40B4-BE49-F238E27FC236}">
                  <a16:creationId xmlns:a16="http://schemas.microsoft.com/office/drawing/2014/main" id="{6C7AEE5D-0957-49A2-ACEC-1F5A941716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0" y="2989"/>
              <a:ext cx="1" cy="5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4" name="Line 130">
              <a:extLst>
                <a:ext uri="{FF2B5EF4-FFF2-40B4-BE49-F238E27FC236}">
                  <a16:creationId xmlns:a16="http://schemas.microsoft.com/office/drawing/2014/main" id="{36C343CC-8520-496C-946D-AB2969C71D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0" y="3092"/>
              <a:ext cx="2" cy="5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5" name="Line 131">
              <a:extLst>
                <a:ext uri="{FF2B5EF4-FFF2-40B4-BE49-F238E27FC236}">
                  <a16:creationId xmlns:a16="http://schemas.microsoft.com/office/drawing/2014/main" id="{9E25CB13-E145-49F8-8A29-CE803AB53A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2" y="3195"/>
              <a:ext cx="1" cy="39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6" name="Line 132">
              <a:extLst>
                <a:ext uri="{FF2B5EF4-FFF2-40B4-BE49-F238E27FC236}">
                  <a16:creationId xmlns:a16="http://schemas.microsoft.com/office/drawing/2014/main" id="{BB7D871F-6CE3-46F2-9A4C-A23610C020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68" y="2923"/>
              <a:ext cx="4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7" name="Line 133">
              <a:extLst>
                <a:ext uri="{FF2B5EF4-FFF2-40B4-BE49-F238E27FC236}">
                  <a16:creationId xmlns:a16="http://schemas.microsoft.com/office/drawing/2014/main" id="{ED63DFB2-004C-4FC5-A092-1854DC67E6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7" y="2914"/>
              <a:ext cx="4" cy="1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8" name="Line 134">
              <a:extLst>
                <a:ext uri="{FF2B5EF4-FFF2-40B4-BE49-F238E27FC236}">
                  <a16:creationId xmlns:a16="http://schemas.microsoft.com/office/drawing/2014/main" id="{FA4D192C-52B9-40A9-BC8D-A23B4AE036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3" y="2906"/>
              <a:ext cx="4" cy="1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9" name="Line 135">
              <a:extLst>
                <a:ext uri="{FF2B5EF4-FFF2-40B4-BE49-F238E27FC236}">
                  <a16:creationId xmlns:a16="http://schemas.microsoft.com/office/drawing/2014/main" id="{4DC7406C-31D8-4354-9A24-227DFA8818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2" y="2897"/>
              <a:ext cx="4" cy="1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0" name="Line 136">
              <a:extLst>
                <a:ext uri="{FF2B5EF4-FFF2-40B4-BE49-F238E27FC236}">
                  <a16:creationId xmlns:a16="http://schemas.microsoft.com/office/drawing/2014/main" id="{8DCBB3C5-65E3-43A5-A43E-EF9FDA1278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18" y="2886"/>
              <a:ext cx="4" cy="3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1" name="Line 137">
              <a:extLst>
                <a:ext uri="{FF2B5EF4-FFF2-40B4-BE49-F238E27FC236}">
                  <a16:creationId xmlns:a16="http://schemas.microsoft.com/office/drawing/2014/main" id="{04B136DD-89B4-4AA9-BF53-7B55FFEB67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57" y="2878"/>
              <a:ext cx="4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2" name="Line 138">
              <a:extLst>
                <a:ext uri="{FF2B5EF4-FFF2-40B4-BE49-F238E27FC236}">
                  <a16:creationId xmlns:a16="http://schemas.microsoft.com/office/drawing/2014/main" id="{35CF7256-094A-45F5-811D-AC0F79212D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93" y="2869"/>
              <a:ext cx="4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3" name="Line 139">
              <a:extLst>
                <a:ext uri="{FF2B5EF4-FFF2-40B4-BE49-F238E27FC236}">
                  <a16:creationId xmlns:a16="http://schemas.microsoft.com/office/drawing/2014/main" id="{A60467C7-77D9-4393-B8C9-E4CA2E56A1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32" y="2861"/>
              <a:ext cx="4" cy="1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4" name="Freeform 140">
              <a:extLst>
                <a:ext uri="{FF2B5EF4-FFF2-40B4-BE49-F238E27FC236}">
                  <a16:creationId xmlns:a16="http://schemas.microsoft.com/office/drawing/2014/main" id="{44376E18-7E6F-4FBF-A8B9-DD98506CE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8" y="2852"/>
              <a:ext cx="4" cy="1"/>
            </a:xfrm>
            <a:custGeom>
              <a:avLst/>
              <a:gdLst>
                <a:gd name="T0" fmla="*/ 0 w 4"/>
                <a:gd name="T1" fmla="*/ 2 w 4"/>
                <a:gd name="T2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2" y="0"/>
                  </a:lnTo>
                  <a:lnTo>
                    <a:pt x="4" y="0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5" name="Line 141">
              <a:extLst>
                <a:ext uri="{FF2B5EF4-FFF2-40B4-BE49-F238E27FC236}">
                  <a16:creationId xmlns:a16="http://schemas.microsoft.com/office/drawing/2014/main" id="{D6F3102E-B69C-4D17-8769-3F61B629B1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07" y="2839"/>
              <a:ext cx="2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6" name="Line 142">
              <a:extLst>
                <a:ext uri="{FF2B5EF4-FFF2-40B4-BE49-F238E27FC236}">
                  <a16:creationId xmlns:a16="http://schemas.microsoft.com/office/drawing/2014/main" id="{0DF3213B-4349-4E64-BC19-C8EB6855DC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3" y="2829"/>
              <a:ext cx="4" cy="1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7" name="Line 143">
              <a:extLst>
                <a:ext uri="{FF2B5EF4-FFF2-40B4-BE49-F238E27FC236}">
                  <a16:creationId xmlns:a16="http://schemas.microsoft.com/office/drawing/2014/main" id="{A7ACC531-E732-431D-90E6-BF9AE6D698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79" y="2816"/>
              <a:ext cx="5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8" name="Line 144">
              <a:extLst>
                <a:ext uri="{FF2B5EF4-FFF2-40B4-BE49-F238E27FC236}">
                  <a16:creationId xmlns:a16="http://schemas.microsoft.com/office/drawing/2014/main" id="{C3701735-A20D-4C9D-B040-21A44C918D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6" y="2805"/>
              <a:ext cx="4" cy="1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9" name="Line 145">
              <a:extLst>
                <a:ext uri="{FF2B5EF4-FFF2-40B4-BE49-F238E27FC236}">
                  <a16:creationId xmlns:a16="http://schemas.microsoft.com/office/drawing/2014/main" id="{E4719562-135C-4763-B8F0-105583E82A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52" y="2792"/>
              <a:ext cx="5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50" name="Line 146">
              <a:extLst>
                <a:ext uri="{FF2B5EF4-FFF2-40B4-BE49-F238E27FC236}">
                  <a16:creationId xmlns:a16="http://schemas.microsoft.com/office/drawing/2014/main" id="{F7945777-CF29-4E5C-8DA9-1C332242CF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89" y="2779"/>
              <a:ext cx="4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51" name="Line 147">
              <a:extLst>
                <a:ext uri="{FF2B5EF4-FFF2-40B4-BE49-F238E27FC236}">
                  <a16:creationId xmlns:a16="http://schemas.microsoft.com/office/drawing/2014/main" id="{59E2730A-6405-4E6E-8A6B-715BF853BA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25" y="2766"/>
              <a:ext cx="4" cy="3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52" name="Line 148">
              <a:extLst>
                <a:ext uri="{FF2B5EF4-FFF2-40B4-BE49-F238E27FC236}">
                  <a16:creationId xmlns:a16="http://schemas.microsoft.com/office/drawing/2014/main" id="{7D6CC3B6-7A1B-4116-8AAD-7F8774BA9B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62" y="2754"/>
              <a:ext cx="4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53" name="Line 149">
              <a:extLst>
                <a:ext uri="{FF2B5EF4-FFF2-40B4-BE49-F238E27FC236}">
                  <a16:creationId xmlns:a16="http://schemas.microsoft.com/office/drawing/2014/main" id="{F8E665B5-87E7-42AF-BAB6-1883AB0225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98" y="2739"/>
              <a:ext cx="4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54" name="Line 150">
              <a:extLst>
                <a:ext uri="{FF2B5EF4-FFF2-40B4-BE49-F238E27FC236}">
                  <a16:creationId xmlns:a16="http://schemas.microsoft.com/office/drawing/2014/main" id="{0EA75592-826D-41F6-8783-84E5CD4C35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2" y="2726"/>
              <a:ext cx="5" cy="1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55" name="Line 151">
              <a:extLst>
                <a:ext uri="{FF2B5EF4-FFF2-40B4-BE49-F238E27FC236}">
                  <a16:creationId xmlns:a16="http://schemas.microsoft.com/office/drawing/2014/main" id="{E48B981A-0E43-4E74-B6CF-EA3BE10157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69" y="2711"/>
              <a:ext cx="4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56" name="Line 152">
              <a:extLst>
                <a:ext uri="{FF2B5EF4-FFF2-40B4-BE49-F238E27FC236}">
                  <a16:creationId xmlns:a16="http://schemas.microsoft.com/office/drawing/2014/main" id="{87E3B501-7935-4F5A-BC38-4F95BECC85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5" y="2696"/>
              <a:ext cx="5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57" name="Line 153">
              <a:extLst>
                <a:ext uri="{FF2B5EF4-FFF2-40B4-BE49-F238E27FC236}">
                  <a16:creationId xmlns:a16="http://schemas.microsoft.com/office/drawing/2014/main" id="{CB8FCDD1-1FCE-45DD-AD24-9EC93E7FBB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0" y="2681"/>
              <a:ext cx="4" cy="1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58" name="Line 154">
              <a:extLst>
                <a:ext uri="{FF2B5EF4-FFF2-40B4-BE49-F238E27FC236}">
                  <a16:creationId xmlns:a16="http://schemas.microsoft.com/office/drawing/2014/main" id="{57EF8305-6E95-41E5-B530-E8E29E97E3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76" y="2664"/>
              <a:ext cx="2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59" name="Line 155">
              <a:extLst>
                <a:ext uri="{FF2B5EF4-FFF2-40B4-BE49-F238E27FC236}">
                  <a16:creationId xmlns:a16="http://schemas.microsoft.com/office/drawing/2014/main" id="{D33AB167-FBA5-4D4E-913D-8F653233FD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10" y="2649"/>
              <a:ext cx="5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60" name="Line 156">
              <a:extLst>
                <a:ext uri="{FF2B5EF4-FFF2-40B4-BE49-F238E27FC236}">
                  <a16:creationId xmlns:a16="http://schemas.microsoft.com/office/drawing/2014/main" id="{02CB4D2F-9FD3-4607-9BFA-E5E20BABC7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45" y="2631"/>
              <a:ext cx="4" cy="3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61" name="Line 157">
              <a:extLst>
                <a:ext uri="{FF2B5EF4-FFF2-40B4-BE49-F238E27FC236}">
                  <a16:creationId xmlns:a16="http://schemas.microsoft.com/office/drawing/2014/main" id="{1D1715FA-8315-4F00-AE00-1BE4F2FD38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79" y="2614"/>
              <a:ext cx="4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62" name="Line 158">
              <a:extLst>
                <a:ext uri="{FF2B5EF4-FFF2-40B4-BE49-F238E27FC236}">
                  <a16:creationId xmlns:a16="http://schemas.microsoft.com/office/drawing/2014/main" id="{C733D689-FB88-4994-A9A4-AC67810860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13" y="2595"/>
              <a:ext cx="4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63" name="Line 159">
              <a:extLst>
                <a:ext uri="{FF2B5EF4-FFF2-40B4-BE49-F238E27FC236}">
                  <a16:creationId xmlns:a16="http://schemas.microsoft.com/office/drawing/2014/main" id="{D1175B1A-2442-48E0-BB70-A3B7F8C9CF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47" y="2578"/>
              <a:ext cx="5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64" name="Line 160">
              <a:extLst>
                <a:ext uri="{FF2B5EF4-FFF2-40B4-BE49-F238E27FC236}">
                  <a16:creationId xmlns:a16="http://schemas.microsoft.com/office/drawing/2014/main" id="{1B725CA0-CE3E-46F8-A7F3-E261EA55FF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82" y="2559"/>
              <a:ext cx="2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65" name="Line 161">
              <a:extLst>
                <a:ext uri="{FF2B5EF4-FFF2-40B4-BE49-F238E27FC236}">
                  <a16:creationId xmlns:a16="http://schemas.microsoft.com/office/drawing/2014/main" id="{78FA2562-F717-4C25-8780-223FE25B27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14" y="2539"/>
              <a:ext cx="4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66" name="Line 162">
              <a:extLst>
                <a:ext uri="{FF2B5EF4-FFF2-40B4-BE49-F238E27FC236}">
                  <a16:creationId xmlns:a16="http://schemas.microsoft.com/office/drawing/2014/main" id="{3C868E01-68BF-4E19-9D18-695C02BF71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48" y="2520"/>
              <a:ext cx="2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67" name="Line 163">
              <a:extLst>
                <a:ext uri="{FF2B5EF4-FFF2-40B4-BE49-F238E27FC236}">
                  <a16:creationId xmlns:a16="http://schemas.microsoft.com/office/drawing/2014/main" id="{B27436E0-9D4B-45CD-AE13-BBFBAB8FD3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80" y="2499"/>
              <a:ext cx="5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68" name="Line 164">
              <a:extLst>
                <a:ext uri="{FF2B5EF4-FFF2-40B4-BE49-F238E27FC236}">
                  <a16:creationId xmlns:a16="http://schemas.microsoft.com/office/drawing/2014/main" id="{F98C116E-5E5D-4306-BB78-DC79679136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12" y="2477"/>
              <a:ext cx="5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69" name="Line 165">
              <a:extLst>
                <a:ext uri="{FF2B5EF4-FFF2-40B4-BE49-F238E27FC236}">
                  <a16:creationId xmlns:a16="http://schemas.microsoft.com/office/drawing/2014/main" id="{49170EBD-6E5B-49B6-8A67-0B61E783FE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5" y="2456"/>
              <a:ext cx="4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70" name="Line 166">
              <a:extLst>
                <a:ext uri="{FF2B5EF4-FFF2-40B4-BE49-F238E27FC236}">
                  <a16:creationId xmlns:a16="http://schemas.microsoft.com/office/drawing/2014/main" id="{8D312A68-8BCC-42F2-837C-36F49D4B0A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77" y="2434"/>
              <a:ext cx="2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71" name="Freeform 167">
              <a:extLst>
                <a:ext uri="{FF2B5EF4-FFF2-40B4-BE49-F238E27FC236}">
                  <a16:creationId xmlns:a16="http://schemas.microsoft.com/office/drawing/2014/main" id="{8682BE7D-F474-4E8C-950F-3D89AE265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9" y="2413"/>
              <a:ext cx="2" cy="2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0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72" name="Line 168">
              <a:extLst>
                <a:ext uri="{FF2B5EF4-FFF2-40B4-BE49-F238E27FC236}">
                  <a16:creationId xmlns:a16="http://schemas.microsoft.com/office/drawing/2014/main" id="{D5765F8C-5139-491C-B3E8-A3FE105C03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41" y="2391"/>
              <a:ext cx="2" cy="3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73" name="Line 169">
              <a:extLst>
                <a:ext uri="{FF2B5EF4-FFF2-40B4-BE49-F238E27FC236}">
                  <a16:creationId xmlns:a16="http://schemas.microsoft.com/office/drawing/2014/main" id="{E6C60414-BF0E-4CEA-9998-690275D8A5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73" y="2370"/>
              <a:ext cx="2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74" name="Line 170">
              <a:extLst>
                <a:ext uri="{FF2B5EF4-FFF2-40B4-BE49-F238E27FC236}">
                  <a16:creationId xmlns:a16="http://schemas.microsoft.com/office/drawing/2014/main" id="{776CAC82-004B-4C44-9807-CEE29FAFE4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05" y="2349"/>
              <a:ext cx="2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75" name="Line 171">
              <a:extLst>
                <a:ext uri="{FF2B5EF4-FFF2-40B4-BE49-F238E27FC236}">
                  <a16:creationId xmlns:a16="http://schemas.microsoft.com/office/drawing/2014/main" id="{099D7392-1626-40B5-8318-D41A1B8203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37" y="2329"/>
              <a:ext cx="5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76" name="Line 172">
              <a:extLst>
                <a:ext uri="{FF2B5EF4-FFF2-40B4-BE49-F238E27FC236}">
                  <a16:creationId xmlns:a16="http://schemas.microsoft.com/office/drawing/2014/main" id="{CFDAC8F0-3159-43D2-B682-F40166F17B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72" y="2310"/>
              <a:ext cx="4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77" name="Line 173">
              <a:extLst>
                <a:ext uri="{FF2B5EF4-FFF2-40B4-BE49-F238E27FC236}">
                  <a16:creationId xmlns:a16="http://schemas.microsoft.com/office/drawing/2014/main" id="{1476C67B-6781-4482-B76A-9EC69E300E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06" y="2293"/>
              <a:ext cx="4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78" name="Line 174">
              <a:extLst>
                <a:ext uri="{FF2B5EF4-FFF2-40B4-BE49-F238E27FC236}">
                  <a16:creationId xmlns:a16="http://schemas.microsoft.com/office/drawing/2014/main" id="{794B53B4-88B0-41F9-9F02-620E49A0D3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40" y="2274"/>
              <a:ext cx="5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79" name="Line 175">
              <a:extLst>
                <a:ext uri="{FF2B5EF4-FFF2-40B4-BE49-F238E27FC236}">
                  <a16:creationId xmlns:a16="http://schemas.microsoft.com/office/drawing/2014/main" id="{40496F9E-F120-4153-8EED-271DD8D9FC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75" y="2256"/>
              <a:ext cx="2" cy="3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80" name="Line 176">
              <a:extLst>
                <a:ext uri="{FF2B5EF4-FFF2-40B4-BE49-F238E27FC236}">
                  <a16:creationId xmlns:a16="http://schemas.microsoft.com/office/drawing/2014/main" id="{A76C400E-B0AF-400C-BF26-197F323B4B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07" y="2237"/>
              <a:ext cx="4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81" name="Line 177">
              <a:extLst>
                <a:ext uri="{FF2B5EF4-FFF2-40B4-BE49-F238E27FC236}">
                  <a16:creationId xmlns:a16="http://schemas.microsoft.com/office/drawing/2014/main" id="{B6CFD86C-BC4D-4228-9A11-80F932D078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41" y="2220"/>
              <a:ext cx="4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82" name="Line 178">
              <a:extLst>
                <a:ext uri="{FF2B5EF4-FFF2-40B4-BE49-F238E27FC236}">
                  <a16:creationId xmlns:a16="http://schemas.microsoft.com/office/drawing/2014/main" id="{3447DD54-21DA-48F8-A5DD-8B84F2EEE0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5" y="2201"/>
              <a:ext cx="5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83" name="Line 179">
              <a:extLst>
                <a:ext uri="{FF2B5EF4-FFF2-40B4-BE49-F238E27FC236}">
                  <a16:creationId xmlns:a16="http://schemas.microsoft.com/office/drawing/2014/main" id="{065867C6-E416-4FF4-9B82-0414FE91E7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10" y="2181"/>
              <a:ext cx="2" cy="3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84" name="Line 180">
              <a:extLst>
                <a:ext uri="{FF2B5EF4-FFF2-40B4-BE49-F238E27FC236}">
                  <a16:creationId xmlns:a16="http://schemas.microsoft.com/office/drawing/2014/main" id="{7F20055E-E6D3-4B1A-BD15-F8AB59D42C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42" y="2162"/>
              <a:ext cx="4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85" name="Line 181">
              <a:extLst>
                <a:ext uri="{FF2B5EF4-FFF2-40B4-BE49-F238E27FC236}">
                  <a16:creationId xmlns:a16="http://schemas.microsoft.com/office/drawing/2014/main" id="{D4359C9F-FE78-4B5C-A03F-F2DD4C8D9E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74" y="2141"/>
              <a:ext cx="4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86" name="Line 182">
              <a:extLst>
                <a:ext uri="{FF2B5EF4-FFF2-40B4-BE49-F238E27FC236}">
                  <a16:creationId xmlns:a16="http://schemas.microsoft.com/office/drawing/2014/main" id="{23F7EDC2-3BDE-40E4-AEBD-8849A79846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08" y="2121"/>
              <a:ext cx="2" cy="3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87" name="Line 183">
              <a:extLst>
                <a:ext uri="{FF2B5EF4-FFF2-40B4-BE49-F238E27FC236}">
                  <a16:creationId xmlns:a16="http://schemas.microsoft.com/office/drawing/2014/main" id="{2045EE7D-B491-49D8-A4B9-70B8C1C886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40" y="2100"/>
              <a:ext cx="3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88" name="Line 184">
              <a:extLst>
                <a:ext uri="{FF2B5EF4-FFF2-40B4-BE49-F238E27FC236}">
                  <a16:creationId xmlns:a16="http://schemas.microsoft.com/office/drawing/2014/main" id="{CF7731B9-B214-4A61-83B2-C9596714AD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70" y="2076"/>
              <a:ext cx="5" cy="5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89" name="Line 185">
              <a:extLst>
                <a:ext uri="{FF2B5EF4-FFF2-40B4-BE49-F238E27FC236}">
                  <a16:creationId xmlns:a16="http://schemas.microsoft.com/office/drawing/2014/main" id="{CED0ACBD-20B2-44CE-8FF4-5F864AC92D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03" y="2055"/>
              <a:ext cx="4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90" name="Line 186">
              <a:extLst>
                <a:ext uri="{FF2B5EF4-FFF2-40B4-BE49-F238E27FC236}">
                  <a16:creationId xmlns:a16="http://schemas.microsoft.com/office/drawing/2014/main" id="{C4F6C81A-D70B-4835-8DE4-4BA1F09FE3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35" y="2031"/>
              <a:ext cx="2" cy="5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91" name="Line 187">
              <a:extLst>
                <a:ext uri="{FF2B5EF4-FFF2-40B4-BE49-F238E27FC236}">
                  <a16:creationId xmlns:a16="http://schemas.microsoft.com/office/drawing/2014/main" id="{63261B89-1D02-4FC1-BFE2-20103B9B2D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65" y="2008"/>
              <a:ext cx="2" cy="4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92" name="Line 188">
              <a:extLst>
                <a:ext uri="{FF2B5EF4-FFF2-40B4-BE49-F238E27FC236}">
                  <a16:creationId xmlns:a16="http://schemas.microsoft.com/office/drawing/2014/main" id="{F8484F9C-FA44-4B95-B368-2954ABE22D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95" y="1984"/>
              <a:ext cx="2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93" name="Line 189">
              <a:extLst>
                <a:ext uri="{FF2B5EF4-FFF2-40B4-BE49-F238E27FC236}">
                  <a16:creationId xmlns:a16="http://schemas.microsoft.com/office/drawing/2014/main" id="{14CADB52-9488-4F20-ADE3-E0DBDCAE33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25" y="1961"/>
              <a:ext cx="2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94" name="Line 190">
              <a:extLst>
                <a:ext uri="{FF2B5EF4-FFF2-40B4-BE49-F238E27FC236}">
                  <a16:creationId xmlns:a16="http://schemas.microsoft.com/office/drawing/2014/main" id="{DA0950D6-F95C-4005-BFAF-759001A99B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53" y="1935"/>
              <a:ext cx="4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95" name="Line 191">
              <a:extLst>
                <a:ext uri="{FF2B5EF4-FFF2-40B4-BE49-F238E27FC236}">
                  <a16:creationId xmlns:a16="http://schemas.microsoft.com/office/drawing/2014/main" id="{2405E491-FADE-4995-A47A-9A34C5A304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83" y="1909"/>
              <a:ext cx="2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96" name="Line 192">
              <a:extLst>
                <a:ext uri="{FF2B5EF4-FFF2-40B4-BE49-F238E27FC236}">
                  <a16:creationId xmlns:a16="http://schemas.microsoft.com/office/drawing/2014/main" id="{8C8A4D0E-AE40-4C02-A10E-6E6C613EFD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10" y="1881"/>
              <a:ext cx="3" cy="5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97" name="Line 193">
              <a:extLst>
                <a:ext uri="{FF2B5EF4-FFF2-40B4-BE49-F238E27FC236}">
                  <a16:creationId xmlns:a16="http://schemas.microsoft.com/office/drawing/2014/main" id="{C43AABE4-7643-4DAD-9A5E-9D30F48402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38" y="1856"/>
              <a:ext cx="2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98" name="Line 194">
              <a:extLst>
                <a:ext uri="{FF2B5EF4-FFF2-40B4-BE49-F238E27FC236}">
                  <a16:creationId xmlns:a16="http://schemas.microsoft.com/office/drawing/2014/main" id="{274E9FEF-06C2-4450-92C4-2A8B8EBCB1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4" y="1828"/>
              <a:ext cx="4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99" name="Line 195">
              <a:extLst>
                <a:ext uri="{FF2B5EF4-FFF2-40B4-BE49-F238E27FC236}">
                  <a16:creationId xmlns:a16="http://schemas.microsoft.com/office/drawing/2014/main" id="{53271A1A-2B07-45D5-A856-349A8B79B3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90" y="1798"/>
              <a:ext cx="4" cy="4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00" name="Line 196">
              <a:extLst>
                <a:ext uri="{FF2B5EF4-FFF2-40B4-BE49-F238E27FC236}">
                  <a16:creationId xmlns:a16="http://schemas.microsoft.com/office/drawing/2014/main" id="{F1EBA424-1698-4EA4-B317-64A357B3E9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15" y="1770"/>
              <a:ext cx="3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01" name="Line 197">
              <a:extLst>
                <a:ext uri="{FF2B5EF4-FFF2-40B4-BE49-F238E27FC236}">
                  <a16:creationId xmlns:a16="http://schemas.microsoft.com/office/drawing/2014/main" id="{24725295-2A6B-4DA9-AECE-671298BCC3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41" y="1740"/>
              <a:ext cx="2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02" name="Line 198">
              <a:extLst>
                <a:ext uri="{FF2B5EF4-FFF2-40B4-BE49-F238E27FC236}">
                  <a16:creationId xmlns:a16="http://schemas.microsoft.com/office/drawing/2014/main" id="{E1EB596A-35CF-49D6-8BE5-0BEB80539B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65" y="1710"/>
              <a:ext cx="2" cy="4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03" name="Line 199">
              <a:extLst>
                <a:ext uri="{FF2B5EF4-FFF2-40B4-BE49-F238E27FC236}">
                  <a16:creationId xmlns:a16="http://schemas.microsoft.com/office/drawing/2014/main" id="{8AD6DCA3-DB7E-4E8C-9D0B-4719A30EEC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90" y="1680"/>
              <a:ext cx="3" cy="4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04" name="Line 200">
              <a:extLst>
                <a:ext uri="{FF2B5EF4-FFF2-40B4-BE49-F238E27FC236}">
                  <a16:creationId xmlns:a16="http://schemas.microsoft.com/office/drawing/2014/main" id="{C14D8E10-5DBE-4F25-ADE3-A456670105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12" y="1648"/>
              <a:ext cx="2" cy="4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05" name="Line 201">
              <a:extLst>
                <a:ext uri="{FF2B5EF4-FFF2-40B4-BE49-F238E27FC236}">
                  <a16:creationId xmlns:a16="http://schemas.microsoft.com/office/drawing/2014/main" id="{89CA64AF-2287-4AF3-B44E-9837A12B10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31" y="1616"/>
              <a:ext cx="2" cy="2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06" name="Line 202">
              <a:extLst>
                <a:ext uri="{FF2B5EF4-FFF2-40B4-BE49-F238E27FC236}">
                  <a16:creationId xmlns:a16="http://schemas.microsoft.com/office/drawing/2014/main" id="{174478C6-C3E2-41F8-B1EA-6F9D95C98C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53" y="1581"/>
              <a:ext cx="2" cy="5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07" name="Line 203">
              <a:extLst>
                <a:ext uri="{FF2B5EF4-FFF2-40B4-BE49-F238E27FC236}">
                  <a16:creationId xmlns:a16="http://schemas.microsoft.com/office/drawing/2014/main" id="{5B745BBD-9EBB-4D35-A99B-E7E174A0E5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72" y="1549"/>
              <a:ext cx="2" cy="5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08" name="Freeform 204">
              <a:extLst>
                <a:ext uri="{FF2B5EF4-FFF2-40B4-BE49-F238E27FC236}">
                  <a16:creationId xmlns:a16="http://schemas.microsoft.com/office/drawing/2014/main" id="{14BF4C95-23B9-437F-A599-999315762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1" y="1517"/>
              <a:ext cx="2" cy="4"/>
            </a:xfrm>
            <a:custGeom>
              <a:avLst/>
              <a:gdLst>
                <a:gd name="T0" fmla="*/ 0 w 2"/>
                <a:gd name="T1" fmla="*/ 4 h 4"/>
                <a:gd name="T2" fmla="*/ 2 w 2"/>
                <a:gd name="T3" fmla="*/ 0 h 4"/>
                <a:gd name="T4" fmla="*/ 2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09" name="Line 205">
              <a:extLst>
                <a:ext uri="{FF2B5EF4-FFF2-40B4-BE49-F238E27FC236}">
                  <a16:creationId xmlns:a16="http://schemas.microsoft.com/office/drawing/2014/main" id="{6EDFFFCE-3E0D-4AD3-B17C-6DD90DBC9B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3" y="1551"/>
              <a:ext cx="1" cy="5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0" name="Line 206">
              <a:extLst>
                <a:ext uri="{FF2B5EF4-FFF2-40B4-BE49-F238E27FC236}">
                  <a16:creationId xmlns:a16="http://schemas.microsoft.com/office/drawing/2014/main" id="{C380088D-64A9-4C39-A4B9-3B3CADF4F6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3" y="1590"/>
              <a:ext cx="1" cy="4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1" name="Line 207">
              <a:extLst>
                <a:ext uri="{FF2B5EF4-FFF2-40B4-BE49-F238E27FC236}">
                  <a16:creationId xmlns:a16="http://schemas.microsoft.com/office/drawing/2014/main" id="{7B4E3C40-E6EC-4BC4-B47A-097F7238E7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3" y="1629"/>
              <a:ext cx="1" cy="4"/>
            </a:xfrm>
            <a:prstGeom prst="line">
              <a:avLst/>
            </a:prstGeom>
            <a:noFill/>
            <a:ln w="206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713" name="Line 209">
            <a:extLst>
              <a:ext uri="{FF2B5EF4-FFF2-40B4-BE49-F238E27FC236}">
                <a16:creationId xmlns:a16="http://schemas.microsoft.com/office/drawing/2014/main" id="{789DD92C-3CFB-4494-A40B-A405D151F4AA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7188" y="2112963"/>
            <a:ext cx="1587" cy="6350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14" name="Line 210">
            <a:extLst>
              <a:ext uri="{FF2B5EF4-FFF2-40B4-BE49-F238E27FC236}">
                <a16:creationId xmlns:a16="http://schemas.microsoft.com/office/drawing/2014/main" id="{77D96E9A-C1B1-491F-B53A-C1255A078B6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7188" y="2174875"/>
            <a:ext cx="1587" cy="6350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15" name="Line 211">
            <a:extLst>
              <a:ext uri="{FF2B5EF4-FFF2-40B4-BE49-F238E27FC236}">
                <a16:creationId xmlns:a16="http://schemas.microsoft.com/office/drawing/2014/main" id="{33857E27-36F6-4A83-B80D-6DBD2AF35438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2235200"/>
            <a:ext cx="1587" cy="7938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16" name="Line 212">
            <a:extLst>
              <a:ext uri="{FF2B5EF4-FFF2-40B4-BE49-F238E27FC236}">
                <a16:creationId xmlns:a16="http://schemas.microsoft.com/office/drawing/2014/main" id="{D9AE867B-80F7-4EC6-8C70-30BE96871B6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2297113"/>
            <a:ext cx="1587" cy="6350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17" name="Line 213">
            <a:extLst>
              <a:ext uri="{FF2B5EF4-FFF2-40B4-BE49-F238E27FC236}">
                <a16:creationId xmlns:a16="http://schemas.microsoft.com/office/drawing/2014/main" id="{3C6E0DF0-B663-43D6-B573-8E332EB1B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2357438"/>
            <a:ext cx="1587" cy="7937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18" name="Line 214">
            <a:extLst>
              <a:ext uri="{FF2B5EF4-FFF2-40B4-BE49-F238E27FC236}">
                <a16:creationId xmlns:a16="http://schemas.microsoft.com/office/drawing/2014/main" id="{810EF213-A447-42C6-8226-3E7B4B516A90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2419350"/>
            <a:ext cx="1587" cy="6350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19" name="Line 215">
            <a:extLst>
              <a:ext uri="{FF2B5EF4-FFF2-40B4-BE49-F238E27FC236}">
                <a16:creationId xmlns:a16="http://schemas.microsoft.com/office/drawing/2014/main" id="{70CA0553-66BC-4D1F-89A5-F2945FC6999D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2481263"/>
            <a:ext cx="1587" cy="6350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20" name="Line 216">
            <a:extLst>
              <a:ext uri="{FF2B5EF4-FFF2-40B4-BE49-F238E27FC236}">
                <a16:creationId xmlns:a16="http://schemas.microsoft.com/office/drawing/2014/main" id="{9FB3597C-BD11-4835-9C89-BA9AE32CC1C6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2541588"/>
            <a:ext cx="1587" cy="6350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21" name="Line 217">
            <a:extLst>
              <a:ext uri="{FF2B5EF4-FFF2-40B4-BE49-F238E27FC236}">
                <a16:creationId xmlns:a16="http://schemas.microsoft.com/office/drawing/2014/main" id="{0B3261DE-DCB3-4496-A370-64969518344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2603500"/>
            <a:ext cx="1587" cy="6350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22" name="Line 218">
            <a:extLst>
              <a:ext uri="{FF2B5EF4-FFF2-40B4-BE49-F238E27FC236}">
                <a16:creationId xmlns:a16="http://schemas.microsoft.com/office/drawing/2014/main" id="{68BD6300-0805-406C-8E05-75F0C8F57C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2663825"/>
            <a:ext cx="1587" cy="7938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23" name="Line 219">
            <a:extLst>
              <a:ext uri="{FF2B5EF4-FFF2-40B4-BE49-F238E27FC236}">
                <a16:creationId xmlns:a16="http://schemas.microsoft.com/office/drawing/2014/main" id="{37493A7A-C48B-404F-BD57-872098759461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2725738"/>
            <a:ext cx="1587" cy="6350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24" name="Line 220">
            <a:extLst>
              <a:ext uri="{FF2B5EF4-FFF2-40B4-BE49-F238E27FC236}">
                <a16:creationId xmlns:a16="http://schemas.microsoft.com/office/drawing/2014/main" id="{4458F4DF-AAB8-4654-A43D-2645CE4E1F63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2786063"/>
            <a:ext cx="1587" cy="7937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25" name="Line 221">
            <a:extLst>
              <a:ext uri="{FF2B5EF4-FFF2-40B4-BE49-F238E27FC236}">
                <a16:creationId xmlns:a16="http://schemas.microsoft.com/office/drawing/2014/main" id="{077D7E15-53FA-4CC2-9796-D9C154C6366C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2847975"/>
            <a:ext cx="1587" cy="6350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26" name="Line 222">
            <a:extLst>
              <a:ext uri="{FF2B5EF4-FFF2-40B4-BE49-F238E27FC236}">
                <a16:creationId xmlns:a16="http://schemas.microsoft.com/office/drawing/2014/main" id="{A5C3ACA4-144C-4290-BCE5-062B3E1E9BFF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2909888"/>
            <a:ext cx="1587" cy="6350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27" name="Line 223">
            <a:extLst>
              <a:ext uri="{FF2B5EF4-FFF2-40B4-BE49-F238E27FC236}">
                <a16:creationId xmlns:a16="http://schemas.microsoft.com/office/drawing/2014/main" id="{026BA20B-6C85-4B2A-8FB9-FBD8E2A30C6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2970213"/>
            <a:ext cx="1587" cy="6350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28" name="Line 224">
            <a:extLst>
              <a:ext uri="{FF2B5EF4-FFF2-40B4-BE49-F238E27FC236}">
                <a16:creationId xmlns:a16="http://schemas.microsoft.com/office/drawing/2014/main" id="{04E88FC4-769F-4934-AF04-943EB1479707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3032125"/>
            <a:ext cx="1587" cy="6350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29" name="Line 225">
            <a:extLst>
              <a:ext uri="{FF2B5EF4-FFF2-40B4-BE49-F238E27FC236}">
                <a16:creationId xmlns:a16="http://schemas.microsoft.com/office/drawing/2014/main" id="{53AD6346-72AE-41E4-8666-48EE31EEE9C0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3092450"/>
            <a:ext cx="1587" cy="7938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30" name="Line 226">
            <a:extLst>
              <a:ext uri="{FF2B5EF4-FFF2-40B4-BE49-F238E27FC236}">
                <a16:creationId xmlns:a16="http://schemas.microsoft.com/office/drawing/2014/main" id="{157DC446-8F11-4BE2-B046-CB0FFED651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3154363"/>
            <a:ext cx="1587" cy="6350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31" name="Line 227">
            <a:extLst>
              <a:ext uri="{FF2B5EF4-FFF2-40B4-BE49-F238E27FC236}">
                <a16:creationId xmlns:a16="http://schemas.microsoft.com/office/drawing/2014/main" id="{5D88239A-8CCD-4853-A6EB-341FE804D84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3214688"/>
            <a:ext cx="1587" cy="7937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32" name="Line 228">
            <a:extLst>
              <a:ext uri="{FF2B5EF4-FFF2-40B4-BE49-F238E27FC236}">
                <a16:creationId xmlns:a16="http://schemas.microsoft.com/office/drawing/2014/main" id="{75D8E384-5DE6-437E-AED4-8411D28E0308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3276600"/>
            <a:ext cx="1587" cy="6350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33" name="Line 229">
            <a:extLst>
              <a:ext uri="{FF2B5EF4-FFF2-40B4-BE49-F238E27FC236}">
                <a16:creationId xmlns:a16="http://schemas.microsoft.com/office/drawing/2014/main" id="{6A5E9579-AA82-45A0-84DD-2622E50561F3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3338513"/>
            <a:ext cx="1587" cy="6350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34" name="Line 230">
            <a:extLst>
              <a:ext uri="{FF2B5EF4-FFF2-40B4-BE49-F238E27FC236}">
                <a16:creationId xmlns:a16="http://schemas.microsoft.com/office/drawing/2014/main" id="{AC130573-ED27-4988-A123-914D597EEFF0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3398838"/>
            <a:ext cx="1587" cy="6350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35" name="Line 231">
            <a:extLst>
              <a:ext uri="{FF2B5EF4-FFF2-40B4-BE49-F238E27FC236}">
                <a16:creationId xmlns:a16="http://schemas.microsoft.com/office/drawing/2014/main" id="{C3E8FA1C-1723-455A-996B-DB091B557D14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3460750"/>
            <a:ext cx="1587" cy="6350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36" name="Line 232">
            <a:extLst>
              <a:ext uri="{FF2B5EF4-FFF2-40B4-BE49-F238E27FC236}">
                <a16:creationId xmlns:a16="http://schemas.microsoft.com/office/drawing/2014/main" id="{4DA8955B-EF73-4443-801E-1F21A54CEDF3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3521075"/>
            <a:ext cx="1587" cy="7938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37" name="Line 233">
            <a:extLst>
              <a:ext uri="{FF2B5EF4-FFF2-40B4-BE49-F238E27FC236}">
                <a16:creationId xmlns:a16="http://schemas.microsoft.com/office/drawing/2014/main" id="{FE596C78-BCF6-420F-8006-85013B2F8698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3582988"/>
            <a:ext cx="1587" cy="6350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38" name="Line 234">
            <a:extLst>
              <a:ext uri="{FF2B5EF4-FFF2-40B4-BE49-F238E27FC236}">
                <a16:creationId xmlns:a16="http://schemas.microsoft.com/office/drawing/2014/main" id="{DDBD6259-7C63-482E-9428-6321DF2FA9F4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3643313"/>
            <a:ext cx="1587" cy="7937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39" name="Line 235">
            <a:extLst>
              <a:ext uri="{FF2B5EF4-FFF2-40B4-BE49-F238E27FC236}">
                <a16:creationId xmlns:a16="http://schemas.microsoft.com/office/drawing/2014/main" id="{173DBA2C-61D5-43CE-AB00-25348FA51248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3705225"/>
            <a:ext cx="1587" cy="6350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40" name="Line 236">
            <a:extLst>
              <a:ext uri="{FF2B5EF4-FFF2-40B4-BE49-F238E27FC236}">
                <a16:creationId xmlns:a16="http://schemas.microsoft.com/office/drawing/2014/main" id="{5F5C82AD-F625-454E-A66D-743CE646D900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3767138"/>
            <a:ext cx="1587" cy="6350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41" name="Line 237">
            <a:extLst>
              <a:ext uri="{FF2B5EF4-FFF2-40B4-BE49-F238E27FC236}">
                <a16:creationId xmlns:a16="http://schemas.microsoft.com/office/drawing/2014/main" id="{4FD7E077-F98C-454F-933E-F927D32F512E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3827463"/>
            <a:ext cx="1587" cy="6350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42" name="Line 238">
            <a:extLst>
              <a:ext uri="{FF2B5EF4-FFF2-40B4-BE49-F238E27FC236}">
                <a16:creationId xmlns:a16="http://schemas.microsoft.com/office/drawing/2014/main" id="{EF5C0FA6-7923-40DC-9B5D-9EACF1AB94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3889375"/>
            <a:ext cx="1587" cy="6350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43" name="Line 239">
            <a:extLst>
              <a:ext uri="{FF2B5EF4-FFF2-40B4-BE49-F238E27FC236}">
                <a16:creationId xmlns:a16="http://schemas.microsoft.com/office/drawing/2014/main" id="{7021DA42-EBBC-4998-B212-8FC8612C0926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3949700"/>
            <a:ext cx="1587" cy="7938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44" name="Line 240">
            <a:extLst>
              <a:ext uri="{FF2B5EF4-FFF2-40B4-BE49-F238E27FC236}">
                <a16:creationId xmlns:a16="http://schemas.microsoft.com/office/drawing/2014/main" id="{165E1A4F-7508-4BCD-88A4-CB0C5C83335D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4011613"/>
            <a:ext cx="1587" cy="6350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45" name="Line 241">
            <a:extLst>
              <a:ext uri="{FF2B5EF4-FFF2-40B4-BE49-F238E27FC236}">
                <a16:creationId xmlns:a16="http://schemas.microsoft.com/office/drawing/2014/main" id="{19DABC84-0570-4D6D-847E-1D90D2F88033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4071938"/>
            <a:ext cx="1587" cy="7937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46" name="Line 242">
            <a:extLst>
              <a:ext uri="{FF2B5EF4-FFF2-40B4-BE49-F238E27FC236}">
                <a16:creationId xmlns:a16="http://schemas.microsoft.com/office/drawing/2014/main" id="{EDBAFD76-605A-4642-AFD3-4559CDA97D2F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4133850"/>
            <a:ext cx="1587" cy="6350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47" name="Line 243">
            <a:extLst>
              <a:ext uri="{FF2B5EF4-FFF2-40B4-BE49-F238E27FC236}">
                <a16:creationId xmlns:a16="http://schemas.microsoft.com/office/drawing/2014/main" id="{63AEFB57-9A61-4696-9B61-2C02EBC80CB8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4195763"/>
            <a:ext cx="1587" cy="6350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48" name="Line 244">
            <a:extLst>
              <a:ext uri="{FF2B5EF4-FFF2-40B4-BE49-F238E27FC236}">
                <a16:creationId xmlns:a16="http://schemas.microsoft.com/office/drawing/2014/main" id="{8D10C329-FBA8-46B8-B273-D6DA1B17B81F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0363" y="4256088"/>
            <a:ext cx="1587" cy="6350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49" name="Line 245">
            <a:extLst>
              <a:ext uri="{FF2B5EF4-FFF2-40B4-BE49-F238E27FC236}">
                <a16:creationId xmlns:a16="http://schemas.microsoft.com/office/drawing/2014/main" id="{9383705C-7957-4A7A-9309-CD629DE45C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5125" y="4318000"/>
            <a:ext cx="1588" cy="6350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50" name="Line 246">
            <a:extLst>
              <a:ext uri="{FF2B5EF4-FFF2-40B4-BE49-F238E27FC236}">
                <a16:creationId xmlns:a16="http://schemas.microsoft.com/office/drawing/2014/main" id="{A015094C-9488-4A6B-BF4A-02A30465D73B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5125" y="4378325"/>
            <a:ext cx="1588" cy="7938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51" name="Line 247">
            <a:extLst>
              <a:ext uri="{FF2B5EF4-FFF2-40B4-BE49-F238E27FC236}">
                <a16:creationId xmlns:a16="http://schemas.microsoft.com/office/drawing/2014/main" id="{9FBFD6F4-B528-4394-8783-CB06D7B421C3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5125" y="4440238"/>
            <a:ext cx="1588" cy="6350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52" name="Line 248">
            <a:extLst>
              <a:ext uri="{FF2B5EF4-FFF2-40B4-BE49-F238E27FC236}">
                <a16:creationId xmlns:a16="http://schemas.microsoft.com/office/drawing/2014/main" id="{8EDEBE0A-12AB-4F9F-893A-34E026A16C8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5125" y="4500563"/>
            <a:ext cx="1588" cy="7937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53" name="Line 249">
            <a:extLst>
              <a:ext uri="{FF2B5EF4-FFF2-40B4-BE49-F238E27FC236}">
                <a16:creationId xmlns:a16="http://schemas.microsoft.com/office/drawing/2014/main" id="{5FFEF687-C46F-4F01-945A-5638D346EFFB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5125" y="4562475"/>
            <a:ext cx="1588" cy="6350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54" name="Line 250">
            <a:extLst>
              <a:ext uri="{FF2B5EF4-FFF2-40B4-BE49-F238E27FC236}">
                <a16:creationId xmlns:a16="http://schemas.microsoft.com/office/drawing/2014/main" id="{357EE8B5-6D33-4E28-A676-02E09BFFEAE9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5125" y="4624388"/>
            <a:ext cx="1588" cy="6350"/>
          </a:xfrm>
          <a:prstGeom prst="line">
            <a:avLst/>
          </a:prstGeom>
          <a:noFill/>
          <a:ln w="206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55" name="Freeform 251">
            <a:extLst>
              <a:ext uri="{FF2B5EF4-FFF2-40B4-BE49-F238E27FC236}">
                <a16:creationId xmlns:a16="http://schemas.microsoft.com/office/drawing/2014/main" id="{65F21BAD-C79E-423F-B92B-68AF225891F4}"/>
              </a:ext>
            </a:extLst>
          </p:cNvPr>
          <p:cNvSpPr>
            <a:spLocks/>
          </p:cNvSpPr>
          <p:nvPr/>
        </p:nvSpPr>
        <p:spPr bwMode="auto">
          <a:xfrm>
            <a:off x="6757988" y="4651375"/>
            <a:ext cx="7937" cy="1588"/>
          </a:xfrm>
          <a:custGeom>
            <a:avLst/>
            <a:gdLst>
              <a:gd name="T0" fmla="*/ 0 w 5"/>
              <a:gd name="T1" fmla="*/ 3 w 5"/>
              <a:gd name="T2" fmla="*/ 5 w 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5">
                <a:moveTo>
                  <a:pt x="0" y="0"/>
                </a:moveTo>
                <a:lnTo>
                  <a:pt x="3" y="0"/>
                </a:lnTo>
                <a:lnTo>
                  <a:pt x="5" y="0"/>
                </a:lnTo>
              </a:path>
            </a:pathLst>
          </a:custGeom>
          <a:noFill/>
          <a:ln w="20638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57" name="Text Box 353">
            <a:extLst>
              <a:ext uri="{FF2B5EF4-FFF2-40B4-BE49-F238E27FC236}">
                <a16:creationId xmlns:a16="http://schemas.microsoft.com/office/drawing/2014/main" id="{E1CB847F-6F79-461A-851B-655B1462F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257800"/>
            <a:ext cx="33528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Log mass eruption rate, kg/s</a:t>
            </a:r>
          </a:p>
        </p:txBody>
      </p:sp>
      <p:sp>
        <p:nvSpPr>
          <p:cNvPr id="21858" name="Text Box 354">
            <a:extLst>
              <a:ext uri="{FF2B5EF4-FFF2-40B4-BE49-F238E27FC236}">
                <a16:creationId xmlns:a16="http://schemas.microsoft.com/office/drawing/2014/main" id="{561D2AAC-D8A2-47A6-866D-975AA6385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038600"/>
            <a:ext cx="13446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i="1"/>
              <a:t>20% </a:t>
            </a:r>
            <a:r>
              <a:rPr lang="en-US" altLang="en-US" sz="1600" i="1"/>
              <a:t>humidity</a:t>
            </a:r>
          </a:p>
        </p:txBody>
      </p:sp>
      <p:sp>
        <p:nvSpPr>
          <p:cNvPr id="21859" name="Text Box 355">
            <a:extLst>
              <a:ext uri="{FF2B5EF4-FFF2-40B4-BE49-F238E27FC236}">
                <a16:creationId xmlns:a16="http://schemas.microsoft.com/office/drawing/2014/main" id="{CE1E3164-E7B3-4AA0-BBE5-3B639D5F1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8325" y="3236913"/>
            <a:ext cx="76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/>
              <a:t>100%</a:t>
            </a:r>
          </a:p>
        </p:txBody>
      </p:sp>
      <p:sp>
        <p:nvSpPr>
          <p:cNvPr id="21860" name="Line 356">
            <a:extLst>
              <a:ext uri="{FF2B5EF4-FFF2-40B4-BE49-F238E27FC236}">
                <a16:creationId xmlns:a16="http://schemas.microsoft.com/office/drawing/2014/main" id="{D6C51837-CA2B-449B-8D04-FED5BC13F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35814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61" name="Line 357">
            <a:extLst>
              <a:ext uri="{FF2B5EF4-FFF2-40B4-BE49-F238E27FC236}">
                <a16:creationId xmlns:a16="http://schemas.microsoft.com/office/drawing/2014/main" id="{41610DEF-C18D-498F-8016-C627190D78C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35814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62" name="Text Box 358">
            <a:extLst>
              <a:ext uri="{FF2B5EF4-FFF2-40B4-BE49-F238E27FC236}">
                <a16:creationId xmlns:a16="http://schemas.microsoft.com/office/drawing/2014/main" id="{15ABE320-96C1-4AD5-8236-AB236A674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581400"/>
            <a:ext cx="995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i="1"/>
              <a:t>T=</a:t>
            </a:r>
            <a:r>
              <a:rPr lang="en-US" altLang="en-US"/>
              <a:t>10</a:t>
            </a:r>
            <a:r>
              <a:rPr lang="en-US" altLang="en-US" baseline="30000">
                <a:cs typeface="Arial" panose="020B0604020202020204" pitchFamily="34" charset="0"/>
              </a:rPr>
              <a:t>º</a:t>
            </a:r>
            <a:r>
              <a:rPr lang="en-US" altLang="en-US"/>
              <a:t> C</a:t>
            </a:r>
          </a:p>
        </p:txBody>
      </p:sp>
      <p:sp>
        <p:nvSpPr>
          <p:cNvPr id="21863" name="Text Box 359">
            <a:extLst>
              <a:ext uri="{FF2B5EF4-FFF2-40B4-BE49-F238E27FC236}">
                <a16:creationId xmlns:a16="http://schemas.microsoft.com/office/drawing/2014/main" id="{B243B5FA-8E7C-4F2E-ACB5-D783BBAE5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352800"/>
            <a:ext cx="1295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/>
              <a:t>air temp at vent=0</a:t>
            </a:r>
            <a:r>
              <a:rPr lang="en-US" altLang="en-US" baseline="30000">
                <a:cs typeface="Arial" panose="020B0604020202020204" pitchFamily="34" charset="0"/>
              </a:rPr>
              <a:t>º</a:t>
            </a:r>
            <a:r>
              <a:rPr lang="en-US" altLang="en-US"/>
              <a:t> C</a:t>
            </a:r>
          </a:p>
        </p:txBody>
      </p:sp>
      <p:sp>
        <p:nvSpPr>
          <p:cNvPr id="21864" name="Line 360">
            <a:extLst>
              <a:ext uri="{FF2B5EF4-FFF2-40B4-BE49-F238E27FC236}">
                <a16:creationId xmlns:a16="http://schemas.microsoft.com/office/drawing/2014/main" id="{1218C6F2-3F0E-4B85-A6A0-48322773D19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257800" y="32004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65" name="Line 361">
            <a:extLst>
              <a:ext uri="{FF2B5EF4-FFF2-40B4-BE49-F238E27FC236}">
                <a16:creationId xmlns:a16="http://schemas.microsoft.com/office/drawing/2014/main" id="{5BEFFF44-12DE-4F59-81F3-28C49B0BC22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76800" y="34290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66" name="Line 362">
            <a:extLst>
              <a:ext uri="{FF2B5EF4-FFF2-40B4-BE49-F238E27FC236}">
                <a16:creationId xmlns:a16="http://schemas.microsoft.com/office/drawing/2014/main" id="{B4DFD515-A3A9-4D48-89B8-24FD34ECEEF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38862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67" name="Line 363">
            <a:extLst>
              <a:ext uri="{FF2B5EF4-FFF2-40B4-BE49-F238E27FC236}">
                <a16:creationId xmlns:a16="http://schemas.microsoft.com/office/drawing/2014/main" id="{1269F565-C90E-4DE5-AD5D-79AF5551478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48200" y="3733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68" name="Text Box 364">
            <a:extLst>
              <a:ext uri="{FF2B5EF4-FFF2-40B4-BE49-F238E27FC236}">
                <a16:creationId xmlns:a16="http://schemas.microsoft.com/office/drawing/2014/main" id="{B464008E-58A4-4ACF-ABFD-421753BEF2D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92957" y="2940843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plume height, km</a:t>
            </a:r>
          </a:p>
        </p:txBody>
      </p:sp>
      <p:sp>
        <p:nvSpPr>
          <p:cNvPr id="21869" name="Text Box 365">
            <a:extLst>
              <a:ext uri="{FF2B5EF4-FFF2-40B4-BE49-F238E27FC236}">
                <a16:creationId xmlns:a16="http://schemas.microsoft.com/office/drawing/2014/main" id="{E4458DC1-3C23-4140-AAD3-54154E3DF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1828800"/>
            <a:ext cx="946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>
                <a:solidFill>
                  <a:srgbClr val="0066CC"/>
                </a:solidFill>
              </a:rPr>
              <a:t>MSH</a:t>
            </a:r>
          </a:p>
          <a:p>
            <a:pPr algn="ctr"/>
            <a:r>
              <a:rPr lang="en-US" altLang="en-US">
                <a:solidFill>
                  <a:srgbClr val="0066CC"/>
                </a:solidFill>
              </a:rPr>
              <a:t>5/18/80</a:t>
            </a:r>
          </a:p>
        </p:txBody>
      </p:sp>
      <p:sp>
        <p:nvSpPr>
          <p:cNvPr id="21870" name="Line 366">
            <a:extLst>
              <a:ext uri="{FF2B5EF4-FFF2-40B4-BE49-F238E27FC236}">
                <a16:creationId xmlns:a16="http://schemas.microsoft.com/office/drawing/2014/main" id="{9095CFFC-679F-460E-A341-FD9FA27628C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2514600"/>
            <a:ext cx="0" cy="304800"/>
          </a:xfrm>
          <a:prstGeom prst="line">
            <a:avLst/>
          </a:prstGeom>
          <a:noFill/>
          <a:ln w="28575">
            <a:solidFill>
              <a:srgbClr val="00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71" name="Text Box 367">
            <a:extLst>
              <a:ext uri="{FF2B5EF4-FFF2-40B4-BE49-F238E27FC236}">
                <a16:creationId xmlns:a16="http://schemas.microsoft.com/office/drawing/2014/main" id="{A1C775AD-2601-4919-887F-ED5598DD4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743200"/>
            <a:ext cx="74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>
                <a:solidFill>
                  <a:srgbClr val="0066CC"/>
                </a:solidFill>
              </a:rPr>
              <a:t>Spurr</a:t>
            </a:r>
          </a:p>
        </p:txBody>
      </p:sp>
      <p:sp>
        <p:nvSpPr>
          <p:cNvPr id="21872" name="Line 368">
            <a:extLst>
              <a:ext uri="{FF2B5EF4-FFF2-40B4-BE49-F238E27FC236}">
                <a16:creationId xmlns:a16="http://schemas.microsoft.com/office/drawing/2014/main" id="{71BE4F2F-7A6C-4D41-BC02-3E1E81B91853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200400"/>
            <a:ext cx="0" cy="152400"/>
          </a:xfrm>
          <a:prstGeom prst="line">
            <a:avLst/>
          </a:prstGeom>
          <a:noFill/>
          <a:ln w="28575">
            <a:solidFill>
              <a:srgbClr val="00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876" name="Picture 372" descr="vid">
            <a:extLst>
              <a:ext uri="{FF2B5EF4-FFF2-40B4-BE49-F238E27FC236}">
                <a16:creationId xmlns:a16="http://schemas.microsoft.com/office/drawing/2014/main" id="{FEF0F640-E5D6-4BC1-84A3-D39F3AB99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1162050" cy="42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77" name="Line 373">
            <a:extLst>
              <a:ext uri="{FF2B5EF4-FFF2-40B4-BE49-F238E27FC236}">
                <a16:creationId xmlns:a16="http://schemas.microsoft.com/office/drawing/2014/main" id="{B917412C-D039-449D-B122-30C8F67B54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33800" y="3810000"/>
            <a:ext cx="0" cy="381000"/>
          </a:xfrm>
          <a:prstGeom prst="line">
            <a:avLst/>
          </a:prstGeom>
          <a:noFill/>
          <a:ln w="38100">
            <a:solidFill>
              <a:srgbClr val="00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78" name="Text Box 374">
            <a:extLst>
              <a:ext uri="{FF2B5EF4-FFF2-40B4-BE49-F238E27FC236}">
                <a16:creationId xmlns:a16="http://schemas.microsoft.com/office/drawing/2014/main" id="{769F2C02-C8F2-469A-BC9A-3ED63C53E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267200"/>
            <a:ext cx="1301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>
                <a:solidFill>
                  <a:srgbClr val="0066CC"/>
                </a:solidFill>
              </a:rPr>
              <a:t>Cerro Negro</a:t>
            </a:r>
          </a:p>
        </p:txBody>
      </p:sp>
      <p:sp>
        <p:nvSpPr>
          <p:cNvPr id="21879" name="Line 375">
            <a:extLst>
              <a:ext uri="{FF2B5EF4-FFF2-40B4-BE49-F238E27FC236}">
                <a16:creationId xmlns:a16="http://schemas.microsoft.com/office/drawing/2014/main" id="{1F0C9E09-51A2-40AF-BC60-5FC1E857D67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3200400"/>
            <a:ext cx="4419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80" name="Text Box 376">
            <a:extLst>
              <a:ext uri="{FF2B5EF4-FFF2-40B4-BE49-F238E27FC236}">
                <a16:creationId xmlns:a16="http://schemas.microsoft.com/office/drawing/2014/main" id="{B110BF21-C64A-4752-90ED-E38B052F3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895600"/>
            <a:ext cx="1200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/>
              <a:t>tropopause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B20E2A-3E74-4222-9E8C-96A3A8CE8D55}"/>
              </a:ext>
            </a:extLst>
          </p:cNvPr>
          <p:cNvSpPr txBox="1"/>
          <p:nvPr/>
        </p:nvSpPr>
        <p:spPr>
          <a:xfrm>
            <a:off x="2019300" y="6241499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Sparks et al, 1997. </a:t>
            </a:r>
            <a:r>
              <a:rPr lang="en-US" i="1" dirty="0"/>
              <a:t>Volcanic Plumes</a:t>
            </a:r>
            <a:r>
              <a:rPr lang="en-US" dirty="0"/>
              <a:t>. Fig. 4.11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01" name="Rectangle 249">
            <a:extLst>
              <a:ext uri="{FF2B5EF4-FFF2-40B4-BE49-F238E27FC236}">
                <a16:creationId xmlns:a16="http://schemas.microsoft.com/office/drawing/2014/main" id="{A5227A3A-A4EC-4D91-82EB-17A4BF9B8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7463" y="1587500"/>
            <a:ext cx="4878387" cy="3851275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2AA497C4-81D2-4828-91CE-9FDB1C2500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Low-latitude plumes also go higher, due to a higher tropopause &amp; warm air</a:t>
            </a:r>
          </a:p>
        </p:txBody>
      </p:sp>
      <p:sp>
        <p:nvSpPr>
          <p:cNvPr id="23559" name="Text Box 7">
            <a:extLst>
              <a:ext uri="{FF2B5EF4-FFF2-40B4-BE49-F238E27FC236}">
                <a16:creationId xmlns:a16="http://schemas.microsoft.com/office/drawing/2014/main" id="{5E574FCB-F83D-478C-81CF-38125236A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5029200"/>
            <a:ext cx="155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66CC"/>
                </a:solidFill>
              </a:rPr>
              <a:t>High-latitude*</a:t>
            </a:r>
          </a:p>
        </p:txBody>
      </p:sp>
      <p:sp>
        <p:nvSpPr>
          <p:cNvPr id="23560" name="Line 8">
            <a:extLst>
              <a:ext uri="{FF2B5EF4-FFF2-40B4-BE49-F238E27FC236}">
                <a16:creationId xmlns:a16="http://schemas.microsoft.com/office/drawing/2014/main" id="{F84DD053-5136-4659-8D78-78AC1902233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00600" y="4648200"/>
            <a:ext cx="304800" cy="533400"/>
          </a:xfrm>
          <a:prstGeom prst="line">
            <a:avLst/>
          </a:prstGeom>
          <a:noFill/>
          <a:ln w="28575">
            <a:solidFill>
              <a:srgbClr val="0066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Text Box 9">
            <a:extLst>
              <a:ext uri="{FF2B5EF4-FFF2-40B4-BE49-F238E27FC236}">
                <a16:creationId xmlns:a16="http://schemas.microsoft.com/office/drawing/2014/main" id="{22F36F87-6D48-4D8B-815A-889D840F5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6172200"/>
            <a:ext cx="4800600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>
                <a:solidFill>
                  <a:srgbClr val="0066CC"/>
                </a:solidFill>
              </a:rPr>
              <a:t>*air temp. at vent=0</a:t>
            </a:r>
            <a:r>
              <a:rPr lang="en-US" altLang="en-US" sz="1400">
                <a:solidFill>
                  <a:srgbClr val="0066CC"/>
                </a:solidFill>
                <a:cs typeface="Arial" panose="020B0604020202020204" pitchFamily="34" charset="0"/>
              </a:rPr>
              <a:t>º C, tropopause elevation=10 km</a:t>
            </a:r>
          </a:p>
          <a:p>
            <a:r>
              <a:rPr lang="en-US" altLang="en-US" sz="1400">
                <a:solidFill>
                  <a:srgbClr val="FF0000"/>
                </a:solidFill>
                <a:cs typeface="Arial" panose="020B0604020202020204" pitchFamily="34" charset="0"/>
              </a:rPr>
              <a:t>**air temp. at vent=25ºC, tropopause elevation=15 km</a:t>
            </a:r>
          </a:p>
        </p:txBody>
      </p:sp>
      <p:sp>
        <p:nvSpPr>
          <p:cNvPr id="23783" name="Text Box 231">
            <a:extLst>
              <a:ext uri="{FF2B5EF4-FFF2-40B4-BE49-F238E27FC236}">
                <a16:creationId xmlns:a16="http://schemas.microsoft.com/office/drawing/2014/main" id="{015C9AE1-1FBF-467A-86E6-5F2F37D02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038600"/>
            <a:ext cx="160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</a:rPr>
              <a:t>Low-latitude**</a:t>
            </a:r>
          </a:p>
        </p:txBody>
      </p:sp>
      <p:sp>
        <p:nvSpPr>
          <p:cNvPr id="23784" name="Line 232">
            <a:extLst>
              <a:ext uri="{FF2B5EF4-FFF2-40B4-BE49-F238E27FC236}">
                <a16:creationId xmlns:a16="http://schemas.microsoft.com/office/drawing/2014/main" id="{6AF37613-59BA-4647-9AD2-D160FA84FE4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10200" y="4114800"/>
            <a:ext cx="3810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85" name="Text Box 233">
            <a:extLst>
              <a:ext uri="{FF2B5EF4-FFF2-40B4-BE49-F238E27FC236}">
                <a16:creationId xmlns:a16="http://schemas.microsoft.com/office/drawing/2014/main" id="{4B2442BA-6B3B-40BA-8CE1-5647A6A08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429000"/>
            <a:ext cx="1536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Humidity=0%</a:t>
            </a:r>
          </a:p>
        </p:txBody>
      </p:sp>
      <p:sp>
        <p:nvSpPr>
          <p:cNvPr id="23786" name="Line 234">
            <a:extLst>
              <a:ext uri="{FF2B5EF4-FFF2-40B4-BE49-F238E27FC236}">
                <a16:creationId xmlns:a16="http://schemas.microsoft.com/office/drawing/2014/main" id="{9B8F160D-5518-4E9D-A79A-8CCCA18FC1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14800" y="3733800"/>
            <a:ext cx="152400" cy="1143000"/>
          </a:xfrm>
          <a:prstGeom prst="line">
            <a:avLst/>
          </a:prstGeom>
          <a:noFill/>
          <a:ln w="28575">
            <a:solidFill>
              <a:srgbClr val="0066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87" name="Line 235">
            <a:extLst>
              <a:ext uri="{FF2B5EF4-FFF2-40B4-BE49-F238E27FC236}">
                <a16:creationId xmlns:a16="http://schemas.microsoft.com/office/drawing/2014/main" id="{32D80175-DB7F-4CD6-B4DC-6FA7A077873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3810000"/>
            <a:ext cx="5334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88" name="Text Box 236">
            <a:extLst>
              <a:ext uri="{FF2B5EF4-FFF2-40B4-BE49-F238E27FC236}">
                <a16:creationId xmlns:a16="http://schemas.microsoft.com/office/drawing/2014/main" id="{F32FB9C1-88D4-448C-A983-7F02B23FF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725" y="3998913"/>
            <a:ext cx="76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100%</a:t>
            </a:r>
          </a:p>
        </p:txBody>
      </p:sp>
      <p:sp>
        <p:nvSpPr>
          <p:cNvPr id="23789" name="Line 237">
            <a:extLst>
              <a:ext uri="{FF2B5EF4-FFF2-40B4-BE49-F238E27FC236}">
                <a16:creationId xmlns:a16="http://schemas.microsoft.com/office/drawing/2014/main" id="{79D9A218-2CD1-48A0-B0D5-CEBEF188FDB3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4343400"/>
            <a:ext cx="228600" cy="609600"/>
          </a:xfrm>
          <a:prstGeom prst="line">
            <a:avLst/>
          </a:prstGeom>
          <a:noFill/>
          <a:ln w="28575">
            <a:solidFill>
              <a:srgbClr val="0066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90" name="Line 238">
            <a:extLst>
              <a:ext uri="{FF2B5EF4-FFF2-40B4-BE49-F238E27FC236}">
                <a16:creationId xmlns:a16="http://schemas.microsoft.com/office/drawing/2014/main" id="{10E43CE9-F3A1-4074-84D1-CA592BE3499A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4343400"/>
            <a:ext cx="3048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92" name="Line 240">
            <a:extLst>
              <a:ext uri="{FF2B5EF4-FFF2-40B4-BE49-F238E27FC236}">
                <a16:creationId xmlns:a16="http://schemas.microsoft.com/office/drawing/2014/main" id="{4B2D8413-026C-45E1-8408-ACECD18FC21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4953000"/>
            <a:ext cx="4800600" cy="0"/>
          </a:xfrm>
          <a:prstGeom prst="line">
            <a:avLst/>
          </a:prstGeom>
          <a:noFill/>
          <a:ln w="9525">
            <a:solidFill>
              <a:srgbClr val="0066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93" name="Text Box 241">
            <a:extLst>
              <a:ext uri="{FF2B5EF4-FFF2-40B4-BE49-F238E27FC236}">
                <a16:creationId xmlns:a16="http://schemas.microsoft.com/office/drawing/2014/main" id="{CF330A1C-2083-4DA1-8ADD-9384B0C42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4572000"/>
            <a:ext cx="121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/>
              <a:t>tropopause</a:t>
            </a:r>
          </a:p>
        </p:txBody>
      </p:sp>
      <p:sp>
        <p:nvSpPr>
          <p:cNvPr id="23794" name="Line 242">
            <a:extLst>
              <a:ext uri="{FF2B5EF4-FFF2-40B4-BE49-F238E27FC236}">
                <a16:creationId xmlns:a16="http://schemas.microsoft.com/office/drawing/2014/main" id="{C4E4F9DA-EE84-4DFA-A8E0-6945140891DA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2817" y="4384675"/>
            <a:ext cx="480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95" name="Line 243">
            <a:extLst>
              <a:ext uri="{FF2B5EF4-FFF2-40B4-BE49-F238E27FC236}">
                <a16:creationId xmlns:a16="http://schemas.microsoft.com/office/drawing/2014/main" id="{0A8B901A-3EFD-40DC-BA4C-C2D362C277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3199" y="4383087"/>
            <a:ext cx="395287" cy="3413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96" name="Line 244">
            <a:extLst>
              <a:ext uri="{FF2B5EF4-FFF2-40B4-BE49-F238E27FC236}">
                <a16:creationId xmlns:a16="http://schemas.microsoft.com/office/drawing/2014/main" id="{EDCB7AE2-8A30-4D8A-9C59-893E21B1BE4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4800600"/>
            <a:ext cx="76200" cy="152400"/>
          </a:xfrm>
          <a:prstGeom prst="line">
            <a:avLst/>
          </a:prstGeom>
          <a:noFill/>
          <a:ln w="9525">
            <a:solidFill>
              <a:srgbClr val="0066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797" name="Picture 245" descr="vid">
            <a:extLst>
              <a:ext uri="{FF2B5EF4-FFF2-40B4-BE49-F238E27FC236}">
                <a16:creationId xmlns:a16="http://schemas.microsoft.com/office/drawing/2014/main" id="{C58B5ABA-8757-4D99-93CB-34D9229B2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1162050" cy="42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02" name="Rectangle 250">
            <a:extLst>
              <a:ext uri="{FF2B5EF4-FFF2-40B4-BE49-F238E27FC236}">
                <a16:creationId xmlns:a16="http://schemas.microsoft.com/office/drawing/2014/main" id="{018DC1E1-AEE1-4A03-9C60-7020D04A3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7463" y="1587500"/>
            <a:ext cx="4878387" cy="3851275"/>
          </a:xfrm>
          <a:prstGeom prst="rect">
            <a:avLst/>
          </a:prstGeom>
          <a:noFill/>
          <a:ln w="7938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03" name="Line 251">
            <a:extLst>
              <a:ext uri="{FF2B5EF4-FFF2-40B4-BE49-F238E27FC236}">
                <a16:creationId xmlns:a16="http://schemas.microsoft.com/office/drawing/2014/main" id="{F709BB8C-C0E0-498D-AA07-17114277A45D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7463" y="1587500"/>
            <a:ext cx="4878387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04" name="Line 252">
            <a:extLst>
              <a:ext uri="{FF2B5EF4-FFF2-40B4-BE49-F238E27FC236}">
                <a16:creationId xmlns:a16="http://schemas.microsoft.com/office/drawing/2014/main" id="{9550F030-642A-4296-8789-D16CA656B17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7463" y="5438775"/>
            <a:ext cx="4878387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05" name="Line 253">
            <a:extLst>
              <a:ext uri="{FF2B5EF4-FFF2-40B4-BE49-F238E27FC236}">
                <a16:creationId xmlns:a16="http://schemas.microsoft.com/office/drawing/2014/main" id="{48292276-6460-4868-A1F4-B473944DFF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5850" y="1587500"/>
            <a:ext cx="1588" cy="385127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06" name="Line 254">
            <a:extLst>
              <a:ext uri="{FF2B5EF4-FFF2-40B4-BE49-F238E27FC236}">
                <a16:creationId xmlns:a16="http://schemas.microsoft.com/office/drawing/2014/main" id="{D4F278BF-8863-4F4A-A911-765627B6E0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7463" y="1587500"/>
            <a:ext cx="1587" cy="385127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07" name="Line 255">
            <a:extLst>
              <a:ext uri="{FF2B5EF4-FFF2-40B4-BE49-F238E27FC236}">
                <a16:creationId xmlns:a16="http://schemas.microsoft.com/office/drawing/2014/main" id="{E43B5317-78B2-4AFF-AC9C-3315688310A9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7463" y="5438775"/>
            <a:ext cx="4878387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08" name="Line 256">
            <a:extLst>
              <a:ext uri="{FF2B5EF4-FFF2-40B4-BE49-F238E27FC236}">
                <a16:creationId xmlns:a16="http://schemas.microsoft.com/office/drawing/2014/main" id="{BFCDAD28-3B8C-456D-9BC6-284B0182BF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7463" y="1587500"/>
            <a:ext cx="1587" cy="385127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09" name="Line 257">
            <a:extLst>
              <a:ext uri="{FF2B5EF4-FFF2-40B4-BE49-F238E27FC236}">
                <a16:creationId xmlns:a16="http://schemas.microsoft.com/office/drawing/2014/main" id="{94FCFF20-0D87-4AF6-BA2C-9380AAA47B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7463" y="5411788"/>
            <a:ext cx="1587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10" name="Line 258">
            <a:extLst>
              <a:ext uri="{FF2B5EF4-FFF2-40B4-BE49-F238E27FC236}">
                <a16:creationId xmlns:a16="http://schemas.microsoft.com/office/drawing/2014/main" id="{11A3ADDC-95F6-4E20-B896-FEF27F2B157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7463" y="1587500"/>
            <a:ext cx="1587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11" name="Line 259">
            <a:extLst>
              <a:ext uri="{FF2B5EF4-FFF2-40B4-BE49-F238E27FC236}">
                <a16:creationId xmlns:a16="http://schemas.microsoft.com/office/drawing/2014/main" id="{047E5382-04C5-40C1-BBF9-E64BE4295A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7463" y="5386388"/>
            <a:ext cx="1587" cy="523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12" name="Line 260">
            <a:extLst>
              <a:ext uri="{FF2B5EF4-FFF2-40B4-BE49-F238E27FC236}">
                <a16:creationId xmlns:a16="http://schemas.microsoft.com/office/drawing/2014/main" id="{17128913-810F-43DB-812F-28B6FBC5B7A0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7463" y="1587500"/>
            <a:ext cx="1587" cy="492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13" name="Freeform 261">
            <a:extLst>
              <a:ext uri="{FF2B5EF4-FFF2-40B4-BE49-F238E27FC236}">
                <a16:creationId xmlns:a16="http://schemas.microsoft.com/office/drawing/2014/main" id="{127C5B4D-5089-4158-8813-270B9E695B81}"/>
              </a:ext>
            </a:extLst>
          </p:cNvPr>
          <p:cNvSpPr>
            <a:spLocks/>
          </p:cNvSpPr>
          <p:nvPr/>
        </p:nvSpPr>
        <p:spPr bwMode="auto">
          <a:xfrm>
            <a:off x="2463800" y="5557838"/>
            <a:ext cx="38100" cy="104775"/>
          </a:xfrm>
          <a:custGeom>
            <a:avLst/>
            <a:gdLst>
              <a:gd name="T0" fmla="*/ 24 w 24"/>
              <a:gd name="T1" fmla="*/ 66 h 66"/>
              <a:gd name="T2" fmla="*/ 16 w 24"/>
              <a:gd name="T3" fmla="*/ 66 h 66"/>
              <a:gd name="T4" fmla="*/ 16 w 24"/>
              <a:gd name="T5" fmla="*/ 15 h 66"/>
              <a:gd name="T6" fmla="*/ 12 w 24"/>
              <a:gd name="T7" fmla="*/ 17 h 66"/>
              <a:gd name="T8" fmla="*/ 9 w 24"/>
              <a:gd name="T9" fmla="*/ 19 h 66"/>
              <a:gd name="T10" fmla="*/ 5 w 24"/>
              <a:gd name="T11" fmla="*/ 22 h 66"/>
              <a:gd name="T12" fmla="*/ 0 w 24"/>
              <a:gd name="T13" fmla="*/ 24 h 66"/>
              <a:gd name="T14" fmla="*/ 0 w 24"/>
              <a:gd name="T15" fmla="*/ 17 h 66"/>
              <a:gd name="T16" fmla="*/ 7 w 24"/>
              <a:gd name="T17" fmla="*/ 12 h 66"/>
              <a:gd name="T18" fmla="*/ 12 w 24"/>
              <a:gd name="T19" fmla="*/ 7 h 66"/>
              <a:gd name="T20" fmla="*/ 16 w 24"/>
              <a:gd name="T21" fmla="*/ 3 h 66"/>
              <a:gd name="T22" fmla="*/ 19 w 24"/>
              <a:gd name="T23" fmla="*/ 0 h 66"/>
              <a:gd name="T24" fmla="*/ 24 w 24"/>
              <a:gd name="T25" fmla="*/ 0 h 66"/>
              <a:gd name="T26" fmla="*/ 24 w 24"/>
              <a:gd name="T27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4" h="66">
                <a:moveTo>
                  <a:pt x="24" y="66"/>
                </a:moveTo>
                <a:lnTo>
                  <a:pt x="16" y="66"/>
                </a:lnTo>
                <a:lnTo>
                  <a:pt x="16" y="15"/>
                </a:lnTo>
                <a:lnTo>
                  <a:pt x="12" y="17"/>
                </a:lnTo>
                <a:lnTo>
                  <a:pt x="9" y="19"/>
                </a:lnTo>
                <a:lnTo>
                  <a:pt x="5" y="22"/>
                </a:lnTo>
                <a:lnTo>
                  <a:pt x="0" y="24"/>
                </a:lnTo>
                <a:lnTo>
                  <a:pt x="0" y="17"/>
                </a:lnTo>
                <a:lnTo>
                  <a:pt x="7" y="12"/>
                </a:lnTo>
                <a:lnTo>
                  <a:pt x="12" y="7"/>
                </a:lnTo>
                <a:lnTo>
                  <a:pt x="16" y="3"/>
                </a:lnTo>
                <a:lnTo>
                  <a:pt x="19" y="0"/>
                </a:lnTo>
                <a:lnTo>
                  <a:pt x="24" y="0"/>
                </a:lnTo>
                <a:lnTo>
                  <a:pt x="24" y="6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814" name="Freeform 262">
            <a:extLst>
              <a:ext uri="{FF2B5EF4-FFF2-40B4-BE49-F238E27FC236}">
                <a16:creationId xmlns:a16="http://schemas.microsoft.com/office/drawing/2014/main" id="{CD75F5CA-D8CC-40D5-BADA-F85BEECBCBF3}"/>
              </a:ext>
            </a:extLst>
          </p:cNvPr>
          <p:cNvSpPr>
            <a:spLocks noEditPoints="1"/>
          </p:cNvSpPr>
          <p:nvPr/>
        </p:nvSpPr>
        <p:spPr bwMode="auto">
          <a:xfrm>
            <a:off x="2535238" y="5557838"/>
            <a:ext cx="71437" cy="109537"/>
          </a:xfrm>
          <a:custGeom>
            <a:avLst/>
            <a:gdLst>
              <a:gd name="T0" fmla="*/ 0 w 45"/>
              <a:gd name="T1" fmla="*/ 33 h 69"/>
              <a:gd name="T2" fmla="*/ 2 w 45"/>
              <a:gd name="T3" fmla="*/ 24 h 69"/>
              <a:gd name="T4" fmla="*/ 2 w 45"/>
              <a:gd name="T5" fmla="*/ 15 h 69"/>
              <a:gd name="T6" fmla="*/ 7 w 45"/>
              <a:gd name="T7" fmla="*/ 7 h 69"/>
              <a:gd name="T8" fmla="*/ 12 w 45"/>
              <a:gd name="T9" fmla="*/ 3 h 69"/>
              <a:gd name="T10" fmla="*/ 16 w 45"/>
              <a:gd name="T11" fmla="*/ 0 h 69"/>
              <a:gd name="T12" fmla="*/ 23 w 45"/>
              <a:gd name="T13" fmla="*/ 0 h 69"/>
              <a:gd name="T14" fmla="*/ 28 w 45"/>
              <a:gd name="T15" fmla="*/ 0 h 69"/>
              <a:gd name="T16" fmla="*/ 33 w 45"/>
              <a:gd name="T17" fmla="*/ 3 h 69"/>
              <a:gd name="T18" fmla="*/ 35 w 45"/>
              <a:gd name="T19" fmla="*/ 5 h 69"/>
              <a:gd name="T20" fmla="*/ 40 w 45"/>
              <a:gd name="T21" fmla="*/ 7 h 69"/>
              <a:gd name="T22" fmla="*/ 42 w 45"/>
              <a:gd name="T23" fmla="*/ 12 h 69"/>
              <a:gd name="T24" fmla="*/ 42 w 45"/>
              <a:gd name="T25" fmla="*/ 17 h 69"/>
              <a:gd name="T26" fmla="*/ 45 w 45"/>
              <a:gd name="T27" fmla="*/ 24 h 69"/>
              <a:gd name="T28" fmla="*/ 45 w 45"/>
              <a:gd name="T29" fmla="*/ 33 h 69"/>
              <a:gd name="T30" fmla="*/ 45 w 45"/>
              <a:gd name="T31" fmla="*/ 45 h 69"/>
              <a:gd name="T32" fmla="*/ 42 w 45"/>
              <a:gd name="T33" fmla="*/ 52 h 69"/>
              <a:gd name="T34" fmla="*/ 40 w 45"/>
              <a:gd name="T35" fmla="*/ 59 h 69"/>
              <a:gd name="T36" fmla="*/ 35 w 45"/>
              <a:gd name="T37" fmla="*/ 64 h 69"/>
              <a:gd name="T38" fmla="*/ 30 w 45"/>
              <a:gd name="T39" fmla="*/ 66 h 69"/>
              <a:gd name="T40" fmla="*/ 23 w 45"/>
              <a:gd name="T41" fmla="*/ 69 h 69"/>
              <a:gd name="T42" fmla="*/ 16 w 45"/>
              <a:gd name="T43" fmla="*/ 69 h 69"/>
              <a:gd name="T44" fmla="*/ 12 w 45"/>
              <a:gd name="T45" fmla="*/ 66 h 69"/>
              <a:gd name="T46" fmla="*/ 7 w 45"/>
              <a:gd name="T47" fmla="*/ 62 h 69"/>
              <a:gd name="T48" fmla="*/ 4 w 45"/>
              <a:gd name="T49" fmla="*/ 55 h 69"/>
              <a:gd name="T50" fmla="*/ 2 w 45"/>
              <a:gd name="T51" fmla="*/ 45 h 69"/>
              <a:gd name="T52" fmla="*/ 0 w 45"/>
              <a:gd name="T53" fmla="*/ 33 h 69"/>
              <a:gd name="T54" fmla="*/ 9 w 45"/>
              <a:gd name="T55" fmla="*/ 33 h 69"/>
              <a:gd name="T56" fmla="*/ 9 w 45"/>
              <a:gd name="T57" fmla="*/ 43 h 69"/>
              <a:gd name="T58" fmla="*/ 12 w 45"/>
              <a:gd name="T59" fmla="*/ 52 h 69"/>
              <a:gd name="T60" fmla="*/ 14 w 45"/>
              <a:gd name="T61" fmla="*/ 57 h 69"/>
              <a:gd name="T62" fmla="*/ 16 w 45"/>
              <a:gd name="T63" fmla="*/ 59 h 69"/>
              <a:gd name="T64" fmla="*/ 23 w 45"/>
              <a:gd name="T65" fmla="*/ 62 h 69"/>
              <a:gd name="T66" fmla="*/ 28 w 45"/>
              <a:gd name="T67" fmla="*/ 59 h 69"/>
              <a:gd name="T68" fmla="*/ 33 w 45"/>
              <a:gd name="T69" fmla="*/ 57 h 69"/>
              <a:gd name="T70" fmla="*/ 35 w 45"/>
              <a:gd name="T71" fmla="*/ 52 h 69"/>
              <a:gd name="T72" fmla="*/ 35 w 45"/>
              <a:gd name="T73" fmla="*/ 43 h 69"/>
              <a:gd name="T74" fmla="*/ 35 w 45"/>
              <a:gd name="T75" fmla="*/ 33 h 69"/>
              <a:gd name="T76" fmla="*/ 35 w 45"/>
              <a:gd name="T77" fmla="*/ 24 h 69"/>
              <a:gd name="T78" fmla="*/ 35 w 45"/>
              <a:gd name="T79" fmla="*/ 17 h 69"/>
              <a:gd name="T80" fmla="*/ 33 w 45"/>
              <a:gd name="T81" fmla="*/ 12 h 69"/>
              <a:gd name="T82" fmla="*/ 28 w 45"/>
              <a:gd name="T83" fmla="*/ 7 h 69"/>
              <a:gd name="T84" fmla="*/ 23 w 45"/>
              <a:gd name="T85" fmla="*/ 7 h 69"/>
              <a:gd name="T86" fmla="*/ 16 w 45"/>
              <a:gd name="T87" fmla="*/ 7 h 69"/>
              <a:gd name="T88" fmla="*/ 14 w 45"/>
              <a:gd name="T89" fmla="*/ 12 h 69"/>
              <a:gd name="T90" fmla="*/ 12 w 45"/>
              <a:gd name="T91" fmla="*/ 17 h 69"/>
              <a:gd name="T92" fmla="*/ 9 w 45"/>
              <a:gd name="T93" fmla="*/ 24 h 69"/>
              <a:gd name="T94" fmla="*/ 9 w 45"/>
              <a:gd name="T95" fmla="*/ 33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5" h="69">
                <a:moveTo>
                  <a:pt x="0" y="33"/>
                </a:moveTo>
                <a:lnTo>
                  <a:pt x="2" y="24"/>
                </a:lnTo>
                <a:lnTo>
                  <a:pt x="2" y="15"/>
                </a:lnTo>
                <a:lnTo>
                  <a:pt x="7" y="7"/>
                </a:lnTo>
                <a:lnTo>
                  <a:pt x="12" y="3"/>
                </a:lnTo>
                <a:lnTo>
                  <a:pt x="16" y="0"/>
                </a:lnTo>
                <a:lnTo>
                  <a:pt x="23" y="0"/>
                </a:lnTo>
                <a:lnTo>
                  <a:pt x="28" y="0"/>
                </a:lnTo>
                <a:lnTo>
                  <a:pt x="33" y="3"/>
                </a:lnTo>
                <a:lnTo>
                  <a:pt x="35" y="5"/>
                </a:lnTo>
                <a:lnTo>
                  <a:pt x="40" y="7"/>
                </a:lnTo>
                <a:lnTo>
                  <a:pt x="42" y="12"/>
                </a:lnTo>
                <a:lnTo>
                  <a:pt x="42" y="17"/>
                </a:lnTo>
                <a:lnTo>
                  <a:pt x="45" y="24"/>
                </a:lnTo>
                <a:lnTo>
                  <a:pt x="45" y="33"/>
                </a:lnTo>
                <a:lnTo>
                  <a:pt x="45" y="45"/>
                </a:lnTo>
                <a:lnTo>
                  <a:pt x="42" y="52"/>
                </a:lnTo>
                <a:lnTo>
                  <a:pt x="40" y="59"/>
                </a:lnTo>
                <a:lnTo>
                  <a:pt x="35" y="64"/>
                </a:lnTo>
                <a:lnTo>
                  <a:pt x="30" y="66"/>
                </a:lnTo>
                <a:lnTo>
                  <a:pt x="23" y="69"/>
                </a:lnTo>
                <a:lnTo>
                  <a:pt x="16" y="69"/>
                </a:lnTo>
                <a:lnTo>
                  <a:pt x="12" y="66"/>
                </a:lnTo>
                <a:lnTo>
                  <a:pt x="7" y="62"/>
                </a:lnTo>
                <a:lnTo>
                  <a:pt x="4" y="55"/>
                </a:lnTo>
                <a:lnTo>
                  <a:pt x="2" y="45"/>
                </a:lnTo>
                <a:lnTo>
                  <a:pt x="0" y="33"/>
                </a:lnTo>
                <a:close/>
                <a:moveTo>
                  <a:pt x="9" y="33"/>
                </a:moveTo>
                <a:lnTo>
                  <a:pt x="9" y="43"/>
                </a:lnTo>
                <a:lnTo>
                  <a:pt x="12" y="52"/>
                </a:lnTo>
                <a:lnTo>
                  <a:pt x="14" y="57"/>
                </a:lnTo>
                <a:lnTo>
                  <a:pt x="16" y="59"/>
                </a:lnTo>
                <a:lnTo>
                  <a:pt x="23" y="62"/>
                </a:lnTo>
                <a:lnTo>
                  <a:pt x="28" y="59"/>
                </a:lnTo>
                <a:lnTo>
                  <a:pt x="33" y="57"/>
                </a:lnTo>
                <a:lnTo>
                  <a:pt x="35" y="52"/>
                </a:lnTo>
                <a:lnTo>
                  <a:pt x="35" y="43"/>
                </a:lnTo>
                <a:lnTo>
                  <a:pt x="35" y="33"/>
                </a:lnTo>
                <a:lnTo>
                  <a:pt x="35" y="24"/>
                </a:lnTo>
                <a:lnTo>
                  <a:pt x="35" y="17"/>
                </a:lnTo>
                <a:lnTo>
                  <a:pt x="33" y="12"/>
                </a:lnTo>
                <a:lnTo>
                  <a:pt x="28" y="7"/>
                </a:lnTo>
                <a:lnTo>
                  <a:pt x="23" y="7"/>
                </a:lnTo>
                <a:lnTo>
                  <a:pt x="16" y="7"/>
                </a:lnTo>
                <a:lnTo>
                  <a:pt x="14" y="12"/>
                </a:lnTo>
                <a:lnTo>
                  <a:pt x="12" y="17"/>
                </a:lnTo>
                <a:lnTo>
                  <a:pt x="9" y="24"/>
                </a:lnTo>
                <a:lnTo>
                  <a:pt x="9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815" name="Freeform 263">
            <a:extLst>
              <a:ext uri="{FF2B5EF4-FFF2-40B4-BE49-F238E27FC236}">
                <a16:creationId xmlns:a16="http://schemas.microsoft.com/office/drawing/2014/main" id="{72B43D0B-1602-40D2-BF59-95F309FA3B19}"/>
              </a:ext>
            </a:extLst>
          </p:cNvPr>
          <p:cNvSpPr>
            <a:spLocks/>
          </p:cNvSpPr>
          <p:nvPr/>
        </p:nvSpPr>
        <p:spPr bwMode="auto">
          <a:xfrm>
            <a:off x="2617788" y="5502275"/>
            <a:ext cx="47625" cy="71438"/>
          </a:xfrm>
          <a:custGeom>
            <a:avLst/>
            <a:gdLst>
              <a:gd name="T0" fmla="*/ 0 w 30"/>
              <a:gd name="T1" fmla="*/ 33 h 45"/>
              <a:gd name="T2" fmla="*/ 4 w 30"/>
              <a:gd name="T3" fmla="*/ 31 h 45"/>
              <a:gd name="T4" fmla="*/ 7 w 30"/>
              <a:gd name="T5" fmla="*/ 35 h 45"/>
              <a:gd name="T6" fmla="*/ 9 w 30"/>
              <a:gd name="T7" fmla="*/ 38 h 45"/>
              <a:gd name="T8" fmla="*/ 12 w 30"/>
              <a:gd name="T9" fmla="*/ 40 h 45"/>
              <a:gd name="T10" fmla="*/ 14 w 30"/>
              <a:gd name="T11" fmla="*/ 40 h 45"/>
              <a:gd name="T12" fmla="*/ 19 w 30"/>
              <a:gd name="T13" fmla="*/ 40 h 45"/>
              <a:gd name="T14" fmla="*/ 21 w 30"/>
              <a:gd name="T15" fmla="*/ 38 h 45"/>
              <a:gd name="T16" fmla="*/ 23 w 30"/>
              <a:gd name="T17" fmla="*/ 33 h 45"/>
              <a:gd name="T18" fmla="*/ 23 w 30"/>
              <a:gd name="T19" fmla="*/ 28 h 45"/>
              <a:gd name="T20" fmla="*/ 23 w 30"/>
              <a:gd name="T21" fmla="*/ 26 h 45"/>
              <a:gd name="T22" fmla="*/ 21 w 30"/>
              <a:gd name="T23" fmla="*/ 21 h 45"/>
              <a:gd name="T24" fmla="*/ 19 w 30"/>
              <a:gd name="T25" fmla="*/ 19 h 45"/>
              <a:gd name="T26" fmla="*/ 14 w 30"/>
              <a:gd name="T27" fmla="*/ 19 h 45"/>
              <a:gd name="T28" fmla="*/ 12 w 30"/>
              <a:gd name="T29" fmla="*/ 19 h 45"/>
              <a:gd name="T30" fmla="*/ 9 w 30"/>
              <a:gd name="T31" fmla="*/ 21 h 45"/>
              <a:gd name="T32" fmla="*/ 7 w 30"/>
              <a:gd name="T33" fmla="*/ 21 h 45"/>
              <a:gd name="T34" fmla="*/ 7 w 30"/>
              <a:gd name="T35" fmla="*/ 24 h 45"/>
              <a:gd name="T36" fmla="*/ 0 w 30"/>
              <a:gd name="T37" fmla="*/ 24 h 45"/>
              <a:gd name="T38" fmla="*/ 4 w 30"/>
              <a:gd name="T39" fmla="*/ 0 h 45"/>
              <a:gd name="T40" fmla="*/ 28 w 30"/>
              <a:gd name="T41" fmla="*/ 0 h 45"/>
              <a:gd name="T42" fmla="*/ 28 w 30"/>
              <a:gd name="T43" fmla="*/ 5 h 45"/>
              <a:gd name="T44" fmla="*/ 9 w 30"/>
              <a:gd name="T45" fmla="*/ 5 h 45"/>
              <a:gd name="T46" fmla="*/ 7 w 30"/>
              <a:gd name="T47" fmla="*/ 16 h 45"/>
              <a:gd name="T48" fmla="*/ 12 w 30"/>
              <a:gd name="T49" fmla="*/ 14 h 45"/>
              <a:gd name="T50" fmla="*/ 16 w 30"/>
              <a:gd name="T51" fmla="*/ 14 h 45"/>
              <a:gd name="T52" fmla="*/ 21 w 30"/>
              <a:gd name="T53" fmla="*/ 14 h 45"/>
              <a:gd name="T54" fmla="*/ 26 w 30"/>
              <a:gd name="T55" fmla="*/ 19 h 45"/>
              <a:gd name="T56" fmla="*/ 28 w 30"/>
              <a:gd name="T57" fmla="*/ 24 h 45"/>
              <a:gd name="T58" fmla="*/ 30 w 30"/>
              <a:gd name="T59" fmla="*/ 28 h 45"/>
              <a:gd name="T60" fmla="*/ 28 w 30"/>
              <a:gd name="T61" fmla="*/ 35 h 45"/>
              <a:gd name="T62" fmla="*/ 26 w 30"/>
              <a:gd name="T63" fmla="*/ 40 h 45"/>
              <a:gd name="T64" fmla="*/ 21 w 30"/>
              <a:gd name="T65" fmla="*/ 42 h 45"/>
              <a:gd name="T66" fmla="*/ 14 w 30"/>
              <a:gd name="T67" fmla="*/ 45 h 45"/>
              <a:gd name="T68" fmla="*/ 9 w 30"/>
              <a:gd name="T69" fmla="*/ 45 h 45"/>
              <a:gd name="T70" fmla="*/ 4 w 30"/>
              <a:gd name="T71" fmla="*/ 40 h 45"/>
              <a:gd name="T72" fmla="*/ 2 w 30"/>
              <a:gd name="T73" fmla="*/ 38 h 45"/>
              <a:gd name="T74" fmla="*/ 0 w 30"/>
              <a:gd name="T75" fmla="*/ 33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0" h="45">
                <a:moveTo>
                  <a:pt x="0" y="33"/>
                </a:moveTo>
                <a:lnTo>
                  <a:pt x="4" y="31"/>
                </a:lnTo>
                <a:lnTo>
                  <a:pt x="7" y="35"/>
                </a:lnTo>
                <a:lnTo>
                  <a:pt x="9" y="38"/>
                </a:lnTo>
                <a:lnTo>
                  <a:pt x="12" y="40"/>
                </a:lnTo>
                <a:lnTo>
                  <a:pt x="14" y="40"/>
                </a:lnTo>
                <a:lnTo>
                  <a:pt x="19" y="40"/>
                </a:lnTo>
                <a:lnTo>
                  <a:pt x="21" y="38"/>
                </a:lnTo>
                <a:lnTo>
                  <a:pt x="23" y="33"/>
                </a:lnTo>
                <a:lnTo>
                  <a:pt x="23" y="28"/>
                </a:lnTo>
                <a:lnTo>
                  <a:pt x="23" y="26"/>
                </a:lnTo>
                <a:lnTo>
                  <a:pt x="21" y="21"/>
                </a:lnTo>
                <a:lnTo>
                  <a:pt x="19" y="19"/>
                </a:lnTo>
                <a:lnTo>
                  <a:pt x="14" y="19"/>
                </a:lnTo>
                <a:lnTo>
                  <a:pt x="12" y="19"/>
                </a:lnTo>
                <a:lnTo>
                  <a:pt x="9" y="21"/>
                </a:lnTo>
                <a:lnTo>
                  <a:pt x="7" y="21"/>
                </a:lnTo>
                <a:lnTo>
                  <a:pt x="7" y="24"/>
                </a:lnTo>
                <a:lnTo>
                  <a:pt x="0" y="24"/>
                </a:lnTo>
                <a:lnTo>
                  <a:pt x="4" y="0"/>
                </a:lnTo>
                <a:lnTo>
                  <a:pt x="28" y="0"/>
                </a:lnTo>
                <a:lnTo>
                  <a:pt x="28" y="5"/>
                </a:lnTo>
                <a:lnTo>
                  <a:pt x="9" y="5"/>
                </a:lnTo>
                <a:lnTo>
                  <a:pt x="7" y="16"/>
                </a:lnTo>
                <a:lnTo>
                  <a:pt x="12" y="14"/>
                </a:lnTo>
                <a:lnTo>
                  <a:pt x="16" y="14"/>
                </a:lnTo>
                <a:lnTo>
                  <a:pt x="21" y="14"/>
                </a:lnTo>
                <a:lnTo>
                  <a:pt x="26" y="19"/>
                </a:lnTo>
                <a:lnTo>
                  <a:pt x="28" y="24"/>
                </a:lnTo>
                <a:lnTo>
                  <a:pt x="30" y="28"/>
                </a:lnTo>
                <a:lnTo>
                  <a:pt x="28" y="35"/>
                </a:lnTo>
                <a:lnTo>
                  <a:pt x="26" y="40"/>
                </a:lnTo>
                <a:lnTo>
                  <a:pt x="21" y="42"/>
                </a:lnTo>
                <a:lnTo>
                  <a:pt x="14" y="45"/>
                </a:lnTo>
                <a:lnTo>
                  <a:pt x="9" y="45"/>
                </a:lnTo>
                <a:lnTo>
                  <a:pt x="4" y="40"/>
                </a:lnTo>
                <a:lnTo>
                  <a:pt x="2" y="38"/>
                </a:lnTo>
                <a:lnTo>
                  <a:pt x="0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816" name="Line 264">
            <a:extLst>
              <a:ext uri="{FF2B5EF4-FFF2-40B4-BE49-F238E27FC236}">
                <a16:creationId xmlns:a16="http://schemas.microsoft.com/office/drawing/2014/main" id="{FC8E5BE0-A682-48DA-90E6-D0CDBB1DB7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21000" y="5411788"/>
            <a:ext cx="1588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17" name="Line 265">
            <a:extLst>
              <a:ext uri="{FF2B5EF4-FFF2-40B4-BE49-F238E27FC236}">
                <a16:creationId xmlns:a16="http://schemas.microsoft.com/office/drawing/2014/main" id="{49A925C7-DA5A-4A56-9CF6-B19444D77046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1000" y="1587500"/>
            <a:ext cx="1588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18" name="Line 266">
            <a:extLst>
              <a:ext uri="{FF2B5EF4-FFF2-40B4-BE49-F238E27FC236}">
                <a16:creationId xmlns:a16="http://schemas.microsoft.com/office/drawing/2014/main" id="{52157B74-1A7B-445B-A749-68B8F05681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38488" y="5411788"/>
            <a:ext cx="1587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19" name="Line 267">
            <a:extLst>
              <a:ext uri="{FF2B5EF4-FFF2-40B4-BE49-F238E27FC236}">
                <a16:creationId xmlns:a16="http://schemas.microsoft.com/office/drawing/2014/main" id="{405E9B22-F6CB-4AB6-84F0-EB598F3DB2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8488" y="1587500"/>
            <a:ext cx="1587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20" name="Line 268">
            <a:extLst>
              <a:ext uri="{FF2B5EF4-FFF2-40B4-BE49-F238E27FC236}">
                <a16:creationId xmlns:a16="http://schemas.microsoft.com/office/drawing/2014/main" id="{CD2CB986-4787-4445-8F74-477FC70B3A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87713" y="5411788"/>
            <a:ext cx="1587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21" name="Line 269">
            <a:extLst>
              <a:ext uri="{FF2B5EF4-FFF2-40B4-BE49-F238E27FC236}">
                <a16:creationId xmlns:a16="http://schemas.microsoft.com/office/drawing/2014/main" id="{EE6DC174-BBD3-4EAB-A0D6-861451027E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7713" y="1587500"/>
            <a:ext cx="1587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22" name="Line 270">
            <a:extLst>
              <a:ext uri="{FF2B5EF4-FFF2-40B4-BE49-F238E27FC236}">
                <a16:creationId xmlns:a16="http://schemas.microsoft.com/office/drawing/2014/main" id="{C6FBA174-3199-4907-82CB-2EC40B39F3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08363" y="5411788"/>
            <a:ext cx="1587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23" name="Line 271">
            <a:extLst>
              <a:ext uri="{FF2B5EF4-FFF2-40B4-BE49-F238E27FC236}">
                <a16:creationId xmlns:a16="http://schemas.microsoft.com/office/drawing/2014/main" id="{CF2FEC8A-D898-4FBC-846A-7833A362CB0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8363" y="1587500"/>
            <a:ext cx="1587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24" name="Line 272">
            <a:extLst>
              <a:ext uri="{FF2B5EF4-FFF2-40B4-BE49-F238E27FC236}">
                <a16:creationId xmlns:a16="http://schemas.microsoft.com/office/drawing/2014/main" id="{8B75EC1B-0D09-41DA-943C-A92A12BB40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5200" y="5411788"/>
            <a:ext cx="1588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25" name="Line 273">
            <a:extLst>
              <a:ext uri="{FF2B5EF4-FFF2-40B4-BE49-F238E27FC236}">
                <a16:creationId xmlns:a16="http://schemas.microsoft.com/office/drawing/2014/main" id="{7283BA0C-EDA2-4794-BAC0-A93D82FCC1AD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1587500"/>
            <a:ext cx="1588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26" name="Line 274">
            <a:extLst>
              <a:ext uri="{FF2B5EF4-FFF2-40B4-BE49-F238E27FC236}">
                <a16:creationId xmlns:a16="http://schemas.microsoft.com/office/drawing/2014/main" id="{DF05A8B4-C8FB-4281-8188-9284BBA1BE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87750" y="5411788"/>
            <a:ext cx="1588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27" name="Line 275">
            <a:extLst>
              <a:ext uri="{FF2B5EF4-FFF2-40B4-BE49-F238E27FC236}">
                <a16:creationId xmlns:a16="http://schemas.microsoft.com/office/drawing/2014/main" id="{363FA71F-FBBA-46EB-A305-5F587BF6FEA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7750" y="1587500"/>
            <a:ext cx="1588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28" name="Line 276">
            <a:extLst>
              <a:ext uri="{FF2B5EF4-FFF2-40B4-BE49-F238E27FC236}">
                <a16:creationId xmlns:a16="http://schemas.microsoft.com/office/drawing/2014/main" id="{612D0C53-3A8C-4A2E-B0F4-6263E73896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56013" y="5411788"/>
            <a:ext cx="1587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29" name="Line 277">
            <a:extLst>
              <a:ext uri="{FF2B5EF4-FFF2-40B4-BE49-F238E27FC236}">
                <a16:creationId xmlns:a16="http://schemas.microsoft.com/office/drawing/2014/main" id="{BF9931B3-44BC-4A99-9EDF-D1DB4D820FF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6013" y="1587500"/>
            <a:ext cx="1587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30" name="Line 278">
            <a:extLst>
              <a:ext uri="{FF2B5EF4-FFF2-40B4-BE49-F238E27FC236}">
                <a16:creationId xmlns:a16="http://schemas.microsoft.com/office/drawing/2014/main" id="{ACAD8351-A348-41CA-A848-13D88D00D8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513" y="5411788"/>
            <a:ext cx="1587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31" name="Line 279">
            <a:extLst>
              <a:ext uri="{FF2B5EF4-FFF2-40B4-BE49-F238E27FC236}">
                <a16:creationId xmlns:a16="http://schemas.microsoft.com/office/drawing/2014/main" id="{FE800518-6218-4FD8-B808-4FB9DC28E0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9513" y="1587500"/>
            <a:ext cx="1587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32" name="Line 280">
            <a:extLst>
              <a:ext uri="{FF2B5EF4-FFF2-40B4-BE49-F238E27FC236}">
                <a16:creationId xmlns:a16="http://schemas.microsoft.com/office/drawing/2014/main" id="{63647EF6-39C8-421D-BA35-39002D1DC4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75075" y="5411788"/>
            <a:ext cx="1588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33" name="Line 281">
            <a:extLst>
              <a:ext uri="{FF2B5EF4-FFF2-40B4-BE49-F238E27FC236}">
                <a16:creationId xmlns:a16="http://schemas.microsoft.com/office/drawing/2014/main" id="{528AD803-8B76-46D8-ACC0-202C74A439BD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5075" y="1587500"/>
            <a:ext cx="1588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34" name="Line 282">
            <a:extLst>
              <a:ext uri="{FF2B5EF4-FFF2-40B4-BE49-F238E27FC236}">
                <a16:creationId xmlns:a16="http://schemas.microsoft.com/office/drawing/2014/main" id="{42B8B652-B2B6-44FC-9771-4BBF0324DC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75075" y="5386388"/>
            <a:ext cx="1588" cy="523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35" name="Line 283">
            <a:extLst>
              <a:ext uri="{FF2B5EF4-FFF2-40B4-BE49-F238E27FC236}">
                <a16:creationId xmlns:a16="http://schemas.microsoft.com/office/drawing/2014/main" id="{63CBAADE-5484-44CB-9466-0897DB9AF78C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5075" y="1587500"/>
            <a:ext cx="1588" cy="492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36" name="Freeform 284">
            <a:extLst>
              <a:ext uri="{FF2B5EF4-FFF2-40B4-BE49-F238E27FC236}">
                <a16:creationId xmlns:a16="http://schemas.microsoft.com/office/drawing/2014/main" id="{3CDE67E3-8361-4D61-A93E-D8EE68E79E01}"/>
              </a:ext>
            </a:extLst>
          </p:cNvPr>
          <p:cNvSpPr>
            <a:spLocks/>
          </p:cNvSpPr>
          <p:nvPr/>
        </p:nvSpPr>
        <p:spPr bwMode="auto">
          <a:xfrm>
            <a:off x="3681413" y="5557838"/>
            <a:ext cx="41275" cy="104775"/>
          </a:xfrm>
          <a:custGeom>
            <a:avLst/>
            <a:gdLst>
              <a:gd name="T0" fmla="*/ 26 w 26"/>
              <a:gd name="T1" fmla="*/ 66 h 66"/>
              <a:gd name="T2" fmla="*/ 17 w 26"/>
              <a:gd name="T3" fmla="*/ 66 h 66"/>
              <a:gd name="T4" fmla="*/ 17 w 26"/>
              <a:gd name="T5" fmla="*/ 15 h 66"/>
              <a:gd name="T6" fmla="*/ 15 w 26"/>
              <a:gd name="T7" fmla="*/ 17 h 66"/>
              <a:gd name="T8" fmla="*/ 10 w 26"/>
              <a:gd name="T9" fmla="*/ 19 h 66"/>
              <a:gd name="T10" fmla="*/ 5 w 26"/>
              <a:gd name="T11" fmla="*/ 22 h 66"/>
              <a:gd name="T12" fmla="*/ 0 w 26"/>
              <a:gd name="T13" fmla="*/ 24 h 66"/>
              <a:gd name="T14" fmla="*/ 0 w 26"/>
              <a:gd name="T15" fmla="*/ 17 h 66"/>
              <a:gd name="T16" fmla="*/ 8 w 26"/>
              <a:gd name="T17" fmla="*/ 12 h 66"/>
              <a:gd name="T18" fmla="*/ 12 w 26"/>
              <a:gd name="T19" fmla="*/ 7 h 66"/>
              <a:gd name="T20" fmla="*/ 17 w 26"/>
              <a:gd name="T21" fmla="*/ 3 h 66"/>
              <a:gd name="T22" fmla="*/ 19 w 26"/>
              <a:gd name="T23" fmla="*/ 0 h 66"/>
              <a:gd name="T24" fmla="*/ 26 w 26"/>
              <a:gd name="T25" fmla="*/ 0 h 66"/>
              <a:gd name="T26" fmla="*/ 26 w 26"/>
              <a:gd name="T27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" h="66">
                <a:moveTo>
                  <a:pt x="26" y="66"/>
                </a:moveTo>
                <a:lnTo>
                  <a:pt x="17" y="66"/>
                </a:lnTo>
                <a:lnTo>
                  <a:pt x="17" y="15"/>
                </a:lnTo>
                <a:lnTo>
                  <a:pt x="15" y="17"/>
                </a:lnTo>
                <a:lnTo>
                  <a:pt x="10" y="19"/>
                </a:lnTo>
                <a:lnTo>
                  <a:pt x="5" y="22"/>
                </a:lnTo>
                <a:lnTo>
                  <a:pt x="0" y="24"/>
                </a:lnTo>
                <a:lnTo>
                  <a:pt x="0" y="17"/>
                </a:lnTo>
                <a:lnTo>
                  <a:pt x="8" y="12"/>
                </a:lnTo>
                <a:lnTo>
                  <a:pt x="12" y="7"/>
                </a:lnTo>
                <a:lnTo>
                  <a:pt x="17" y="3"/>
                </a:lnTo>
                <a:lnTo>
                  <a:pt x="19" y="0"/>
                </a:lnTo>
                <a:lnTo>
                  <a:pt x="26" y="0"/>
                </a:lnTo>
                <a:lnTo>
                  <a:pt x="26" y="6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837" name="Freeform 285">
            <a:extLst>
              <a:ext uri="{FF2B5EF4-FFF2-40B4-BE49-F238E27FC236}">
                <a16:creationId xmlns:a16="http://schemas.microsoft.com/office/drawing/2014/main" id="{A14538C4-22FA-41B7-B899-0D9CBEC40F77}"/>
              </a:ext>
            </a:extLst>
          </p:cNvPr>
          <p:cNvSpPr>
            <a:spLocks noEditPoints="1"/>
          </p:cNvSpPr>
          <p:nvPr/>
        </p:nvSpPr>
        <p:spPr bwMode="auto">
          <a:xfrm>
            <a:off x="3757613" y="5557838"/>
            <a:ext cx="66675" cy="109537"/>
          </a:xfrm>
          <a:custGeom>
            <a:avLst/>
            <a:gdLst>
              <a:gd name="T0" fmla="*/ 0 w 42"/>
              <a:gd name="T1" fmla="*/ 33 h 69"/>
              <a:gd name="T2" fmla="*/ 0 w 42"/>
              <a:gd name="T3" fmla="*/ 24 h 69"/>
              <a:gd name="T4" fmla="*/ 2 w 42"/>
              <a:gd name="T5" fmla="*/ 15 h 69"/>
              <a:gd name="T6" fmla="*/ 4 w 42"/>
              <a:gd name="T7" fmla="*/ 7 h 69"/>
              <a:gd name="T8" fmla="*/ 9 w 42"/>
              <a:gd name="T9" fmla="*/ 3 h 69"/>
              <a:gd name="T10" fmla="*/ 14 w 42"/>
              <a:gd name="T11" fmla="*/ 0 h 69"/>
              <a:gd name="T12" fmla="*/ 21 w 42"/>
              <a:gd name="T13" fmla="*/ 0 h 69"/>
              <a:gd name="T14" fmla="*/ 26 w 42"/>
              <a:gd name="T15" fmla="*/ 0 h 69"/>
              <a:gd name="T16" fmla="*/ 30 w 42"/>
              <a:gd name="T17" fmla="*/ 3 h 69"/>
              <a:gd name="T18" fmla="*/ 33 w 42"/>
              <a:gd name="T19" fmla="*/ 5 h 69"/>
              <a:gd name="T20" fmla="*/ 37 w 42"/>
              <a:gd name="T21" fmla="*/ 7 h 69"/>
              <a:gd name="T22" fmla="*/ 40 w 42"/>
              <a:gd name="T23" fmla="*/ 12 h 69"/>
              <a:gd name="T24" fmla="*/ 42 w 42"/>
              <a:gd name="T25" fmla="*/ 17 h 69"/>
              <a:gd name="T26" fmla="*/ 42 w 42"/>
              <a:gd name="T27" fmla="*/ 24 h 69"/>
              <a:gd name="T28" fmla="*/ 42 w 42"/>
              <a:gd name="T29" fmla="*/ 33 h 69"/>
              <a:gd name="T30" fmla="*/ 42 w 42"/>
              <a:gd name="T31" fmla="*/ 45 h 69"/>
              <a:gd name="T32" fmla="*/ 40 w 42"/>
              <a:gd name="T33" fmla="*/ 52 h 69"/>
              <a:gd name="T34" fmla="*/ 37 w 42"/>
              <a:gd name="T35" fmla="*/ 59 h 69"/>
              <a:gd name="T36" fmla="*/ 33 w 42"/>
              <a:gd name="T37" fmla="*/ 64 h 69"/>
              <a:gd name="T38" fmla="*/ 28 w 42"/>
              <a:gd name="T39" fmla="*/ 66 h 69"/>
              <a:gd name="T40" fmla="*/ 21 w 42"/>
              <a:gd name="T41" fmla="*/ 69 h 69"/>
              <a:gd name="T42" fmla="*/ 14 w 42"/>
              <a:gd name="T43" fmla="*/ 69 h 69"/>
              <a:gd name="T44" fmla="*/ 9 w 42"/>
              <a:gd name="T45" fmla="*/ 66 h 69"/>
              <a:gd name="T46" fmla="*/ 4 w 42"/>
              <a:gd name="T47" fmla="*/ 62 h 69"/>
              <a:gd name="T48" fmla="*/ 2 w 42"/>
              <a:gd name="T49" fmla="*/ 55 h 69"/>
              <a:gd name="T50" fmla="*/ 0 w 42"/>
              <a:gd name="T51" fmla="*/ 45 h 69"/>
              <a:gd name="T52" fmla="*/ 0 w 42"/>
              <a:gd name="T53" fmla="*/ 33 h 69"/>
              <a:gd name="T54" fmla="*/ 7 w 42"/>
              <a:gd name="T55" fmla="*/ 33 h 69"/>
              <a:gd name="T56" fmla="*/ 7 w 42"/>
              <a:gd name="T57" fmla="*/ 43 h 69"/>
              <a:gd name="T58" fmla="*/ 9 w 42"/>
              <a:gd name="T59" fmla="*/ 52 h 69"/>
              <a:gd name="T60" fmla="*/ 11 w 42"/>
              <a:gd name="T61" fmla="*/ 57 h 69"/>
              <a:gd name="T62" fmla="*/ 16 w 42"/>
              <a:gd name="T63" fmla="*/ 59 h 69"/>
              <a:gd name="T64" fmla="*/ 21 w 42"/>
              <a:gd name="T65" fmla="*/ 62 h 69"/>
              <a:gd name="T66" fmla="*/ 26 w 42"/>
              <a:gd name="T67" fmla="*/ 59 h 69"/>
              <a:gd name="T68" fmla="*/ 30 w 42"/>
              <a:gd name="T69" fmla="*/ 57 h 69"/>
              <a:gd name="T70" fmla="*/ 33 w 42"/>
              <a:gd name="T71" fmla="*/ 52 h 69"/>
              <a:gd name="T72" fmla="*/ 33 w 42"/>
              <a:gd name="T73" fmla="*/ 43 h 69"/>
              <a:gd name="T74" fmla="*/ 35 w 42"/>
              <a:gd name="T75" fmla="*/ 33 h 69"/>
              <a:gd name="T76" fmla="*/ 33 w 42"/>
              <a:gd name="T77" fmla="*/ 24 h 69"/>
              <a:gd name="T78" fmla="*/ 33 w 42"/>
              <a:gd name="T79" fmla="*/ 17 h 69"/>
              <a:gd name="T80" fmla="*/ 30 w 42"/>
              <a:gd name="T81" fmla="*/ 12 h 69"/>
              <a:gd name="T82" fmla="*/ 26 w 42"/>
              <a:gd name="T83" fmla="*/ 7 h 69"/>
              <a:gd name="T84" fmla="*/ 21 w 42"/>
              <a:gd name="T85" fmla="*/ 7 h 69"/>
              <a:gd name="T86" fmla="*/ 16 w 42"/>
              <a:gd name="T87" fmla="*/ 7 h 69"/>
              <a:gd name="T88" fmla="*/ 11 w 42"/>
              <a:gd name="T89" fmla="*/ 12 h 69"/>
              <a:gd name="T90" fmla="*/ 9 w 42"/>
              <a:gd name="T91" fmla="*/ 17 h 69"/>
              <a:gd name="T92" fmla="*/ 7 w 42"/>
              <a:gd name="T93" fmla="*/ 24 h 69"/>
              <a:gd name="T94" fmla="*/ 7 w 42"/>
              <a:gd name="T95" fmla="*/ 33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2" h="69">
                <a:moveTo>
                  <a:pt x="0" y="33"/>
                </a:moveTo>
                <a:lnTo>
                  <a:pt x="0" y="24"/>
                </a:lnTo>
                <a:lnTo>
                  <a:pt x="2" y="15"/>
                </a:lnTo>
                <a:lnTo>
                  <a:pt x="4" y="7"/>
                </a:lnTo>
                <a:lnTo>
                  <a:pt x="9" y="3"/>
                </a:lnTo>
                <a:lnTo>
                  <a:pt x="14" y="0"/>
                </a:lnTo>
                <a:lnTo>
                  <a:pt x="21" y="0"/>
                </a:lnTo>
                <a:lnTo>
                  <a:pt x="26" y="0"/>
                </a:lnTo>
                <a:lnTo>
                  <a:pt x="30" y="3"/>
                </a:lnTo>
                <a:lnTo>
                  <a:pt x="33" y="5"/>
                </a:lnTo>
                <a:lnTo>
                  <a:pt x="37" y="7"/>
                </a:lnTo>
                <a:lnTo>
                  <a:pt x="40" y="12"/>
                </a:lnTo>
                <a:lnTo>
                  <a:pt x="42" y="17"/>
                </a:lnTo>
                <a:lnTo>
                  <a:pt x="42" y="24"/>
                </a:lnTo>
                <a:lnTo>
                  <a:pt x="42" y="33"/>
                </a:lnTo>
                <a:lnTo>
                  <a:pt x="42" y="45"/>
                </a:lnTo>
                <a:lnTo>
                  <a:pt x="40" y="52"/>
                </a:lnTo>
                <a:lnTo>
                  <a:pt x="37" y="59"/>
                </a:lnTo>
                <a:lnTo>
                  <a:pt x="33" y="64"/>
                </a:lnTo>
                <a:lnTo>
                  <a:pt x="28" y="66"/>
                </a:lnTo>
                <a:lnTo>
                  <a:pt x="21" y="69"/>
                </a:lnTo>
                <a:lnTo>
                  <a:pt x="14" y="69"/>
                </a:lnTo>
                <a:lnTo>
                  <a:pt x="9" y="66"/>
                </a:lnTo>
                <a:lnTo>
                  <a:pt x="4" y="62"/>
                </a:lnTo>
                <a:lnTo>
                  <a:pt x="2" y="55"/>
                </a:lnTo>
                <a:lnTo>
                  <a:pt x="0" y="45"/>
                </a:lnTo>
                <a:lnTo>
                  <a:pt x="0" y="33"/>
                </a:lnTo>
                <a:close/>
                <a:moveTo>
                  <a:pt x="7" y="33"/>
                </a:moveTo>
                <a:lnTo>
                  <a:pt x="7" y="43"/>
                </a:lnTo>
                <a:lnTo>
                  <a:pt x="9" y="52"/>
                </a:lnTo>
                <a:lnTo>
                  <a:pt x="11" y="57"/>
                </a:lnTo>
                <a:lnTo>
                  <a:pt x="16" y="59"/>
                </a:lnTo>
                <a:lnTo>
                  <a:pt x="21" y="62"/>
                </a:lnTo>
                <a:lnTo>
                  <a:pt x="26" y="59"/>
                </a:lnTo>
                <a:lnTo>
                  <a:pt x="30" y="57"/>
                </a:lnTo>
                <a:lnTo>
                  <a:pt x="33" y="52"/>
                </a:lnTo>
                <a:lnTo>
                  <a:pt x="33" y="43"/>
                </a:lnTo>
                <a:lnTo>
                  <a:pt x="35" y="33"/>
                </a:lnTo>
                <a:lnTo>
                  <a:pt x="33" y="24"/>
                </a:lnTo>
                <a:lnTo>
                  <a:pt x="33" y="17"/>
                </a:lnTo>
                <a:lnTo>
                  <a:pt x="30" y="12"/>
                </a:lnTo>
                <a:lnTo>
                  <a:pt x="26" y="7"/>
                </a:lnTo>
                <a:lnTo>
                  <a:pt x="21" y="7"/>
                </a:lnTo>
                <a:lnTo>
                  <a:pt x="16" y="7"/>
                </a:lnTo>
                <a:lnTo>
                  <a:pt x="11" y="12"/>
                </a:lnTo>
                <a:lnTo>
                  <a:pt x="9" y="17"/>
                </a:lnTo>
                <a:lnTo>
                  <a:pt x="7" y="24"/>
                </a:lnTo>
                <a:lnTo>
                  <a:pt x="7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838" name="Freeform 286">
            <a:extLst>
              <a:ext uri="{FF2B5EF4-FFF2-40B4-BE49-F238E27FC236}">
                <a16:creationId xmlns:a16="http://schemas.microsoft.com/office/drawing/2014/main" id="{028D7334-2EBD-4206-83CE-906251C267AA}"/>
              </a:ext>
            </a:extLst>
          </p:cNvPr>
          <p:cNvSpPr>
            <a:spLocks noEditPoints="1"/>
          </p:cNvSpPr>
          <p:nvPr/>
        </p:nvSpPr>
        <p:spPr bwMode="auto">
          <a:xfrm>
            <a:off x="3835400" y="5499100"/>
            <a:ext cx="49213" cy="74613"/>
          </a:xfrm>
          <a:custGeom>
            <a:avLst/>
            <a:gdLst>
              <a:gd name="T0" fmla="*/ 29 w 31"/>
              <a:gd name="T1" fmla="*/ 11 h 47"/>
              <a:gd name="T2" fmla="*/ 24 w 31"/>
              <a:gd name="T3" fmla="*/ 11 h 47"/>
              <a:gd name="T4" fmla="*/ 24 w 31"/>
              <a:gd name="T5" fmla="*/ 9 h 47"/>
              <a:gd name="T6" fmla="*/ 22 w 31"/>
              <a:gd name="T7" fmla="*/ 7 h 47"/>
              <a:gd name="T8" fmla="*/ 19 w 31"/>
              <a:gd name="T9" fmla="*/ 7 h 47"/>
              <a:gd name="T10" fmla="*/ 17 w 31"/>
              <a:gd name="T11" fmla="*/ 4 h 47"/>
              <a:gd name="T12" fmla="*/ 14 w 31"/>
              <a:gd name="T13" fmla="*/ 7 h 47"/>
              <a:gd name="T14" fmla="*/ 12 w 31"/>
              <a:gd name="T15" fmla="*/ 7 h 47"/>
              <a:gd name="T16" fmla="*/ 10 w 31"/>
              <a:gd name="T17" fmla="*/ 9 h 47"/>
              <a:gd name="T18" fmla="*/ 7 w 31"/>
              <a:gd name="T19" fmla="*/ 11 h 47"/>
              <a:gd name="T20" fmla="*/ 5 w 31"/>
              <a:gd name="T21" fmla="*/ 16 h 47"/>
              <a:gd name="T22" fmla="*/ 5 w 31"/>
              <a:gd name="T23" fmla="*/ 23 h 47"/>
              <a:gd name="T24" fmla="*/ 7 w 31"/>
              <a:gd name="T25" fmla="*/ 21 h 47"/>
              <a:gd name="T26" fmla="*/ 10 w 31"/>
              <a:gd name="T27" fmla="*/ 18 h 47"/>
              <a:gd name="T28" fmla="*/ 14 w 31"/>
              <a:gd name="T29" fmla="*/ 16 h 47"/>
              <a:gd name="T30" fmla="*/ 17 w 31"/>
              <a:gd name="T31" fmla="*/ 16 h 47"/>
              <a:gd name="T32" fmla="*/ 22 w 31"/>
              <a:gd name="T33" fmla="*/ 18 h 47"/>
              <a:gd name="T34" fmla="*/ 26 w 31"/>
              <a:gd name="T35" fmla="*/ 21 h 47"/>
              <a:gd name="T36" fmla="*/ 29 w 31"/>
              <a:gd name="T37" fmla="*/ 26 h 47"/>
              <a:gd name="T38" fmla="*/ 31 w 31"/>
              <a:gd name="T39" fmla="*/ 30 h 47"/>
              <a:gd name="T40" fmla="*/ 29 w 31"/>
              <a:gd name="T41" fmla="*/ 35 h 47"/>
              <a:gd name="T42" fmla="*/ 29 w 31"/>
              <a:gd name="T43" fmla="*/ 40 h 47"/>
              <a:gd name="T44" fmla="*/ 26 w 31"/>
              <a:gd name="T45" fmla="*/ 42 h 47"/>
              <a:gd name="T46" fmla="*/ 24 w 31"/>
              <a:gd name="T47" fmla="*/ 44 h 47"/>
              <a:gd name="T48" fmla="*/ 19 w 31"/>
              <a:gd name="T49" fmla="*/ 47 h 47"/>
              <a:gd name="T50" fmla="*/ 17 w 31"/>
              <a:gd name="T51" fmla="*/ 47 h 47"/>
              <a:gd name="T52" fmla="*/ 10 w 31"/>
              <a:gd name="T53" fmla="*/ 44 h 47"/>
              <a:gd name="T54" fmla="*/ 5 w 31"/>
              <a:gd name="T55" fmla="*/ 42 h 47"/>
              <a:gd name="T56" fmla="*/ 3 w 31"/>
              <a:gd name="T57" fmla="*/ 37 h 47"/>
              <a:gd name="T58" fmla="*/ 0 w 31"/>
              <a:gd name="T59" fmla="*/ 33 h 47"/>
              <a:gd name="T60" fmla="*/ 0 w 31"/>
              <a:gd name="T61" fmla="*/ 26 h 47"/>
              <a:gd name="T62" fmla="*/ 0 w 31"/>
              <a:gd name="T63" fmla="*/ 16 h 47"/>
              <a:gd name="T64" fmla="*/ 3 w 31"/>
              <a:gd name="T65" fmla="*/ 11 h 47"/>
              <a:gd name="T66" fmla="*/ 5 w 31"/>
              <a:gd name="T67" fmla="*/ 7 h 47"/>
              <a:gd name="T68" fmla="*/ 10 w 31"/>
              <a:gd name="T69" fmla="*/ 2 h 47"/>
              <a:gd name="T70" fmla="*/ 17 w 31"/>
              <a:gd name="T71" fmla="*/ 0 h 47"/>
              <a:gd name="T72" fmla="*/ 22 w 31"/>
              <a:gd name="T73" fmla="*/ 2 h 47"/>
              <a:gd name="T74" fmla="*/ 26 w 31"/>
              <a:gd name="T75" fmla="*/ 4 h 47"/>
              <a:gd name="T76" fmla="*/ 29 w 31"/>
              <a:gd name="T77" fmla="*/ 7 h 47"/>
              <a:gd name="T78" fmla="*/ 29 w 31"/>
              <a:gd name="T79" fmla="*/ 11 h 47"/>
              <a:gd name="T80" fmla="*/ 7 w 31"/>
              <a:gd name="T81" fmla="*/ 30 h 47"/>
              <a:gd name="T82" fmla="*/ 7 w 31"/>
              <a:gd name="T83" fmla="*/ 35 h 47"/>
              <a:gd name="T84" fmla="*/ 7 w 31"/>
              <a:gd name="T85" fmla="*/ 37 h 47"/>
              <a:gd name="T86" fmla="*/ 10 w 31"/>
              <a:gd name="T87" fmla="*/ 40 h 47"/>
              <a:gd name="T88" fmla="*/ 12 w 31"/>
              <a:gd name="T89" fmla="*/ 40 h 47"/>
              <a:gd name="T90" fmla="*/ 14 w 31"/>
              <a:gd name="T91" fmla="*/ 42 h 47"/>
              <a:gd name="T92" fmla="*/ 17 w 31"/>
              <a:gd name="T93" fmla="*/ 42 h 47"/>
              <a:gd name="T94" fmla="*/ 19 w 31"/>
              <a:gd name="T95" fmla="*/ 42 h 47"/>
              <a:gd name="T96" fmla="*/ 22 w 31"/>
              <a:gd name="T97" fmla="*/ 40 h 47"/>
              <a:gd name="T98" fmla="*/ 24 w 31"/>
              <a:gd name="T99" fmla="*/ 35 h 47"/>
              <a:gd name="T100" fmla="*/ 24 w 31"/>
              <a:gd name="T101" fmla="*/ 33 h 47"/>
              <a:gd name="T102" fmla="*/ 24 w 31"/>
              <a:gd name="T103" fmla="*/ 28 h 47"/>
              <a:gd name="T104" fmla="*/ 22 w 31"/>
              <a:gd name="T105" fmla="*/ 23 h 47"/>
              <a:gd name="T106" fmla="*/ 19 w 31"/>
              <a:gd name="T107" fmla="*/ 23 h 47"/>
              <a:gd name="T108" fmla="*/ 14 w 31"/>
              <a:gd name="T109" fmla="*/ 21 h 47"/>
              <a:gd name="T110" fmla="*/ 12 w 31"/>
              <a:gd name="T111" fmla="*/ 23 h 47"/>
              <a:gd name="T112" fmla="*/ 10 w 31"/>
              <a:gd name="T113" fmla="*/ 23 h 47"/>
              <a:gd name="T114" fmla="*/ 7 w 31"/>
              <a:gd name="T115" fmla="*/ 28 h 47"/>
              <a:gd name="T116" fmla="*/ 7 w 31"/>
              <a:gd name="T117" fmla="*/ 3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" h="47">
                <a:moveTo>
                  <a:pt x="29" y="11"/>
                </a:moveTo>
                <a:lnTo>
                  <a:pt x="24" y="11"/>
                </a:lnTo>
                <a:lnTo>
                  <a:pt x="24" y="9"/>
                </a:lnTo>
                <a:lnTo>
                  <a:pt x="22" y="7"/>
                </a:lnTo>
                <a:lnTo>
                  <a:pt x="19" y="7"/>
                </a:lnTo>
                <a:lnTo>
                  <a:pt x="17" y="4"/>
                </a:lnTo>
                <a:lnTo>
                  <a:pt x="14" y="7"/>
                </a:lnTo>
                <a:lnTo>
                  <a:pt x="12" y="7"/>
                </a:lnTo>
                <a:lnTo>
                  <a:pt x="10" y="9"/>
                </a:lnTo>
                <a:lnTo>
                  <a:pt x="7" y="11"/>
                </a:lnTo>
                <a:lnTo>
                  <a:pt x="5" y="16"/>
                </a:lnTo>
                <a:lnTo>
                  <a:pt x="5" y="23"/>
                </a:lnTo>
                <a:lnTo>
                  <a:pt x="7" y="21"/>
                </a:lnTo>
                <a:lnTo>
                  <a:pt x="10" y="18"/>
                </a:lnTo>
                <a:lnTo>
                  <a:pt x="14" y="16"/>
                </a:lnTo>
                <a:lnTo>
                  <a:pt x="17" y="16"/>
                </a:lnTo>
                <a:lnTo>
                  <a:pt x="22" y="18"/>
                </a:lnTo>
                <a:lnTo>
                  <a:pt x="26" y="21"/>
                </a:lnTo>
                <a:lnTo>
                  <a:pt x="29" y="26"/>
                </a:lnTo>
                <a:lnTo>
                  <a:pt x="31" y="30"/>
                </a:lnTo>
                <a:lnTo>
                  <a:pt x="29" y="35"/>
                </a:lnTo>
                <a:lnTo>
                  <a:pt x="29" y="40"/>
                </a:lnTo>
                <a:lnTo>
                  <a:pt x="26" y="42"/>
                </a:lnTo>
                <a:lnTo>
                  <a:pt x="24" y="44"/>
                </a:lnTo>
                <a:lnTo>
                  <a:pt x="19" y="47"/>
                </a:lnTo>
                <a:lnTo>
                  <a:pt x="17" y="47"/>
                </a:lnTo>
                <a:lnTo>
                  <a:pt x="10" y="44"/>
                </a:lnTo>
                <a:lnTo>
                  <a:pt x="5" y="42"/>
                </a:lnTo>
                <a:lnTo>
                  <a:pt x="3" y="37"/>
                </a:lnTo>
                <a:lnTo>
                  <a:pt x="0" y="33"/>
                </a:lnTo>
                <a:lnTo>
                  <a:pt x="0" y="26"/>
                </a:lnTo>
                <a:lnTo>
                  <a:pt x="0" y="16"/>
                </a:lnTo>
                <a:lnTo>
                  <a:pt x="3" y="11"/>
                </a:lnTo>
                <a:lnTo>
                  <a:pt x="5" y="7"/>
                </a:lnTo>
                <a:lnTo>
                  <a:pt x="10" y="2"/>
                </a:lnTo>
                <a:lnTo>
                  <a:pt x="17" y="0"/>
                </a:lnTo>
                <a:lnTo>
                  <a:pt x="22" y="2"/>
                </a:lnTo>
                <a:lnTo>
                  <a:pt x="26" y="4"/>
                </a:lnTo>
                <a:lnTo>
                  <a:pt x="29" y="7"/>
                </a:lnTo>
                <a:lnTo>
                  <a:pt x="29" y="11"/>
                </a:lnTo>
                <a:close/>
                <a:moveTo>
                  <a:pt x="7" y="30"/>
                </a:moveTo>
                <a:lnTo>
                  <a:pt x="7" y="35"/>
                </a:lnTo>
                <a:lnTo>
                  <a:pt x="7" y="37"/>
                </a:lnTo>
                <a:lnTo>
                  <a:pt x="10" y="40"/>
                </a:lnTo>
                <a:lnTo>
                  <a:pt x="12" y="40"/>
                </a:lnTo>
                <a:lnTo>
                  <a:pt x="14" y="42"/>
                </a:lnTo>
                <a:lnTo>
                  <a:pt x="17" y="42"/>
                </a:lnTo>
                <a:lnTo>
                  <a:pt x="19" y="42"/>
                </a:lnTo>
                <a:lnTo>
                  <a:pt x="22" y="40"/>
                </a:lnTo>
                <a:lnTo>
                  <a:pt x="24" y="35"/>
                </a:lnTo>
                <a:lnTo>
                  <a:pt x="24" y="33"/>
                </a:lnTo>
                <a:lnTo>
                  <a:pt x="24" y="28"/>
                </a:lnTo>
                <a:lnTo>
                  <a:pt x="22" y="23"/>
                </a:lnTo>
                <a:lnTo>
                  <a:pt x="19" y="23"/>
                </a:lnTo>
                <a:lnTo>
                  <a:pt x="14" y="21"/>
                </a:lnTo>
                <a:lnTo>
                  <a:pt x="12" y="23"/>
                </a:lnTo>
                <a:lnTo>
                  <a:pt x="10" y="23"/>
                </a:lnTo>
                <a:lnTo>
                  <a:pt x="7" y="28"/>
                </a:lnTo>
                <a:lnTo>
                  <a:pt x="7" y="3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839" name="Line 287">
            <a:extLst>
              <a:ext uri="{FF2B5EF4-FFF2-40B4-BE49-F238E27FC236}">
                <a16:creationId xmlns:a16="http://schemas.microsoft.com/office/drawing/2014/main" id="{82BE778E-7DC4-400A-9C1B-854F42CDDD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43375" y="5411788"/>
            <a:ext cx="1588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40" name="Line 288">
            <a:extLst>
              <a:ext uri="{FF2B5EF4-FFF2-40B4-BE49-F238E27FC236}">
                <a16:creationId xmlns:a16="http://schemas.microsoft.com/office/drawing/2014/main" id="{BEA9EB86-F460-4C7B-8AEC-BECE8EAE3B0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3375" y="1587500"/>
            <a:ext cx="1588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41" name="Line 289">
            <a:extLst>
              <a:ext uri="{FF2B5EF4-FFF2-40B4-BE49-F238E27FC236}">
                <a16:creationId xmlns:a16="http://schemas.microsoft.com/office/drawing/2014/main" id="{FBE54AFD-E8DB-457C-B5C3-47F082EAB0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57688" y="5411788"/>
            <a:ext cx="1587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42" name="Line 290">
            <a:extLst>
              <a:ext uri="{FF2B5EF4-FFF2-40B4-BE49-F238E27FC236}">
                <a16:creationId xmlns:a16="http://schemas.microsoft.com/office/drawing/2014/main" id="{DF1ED8DD-4EC6-4B93-B6C6-FCF12CCE389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7688" y="1587500"/>
            <a:ext cx="1587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43" name="Line 291">
            <a:extLst>
              <a:ext uri="{FF2B5EF4-FFF2-40B4-BE49-F238E27FC236}">
                <a16:creationId xmlns:a16="http://schemas.microsoft.com/office/drawing/2014/main" id="{35B71ADD-6FDD-4CAC-B007-381A8D36BC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10088" y="5411788"/>
            <a:ext cx="1587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44" name="Line 292">
            <a:extLst>
              <a:ext uri="{FF2B5EF4-FFF2-40B4-BE49-F238E27FC236}">
                <a16:creationId xmlns:a16="http://schemas.microsoft.com/office/drawing/2014/main" id="{F5CB6946-B562-43E5-AAC5-1C8ED1F0591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0088" y="1587500"/>
            <a:ext cx="1587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45" name="Line 293">
            <a:extLst>
              <a:ext uri="{FF2B5EF4-FFF2-40B4-BE49-F238E27FC236}">
                <a16:creationId xmlns:a16="http://schemas.microsoft.com/office/drawing/2014/main" id="{CA97499F-C3FC-4A73-925B-7872C29430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27563" y="5411788"/>
            <a:ext cx="1587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46" name="Line 294">
            <a:extLst>
              <a:ext uri="{FF2B5EF4-FFF2-40B4-BE49-F238E27FC236}">
                <a16:creationId xmlns:a16="http://schemas.microsoft.com/office/drawing/2014/main" id="{78D6907A-9716-418D-B8F8-F8D3F28B872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7563" y="1587500"/>
            <a:ext cx="1587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47" name="Line 295">
            <a:extLst>
              <a:ext uri="{FF2B5EF4-FFF2-40B4-BE49-F238E27FC236}">
                <a16:creationId xmlns:a16="http://schemas.microsoft.com/office/drawing/2014/main" id="{497A31D7-426E-40DA-A82D-BAFBBEAF47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400" y="5411788"/>
            <a:ext cx="1588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48" name="Line 296">
            <a:extLst>
              <a:ext uri="{FF2B5EF4-FFF2-40B4-BE49-F238E27FC236}">
                <a16:creationId xmlns:a16="http://schemas.microsoft.com/office/drawing/2014/main" id="{0B72D8F3-7876-4DE0-9C2B-046CBE936872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400" y="1587500"/>
            <a:ext cx="1588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49" name="Line 297">
            <a:extLst>
              <a:ext uri="{FF2B5EF4-FFF2-40B4-BE49-F238E27FC236}">
                <a16:creationId xmlns:a16="http://schemas.microsoft.com/office/drawing/2014/main" id="{0C103A30-C454-4483-99ED-61FCDF563E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6950" y="5411788"/>
            <a:ext cx="1588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50" name="Line 298">
            <a:extLst>
              <a:ext uri="{FF2B5EF4-FFF2-40B4-BE49-F238E27FC236}">
                <a16:creationId xmlns:a16="http://schemas.microsoft.com/office/drawing/2014/main" id="{3098DDC0-DB4D-46AB-8C20-E31C2E7C4429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6950" y="1587500"/>
            <a:ext cx="1588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51" name="Line 299">
            <a:extLst>
              <a:ext uri="{FF2B5EF4-FFF2-40B4-BE49-F238E27FC236}">
                <a16:creationId xmlns:a16="http://schemas.microsoft.com/office/drawing/2014/main" id="{EDFD8FA2-2ADC-4A82-AE39-96C7A20231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8388" y="5411788"/>
            <a:ext cx="1587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52" name="Line 300">
            <a:extLst>
              <a:ext uri="{FF2B5EF4-FFF2-40B4-BE49-F238E27FC236}">
                <a16:creationId xmlns:a16="http://schemas.microsoft.com/office/drawing/2014/main" id="{DE6EF932-36F0-4E04-BD42-B99668A9567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8388" y="1587500"/>
            <a:ext cx="1587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53" name="Line 301">
            <a:extLst>
              <a:ext uri="{FF2B5EF4-FFF2-40B4-BE49-F238E27FC236}">
                <a16:creationId xmlns:a16="http://schemas.microsoft.com/office/drawing/2014/main" id="{97A4655E-2661-48CB-9E39-22416DEA1E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38713" y="5411788"/>
            <a:ext cx="1587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54" name="Line 302">
            <a:extLst>
              <a:ext uri="{FF2B5EF4-FFF2-40B4-BE49-F238E27FC236}">
                <a16:creationId xmlns:a16="http://schemas.microsoft.com/office/drawing/2014/main" id="{05FAD877-75CC-4983-8230-BE797F9C25F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8713" y="1587500"/>
            <a:ext cx="1587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55" name="Line 303">
            <a:extLst>
              <a:ext uri="{FF2B5EF4-FFF2-40B4-BE49-F238E27FC236}">
                <a16:creationId xmlns:a16="http://schemas.microsoft.com/office/drawing/2014/main" id="{B6828391-D7CD-4301-B43E-0C06C2F611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94275" y="5411788"/>
            <a:ext cx="1588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56" name="Line 304">
            <a:extLst>
              <a:ext uri="{FF2B5EF4-FFF2-40B4-BE49-F238E27FC236}">
                <a16:creationId xmlns:a16="http://schemas.microsoft.com/office/drawing/2014/main" id="{B658A36B-C499-47FF-AE00-886035C75F15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4275" y="1587500"/>
            <a:ext cx="1588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57" name="Line 305">
            <a:extLst>
              <a:ext uri="{FF2B5EF4-FFF2-40B4-BE49-F238E27FC236}">
                <a16:creationId xmlns:a16="http://schemas.microsoft.com/office/drawing/2014/main" id="{F9524135-B5D6-4525-884E-C2DEB1F100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94275" y="5386388"/>
            <a:ext cx="1588" cy="523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58" name="Line 306">
            <a:extLst>
              <a:ext uri="{FF2B5EF4-FFF2-40B4-BE49-F238E27FC236}">
                <a16:creationId xmlns:a16="http://schemas.microsoft.com/office/drawing/2014/main" id="{21D56C6B-4ED5-4978-9163-388F70D7602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4275" y="1587500"/>
            <a:ext cx="1588" cy="492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59" name="Freeform 307">
            <a:extLst>
              <a:ext uri="{FF2B5EF4-FFF2-40B4-BE49-F238E27FC236}">
                <a16:creationId xmlns:a16="http://schemas.microsoft.com/office/drawing/2014/main" id="{850175C8-45C8-4A7E-91EC-3869649C6915}"/>
              </a:ext>
            </a:extLst>
          </p:cNvPr>
          <p:cNvSpPr>
            <a:spLocks/>
          </p:cNvSpPr>
          <p:nvPr/>
        </p:nvSpPr>
        <p:spPr bwMode="auto">
          <a:xfrm>
            <a:off x="4900613" y="5557838"/>
            <a:ext cx="41275" cy="104775"/>
          </a:xfrm>
          <a:custGeom>
            <a:avLst/>
            <a:gdLst>
              <a:gd name="T0" fmla="*/ 26 w 26"/>
              <a:gd name="T1" fmla="*/ 66 h 66"/>
              <a:gd name="T2" fmla="*/ 17 w 26"/>
              <a:gd name="T3" fmla="*/ 66 h 66"/>
              <a:gd name="T4" fmla="*/ 17 w 26"/>
              <a:gd name="T5" fmla="*/ 15 h 66"/>
              <a:gd name="T6" fmla="*/ 14 w 26"/>
              <a:gd name="T7" fmla="*/ 17 h 66"/>
              <a:gd name="T8" fmla="*/ 9 w 26"/>
              <a:gd name="T9" fmla="*/ 19 h 66"/>
              <a:gd name="T10" fmla="*/ 5 w 26"/>
              <a:gd name="T11" fmla="*/ 22 h 66"/>
              <a:gd name="T12" fmla="*/ 0 w 26"/>
              <a:gd name="T13" fmla="*/ 24 h 66"/>
              <a:gd name="T14" fmla="*/ 0 w 26"/>
              <a:gd name="T15" fmla="*/ 17 h 66"/>
              <a:gd name="T16" fmla="*/ 7 w 26"/>
              <a:gd name="T17" fmla="*/ 12 h 66"/>
              <a:gd name="T18" fmla="*/ 14 w 26"/>
              <a:gd name="T19" fmla="*/ 7 h 66"/>
              <a:gd name="T20" fmla="*/ 17 w 26"/>
              <a:gd name="T21" fmla="*/ 3 h 66"/>
              <a:gd name="T22" fmla="*/ 21 w 26"/>
              <a:gd name="T23" fmla="*/ 0 h 66"/>
              <a:gd name="T24" fmla="*/ 26 w 26"/>
              <a:gd name="T25" fmla="*/ 0 h 66"/>
              <a:gd name="T26" fmla="*/ 26 w 26"/>
              <a:gd name="T27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" h="66">
                <a:moveTo>
                  <a:pt x="26" y="66"/>
                </a:moveTo>
                <a:lnTo>
                  <a:pt x="17" y="66"/>
                </a:lnTo>
                <a:lnTo>
                  <a:pt x="17" y="15"/>
                </a:lnTo>
                <a:lnTo>
                  <a:pt x="14" y="17"/>
                </a:lnTo>
                <a:lnTo>
                  <a:pt x="9" y="19"/>
                </a:lnTo>
                <a:lnTo>
                  <a:pt x="5" y="22"/>
                </a:lnTo>
                <a:lnTo>
                  <a:pt x="0" y="24"/>
                </a:lnTo>
                <a:lnTo>
                  <a:pt x="0" y="17"/>
                </a:lnTo>
                <a:lnTo>
                  <a:pt x="7" y="12"/>
                </a:lnTo>
                <a:lnTo>
                  <a:pt x="14" y="7"/>
                </a:lnTo>
                <a:lnTo>
                  <a:pt x="17" y="3"/>
                </a:lnTo>
                <a:lnTo>
                  <a:pt x="21" y="0"/>
                </a:lnTo>
                <a:lnTo>
                  <a:pt x="26" y="0"/>
                </a:lnTo>
                <a:lnTo>
                  <a:pt x="26" y="6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860" name="Freeform 308">
            <a:extLst>
              <a:ext uri="{FF2B5EF4-FFF2-40B4-BE49-F238E27FC236}">
                <a16:creationId xmlns:a16="http://schemas.microsoft.com/office/drawing/2014/main" id="{301B074F-5ABD-41CC-88CC-AFC7DD149B6E}"/>
              </a:ext>
            </a:extLst>
          </p:cNvPr>
          <p:cNvSpPr>
            <a:spLocks noEditPoints="1"/>
          </p:cNvSpPr>
          <p:nvPr/>
        </p:nvSpPr>
        <p:spPr bwMode="auto">
          <a:xfrm>
            <a:off x="4975225" y="5557838"/>
            <a:ext cx="71438" cy="109537"/>
          </a:xfrm>
          <a:custGeom>
            <a:avLst/>
            <a:gdLst>
              <a:gd name="T0" fmla="*/ 0 w 45"/>
              <a:gd name="T1" fmla="*/ 33 h 69"/>
              <a:gd name="T2" fmla="*/ 0 w 45"/>
              <a:gd name="T3" fmla="*/ 24 h 69"/>
              <a:gd name="T4" fmla="*/ 3 w 45"/>
              <a:gd name="T5" fmla="*/ 15 h 69"/>
              <a:gd name="T6" fmla="*/ 5 w 45"/>
              <a:gd name="T7" fmla="*/ 7 h 69"/>
              <a:gd name="T8" fmla="*/ 10 w 45"/>
              <a:gd name="T9" fmla="*/ 3 h 69"/>
              <a:gd name="T10" fmla="*/ 14 w 45"/>
              <a:gd name="T11" fmla="*/ 0 h 69"/>
              <a:gd name="T12" fmla="*/ 21 w 45"/>
              <a:gd name="T13" fmla="*/ 0 h 69"/>
              <a:gd name="T14" fmla="*/ 26 w 45"/>
              <a:gd name="T15" fmla="*/ 0 h 69"/>
              <a:gd name="T16" fmla="*/ 31 w 45"/>
              <a:gd name="T17" fmla="*/ 3 h 69"/>
              <a:gd name="T18" fmla="*/ 36 w 45"/>
              <a:gd name="T19" fmla="*/ 5 h 69"/>
              <a:gd name="T20" fmla="*/ 38 w 45"/>
              <a:gd name="T21" fmla="*/ 7 h 69"/>
              <a:gd name="T22" fmla="*/ 40 w 45"/>
              <a:gd name="T23" fmla="*/ 12 h 69"/>
              <a:gd name="T24" fmla="*/ 43 w 45"/>
              <a:gd name="T25" fmla="*/ 17 h 69"/>
              <a:gd name="T26" fmla="*/ 43 w 45"/>
              <a:gd name="T27" fmla="*/ 24 h 69"/>
              <a:gd name="T28" fmla="*/ 45 w 45"/>
              <a:gd name="T29" fmla="*/ 33 h 69"/>
              <a:gd name="T30" fmla="*/ 43 w 45"/>
              <a:gd name="T31" fmla="*/ 45 h 69"/>
              <a:gd name="T32" fmla="*/ 43 w 45"/>
              <a:gd name="T33" fmla="*/ 52 h 69"/>
              <a:gd name="T34" fmla="*/ 38 w 45"/>
              <a:gd name="T35" fmla="*/ 59 h 69"/>
              <a:gd name="T36" fmla="*/ 33 w 45"/>
              <a:gd name="T37" fmla="*/ 64 h 69"/>
              <a:gd name="T38" fmla="*/ 29 w 45"/>
              <a:gd name="T39" fmla="*/ 66 h 69"/>
              <a:gd name="T40" fmla="*/ 21 w 45"/>
              <a:gd name="T41" fmla="*/ 69 h 69"/>
              <a:gd name="T42" fmla="*/ 17 w 45"/>
              <a:gd name="T43" fmla="*/ 69 h 69"/>
              <a:gd name="T44" fmla="*/ 12 w 45"/>
              <a:gd name="T45" fmla="*/ 66 h 69"/>
              <a:gd name="T46" fmla="*/ 7 w 45"/>
              <a:gd name="T47" fmla="*/ 62 h 69"/>
              <a:gd name="T48" fmla="*/ 3 w 45"/>
              <a:gd name="T49" fmla="*/ 55 h 69"/>
              <a:gd name="T50" fmla="*/ 0 w 45"/>
              <a:gd name="T51" fmla="*/ 45 h 69"/>
              <a:gd name="T52" fmla="*/ 0 w 45"/>
              <a:gd name="T53" fmla="*/ 33 h 69"/>
              <a:gd name="T54" fmla="*/ 10 w 45"/>
              <a:gd name="T55" fmla="*/ 33 h 69"/>
              <a:gd name="T56" fmla="*/ 10 w 45"/>
              <a:gd name="T57" fmla="*/ 43 h 69"/>
              <a:gd name="T58" fmla="*/ 10 w 45"/>
              <a:gd name="T59" fmla="*/ 52 h 69"/>
              <a:gd name="T60" fmla="*/ 12 w 45"/>
              <a:gd name="T61" fmla="*/ 57 h 69"/>
              <a:gd name="T62" fmla="*/ 17 w 45"/>
              <a:gd name="T63" fmla="*/ 59 h 69"/>
              <a:gd name="T64" fmla="*/ 21 w 45"/>
              <a:gd name="T65" fmla="*/ 62 h 69"/>
              <a:gd name="T66" fmla="*/ 29 w 45"/>
              <a:gd name="T67" fmla="*/ 59 h 69"/>
              <a:gd name="T68" fmla="*/ 31 w 45"/>
              <a:gd name="T69" fmla="*/ 57 h 69"/>
              <a:gd name="T70" fmla="*/ 33 w 45"/>
              <a:gd name="T71" fmla="*/ 52 h 69"/>
              <a:gd name="T72" fmla="*/ 36 w 45"/>
              <a:gd name="T73" fmla="*/ 43 h 69"/>
              <a:gd name="T74" fmla="*/ 36 w 45"/>
              <a:gd name="T75" fmla="*/ 33 h 69"/>
              <a:gd name="T76" fmla="*/ 36 w 45"/>
              <a:gd name="T77" fmla="*/ 24 h 69"/>
              <a:gd name="T78" fmla="*/ 33 w 45"/>
              <a:gd name="T79" fmla="*/ 17 h 69"/>
              <a:gd name="T80" fmla="*/ 31 w 45"/>
              <a:gd name="T81" fmla="*/ 12 h 69"/>
              <a:gd name="T82" fmla="*/ 29 w 45"/>
              <a:gd name="T83" fmla="*/ 7 h 69"/>
              <a:gd name="T84" fmla="*/ 21 w 45"/>
              <a:gd name="T85" fmla="*/ 7 h 69"/>
              <a:gd name="T86" fmla="*/ 17 w 45"/>
              <a:gd name="T87" fmla="*/ 7 h 69"/>
              <a:gd name="T88" fmla="*/ 12 w 45"/>
              <a:gd name="T89" fmla="*/ 12 h 69"/>
              <a:gd name="T90" fmla="*/ 10 w 45"/>
              <a:gd name="T91" fmla="*/ 17 h 69"/>
              <a:gd name="T92" fmla="*/ 10 w 45"/>
              <a:gd name="T93" fmla="*/ 24 h 69"/>
              <a:gd name="T94" fmla="*/ 10 w 45"/>
              <a:gd name="T95" fmla="*/ 33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5" h="69">
                <a:moveTo>
                  <a:pt x="0" y="33"/>
                </a:moveTo>
                <a:lnTo>
                  <a:pt x="0" y="24"/>
                </a:lnTo>
                <a:lnTo>
                  <a:pt x="3" y="15"/>
                </a:lnTo>
                <a:lnTo>
                  <a:pt x="5" y="7"/>
                </a:lnTo>
                <a:lnTo>
                  <a:pt x="10" y="3"/>
                </a:lnTo>
                <a:lnTo>
                  <a:pt x="14" y="0"/>
                </a:lnTo>
                <a:lnTo>
                  <a:pt x="21" y="0"/>
                </a:lnTo>
                <a:lnTo>
                  <a:pt x="26" y="0"/>
                </a:lnTo>
                <a:lnTo>
                  <a:pt x="31" y="3"/>
                </a:lnTo>
                <a:lnTo>
                  <a:pt x="36" y="5"/>
                </a:lnTo>
                <a:lnTo>
                  <a:pt x="38" y="7"/>
                </a:lnTo>
                <a:lnTo>
                  <a:pt x="40" y="12"/>
                </a:lnTo>
                <a:lnTo>
                  <a:pt x="43" y="17"/>
                </a:lnTo>
                <a:lnTo>
                  <a:pt x="43" y="24"/>
                </a:lnTo>
                <a:lnTo>
                  <a:pt x="45" y="33"/>
                </a:lnTo>
                <a:lnTo>
                  <a:pt x="43" y="45"/>
                </a:lnTo>
                <a:lnTo>
                  <a:pt x="43" y="52"/>
                </a:lnTo>
                <a:lnTo>
                  <a:pt x="38" y="59"/>
                </a:lnTo>
                <a:lnTo>
                  <a:pt x="33" y="64"/>
                </a:lnTo>
                <a:lnTo>
                  <a:pt x="29" y="66"/>
                </a:lnTo>
                <a:lnTo>
                  <a:pt x="21" y="69"/>
                </a:lnTo>
                <a:lnTo>
                  <a:pt x="17" y="69"/>
                </a:lnTo>
                <a:lnTo>
                  <a:pt x="12" y="66"/>
                </a:lnTo>
                <a:lnTo>
                  <a:pt x="7" y="62"/>
                </a:lnTo>
                <a:lnTo>
                  <a:pt x="3" y="55"/>
                </a:lnTo>
                <a:lnTo>
                  <a:pt x="0" y="45"/>
                </a:lnTo>
                <a:lnTo>
                  <a:pt x="0" y="33"/>
                </a:lnTo>
                <a:close/>
                <a:moveTo>
                  <a:pt x="10" y="33"/>
                </a:moveTo>
                <a:lnTo>
                  <a:pt x="10" y="43"/>
                </a:lnTo>
                <a:lnTo>
                  <a:pt x="10" y="52"/>
                </a:lnTo>
                <a:lnTo>
                  <a:pt x="12" y="57"/>
                </a:lnTo>
                <a:lnTo>
                  <a:pt x="17" y="59"/>
                </a:lnTo>
                <a:lnTo>
                  <a:pt x="21" y="62"/>
                </a:lnTo>
                <a:lnTo>
                  <a:pt x="29" y="59"/>
                </a:lnTo>
                <a:lnTo>
                  <a:pt x="31" y="57"/>
                </a:lnTo>
                <a:lnTo>
                  <a:pt x="33" y="52"/>
                </a:lnTo>
                <a:lnTo>
                  <a:pt x="36" y="43"/>
                </a:lnTo>
                <a:lnTo>
                  <a:pt x="36" y="33"/>
                </a:lnTo>
                <a:lnTo>
                  <a:pt x="36" y="24"/>
                </a:lnTo>
                <a:lnTo>
                  <a:pt x="33" y="17"/>
                </a:lnTo>
                <a:lnTo>
                  <a:pt x="31" y="12"/>
                </a:lnTo>
                <a:lnTo>
                  <a:pt x="29" y="7"/>
                </a:lnTo>
                <a:lnTo>
                  <a:pt x="21" y="7"/>
                </a:lnTo>
                <a:lnTo>
                  <a:pt x="17" y="7"/>
                </a:lnTo>
                <a:lnTo>
                  <a:pt x="12" y="12"/>
                </a:lnTo>
                <a:lnTo>
                  <a:pt x="10" y="17"/>
                </a:lnTo>
                <a:lnTo>
                  <a:pt x="10" y="24"/>
                </a:lnTo>
                <a:lnTo>
                  <a:pt x="10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861" name="Freeform 309">
            <a:extLst>
              <a:ext uri="{FF2B5EF4-FFF2-40B4-BE49-F238E27FC236}">
                <a16:creationId xmlns:a16="http://schemas.microsoft.com/office/drawing/2014/main" id="{BE700A13-C5F1-4565-8362-7E60F298FAF4}"/>
              </a:ext>
            </a:extLst>
          </p:cNvPr>
          <p:cNvSpPr>
            <a:spLocks/>
          </p:cNvSpPr>
          <p:nvPr/>
        </p:nvSpPr>
        <p:spPr bwMode="auto">
          <a:xfrm>
            <a:off x="5057775" y="5502275"/>
            <a:ext cx="46038" cy="71438"/>
          </a:xfrm>
          <a:custGeom>
            <a:avLst/>
            <a:gdLst>
              <a:gd name="T0" fmla="*/ 0 w 29"/>
              <a:gd name="T1" fmla="*/ 5 h 45"/>
              <a:gd name="T2" fmla="*/ 0 w 29"/>
              <a:gd name="T3" fmla="*/ 0 h 45"/>
              <a:gd name="T4" fmla="*/ 29 w 29"/>
              <a:gd name="T5" fmla="*/ 0 h 45"/>
              <a:gd name="T6" fmla="*/ 29 w 29"/>
              <a:gd name="T7" fmla="*/ 5 h 45"/>
              <a:gd name="T8" fmla="*/ 24 w 29"/>
              <a:gd name="T9" fmla="*/ 9 h 45"/>
              <a:gd name="T10" fmla="*/ 19 w 29"/>
              <a:gd name="T11" fmla="*/ 16 h 45"/>
              <a:gd name="T12" fmla="*/ 17 w 29"/>
              <a:gd name="T13" fmla="*/ 24 h 45"/>
              <a:gd name="T14" fmla="*/ 14 w 29"/>
              <a:gd name="T15" fmla="*/ 31 h 45"/>
              <a:gd name="T16" fmla="*/ 12 w 29"/>
              <a:gd name="T17" fmla="*/ 38 h 45"/>
              <a:gd name="T18" fmla="*/ 12 w 29"/>
              <a:gd name="T19" fmla="*/ 45 h 45"/>
              <a:gd name="T20" fmla="*/ 5 w 29"/>
              <a:gd name="T21" fmla="*/ 45 h 45"/>
              <a:gd name="T22" fmla="*/ 7 w 29"/>
              <a:gd name="T23" fmla="*/ 38 h 45"/>
              <a:gd name="T24" fmla="*/ 7 w 29"/>
              <a:gd name="T25" fmla="*/ 31 h 45"/>
              <a:gd name="T26" fmla="*/ 10 w 29"/>
              <a:gd name="T27" fmla="*/ 24 h 45"/>
              <a:gd name="T28" fmla="*/ 14 w 29"/>
              <a:gd name="T29" fmla="*/ 16 h 45"/>
              <a:gd name="T30" fmla="*/ 17 w 29"/>
              <a:gd name="T31" fmla="*/ 9 h 45"/>
              <a:gd name="T32" fmla="*/ 21 w 29"/>
              <a:gd name="T33" fmla="*/ 5 h 45"/>
              <a:gd name="T34" fmla="*/ 0 w 29"/>
              <a:gd name="T35" fmla="*/ 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9" h="45">
                <a:moveTo>
                  <a:pt x="0" y="5"/>
                </a:moveTo>
                <a:lnTo>
                  <a:pt x="0" y="0"/>
                </a:lnTo>
                <a:lnTo>
                  <a:pt x="29" y="0"/>
                </a:lnTo>
                <a:lnTo>
                  <a:pt x="29" y="5"/>
                </a:lnTo>
                <a:lnTo>
                  <a:pt x="24" y="9"/>
                </a:lnTo>
                <a:lnTo>
                  <a:pt x="19" y="16"/>
                </a:lnTo>
                <a:lnTo>
                  <a:pt x="17" y="24"/>
                </a:lnTo>
                <a:lnTo>
                  <a:pt x="14" y="31"/>
                </a:lnTo>
                <a:lnTo>
                  <a:pt x="12" y="38"/>
                </a:lnTo>
                <a:lnTo>
                  <a:pt x="12" y="45"/>
                </a:lnTo>
                <a:lnTo>
                  <a:pt x="5" y="45"/>
                </a:lnTo>
                <a:lnTo>
                  <a:pt x="7" y="38"/>
                </a:lnTo>
                <a:lnTo>
                  <a:pt x="7" y="31"/>
                </a:lnTo>
                <a:lnTo>
                  <a:pt x="10" y="24"/>
                </a:lnTo>
                <a:lnTo>
                  <a:pt x="14" y="16"/>
                </a:lnTo>
                <a:lnTo>
                  <a:pt x="17" y="9"/>
                </a:lnTo>
                <a:lnTo>
                  <a:pt x="21" y="5"/>
                </a:lnTo>
                <a:lnTo>
                  <a:pt x="0" y="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862" name="Line 310">
            <a:extLst>
              <a:ext uri="{FF2B5EF4-FFF2-40B4-BE49-F238E27FC236}">
                <a16:creationId xmlns:a16="http://schemas.microsoft.com/office/drawing/2014/main" id="{2C181D16-07FB-4B36-90A6-3CA2DC16A8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60988" y="5411788"/>
            <a:ext cx="1587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3" name="Line 311">
            <a:extLst>
              <a:ext uri="{FF2B5EF4-FFF2-40B4-BE49-F238E27FC236}">
                <a16:creationId xmlns:a16="http://schemas.microsoft.com/office/drawing/2014/main" id="{5029A13D-6BF5-4447-9EBD-78FBED98200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0988" y="1587500"/>
            <a:ext cx="1587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4" name="Line 312">
            <a:extLst>
              <a:ext uri="{FF2B5EF4-FFF2-40B4-BE49-F238E27FC236}">
                <a16:creationId xmlns:a16="http://schemas.microsoft.com/office/drawing/2014/main" id="{15919021-6CD3-4C31-9FC6-339CDAC903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8475" y="5411788"/>
            <a:ext cx="1588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5" name="Line 313">
            <a:extLst>
              <a:ext uri="{FF2B5EF4-FFF2-40B4-BE49-F238E27FC236}">
                <a16:creationId xmlns:a16="http://schemas.microsoft.com/office/drawing/2014/main" id="{1491859E-55D2-4FA8-82C7-0A0CE698197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78475" y="1587500"/>
            <a:ext cx="1588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6" name="Line 314">
            <a:extLst>
              <a:ext uri="{FF2B5EF4-FFF2-40B4-BE49-F238E27FC236}">
                <a16:creationId xmlns:a16="http://schemas.microsoft.com/office/drawing/2014/main" id="{CE6EBB59-5489-4570-A8D6-413920438C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9288" y="5411788"/>
            <a:ext cx="1587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7" name="Line 315">
            <a:extLst>
              <a:ext uri="{FF2B5EF4-FFF2-40B4-BE49-F238E27FC236}">
                <a16:creationId xmlns:a16="http://schemas.microsoft.com/office/drawing/2014/main" id="{CB1C36E8-A50C-4552-82C5-6474A315045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9288" y="1587500"/>
            <a:ext cx="1587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8" name="Line 316">
            <a:extLst>
              <a:ext uri="{FF2B5EF4-FFF2-40B4-BE49-F238E27FC236}">
                <a16:creationId xmlns:a16="http://schemas.microsoft.com/office/drawing/2014/main" id="{23EBBD4B-21E9-4F5B-B57E-439B3033A1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49938" y="5411788"/>
            <a:ext cx="1587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9" name="Line 317">
            <a:extLst>
              <a:ext uri="{FF2B5EF4-FFF2-40B4-BE49-F238E27FC236}">
                <a16:creationId xmlns:a16="http://schemas.microsoft.com/office/drawing/2014/main" id="{0BE19544-6442-43A6-BD30-22F206A0FB65}"/>
              </a:ext>
            </a:extLst>
          </p:cNvPr>
          <p:cNvSpPr>
            <a:spLocks noChangeShapeType="1"/>
          </p:cNvSpPr>
          <p:nvPr/>
        </p:nvSpPr>
        <p:spPr bwMode="auto">
          <a:xfrm>
            <a:off x="5849938" y="1587500"/>
            <a:ext cx="1587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70" name="Line 318">
            <a:extLst>
              <a:ext uri="{FF2B5EF4-FFF2-40B4-BE49-F238E27FC236}">
                <a16:creationId xmlns:a16="http://schemas.microsoft.com/office/drawing/2014/main" id="{9311A808-4F64-4930-89CE-4DCD96F435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6775" y="5411788"/>
            <a:ext cx="1588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71" name="Line 319">
            <a:extLst>
              <a:ext uri="{FF2B5EF4-FFF2-40B4-BE49-F238E27FC236}">
                <a16:creationId xmlns:a16="http://schemas.microsoft.com/office/drawing/2014/main" id="{63BE7918-5C81-40AF-A3A3-738F4EBD7F7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6775" y="1587500"/>
            <a:ext cx="1588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72" name="Line 320">
            <a:extLst>
              <a:ext uri="{FF2B5EF4-FFF2-40B4-BE49-F238E27FC236}">
                <a16:creationId xmlns:a16="http://schemas.microsoft.com/office/drawing/2014/main" id="{86D3F750-042D-455D-9E85-3925EBE451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26150" y="5411788"/>
            <a:ext cx="1588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73" name="Line 321">
            <a:extLst>
              <a:ext uri="{FF2B5EF4-FFF2-40B4-BE49-F238E27FC236}">
                <a16:creationId xmlns:a16="http://schemas.microsoft.com/office/drawing/2014/main" id="{858CBE8E-8C87-42AC-8C52-46F4A6886B5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26150" y="1587500"/>
            <a:ext cx="1588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74" name="Line 322">
            <a:extLst>
              <a:ext uri="{FF2B5EF4-FFF2-40B4-BE49-F238E27FC236}">
                <a16:creationId xmlns:a16="http://schemas.microsoft.com/office/drawing/2014/main" id="{CCAA4CDC-E242-44FD-8D1D-42F6846F98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0" y="5411788"/>
            <a:ext cx="1588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75" name="Line 323">
            <a:extLst>
              <a:ext uri="{FF2B5EF4-FFF2-40B4-BE49-F238E27FC236}">
                <a16:creationId xmlns:a16="http://schemas.microsoft.com/office/drawing/2014/main" id="{D55F48D7-59B1-4D7C-A34E-5C38A5659BA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1587500"/>
            <a:ext cx="1588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76" name="Line 324">
            <a:extLst>
              <a:ext uri="{FF2B5EF4-FFF2-40B4-BE49-F238E27FC236}">
                <a16:creationId xmlns:a16="http://schemas.microsoft.com/office/drawing/2014/main" id="{2BF48A1F-F185-40DA-9980-24E457983A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61088" y="5411788"/>
            <a:ext cx="1587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77" name="Line 325">
            <a:extLst>
              <a:ext uri="{FF2B5EF4-FFF2-40B4-BE49-F238E27FC236}">
                <a16:creationId xmlns:a16="http://schemas.microsoft.com/office/drawing/2014/main" id="{B5E49143-15AE-4CEA-BD04-7A87598F1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1088" y="1587500"/>
            <a:ext cx="1587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78" name="Line 326">
            <a:extLst>
              <a:ext uri="{FF2B5EF4-FFF2-40B4-BE49-F238E27FC236}">
                <a16:creationId xmlns:a16="http://schemas.microsoft.com/office/drawing/2014/main" id="{CB139033-788E-4528-A042-CE29911D41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16650" y="5411788"/>
            <a:ext cx="1588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79" name="Line 327">
            <a:extLst>
              <a:ext uri="{FF2B5EF4-FFF2-40B4-BE49-F238E27FC236}">
                <a16:creationId xmlns:a16="http://schemas.microsoft.com/office/drawing/2014/main" id="{9DD67905-0BC4-4DC9-89A0-1287F2DFC7F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16650" y="1587500"/>
            <a:ext cx="1588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80" name="Line 328">
            <a:extLst>
              <a:ext uri="{FF2B5EF4-FFF2-40B4-BE49-F238E27FC236}">
                <a16:creationId xmlns:a16="http://schemas.microsoft.com/office/drawing/2014/main" id="{4856644F-BC82-4D7E-8EA7-731A640717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16650" y="5386388"/>
            <a:ext cx="1588" cy="523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81" name="Line 329">
            <a:extLst>
              <a:ext uri="{FF2B5EF4-FFF2-40B4-BE49-F238E27FC236}">
                <a16:creationId xmlns:a16="http://schemas.microsoft.com/office/drawing/2014/main" id="{9D2AA676-2273-4CD3-BD78-18A157121B6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16650" y="1587500"/>
            <a:ext cx="1588" cy="492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82" name="Freeform 330">
            <a:extLst>
              <a:ext uri="{FF2B5EF4-FFF2-40B4-BE49-F238E27FC236}">
                <a16:creationId xmlns:a16="http://schemas.microsoft.com/office/drawing/2014/main" id="{8852E320-7336-43CB-A87B-1427C69DE397}"/>
              </a:ext>
            </a:extLst>
          </p:cNvPr>
          <p:cNvSpPr>
            <a:spLocks/>
          </p:cNvSpPr>
          <p:nvPr/>
        </p:nvSpPr>
        <p:spPr bwMode="auto">
          <a:xfrm>
            <a:off x="6122988" y="5557838"/>
            <a:ext cx="38100" cy="104775"/>
          </a:xfrm>
          <a:custGeom>
            <a:avLst/>
            <a:gdLst>
              <a:gd name="T0" fmla="*/ 24 w 24"/>
              <a:gd name="T1" fmla="*/ 66 h 66"/>
              <a:gd name="T2" fmla="*/ 16 w 24"/>
              <a:gd name="T3" fmla="*/ 66 h 66"/>
              <a:gd name="T4" fmla="*/ 16 w 24"/>
              <a:gd name="T5" fmla="*/ 15 h 66"/>
              <a:gd name="T6" fmla="*/ 12 w 24"/>
              <a:gd name="T7" fmla="*/ 17 h 66"/>
              <a:gd name="T8" fmla="*/ 7 w 24"/>
              <a:gd name="T9" fmla="*/ 19 h 66"/>
              <a:gd name="T10" fmla="*/ 2 w 24"/>
              <a:gd name="T11" fmla="*/ 22 h 66"/>
              <a:gd name="T12" fmla="*/ 0 w 24"/>
              <a:gd name="T13" fmla="*/ 24 h 66"/>
              <a:gd name="T14" fmla="*/ 0 w 24"/>
              <a:gd name="T15" fmla="*/ 17 h 66"/>
              <a:gd name="T16" fmla="*/ 5 w 24"/>
              <a:gd name="T17" fmla="*/ 12 h 66"/>
              <a:gd name="T18" fmla="*/ 12 w 24"/>
              <a:gd name="T19" fmla="*/ 7 h 66"/>
              <a:gd name="T20" fmla="*/ 16 w 24"/>
              <a:gd name="T21" fmla="*/ 3 h 66"/>
              <a:gd name="T22" fmla="*/ 19 w 24"/>
              <a:gd name="T23" fmla="*/ 0 h 66"/>
              <a:gd name="T24" fmla="*/ 24 w 24"/>
              <a:gd name="T25" fmla="*/ 0 h 66"/>
              <a:gd name="T26" fmla="*/ 24 w 24"/>
              <a:gd name="T27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4" h="66">
                <a:moveTo>
                  <a:pt x="24" y="66"/>
                </a:moveTo>
                <a:lnTo>
                  <a:pt x="16" y="66"/>
                </a:lnTo>
                <a:lnTo>
                  <a:pt x="16" y="15"/>
                </a:lnTo>
                <a:lnTo>
                  <a:pt x="12" y="17"/>
                </a:lnTo>
                <a:lnTo>
                  <a:pt x="7" y="19"/>
                </a:lnTo>
                <a:lnTo>
                  <a:pt x="2" y="22"/>
                </a:lnTo>
                <a:lnTo>
                  <a:pt x="0" y="24"/>
                </a:lnTo>
                <a:lnTo>
                  <a:pt x="0" y="17"/>
                </a:lnTo>
                <a:lnTo>
                  <a:pt x="5" y="12"/>
                </a:lnTo>
                <a:lnTo>
                  <a:pt x="12" y="7"/>
                </a:lnTo>
                <a:lnTo>
                  <a:pt x="16" y="3"/>
                </a:lnTo>
                <a:lnTo>
                  <a:pt x="19" y="0"/>
                </a:lnTo>
                <a:lnTo>
                  <a:pt x="24" y="0"/>
                </a:lnTo>
                <a:lnTo>
                  <a:pt x="24" y="6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883" name="Freeform 331">
            <a:extLst>
              <a:ext uri="{FF2B5EF4-FFF2-40B4-BE49-F238E27FC236}">
                <a16:creationId xmlns:a16="http://schemas.microsoft.com/office/drawing/2014/main" id="{E91841D5-74A5-41A8-B683-6C21085874D3}"/>
              </a:ext>
            </a:extLst>
          </p:cNvPr>
          <p:cNvSpPr>
            <a:spLocks noEditPoints="1"/>
          </p:cNvSpPr>
          <p:nvPr/>
        </p:nvSpPr>
        <p:spPr bwMode="auto">
          <a:xfrm>
            <a:off x="6194425" y="5557838"/>
            <a:ext cx="71438" cy="109537"/>
          </a:xfrm>
          <a:custGeom>
            <a:avLst/>
            <a:gdLst>
              <a:gd name="T0" fmla="*/ 0 w 45"/>
              <a:gd name="T1" fmla="*/ 33 h 69"/>
              <a:gd name="T2" fmla="*/ 0 w 45"/>
              <a:gd name="T3" fmla="*/ 24 h 69"/>
              <a:gd name="T4" fmla="*/ 2 w 45"/>
              <a:gd name="T5" fmla="*/ 15 h 69"/>
              <a:gd name="T6" fmla="*/ 5 w 45"/>
              <a:gd name="T7" fmla="*/ 7 h 69"/>
              <a:gd name="T8" fmla="*/ 9 w 45"/>
              <a:gd name="T9" fmla="*/ 3 h 69"/>
              <a:gd name="T10" fmla="*/ 16 w 45"/>
              <a:gd name="T11" fmla="*/ 0 h 69"/>
              <a:gd name="T12" fmla="*/ 21 w 45"/>
              <a:gd name="T13" fmla="*/ 0 h 69"/>
              <a:gd name="T14" fmla="*/ 28 w 45"/>
              <a:gd name="T15" fmla="*/ 0 h 69"/>
              <a:gd name="T16" fmla="*/ 30 w 45"/>
              <a:gd name="T17" fmla="*/ 3 h 69"/>
              <a:gd name="T18" fmla="*/ 35 w 45"/>
              <a:gd name="T19" fmla="*/ 5 h 69"/>
              <a:gd name="T20" fmla="*/ 38 w 45"/>
              <a:gd name="T21" fmla="*/ 7 h 69"/>
              <a:gd name="T22" fmla="*/ 40 w 45"/>
              <a:gd name="T23" fmla="*/ 12 h 69"/>
              <a:gd name="T24" fmla="*/ 42 w 45"/>
              <a:gd name="T25" fmla="*/ 17 h 69"/>
              <a:gd name="T26" fmla="*/ 45 w 45"/>
              <a:gd name="T27" fmla="*/ 24 h 69"/>
              <a:gd name="T28" fmla="*/ 45 w 45"/>
              <a:gd name="T29" fmla="*/ 33 h 69"/>
              <a:gd name="T30" fmla="*/ 45 w 45"/>
              <a:gd name="T31" fmla="*/ 45 h 69"/>
              <a:gd name="T32" fmla="*/ 42 w 45"/>
              <a:gd name="T33" fmla="*/ 52 h 69"/>
              <a:gd name="T34" fmla="*/ 38 w 45"/>
              <a:gd name="T35" fmla="*/ 59 h 69"/>
              <a:gd name="T36" fmla="*/ 35 w 45"/>
              <a:gd name="T37" fmla="*/ 64 h 69"/>
              <a:gd name="T38" fmla="*/ 28 w 45"/>
              <a:gd name="T39" fmla="*/ 66 h 69"/>
              <a:gd name="T40" fmla="*/ 21 w 45"/>
              <a:gd name="T41" fmla="*/ 69 h 69"/>
              <a:gd name="T42" fmla="*/ 16 w 45"/>
              <a:gd name="T43" fmla="*/ 69 h 69"/>
              <a:gd name="T44" fmla="*/ 12 w 45"/>
              <a:gd name="T45" fmla="*/ 66 h 69"/>
              <a:gd name="T46" fmla="*/ 7 w 45"/>
              <a:gd name="T47" fmla="*/ 62 h 69"/>
              <a:gd name="T48" fmla="*/ 2 w 45"/>
              <a:gd name="T49" fmla="*/ 55 h 69"/>
              <a:gd name="T50" fmla="*/ 0 w 45"/>
              <a:gd name="T51" fmla="*/ 45 h 69"/>
              <a:gd name="T52" fmla="*/ 0 w 45"/>
              <a:gd name="T53" fmla="*/ 33 h 69"/>
              <a:gd name="T54" fmla="*/ 9 w 45"/>
              <a:gd name="T55" fmla="*/ 33 h 69"/>
              <a:gd name="T56" fmla="*/ 9 w 45"/>
              <a:gd name="T57" fmla="*/ 43 h 69"/>
              <a:gd name="T58" fmla="*/ 9 w 45"/>
              <a:gd name="T59" fmla="*/ 52 h 69"/>
              <a:gd name="T60" fmla="*/ 12 w 45"/>
              <a:gd name="T61" fmla="*/ 57 h 69"/>
              <a:gd name="T62" fmla="*/ 16 w 45"/>
              <a:gd name="T63" fmla="*/ 59 h 69"/>
              <a:gd name="T64" fmla="*/ 21 w 45"/>
              <a:gd name="T65" fmla="*/ 62 h 69"/>
              <a:gd name="T66" fmla="*/ 28 w 45"/>
              <a:gd name="T67" fmla="*/ 59 h 69"/>
              <a:gd name="T68" fmla="*/ 33 w 45"/>
              <a:gd name="T69" fmla="*/ 57 h 69"/>
              <a:gd name="T70" fmla="*/ 33 w 45"/>
              <a:gd name="T71" fmla="*/ 52 h 69"/>
              <a:gd name="T72" fmla="*/ 35 w 45"/>
              <a:gd name="T73" fmla="*/ 43 h 69"/>
              <a:gd name="T74" fmla="*/ 35 w 45"/>
              <a:gd name="T75" fmla="*/ 33 h 69"/>
              <a:gd name="T76" fmla="*/ 35 w 45"/>
              <a:gd name="T77" fmla="*/ 24 h 69"/>
              <a:gd name="T78" fmla="*/ 33 w 45"/>
              <a:gd name="T79" fmla="*/ 17 h 69"/>
              <a:gd name="T80" fmla="*/ 33 w 45"/>
              <a:gd name="T81" fmla="*/ 12 h 69"/>
              <a:gd name="T82" fmla="*/ 28 w 45"/>
              <a:gd name="T83" fmla="*/ 7 h 69"/>
              <a:gd name="T84" fmla="*/ 21 w 45"/>
              <a:gd name="T85" fmla="*/ 7 h 69"/>
              <a:gd name="T86" fmla="*/ 16 w 45"/>
              <a:gd name="T87" fmla="*/ 7 h 69"/>
              <a:gd name="T88" fmla="*/ 14 w 45"/>
              <a:gd name="T89" fmla="*/ 12 h 69"/>
              <a:gd name="T90" fmla="*/ 12 w 45"/>
              <a:gd name="T91" fmla="*/ 17 h 69"/>
              <a:gd name="T92" fmla="*/ 9 w 45"/>
              <a:gd name="T93" fmla="*/ 24 h 69"/>
              <a:gd name="T94" fmla="*/ 9 w 45"/>
              <a:gd name="T95" fmla="*/ 33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5" h="69">
                <a:moveTo>
                  <a:pt x="0" y="33"/>
                </a:moveTo>
                <a:lnTo>
                  <a:pt x="0" y="24"/>
                </a:lnTo>
                <a:lnTo>
                  <a:pt x="2" y="15"/>
                </a:lnTo>
                <a:lnTo>
                  <a:pt x="5" y="7"/>
                </a:lnTo>
                <a:lnTo>
                  <a:pt x="9" y="3"/>
                </a:lnTo>
                <a:lnTo>
                  <a:pt x="16" y="0"/>
                </a:lnTo>
                <a:lnTo>
                  <a:pt x="21" y="0"/>
                </a:lnTo>
                <a:lnTo>
                  <a:pt x="28" y="0"/>
                </a:lnTo>
                <a:lnTo>
                  <a:pt x="30" y="3"/>
                </a:lnTo>
                <a:lnTo>
                  <a:pt x="35" y="5"/>
                </a:lnTo>
                <a:lnTo>
                  <a:pt x="38" y="7"/>
                </a:lnTo>
                <a:lnTo>
                  <a:pt x="40" y="12"/>
                </a:lnTo>
                <a:lnTo>
                  <a:pt x="42" y="17"/>
                </a:lnTo>
                <a:lnTo>
                  <a:pt x="45" y="24"/>
                </a:lnTo>
                <a:lnTo>
                  <a:pt x="45" y="33"/>
                </a:lnTo>
                <a:lnTo>
                  <a:pt x="45" y="45"/>
                </a:lnTo>
                <a:lnTo>
                  <a:pt x="42" y="52"/>
                </a:lnTo>
                <a:lnTo>
                  <a:pt x="38" y="59"/>
                </a:lnTo>
                <a:lnTo>
                  <a:pt x="35" y="64"/>
                </a:lnTo>
                <a:lnTo>
                  <a:pt x="28" y="66"/>
                </a:lnTo>
                <a:lnTo>
                  <a:pt x="21" y="69"/>
                </a:lnTo>
                <a:lnTo>
                  <a:pt x="16" y="69"/>
                </a:lnTo>
                <a:lnTo>
                  <a:pt x="12" y="66"/>
                </a:lnTo>
                <a:lnTo>
                  <a:pt x="7" y="62"/>
                </a:lnTo>
                <a:lnTo>
                  <a:pt x="2" y="55"/>
                </a:lnTo>
                <a:lnTo>
                  <a:pt x="0" y="45"/>
                </a:lnTo>
                <a:lnTo>
                  <a:pt x="0" y="33"/>
                </a:lnTo>
                <a:close/>
                <a:moveTo>
                  <a:pt x="9" y="33"/>
                </a:moveTo>
                <a:lnTo>
                  <a:pt x="9" y="43"/>
                </a:lnTo>
                <a:lnTo>
                  <a:pt x="9" y="52"/>
                </a:lnTo>
                <a:lnTo>
                  <a:pt x="12" y="57"/>
                </a:lnTo>
                <a:lnTo>
                  <a:pt x="16" y="59"/>
                </a:lnTo>
                <a:lnTo>
                  <a:pt x="21" y="62"/>
                </a:lnTo>
                <a:lnTo>
                  <a:pt x="28" y="59"/>
                </a:lnTo>
                <a:lnTo>
                  <a:pt x="33" y="57"/>
                </a:lnTo>
                <a:lnTo>
                  <a:pt x="33" y="52"/>
                </a:lnTo>
                <a:lnTo>
                  <a:pt x="35" y="43"/>
                </a:lnTo>
                <a:lnTo>
                  <a:pt x="35" y="33"/>
                </a:lnTo>
                <a:lnTo>
                  <a:pt x="35" y="24"/>
                </a:lnTo>
                <a:lnTo>
                  <a:pt x="33" y="17"/>
                </a:lnTo>
                <a:lnTo>
                  <a:pt x="33" y="12"/>
                </a:lnTo>
                <a:lnTo>
                  <a:pt x="28" y="7"/>
                </a:lnTo>
                <a:lnTo>
                  <a:pt x="21" y="7"/>
                </a:lnTo>
                <a:lnTo>
                  <a:pt x="16" y="7"/>
                </a:lnTo>
                <a:lnTo>
                  <a:pt x="14" y="12"/>
                </a:lnTo>
                <a:lnTo>
                  <a:pt x="12" y="17"/>
                </a:lnTo>
                <a:lnTo>
                  <a:pt x="9" y="24"/>
                </a:lnTo>
                <a:lnTo>
                  <a:pt x="9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884" name="Freeform 332">
            <a:extLst>
              <a:ext uri="{FF2B5EF4-FFF2-40B4-BE49-F238E27FC236}">
                <a16:creationId xmlns:a16="http://schemas.microsoft.com/office/drawing/2014/main" id="{E4AEC770-5B2A-46C3-B88C-223A0D031808}"/>
              </a:ext>
            </a:extLst>
          </p:cNvPr>
          <p:cNvSpPr>
            <a:spLocks noEditPoints="1"/>
          </p:cNvSpPr>
          <p:nvPr/>
        </p:nvSpPr>
        <p:spPr bwMode="auto">
          <a:xfrm>
            <a:off x="6276975" y="5499100"/>
            <a:ext cx="44450" cy="74613"/>
          </a:xfrm>
          <a:custGeom>
            <a:avLst/>
            <a:gdLst>
              <a:gd name="T0" fmla="*/ 4 w 28"/>
              <a:gd name="T1" fmla="*/ 21 h 47"/>
              <a:gd name="T2" fmla="*/ 2 w 28"/>
              <a:gd name="T3" fmla="*/ 16 h 47"/>
              <a:gd name="T4" fmla="*/ 2 w 28"/>
              <a:gd name="T5" fmla="*/ 7 h 47"/>
              <a:gd name="T6" fmla="*/ 9 w 28"/>
              <a:gd name="T7" fmla="*/ 2 h 47"/>
              <a:gd name="T8" fmla="*/ 19 w 28"/>
              <a:gd name="T9" fmla="*/ 2 h 47"/>
              <a:gd name="T10" fmla="*/ 26 w 28"/>
              <a:gd name="T11" fmla="*/ 7 h 47"/>
              <a:gd name="T12" fmla="*/ 26 w 28"/>
              <a:gd name="T13" fmla="*/ 16 h 47"/>
              <a:gd name="T14" fmla="*/ 23 w 28"/>
              <a:gd name="T15" fmla="*/ 21 h 47"/>
              <a:gd name="T16" fmla="*/ 23 w 28"/>
              <a:gd name="T17" fmla="*/ 23 h 47"/>
              <a:gd name="T18" fmla="*/ 28 w 28"/>
              <a:gd name="T19" fmla="*/ 28 h 47"/>
              <a:gd name="T20" fmla="*/ 28 w 28"/>
              <a:gd name="T21" fmla="*/ 37 h 47"/>
              <a:gd name="T22" fmla="*/ 19 w 28"/>
              <a:gd name="T23" fmla="*/ 44 h 47"/>
              <a:gd name="T24" fmla="*/ 7 w 28"/>
              <a:gd name="T25" fmla="*/ 44 h 47"/>
              <a:gd name="T26" fmla="*/ 0 w 28"/>
              <a:gd name="T27" fmla="*/ 37 h 47"/>
              <a:gd name="T28" fmla="*/ 0 w 28"/>
              <a:gd name="T29" fmla="*/ 28 h 47"/>
              <a:gd name="T30" fmla="*/ 4 w 28"/>
              <a:gd name="T31" fmla="*/ 23 h 47"/>
              <a:gd name="T32" fmla="*/ 7 w 28"/>
              <a:gd name="T33" fmla="*/ 11 h 47"/>
              <a:gd name="T34" fmla="*/ 9 w 28"/>
              <a:gd name="T35" fmla="*/ 16 h 47"/>
              <a:gd name="T36" fmla="*/ 14 w 28"/>
              <a:gd name="T37" fmla="*/ 18 h 47"/>
              <a:gd name="T38" fmla="*/ 19 w 28"/>
              <a:gd name="T39" fmla="*/ 16 h 47"/>
              <a:gd name="T40" fmla="*/ 21 w 28"/>
              <a:gd name="T41" fmla="*/ 11 h 47"/>
              <a:gd name="T42" fmla="*/ 19 w 28"/>
              <a:gd name="T43" fmla="*/ 7 h 47"/>
              <a:gd name="T44" fmla="*/ 14 w 28"/>
              <a:gd name="T45" fmla="*/ 4 h 47"/>
              <a:gd name="T46" fmla="*/ 9 w 28"/>
              <a:gd name="T47" fmla="*/ 7 h 47"/>
              <a:gd name="T48" fmla="*/ 7 w 28"/>
              <a:gd name="T49" fmla="*/ 11 h 47"/>
              <a:gd name="T50" fmla="*/ 4 w 28"/>
              <a:gd name="T51" fmla="*/ 35 h 47"/>
              <a:gd name="T52" fmla="*/ 7 w 28"/>
              <a:gd name="T53" fmla="*/ 40 h 47"/>
              <a:gd name="T54" fmla="*/ 12 w 28"/>
              <a:gd name="T55" fmla="*/ 42 h 47"/>
              <a:gd name="T56" fmla="*/ 16 w 28"/>
              <a:gd name="T57" fmla="*/ 42 h 47"/>
              <a:gd name="T58" fmla="*/ 23 w 28"/>
              <a:gd name="T59" fmla="*/ 37 h 47"/>
              <a:gd name="T60" fmla="*/ 23 w 28"/>
              <a:gd name="T61" fmla="*/ 30 h 47"/>
              <a:gd name="T62" fmla="*/ 16 w 28"/>
              <a:gd name="T63" fmla="*/ 26 h 47"/>
              <a:gd name="T64" fmla="*/ 9 w 28"/>
              <a:gd name="T65" fmla="*/ 26 h 47"/>
              <a:gd name="T66" fmla="*/ 4 w 28"/>
              <a:gd name="T67" fmla="*/ 3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8" h="47">
                <a:moveTo>
                  <a:pt x="7" y="21"/>
                </a:moveTo>
                <a:lnTo>
                  <a:pt x="4" y="21"/>
                </a:lnTo>
                <a:lnTo>
                  <a:pt x="2" y="18"/>
                </a:lnTo>
                <a:lnTo>
                  <a:pt x="2" y="16"/>
                </a:lnTo>
                <a:lnTo>
                  <a:pt x="0" y="11"/>
                </a:lnTo>
                <a:lnTo>
                  <a:pt x="2" y="7"/>
                </a:lnTo>
                <a:lnTo>
                  <a:pt x="4" y="4"/>
                </a:lnTo>
                <a:lnTo>
                  <a:pt x="9" y="2"/>
                </a:lnTo>
                <a:lnTo>
                  <a:pt x="14" y="0"/>
                </a:lnTo>
                <a:lnTo>
                  <a:pt x="19" y="2"/>
                </a:lnTo>
                <a:lnTo>
                  <a:pt x="23" y="4"/>
                </a:lnTo>
                <a:lnTo>
                  <a:pt x="26" y="7"/>
                </a:lnTo>
                <a:lnTo>
                  <a:pt x="26" y="11"/>
                </a:lnTo>
                <a:lnTo>
                  <a:pt x="26" y="16"/>
                </a:lnTo>
                <a:lnTo>
                  <a:pt x="26" y="18"/>
                </a:lnTo>
                <a:lnTo>
                  <a:pt x="23" y="21"/>
                </a:lnTo>
                <a:lnTo>
                  <a:pt x="21" y="21"/>
                </a:lnTo>
                <a:lnTo>
                  <a:pt x="23" y="23"/>
                </a:lnTo>
                <a:lnTo>
                  <a:pt x="26" y="26"/>
                </a:lnTo>
                <a:lnTo>
                  <a:pt x="28" y="28"/>
                </a:lnTo>
                <a:lnTo>
                  <a:pt x="28" y="33"/>
                </a:lnTo>
                <a:lnTo>
                  <a:pt x="28" y="37"/>
                </a:lnTo>
                <a:lnTo>
                  <a:pt x="23" y="42"/>
                </a:lnTo>
                <a:lnTo>
                  <a:pt x="19" y="44"/>
                </a:lnTo>
                <a:lnTo>
                  <a:pt x="14" y="47"/>
                </a:lnTo>
                <a:lnTo>
                  <a:pt x="7" y="44"/>
                </a:lnTo>
                <a:lnTo>
                  <a:pt x="2" y="42"/>
                </a:lnTo>
                <a:lnTo>
                  <a:pt x="0" y="37"/>
                </a:lnTo>
                <a:lnTo>
                  <a:pt x="0" y="33"/>
                </a:lnTo>
                <a:lnTo>
                  <a:pt x="0" y="28"/>
                </a:lnTo>
                <a:lnTo>
                  <a:pt x="2" y="26"/>
                </a:lnTo>
                <a:lnTo>
                  <a:pt x="4" y="23"/>
                </a:lnTo>
                <a:lnTo>
                  <a:pt x="7" y="21"/>
                </a:lnTo>
                <a:close/>
                <a:moveTo>
                  <a:pt x="7" y="11"/>
                </a:moveTo>
                <a:lnTo>
                  <a:pt x="7" y="16"/>
                </a:lnTo>
                <a:lnTo>
                  <a:pt x="9" y="16"/>
                </a:lnTo>
                <a:lnTo>
                  <a:pt x="12" y="18"/>
                </a:lnTo>
                <a:lnTo>
                  <a:pt x="14" y="18"/>
                </a:lnTo>
                <a:lnTo>
                  <a:pt x="16" y="18"/>
                </a:lnTo>
                <a:lnTo>
                  <a:pt x="19" y="16"/>
                </a:lnTo>
                <a:lnTo>
                  <a:pt x="21" y="16"/>
                </a:lnTo>
                <a:lnTo>
                  <a:pt x="21" y="11"/>
                </a:lnTo>
                <a:lnTo>
                  <a:pt x="21" y="9"/>
                </a:lnTo>
                <a:lnTo>
                  <a:pt x="19" y="7"/>
                </a:lnTo>
                <a:lnTo>
                  <a:pt x="16" y="7"/>
                </a:lnTo>
                <a:lnTo>
                  <a:pt x="14" y="4"/>
                </a:lnTo>
                <a:lnTo>
                  <a:pt x="12" y="7"/>
                </a:lnTo>
                <a:lnTo>
                  <a:pt x="9" y="7"/>
                </a:lnTo>
                <a:lnTo>
                  <a:pt x="7" y="9"/>
                </a:lnTo>
                <a:lnTo>
                  <a:pt x="7" y="11"/>
                </a:lnTo>
                <a:close/>
                <a:moveTo>
                  <a:pt x="4" y="33"/>
                </a:moveTo>
                <a:lnTo>
                  <a:pt x="4" y="35"/>
                </a:lnTo>
                <a:lnTo>
                  <a:pt x="7" y="37"/>
                </a:lnTo>
                <a:lnTo>
                  <a:pt x="7" y="40"/>
                </a:lnTo>
                <a:lnTo>
                  <a:pt x="9" y="40"/>
                </a:lnTo>
                <a:lnTo>
                  <a:pt x="12" y="42"/>
                </a:lnTo>
                <a:lnTo>
                  <a:pt x="14" y="42"/>
                </a:lnTo>
                <a:lnTo>
                  <a:pt x="16" y="42"/>
                </a:lnTo>
                <a:lnTo>
                  <a:pt x="21" y="40"/>
                </a:lnTo>
                <a:lnTo>
                  <a:pt x="23" y="37"/>
                </a:lnTo>
                <a:lnTo>
                  <a:pt x="23" y="33"/>
                </a:lnTo>
                <a:lnTo>
                  <a:pt x="23" y="30"/>
                </a:lnTo>
                <a:lnTo>
                  <a:pt x="21" y="26"/>
                </a:lnTo>
                <a:lnTo>
                  <a:pt x="16" y="26"/>
                </a:lnTo>
                <a:lnTo>
                  <a:pt x="14" y="23"/>
                </a:lnTo>
                <a:lnTo>
                  <a:pt x="9" y="26"/>
                </a:lnTo>
                <a:lnTo>
                  <a:pt x="7" y="26"/>
                </a:lnTo>
                <a:lnTo>
                  <a:pt x="4" y="30"/>
                </a:lnTo>
                <a:lnTo>
                  <a:pt x="4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885" name="Line 333">
            <a:extLst>
              <a:ext uri="{FF2B5EF4-FFF2-40B4-BE49-F238E27FC236}">
                <a16:creationId xmlns:a16="http://schemas.microsoft.com/office/drawing/2014/main" id="{D082243C-3E51-4E47-A6F9-006A0C649C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83363" y="5411788"/>
            <a:ext cx="1587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86" name="Line 334">
            <a:extLst>
              <a:ext uri="{FF2B5EF4-FFF2-40B4-BE49-F238E27FC236}">
                <a16:creationId xmlns:a16="http://schemas.microsoft.com/office/drawing/2014/main" id="{C3CDFF22-5A9D-4BB6-997A-9C6B072D2B2B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3363" y="1587500"/>
            <a:ext cx="1587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87" name="Line 335">
            <a:extLst>
              <a:ext uri="{FF2B5EF4-FFF2-40B4-BE49-F238E27FC236}">
                <a16:creationId xmlns:a16="http://schemas.microsoft.com/office/drawing/2014/main" id="{5CCE7688-5135-4A92-8212-5C4EC11930F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97675" y="5411788"/>
            <a:ext cx="1588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88" name="Line 336">
            <a:extLst>
              <a:ext uri="{FF2B5EF4-FFF2-40B4-BE49-F238E27FC236}">
                <a16:creationId xmlns:a16="http://schemas.microsoft.com/office/drawing/2014/main" id="{214ED5D1-BA22-4796-B488-A55EF43B4E73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7675" y="1587500"/>
            <a:ext cx="1588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89" name="Line 337">
            <a:extLst>
              <a:ext uri="{FF2B5EF4-FFF2-40B4-BE49-F238E27FC236}">
                <a16:creationId xmlns:a16="http://schemas.microsoft.com/office/drawing/2014/main" id="{189902E8-C84F-46DC-BC5C-B503A1BB0D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51663" y="5411788"/>
            <a:ext cx="1587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90" name="Line 338">
            <a:extLst>
              <a:ext uri="{FF2B5EF4-FFF2-40B4-BE49-F238E27FC236}">
                <a16:creationId xmlns:a16="http://schemas.microsoft.com/office/drawing/2014/main" id="{558FEE9F-EE6D-46BC-BFC0-4F0C8ABCF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1663" y="1587500"/>
            <a:ext cx="1587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91" name="Line 339">
            <a:extLst>
              <a:ext uri="{FF2B5EF4-FFF2-40B4-BE49-F238E27FC236}">
                <a16:creationId xmlns:a16="http://schemas.microsoft.com/office/drawing/2014/main" id="{D209E906-C0FE-40BB-9842-AF88B68514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67550" y="5411788"/>
            <a:ext cx="1588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92" name="Line 340">
            <a:extLst>
              <a:ext uri="{FF2B5EF4-FFF2-40B4-BE49-F238E27FC236}">
                <a16:creationId xmlns:a16="http://schemas.microsoft.com/office/drawing/2014/main" id="{423E1928-C462-45FF-A743-3422B11A350D}"/>
              </a:ext>
            </a:extLst>
          </p:cNvPr>
          <p:cNvSpPr>
            <a:spLocks noChangeShapeType="1"/>
          </p:cNvSpPr>
          <p:nvPr/>
        </p:nvSpPr>
        <p:spPr bwMode="auto">
          <a:xfrm>
            <a:off x="7067550" y="1587500"/>
            <a:ext cx="1588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93" name="Line 341">
            <a:extLst>
              <a:ext uri="{FF2B5EF4-FFF2-40B4-BE49-F238E27FC236}">
                <a16:creationId xmlns:a16="http://schemas.microsoft.com/office/drawing/2014/main" id="{AC41A21A-87B5-4653-9EB2-FBAEA12639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4388" y="5411788"/>
            <a:ext cx="1587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94" name="Line 342">
            <a:extLst>
              <a:ext uri="{FF2B5EF4-FFF2-40B4-BE49-F238E27FC236}">
                <a16:creationId xmlns:a16="http://schemas.microsoft.com/office/drawing/2014/main" id="{6CCC2D28-E22D-43C2-BA56-9343A956826A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4388" y="1587500"/>
            <a:ext cx="1587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95" name="Line 343">
            <a:extLst>
              <a:ext uri="{FF2B5EF4-FFF2-40B4-BE49-F238E27FC236}">
                <a16:creationId xmlns:a16="http://schemas.microsoft.com/office/drawing/2014/main" id="{8706CC2B-DB0A-491D-AD90-C5D5BB98CD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46938" y="5411788"/>
            <a:ext cx="1587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96" name="Line 344">
            <a:extLst>
              <a:ext uri="{FF2B5EF4-FFF2-40B4-BE49-F238E27FC236}">
                <a16:creationId xmlns:a16="http://schemas.microsoft.com/office/drawing/2014/main" id="{566A158B-3474-4A66-8A48-53F703D193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6938" y="1587500"/>
            <a:ext cx="1587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97" name="Line 345">
            <a:extLst>
              <a:ext uri="{FF2B5EF4-FFF2-40B4-BE49-F238E27FC236}">
                <a16:creationId xmlns:a16="http://schemas.microsoft.com/office/drawing/2014/main" id="{D5C3FEE7-3533-47CC-919B-815F15B673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18375" y="5411788"/>
            <a:ext cx="1588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98" name="Line 346">
            <a:extLst>
              <a:ext uri="{FF2B5EF4-FFF2-40B4-BE49-F238E27FC236}">
                <a16:creationId xmlns:a16="http://schemas.microsoft.com/office/drawing/2014/main" id="{C5D869A0-377B-4319-AEE9-64B3800A11F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8375" y="1587500"/>
            <a:ext cx="1588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99" name="Line 347">
            <a:extLst>
              <a:ext uri="{FF2B5EF4-FFF2-40B4-BE49-F238E27FC236}">
                <a16:creationId xmlns:a16="http://schemas.microsoft.com/office/drawing/2014/main" id="{E32FF8D6-0773-448C-B227-EB5AF7051A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78700" y="5411788"/>
            <a:ext cx="1588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00" name="Line 348">
            <a:extLst>
              <a:ext uri="{FF2B5EF4-FFF2-40B4-BE49-F238E27FC236}">
                <a16:creationId xmlns:a16="http://schemas.microsoft.com/office/drawing/2014/main" id="{C3B3C4BE-000E-4374-9B83-266CDAE84734}"/>
              </a:ext>
            </a:extLst>
          </p:cNvPr>
          <p:cNvSpPr>
            <a:spLocks noChangeShapeType="1"/>
          </p:cNvSpPr>
          <p:nvPr/>
        </p:nvSpPr>
        <p:spPr bwMode="auto">
          <a:xfrm>
            <a:off x="7378700" y="1587500"/>
            <a:ext cx="1588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01" name="Line 349">
            <a:extLst>
              <a:ext uri="{FF2B5EF4-FFF2-40B4-BE49-F238E27FC236}">
                <a16:creationId xmlns:a16="http://schemas.microsoft.com/office/drawing/2014/main" id="{DCBCAA8F-2BFA-448A-AD78-AC31D1BD8E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5850" y="5411788"/>
            <a:ext cx="1588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02" name="Line 350">
            <a:extLst>
              <a:ext uri="{FF2B5EF4-FFF2-40B4-BE49-F238E27FC236}">
                <a16:creationId xmlns:a16="http://schemas.microsoft.com/office/drawing/2014/main" id="{1383CFA5-321E-4566-AED2-D568DF44E9C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35850" y="1587500"/>
            <a:ext cx="1588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03" name="Line 351">
            <a:extLst>
              <a:ext uri="{FF2B5EF4-FFF2-40B4-BE49-F238E27FC236}">
                <a16:creationId xmlns:a16="http://schemas.microsoft.com/office/drawing/2014/main" id="{39D8214B-2763-4DA0-AB07-8DF4E1154C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5850" y="5386388"/>
            <a:ext cx="1588" cy="523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04" name="Line 352">
            <a:extLst>
              <a:ext uri="{FF2B5EF4-FFF2-40B4-BE49-F238E27FC236}">
                <a16:creationId xmlns:a16="http://schemas.microsoft.com/office/drawing/2014/main" id="{6C213268-C534-4320-9021-447F5F8BC7E0}"/>
              </a:ext>
            </a:extLst>
          </p:cNvPr>
          <p:cNvSpPr>
            <a:spLocks noChangeShapeType="1"/>
          </p:cNvSpPr>
          <p:nvPr/>
        </p:nvSpPr>
        <p:spPr bwMode="auto">
          <a:xfrm>
            <a:off x="7435850" y="1587500"/>
            <a:ext cx="1588" cy="492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05" name="Freeform 353">
            <a:extLst>
              <a:ext uri="{FF2B5EF4-FFF2-40B4-BE49-F238E27FC236}">
                <a16:creationId xmlns:a16="http://schemas.microsoft.com/office/drawing/2014/main" id="{657F3708-96A5-4F85-A35E-E352EAC40E3C}"/>
              </a:ext>
            </a:extLst>
          </p:cNvPr>
          <p:cNvSpPr>
            <a:spLocks/>
          </p:cNvSpPr>
          <p:nvPr/>
        </p:nvSpPr>
        <p:spPr bwMode="auto">
          <a:xfrm>
            <a:off x="7340600" y="5557838"/>
            <a:ext cx="41275" cy="104775"/>
          </a:xfrm>
          <a:custGeom>
            <a:avLst/>
            <a:gdLst>
              <a:gd name="T0" fmla="*/ 26 w 26"/>
              <a:gd name="T1" fmla="*/ 66 h 66"/>
              <a:gd name="T2" fmla="*/ 17 w 26"/>
              <a:gd name="T3" fmla="*/ 66 h 66"/>
              <a:gd name="T4" fmla="*/ 17 w 26"/>
              <a:gd name="T5" fmla="*/ 15 h 66"/>
              <a:gd name="T6" fmla="*/ 15 w 26"/>
              <a:gd name="T7" fmla="*/ 17 h 66"/>
              <a:gd name="T8" fmla="*/ 10 w 26"/>
              <a:gd name="T9" fmla="*/ 19 h 66"/>
              <a:gd name="T10" fmla="*/ 5 w 26"/>
              <a:gd name="T11" fmla="*/ 22 h 66"/>
              <a:gd name="T12" fmla="*/ 0 w 26"/>
              <a:gd name="T13" fmla="*/ 24 h 66"/>
              <a:gd name="T14" fmla="*/ 0 w 26"/>
              <a:gd name="T15" fmla="*/ 17 h 66"/>
              <a:gd name="T16" fmla="*/ 8 w 26"/>
              <a:gd name="T17" fmla="*/ 12 h 66"/>
              <a:gd name="T18" fmla="*/ 12 w 26"/>
              <a:gd name="T19" fmla="*/ 7 h 66"/>
              <a:gd name="T20" fmla="*/ 17 w 26"/>
              <a:gd name="T21" fmla="*/ 3 h 66"/>
              <a:gd name="T22" fmla="*/ 22 w 26"/>
              <a:gd name="T23" fmla="*/ 0 h 66"/>
              <a:gd name="T24" fmla="*/ 26 w 26"/>
              <a:gd name="T25" fmla="*/ 0 h 66"/>
              <a:gd name="T26" fmla="*/ 26 w 26"/>
              <a:gd name="T27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" h="66">
                <a:moveTo>
                  <a:pt x="26" y="66"/>
                </a:moveTo>
                <a:lnTo>
                  <a:pt x="17" y="66"/>
                </a:lnTo>
                <a:lnTo>
                  <a:pt x="17" y="15"/>
                </a:lnTo>
                <a:lnTo>
                  <a:pt x="15" y="17"/>
                </a:lnTo>
                <a:lnTo>
                  <a:pt x="10" y="19"/>
                </a:lnTo>
                <a:lnTo>
                  <a:pt x="5" y="22"/>
                </a:lnTo>
                <a:lnTo>
                  <a:pt x="0" y="24"/>
                </a:lnTo>
                <a:lnTo>
                  <a:pt x="0" y="17"/>
                </a:lnTo>
                <a:lnTo>
                  <a:pt x="8" y="12"/>
                </a:lnTo>
                <a:lnTo>
                  <a:pt x="12" y="7"/>
                </a:lnTo>
                <a:lnTo>
                  <a:pt x="17" y="3"/>
                </a:lnTo>
                <a:lnTo>
                  <a:pt x="22" y="0"/>
                </a:lnTo>
                <a:lnTo>
                  <a:pt x="26" y="0"/>
                </a:lnTo>
                <a:lnTo>
                  <a:pt x="26" y="6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06" name="Freeform 354">
            <a:extLst>
              <a:ext uri="{FF2B5EF4-FFF2-40B4-BE49-F238E27FC236}">
                <a16:creationId xmlns:a16="http://schemas.microsoft.com/office/drawing/2014/main" id="{0EE5897F-77A3-4443-A26B-BE64623EBEEE}"/>
              </a:ext>
            </a:extLst>
          </p:cNvPr>
          <p:cNvSpPr>
            <a:spLocks noEditPoints="1"/>
          </p:cNvSpPr>
          <p:nvPr/>
        </p:nvSpPr>
        <p:spPr bwMode="auto">
          <a:xfrm>
            <a:off x="7416800" y="5557838"/>
            <a:ext cx="66675" cy="109537"/>
          </a:xfrm>
          <a:custGeom>
            <a:avLst/>
            <a:gdLst>
              <a:gd name="T0" fmla="*/ 0 w 42"/>
              <a:gd name="T1" fmla="*/ 33 h 69"/>
              <a:gd name="T2" fmla="*/ 0 w 42"/>
              <a:gd name="T3" fmla="*/ 24 h 69"/>
              <a:gd name="T4" fmla="*/ 2 w 42"/>
              <a:gd name="T5" fmla="*/ 15 h 69"/>
              <a:gd name="T6" fmla="*/ 4 w 42"/>
              <a:gd name="T7" fmla="*/ 7 h 69"/>
              <a:gd name="T8" fmla="*/ 9 w 42"/>
              <a:gd name="T9" fmla="*/ 3 h 69"/>
              <a:gd name="T10" fmla="*/ 14 w 42"/>
              <a:gd name="T11" fmla="*/ 0 h 69"/>
              <a:gd name="T12" fmla="*/ 21 w 42"/>
              <a:gd name="T13" fmla="*/ 0 h 69"/>
              <a:gd name="T14" fmla="*/ 26 w 42"/>
              <a:gd name="T15" fmla="*/ 0 h 69"/>
              <a:gd name="T16" fmla="*/ 30 w 42"/>
              <a:gd name="T17" fmla="*/ 3 h 69"/>
              <a:gd name="T18" fmla="*/ 35 w 42"/>
              <a:gd name="T19" fmla="*/ 5 h 69"/>
              <a:gd name="T20" fmla="*/ 37 w 42"/>
              <a:gd name="T21" fmla="*/ 7 h 69"/>
              <a:gd name="T22" fmla="*/ 40 w 42"/>
              <a:gd name="T23" fmla="*/ 12 h 69"/>
              <a:gd name="T24" fmla="*/ 42 w 42"/>
              <a:gd name="T25" fmla="*/ 17 h 69"/>
              <a:gd name="T26" fmla="*/ 42 w 42"/>
              <a:gd name="T27" fmla="*/ 24 h 69"/>
              <a:gd name="T28" fmla="*/ 42 w 42"/>
              <a:gd name="T29" fmla="*/ 33 h 69"/>
              <a:gd name="T30" fmla="*/ 42 w 42"/>
              <a:gd name="T31" fmla="*/ 45 h 69"/>
              <a:gd name="T32" fmla="*/ 40 w 42"/>
              <a:gd name="T33" fmla="*/ 52 h 69"/>
              <a:gd name="T34" fmla="*/ 37 w 42"/>
              <a:gd name="T35" fmla="*/ 59 h 69"/>
              <a:gd name="T36" fmla="*/ 33 w 42"/>
              <a:gd name="T37" fmla="*/ 64 h 69"/>
              <a:gd name="T38" fmla="*/ 28 w 42"/>
              <a:gd name="T39" fmla="*/ 66 h 69"/>
              <a:gd name="T40" fmla="*/ 21 w 42"/>
              <a:gd name="T41" fmla="*/ 69 h 69"/>
              <a:gd name="T42" fmla="*/ 16 w 42"/>
              <a:gd name="T43" fmla="*/ 69 h 69"/>
              <a:gd name="T44" fmla="*/ 9 w 42"/>
              <a:gd name="T45" fmla="*/ 66 h 69"/>
              <a:gd name="T46" fmla="*/ 7 w 42"/>
              <a:gd name="T47" fmla="*/ 62 h 69"/>
              <a:gd name="T48" fmla="*/ 2 w 42"/>
              <a:gd name="T49" fmla="*/ 55 h 69"/>
              <a:gd name="T50" fmla="*/ 0 w 42"/>
              <a:gd name="T51" fmla="*/ 45 h 69"/>
              <a:gd name="T52" fmla="*/ 0 w 42"/>
              <a:gd name="T53" fmla="*/ 33 h 69"/>
              <a:gd name="T54" fmla="*/ 7 w 42"/>
              <a:gd name="T55" fmla="*/ 33 h 69"/>
              <a:gd name="T56" fmla="*/ 9 w 42"/>
              <a:gd name="T57" fmla="*/ 43 h 69"/>
              <a:gd name="T58" fmla="*/ 9 w 42"/>
              <a:gd name="T59" fmla="*/ 52 h 69"/>
              <a:gd name="T60" fmla="*/ 12 w 42"/>
              <a:gd name="T61" fmla="*/ 57 h 69"/>
              <a:gd name="T62" fmla="*/ 16 w 42"/>
              <a:gd name="T63" fmla="*/ 59 h 69"/>
              <a:gd name="T64" fmla="*/ 21 w 42"/>
              <a:gd name="T65" fmla="*/ 62 h 69"/>
              <a:gd name="T66" fmla="*/ 26 w 42"/>
              <a:gd name="T67" fmla="*/ 59 h 69"/>
              <a:gd name="T68" fmla="*/ 30 w 42"/>
              <a:gd name="T69" fmla="*/ 57 h 69"/>
              <a:gd name="T70" fmla="*/ 33 w 42"/>
              <a:gd name="T71" fmla="*/ 52 h 69"/>
              <a:gd name="T72" fmla="*/ 35 w 42"/>
              <a:gd name="T73" fmla="*/ 43 h 69"/>
              <a:gd name="T74" fmla="*/ 35 w 42"/>
              <a:gd name="T75" fmla="*/ 33 h 69"/>
              <a:gd name="T76" fmla="*/ 35 w 42"/>
              <a:gd name="T77" fmla="*/ 24 h 69"/>
              <a:gd name="T78" fmla="*/ 33 w 42"/>
              <a:gd name="T79" fmla="*/ 17 h 69"/>
              <a:gd name="T80" fmla="*/ 30 w 42"/>
              <a:gd name="T81" fmla="*/ 12 h 69"/>
              <a:gd name="T82" fmla="*/ 26 w 42"/>
              <a:gd name="T83" fmla="*/ 7 h 69"/>
              <a:gd name="T84" fmla="*/ 21 w 42"/>
              <a:gd name="T85" fmla="*/ 7 h 69"/>
              <a:gd name="T86" fmla="*/ 16 w 42"/>
              <a:gd name="T87" fmla="*/ 7 h 69"/>
              <a:gd name="T88" fmla="*/ 12 w 42"/>
              <a:gd name="T89" fmla="*/ 12 h 69"/>
              <a:gd name="T90" fmla="*/ 9 w 42"/>
              <a:gd name="T91" fmla="*/ 17 h 69"/>
              <a:gd name="T92" fmla="*/ 9 w 42"/>
              <a:gd name="T93" fmla="*/ 24 h 69"/>
              <a:gd name="T94" fmla="*/ 7 w 42"/>
              <a:gd name="T95" fmla="*/ 33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2" h="69">
                <a:moveTo>
                  <a:pt x="0" y="33"/>
                </a:moveTo>
                <a:lnTo>
                  <a:pt x="0" y="24"/>
                </a:lnTo>
                <a:lnTo>
                  <a:pt x="2" y="15"/>
                </a:lnTo>
                <a:lnTo>
                  <a:pt x="4" y="7"/>
                </a:lnTo>
                <a:lnTo>
                  <a:pt x="9" y="3"/>
                </a:lnTo>
                <a:lnTo>
                  <a:pt x="14" y="0"/>
                </a:lnTo>
                <a:lnTo>
                  <a:pt x="21" y="0"/>
                </a:lnTo>
                <a:lnTo>
                  <a:pt x="26" y="0"/>
                </a:lnTo>
                <a:lnTo>
                  <a:pt x="30" y="3"/>
                </a:lnTo>
                <a:lnTo>
                  <a:pt x="35" y="5"/>
                </a:lnTo>
                <a:lnTo>
                  <a:pt x="37" y="7"/>
                </a:lnTo>
                <a:lnTo>
                  <a:pt x="40" y="12"/>
                </a:lnTo>
                <a:lnTo>
                  <a:pt x="42" y="17"/>
                </a:lnTo>
                <a:lnTo>
                  <a:pt x="42" y="24"/>
                </a:lnTo>
                <a:lnTo>
                  <a:pt x="42" y="33"/>
                </a:lnTo>
                <a:lnTo>
                  <a:pt x="42" y="45"/>
                </a:lnTo>
                <a:lnTo>
                  <a:pt x="40" y="52"/>
                </a:lnTo>
                <a:lnTo>
                  <a:pt x="37" y="59"/>
                </a:lnTo>
                <a:lnTo>
                  <a:pt x="33" y="64"/>
                </a:lnTo>
                <a:lnTo>
                  <a:pt x="28" y="66"/>
                </a:lnTo>
                <a:lnTo>
                  <a:pt x="21" y="69"/>
                </a:lnTo>
                <a:lnTo>
                  <a:pt x="16" y="69"/>
                </a:lnTo>
                <a:lnTo>
                  <a:pt x="9" y="66"/>
                </a:lnTo>
                <a:lnTo>
                  <a:pt x="7" y="62"/>
                </a:lnTo>
                <a:lnTo>
                  <a:pt x="2" y="55"/>
                </a:lnTo>
                <a:lnTo>
                  <a:pt x="0" y="45"/>
                </a:lnTo>
                <a:lnTo>
                  <a:pt x="0" y="33"/>
                </a:lnTo>
                <a:close/>
                <a:moveTo>
                  <a:pt x="7" y="33"/>
                </a:moveTo>
                <a:lnTo>
                  <a:pt x="9" y="43"/>
                </a:lnTo>
                <a:lnTo>
                  <a:pt x="9" y="52"/>
                </a:lnTo>
                <a:lnTo>
                  <a:pt x="12" y="57"/>
                </a:lnTo>
                <a:lnTo>
                  <a:pt x="16" y="59"/>
                </a:lnTo>
                <a:lnTo>
                  <a:pt x="21" y="62"/>
                </a:lnTo>
                <a:lnTo>
                  <a:pt x="26" y="59"/>
                </a:lnTo>
                <a:lnTo>
                  <a:pt x="30" y="57"/>
                </a:lnTo>
                <a:lnTo>
                  <a:pt x="33" y="52"/>
                </a:lnTo>
                <a:lnTo>
                  <a:pt x="35" y="43"/>
                </a:lnTo>
                <a:lnTo>
                  <a:pt x="35" y="33"/>
                </a:lnTo>
                <a:lnTo>
                  <a:pt x="35" y="24"/>
                </a:lnTo>
                <a:lnTo>
                  <a:pt x="33" y="17"/>
                </a:lnTo>
                <a:lnTo>
                  <a:pt x="30" y="12"/>
                </a:lnTo>
                <a:lnTo>
                  <a:pt x="26" y="7"/>
                </a:lnTo>
                <a:lnTo>
                  <a:pt x="21" y="7"/>
                </a:lnTo>
                <a:lnTo>
                  <a:pt x="16" y="7"/>
                </a:lnTo>
                <a:lnTo>
                  <a:pt x="12" y="12"/>
                </a:lnTo>
                <a:lnTo>
                  <a:pt x="9" y="17"/>
                </a:lnTo>
                <a:lnTo>
                  <a:pt x="9" y="24"/>
                </a:lnTo>
                <a:lnTo>
                  <a:pt x="7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07" name="Freeform 355">
            <a:extLst>
              <a:ext uri="{FF2B5EF4-FFF2-40B4-BE49-F238E27FC236}">
                <a16:creationId xmlns:a16="http://schemas.microsoft.com/office/drawing/2014/main" id="{88D18013-E22D-4926-B6B4-6084886F6CFD}"/>
              </a:ext>
            </a:extLst>
          </p:cNvPr>
          <p:cNvSpPr>
            <a:spLocks noEditPoints="1"/>
          </p:cNvSpPr>
          <p:nvPr/>
        </p:nvSpPr>
        <p:spPr bwMode="auto">
          <a:xfrm>
            <a:off x="7494588" y="5499100"/>
            <a:ext cx="49212" cy="74613"/>
          </a:xfrm>
          <a:custGeom>
            <a:avLst/>
            <a:gdLst>
              <a:gd name="T0" fmla="*/ 3 w 31"/>
              <a:gd name="T1" fmla="*/ 35 h 47"/>
              <a:gd name="T2" fmla="*/ 7 w 31"/>
              <a:gd name="T3" fmla="*/ 35 h 47"/>
              <a:gd name="T4" fmla="*/ 7 w 31"/>
              <a:gd name="T5" fmla="*/ 37 h 47"/>
              <a:gd name="T6" fmla="*/ 10 w 31"/>
              <a:gd name="T7" fmla="*/ 40 h 47"/>
              <a:gd name="T8" fmla="*/ 12 w 31"/>
              <a:gd name="T9" fmla="*/ 42 h 47"/>
              <a:gd name="T10" fmla="*/ 14 w 31"/>
              <a:gd name="T11" fmla="*/ 42 h 47"/>
              <a:gd name="T12" fmla="*/ 17 w 31"/>
              <a:gd name="T13" fmla="*/ 42 h 47"/>
              <a:gd name="T14" fmla="*/ 19 w 31"/>
              <a:gd name="T15" fmla="*/ 40 h 47"/>
              <a:gd name="T16" fmla="*/ 22 w 31"/>
              <a:gd name="T17" fmla="*/ 40 h 47"/>
              <a:gd name="T18" fmla="*/ 22 w 31"/>
              <a:gd name="T19" fmla="*/ 37 h 47"/>
              <a:gd name="T20" fmla="*/ 24 w 31"/>
              <a:gd name="T21" fmla="*/ 35 h 47"/>
              <a:gd name="T22" fmla="*/ 24 w 31"/>
              <a:gd name="T23" fmla="*/ 33 h 47"/>
              <a:gd name="T24" fmla="*/ 26 w 31"/>
              <a:gd name="T25" fmla="*/ 30 h 47"/>
              <a:gd name="T26" fmla="*/ 26 w 31"/>
              <a:gd name="T27" fmla="*/ 26 h 47"/>
              <a:gd name="T28" fmla="*/ 26 w 31"/>
              <a:gd name="T29" fmla="*/ 26 h 47"/>
              <a:gd name="T30" fmla="*/ 26 w 31"/>
              <a:gd name="T31" fmla="*/ 26 h 47"/>
              <a:gd name="T32" fmla="*/ 24 w 31"/>
              <a:gd name="T33" fmla="*/ 28 h 47"/>
              <a:gd name="T34" fmla="*/ 22 w 31"/>
              <a:gd name="T35" fmla="*/ 28 h 47"/>
              <a:gd name="T36" fmla="*/ 17 w 31"/>
              <a:gd name="T37" fmla="*/ 30 h 47"/>
              <a:gd name="T38" fmla="*/ 14 w 31"/>
              <a:gd name="T39" fmla="*/ 30 h 47"/>
              <a:gd name="T40" fmla="*/ 10 w 31"/>
              <a:gd name="T41" fmla="*/ 30 h 47"/>
              <a:gd name="T42" fmla="*/ 5 w 31"/>
              <a:gd name="T43" fmla="*/ 26 h 47"/>
              <a:gd name="T44" fmla="*/ 3 w 31"/>
              <a:gd name="T45" fmla="*/ 21 h 47"/>
              <a:gd name="T46" fmla="*/ 0 w 31"/>
              <a:gd name="T47" fmla="*/ 16 h 47"/>
              <a:gd name="T48" fmla="*/ 3 w 31"/>
              <a:gd name="T49" fmla="*/ 9 h 47"/>
              <a:gd name="T50" fmla="*/ 5 w 31"/>
              <a:gd name="T51" fmla="*/ 4 h 47"/>
              <a:gd name="T52" fmla="*/ 10 w 31"/>
              <a:gd name="T53" fmla="*/ 2 h 47"/>
              <a:gd name="T54" fmla="*/ 14 w 31"/>
              <a:gd name="T55" fmla="*/ 0 h 47"/>
              <a:gd name="T56" fmla="*/ 19 w 31"/>
              <a:gd name="T57" fmla="*/ 2 h 47"/>
              <a:gd name="T58" fmla="*/ 24 w 31"/>
              <a:gd name="T59" fmla="*/ 2 h 47"/>
              <a:gd name="T60" fmla="*/ 26 w 31"/>
              <a:gd name="T61" fmla="*/ 7 h 47"/>
              <a:gd name="T62" fmla="*/ 29 w 31"/>
              <a:gd name="T63" fmla="*/ 9 h 47"/>
              <a:gd name="T64" fmla="*/ 31 w 31"/>
              <a:gd name="T65" fmla="*/ 16 h 47"/>
              <a:gd name="T66" fmla="*/ 31 w 31"/>
              <a:gd name="T67" fmla="*/ 23 h 47"/>
              <a:gd name="T68" fmla="*/ 31 w 31"/>
              <a:gd name="T69" fmla="*/ 30 h 47"/>
              <a:gd name="T70" fmla="*/ 29 w 31"/>
              <a:gd name="T71" fmla="*/ 35 h 47"/>
              <a:gd name="T72" fmla="*/ 26 w 31"/>
              <a:gd name="T73" fmla="*/ 40 h 47"/>
              <a:gd name="T74" fmla="*/ 24 w 31"/>
              <a:gd name="T75" fmla="*/ 44 h 47"/>
              <a:gd name="T76" fmla="*/ 19 w 31"/>
              <a:gd name="T77" fmla="*/ 47 h 47"/>
              <a:gd name="T78" fmla="*/ 14 w 31"/>
              <a:gd name="T79" fmla="*/ 47 h 47"/>
              <a:gd name="T80" fmla="*/ 10 w 31"/>
              <a:gd name="T81" fmla="*/ 47 h 47"/>
              <a:gd name="T82" fmla="*/ 5 w 31"/>
              <a:gd name="T83" fmla="*/ 44 h 47"/>
              <a:gd name="T84" fmla="*/ 3 w 31"/>
              <a:gd name="T85" fmla="*/ 40 h 47"/>
              <a:gd name="T86" fmla="*/ 3 w 31"/>
              <a:gd name="T87" fmla="*/ 35 h 47"/>
              <a:gd name="T88" fmla="*/ 24 w 31"/>
              <a:gd name="T89" fmla="*/ 16 h 47"/>
              <a:gd name="T90" fmla="*/ 24 w 31"/>
              <a:gd name="T91" fmla="*/ 11 h 47"/>
              <a:gd name="T92" fmla="*/ 22 w 31"/>
              <a:gd name="T93" fmla="*/ 9 h 47"/>
              <a:gd name="T94" fmla="*/ 19 w 31"/>
              <a:gd name="T95" fmla="*/ 7 h 47"/>
              <a:gd name="T96" fmla="*/ 17 w 31"/>
              <a:gd name="T97" fmla="*/ 4 h 47"/>
              <a:gd name="T98" fmla="*/ 12 w 31"/>
              <a:gd name="T99" fmla="*/ 7 h 47"/>
              <a:gd name="T100" fmla="*/ 10 w 31"/>
              <a:gd name="T101" fmla="*/ 9 h 47"/>
              <a:gd name="T102" fmla="*/ 7 w 31"/>
              <a:gd name="T103" fmla="*/ 11 h 47"/>
              <a:gd name="T104" fmla="*/ 7 w 31"/>
              <a:gd name="T105" fmla="*/ 16 h 47"/>
              <a:gd name="T106" fmla="*/ 7 w 31"/>
              <a:gd name="T107" fmla="*/ 21 h 47"/>
              <a:gd name="T108" fmla="*/ 10 w 31"/>
              <a:gd name="T109" fmla="*/ 23 h 47"/>
              <a:gd name="T110" fmla="*/ 12 w 31"/>
              <a:gd name="T111" fmla="*/ 26 h 47"/>
              <a:gd name="T112" fmla="*/ 17 w 31"/>
              <a:gd name="T113" fmla="*/ 26 h 47"/>
              <a:gd name="T114" fmla="*/ 19 w 31"/>
              <a:gd name="T115" fmla="*/ 26 h 47"/>
              <a:gd name="T116" fmla="*/ 22 w 31"/>
              <a:gd name="T117" fmla="*/ 23 h 47"/>
              <a:gd name="T118" fmla="*/ 24 w 31"/>
              <a:gd name="T119" fmla="*/ 21 h 47"/>
              <a:gd name="T120" fmla="*/ 24 w 31"/>
              <a:gd name="T121" fmla="*/ 16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1" h="47">
                <a:moveTo>
                  <a:pt x="3" y="35"/>
                </a:moveTo>
                <a:lnTo>
                  <a:pt x="7" y="35"/>
                </a:lnTo>
                <a:lnTo>
                  <a:pt x="7" y="37"/>
                </a:lnTo>
                <a:lnTo>
                  <a:pt x="10" y="40"/>
                </a:lnTo>
                <a:lnTo>
                  <a:pt x="12" y="42"/>
                </a:lnTo>
                <a:lnTo>
                  <a:pt x="14" y="42"/>
                </a:lnTo>
                <a:lnTo>
                  <a:pt x="17" y="42"/>
                </a:lnTo>
                <a:lnTo>
                  <a:pt x="19" y="40"/>
                </a:lnTo>
                <a:lnTo>
                  <a:pt x="22" y="40"/>
                </a:lnTo>
                <a:lnTo>
                  <a:pt x="22" y="37"/>
                </a:lnTo>
                <a:lnTo>
                  <a:pt x="24" y="35"/>
                </a:lnTo>
                <a:lnTo>
                  <a:pt x="24" y="33"/>
                </a:lnTo>
                <a:lnTo>
                  <a:pt x="26" y="30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4" y="28"/>
                </a:lnTo>
                <a:lnTo>
                  <a:pt x="22" y="28"/>
                </a:lnTo>
                <a:lnTo>
                  <a:pt x="17" y="30"/>
                </a:lnTo>
                <a:lnTo>
                  <a:pt x="14" y="30"/>
                </a:lnTo>
                <a:lnTo>
                  <a:pt x="10" y="30"/>
                </a:lnTo>
                <a:lnTo>
                  <a:pt x="5" y="26"/>
                </a:lnTo>
                <a:lnTo>
                  <a:pt x="3" y="21"/>
                </a:lnTo>
                <a:lnTo>
                  <a:pt x="0" y="16"/>
                </a:lnTo>
                <a:lnTo>
                  <a:pt x="3" y="9"/>
                </a:lnTo>
                <a:lnTo>
                  <a:pt x="5" y="4"/>
                </a:lnTo>
                <a:lnTo>
                  <a:pt x="10" y="2"/>
                </a:lnTo>
                <a:lnTo>
                  <a:pt x="14" y="0"/>
                </a:lnTo>
                <a:lnTo>
                  <a:pt x="19" y="2"/>
                </a:lnTo>
                <a:lnTo>
                  <a:pt x="24" y="2"/>
                </a:lnTo>
                <a:lnTo>
                  <a:pt x="26" y="7"/>
                </a:lnTo>
                <a:lnTo>
                  <a:pt x="29" y="9"/>
                </a:lnTo>
                <a:lnTo>
                  <a:pt x="31" y="16"/>
                </a:lnTo>
                <a:lnTo>
                  <a:pt x="31" y="23"/>
                </a:lnTo>
                <a:lnTo>
                  <a:pt x="31" y="30"/>
                </a:lnTo>
                <a:lnTo>
                  <a:pt x="29" y="35"/>
                </a:lnTo>
                <a:lnTo>
                  <a:pt x="26" y="40"/>
                </a:lnTo>
                <a:lnTo>
                  <a:pt x="24" y="44"/>
                </a:lnTo>
                <a:lnTo>
                  <a:pt x="19" y="47"/>
                </a:lnTo>
                <a:lnTo>
                  <a:pt x="14" y="47"/>
                </a:lnTo>
                <a:lnTo>
                  <a:pt x="10" y="47"/>
                </a:lnTo>
                <a:lnTo>
                  <a:pt x="5" y="44"/>
                </a:lnTo>
                <a:lnTo>
                  <a:pt x="3" y="40"/>
                </a:lnTo>
                <a:lnTo>
                  <a:pt x="3" y="35"/>
                </a:lnTo>
                <a:close/>
                <a:moveTo>
                  <a:pt x="24" y="16"/>
                </a:moveTo>
                <a:lnTo>
                  <a:pt x="24" y="11"/>
                </a:lnTo>
                <a:lnTo>
                  <a:pt x="22" y="9"/>
                </a:lnTo>
                <a:lnTo>
                  <a:pt x="19" y="7"/>
                </a:lnTo>
                <a:lnTo>
                  <a:pt x="17" y="4"/>
                </a:lnTo>
                <a:lnTo>
                  <a:pt x="12" y="7"/>
                </a:lnTo>
                <a:lnTo>
                  <a:pt x="10" y="9"/>
                </a:lnTo>
                <a:lnTo>
                  <a:pt x="7" y="11"/>
                </a:lnTo>
                <a:lnTo>
                  <a:pt x="7" y="16"/>
                </a:lnTo>
                <a:lnTo>
                  <a:pt x="7" y="21"/>
                </a:lnTo>
                <a:lnTo>
                  <a:pt x="10" y="23"/>
                </a:lnTo>
                <a:lnTo>
                  <a:pt x="12" y="26"/>
                </a:lnTo>
                <a:lnTo>
                  <a:pt x="17" y="26"/>
                </a:lnTo>
                <a:lnTo>
                  <a:pt x="19" y="26"/>
                </a:lnTo>
                <a:lnTo>
                  <a:pt x="22" y="23"/>
                </a:lnTo>
                <a:lnTo>
                  <a:pt x="24" y="21"/>
                </a:lnTo>
                <a:lnTo>
                  <a:pt x="24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08" name="Line 356">
            <a:extLst>
              <a:ext uri="{FF2B5EF4-FFF2-40B4-BE49-F238E27FC236}">
                <a16:creationId xmlns:a16="http://schemas.microsoft.com/office/drawing/2014/main" id="{90DD010D-E78A-487D-B93B-514FBB34944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7463" y="5438775"/>
            <a:ext cx="4921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09" name="Line 357">
            <a:extLst>
              <a:ext uri="{FF2B5EF4-FFF2-40B4-BE49-F238E27FC236}">
                <a16:creationId xmlns:a16="http://schemas.microsoft.com/office/drawing/2014/main" id="{FA636D6C-F60A-40ED-8234-06F913D411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86638" y="5438775"/>
            <a:ext cx="4921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10" name="Freeform 358">
            <a:extLst>
              <a:ext uri="{FF2B5EF4-FFF2-40B4-BE49-F238E27FC236}">
                <a16:creationId xmlns:a16="http://schemas.microsoft.com/office/drawing/2014/main" id="{614A666B-45F9-4311-BCB3-59F14B85BFC1}"/>
              </a:ext>
            </a:extLst>
          </p:cNvPr>
          <p:cNvSpPr>
            <a:spLocks/>
          </p:cNvSpPr>
          <p:nvPr/>
        </p:nvSpPr>
        <p:spPr bwMode="auto">
          <a:xfrm>
            <a:off x="2436813" y="5386388"/>
            <a:ext cx="71437" cy="107950"/>
          </a:xfrm>
          <a:custGeom>
            <a:avLst/>
            <a:gdLst>
              <a:gd name="T0" fmla="*/ 0 w 45"/>
              <a:gd name="T1" fmla="*/ 49 h 68"/>
              <a:gd name="T2" fmla="*/ 10 w 45"/>
              <a:gd name="T3" fmla="*/ 47 h 68"/>
              <a:gd name="T4" fmla="*/ 10 w 45"/>
              <a:gd name="T5" fmla="*/ 54 h 68"/>
              <a:gd name="T6" fmla="*/ 12 w 45"/>
              <a:gd name="T7" fmla="*/ 59 h 68"/>
              <a:gd name="T8" fmla="*/ 17 w 45"/>
              <a:gd name="T9" fmla="*/ 61 h 68"/>
              <a:gd name="T10" fmla="*/ 22 w 45"/>
              <a:gd name="T11" fmla="*/ 61 h 68"/>
              <a:gd name="T12" fmla="*/ 26 w 45"/>
              <a:gd name="T13" fmla="*/ 59 h 68"/>
              <a:gd name="T14" fmla="*/ 31 w 45"/>
              <a:gd name="T15" fmla="*/ 56 h 68"/>
              <a:gd name="T16" fmla="*/ 36 w 45"/>
              <a:gd name="T17" fmla="*/ 52 h 68"/>
              <a:gd name="T18" fmla="*/ 36 w 45"/>
              <a:gd name="T19" fmla="*/ 45 h 68"/>
              <a:gd name="T20" fmla="*/ 36 w 45"/>
              <a:gd name="T21" fmla="*/ 37 h 68"/>
              <a:gd name="T22" fmla="*/ 31 w 45"/>
              <a:gd name="T23" fmla="*/ 33 h 68"/>
              <a:gd name="T24" fmla="*/ 26 w 45"/>
              <a:gd name="T25" fmla="*/ 30 h 68"/>
              <a:gd name="T26" fmla="*/ 22 w 45"/>
              <a:gd name="T27" fmla="*/ 28 h 68"/>
              <a:gd name="T28" fmla="*/ 17 w 45"/>
              <a:gd name="T29" fmla="*/ 30 h 68"/>
              <a:gd name="T30" fmla="*/ 15 w 45"/>
              <a:gd name="T31" fmla="*/ 30 h 68"/>
              <a:gd name="T32" fmla="*/ 12 w 45"/>
              <a:gd name="T33" fmla="*/ 33 h 68"/>
              <a:gd name="T34" fmla="*/ 10 w 45"/>
              <a:gd name="T35" fmla="*/ 35 h 68"/>
              <a:gd name="T36" fmla="*/ 0 w 45"/>
              <a:gd name="T37" fmla="*/ 35 h 68"/>
              <a:gd name="T38" fmla="*/ 7 w 45"/>
              <a:gd name="T39" fmla="*/ 0 h 68"/>
              <a:gd name="T40" fmla="*/ 41 w 45"/>
              <a:gd name="T41" fmla="*/ 0 h 68"/>
              <a:gd name="T42" fmla="*/ 41 w 45"/>
              <a:gd name="T43" fmla="*/ 7 h 68"/>
              <a:gd name="T44" fmla="*/ 15 w 45"/>
              <a:gd name="T45" fmla="*/ 7 h 68"/>
              <a:gd name="T46" fmla="*/ 10 w 45"/>
              <a:gd name="T47" fmla="*/ 26 h 68"/>
              <a:gd name="T48" fmla="*/ 17 w 45"/>
              <a:gd name="T49" fmla="*/ 23 h 68"/>
              <a:gd name="T50" fmla="*/ 24 w 45"/>
              <a:gd name="T51" fmla="*/ 21 h 68"/>
              <a:gd name="T52" fmla="*/ 31 w 45"/>
              <a:gd name="T53" fmla="*/ 23 h 68"/>
              <a:gd name="T54" fmla="*/ 38 w 45"/>
              <a:gd name="T55" fmla="*/ 28 h 68"/>
              <a:gd name="T56" fmla="*/ 43 w 45"/>
              <a:gd name="T57" fmla="*/ 33 h 68"/>
              <a:gd name="T58" fmla="*/ 43 w 45"/>
              <a:gd name="T59" fmla="*/ 37 h 68"/>
              <a:gd name="T60" fmla="*/ 45 w 45"/>
              <a:gd name="T61" fmla="*/ 45 h 68"/>
              <a:gd name="T62" fmla="*/ 43 w 45"/>
              <a:gd name="T63" fmla="*/ 52 h 68"/>
              <a:gd name="T64" fmla="*/ 41 w 45"/>
              <a:gd name="T65" fmla="*/ 59 h 68"/>
              <a:gd name="T66" fmla="*/ 33 w 45"/>
              <a:gd name="T67" fmla="*/ 63 h 68"/>
              <a:gd name="T68" fmla="*/ 29 w 45"/>
              <a:gd name="T69" fmla="*/ 66 h 68"/>
              <a:gd name="T70" fmla="*/ 22 w 45"/>
              <a:gd name="T71" fmla="*/ 68 h 68"/>
              <a:gd name="T72" fmla="*/ 12 w 45"/>
              <a:gd name="T73" fmla="*/ 66 h 68"/>
              <a:gd name="T74" fmla="*/ 7 w 45"/>
              <a:gd name="T75" fmla="*/ 63 h 68"/>
              <a:gd name="T76" fmla="*/ 3 w 45"/>
              <a:gd name="T77" fmla="*/ 56 h 68"/>
              <a:gd name="T78" fmla="*/ 0 w 45"/>
              <a:gd name="T79" fmla="*/ 49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" h="68">
                <a:moveTo>
                  <a:pt x="0" y="49"/>
                </a:moveTo>
                <a:lnTo>
                  <a:pt x="10" y="47"/>
                </a:lnTo>
                <a:lnTo>
                  <a:pt x="10" y="54"/>
                </a:lnTo>
                <a:lnTo>
                  <a:pt x="12" y="59"/>
                </a:lnTo>
                <a:lnTo>
                  <a:pt x="17" y="61"/>
                </a:lnTo>
                <a:lnTo>
                  <a:pt x="22" y="61"/>
                </a:lnTo>
                <a:lnTo>
                  <a:pt x="26" y="59"/>
                </a:lnTo>
                <a:lnTo>
                  <a:pt x="31" y="56"/>
                </a:lnTo>
                <a:lnTo>
                  <a:pt x="36" y="52"/>
                </a:lnTo>
                <a:lnTo>
                  <a:pt x="36" y="45"/>
                </a:lnTo>
                <a:lnTo>
                  <a:pt x="36" y="37"/>
                </a:lnTo>
                <a:lnTo>
                  <a:pt x="31" y="33"/>
                </a:lnTo>
                <a:lnTo>
                  <a:pt x="26" y="30"/>
                </a:lnTo>
                <a:lnTo>
                  <a:pt x="22" y="28"/>
                </a:lnTo>
                <a:lnTo>
                  <a:pt x="17" y="30"/>
                </a:lnTo>
                <a:lnTo>
                  <a:pt x="15" y="30"/>
                </a:lnTo>
                <a:lnTo>
                  <a:pt x="12" y="33"/>
                </a:lnTo>
                <a:lnTo>
                  <a:pt x="10" y="35"/>
                </a:lnTo>
                <a:lnTo>
                  <a:pt x="0" y="35"/>
                </a:lnTo>
                <a:lnTo>
                  <a:pt x="7" y="0"/>
                </a:lnTo>
                <a:lnTo>
                  <a:pt x="41" y="0"/>
                </a:lnTo>
                <a:lnTo>
                  <a:pt x="41" y="7"/>
                </a:lnTo>
                <a:lnTo>
                  <a:pt x="15" y="7"/>
                </a:lnTo>
                <a:lnTo>
                  <a:pt x="10" y="26"/>
                </a:lnTo>
                <a:lnTo>
                  <a:pt x="17" y="23"/>
                </a:lnTo>
                <a:lnTo>
                  <a:pt x="24" y="21"/>
                </a:lnTo>
                <a:lnTo>
                  <a:pt x="31" y="23"/>
                </a:lnTo>
                <a:lnTo>
                  <a:pt x="38" y="28"/>
                </a:lnTo>
                <a:lnTo>
                  <a:pt x="43" y="33"/>
                </a:lnTo>
                <a:lnTo>
                  <a:pt x="43" y="37"/>
                </a:lnTo>
                <a:lnTo>
                  <a:pt x="45" y="45"/>
                </a:lnTo>
                <a:lnTo>
                  <a:pt x="43" y="52"/>
                </a:lnTo>
                <a:lnTo>
                  <a:pt x="41" y="59"/>
                </a:lnTo>
                <a:lnTo>
                  <a:pt x="33" y="63"/>
                </a:lnTo>
                <a:lnTo>
                  <a:pt x="29" y="66"/>
                </a:lnTo>
                <a:lnTo>
                  <a:pt x="22" y="68"/>
                </a:lnTo>
                <a:lnTo>
                  <a:pt x="12" y="66"/>
                </a:lnTo>
                <a:lnTo>
                  <a:pt x="7" y="63"/>
                </a:lnTo>
                <a:lnTo>
                  <a:pt x="3" y="56"/>
                </a:lnTo>
                <a:lnTo>
                  <a:pt x="0" y="4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11" name="Line 359">
            <a:extLst>
              <a:ext uri="{FF2B5EF4-FFF2-40B4-BE49-F238E27FC236}">
                <a16:creationId xmlns:a16="http://schemas.microsoft.com/office/drawing/2014/main" id="{7A5E232C-99CE-437E-8470-B6F868399A84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7463" y="4954588"/>
            <a:ext cx="49212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12" name="Line 360">
            <a:extLst>
              <a:ext uri="{FF2B5EF4-FFF2-40B4-BE49-F238E27FC236}">
                <a16:creationId xmlns:a16="http://schemas.microsoft.com/office/drawing/2014/main" id="{A16AC4F2-43C8-40B7-9D5A-0B1A05948D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86638" y="4954588"/>
            <a:ext cx="49212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13" name="Freeform 361">
            <a:extLst>
              <a:ext uri="{FF2B5EF4-FFF2-40B4-BE49-F238E27FC236}">
                <a16:creationId xmlns:a16="http://schemas.microsoft.com/office/drawing/2014/main" id="{B160287A-1DC1-4E76-87A8-3E46E47419D9}"/>
              </a:ext>
            </a:extLst>
          </p:cNvPr>
          <p:cNvSpPr>
            <a:spLocks/>
          </p:cNvSpPr>
          <p:nvPr/>
        </p:nvSpPr>
        <p:spPr bwMode="auto">
          <a:xfrm>
            <a:off x="2362200" y="4902200"/>
            <a:ext cx="41275" cy="109538"/>
          </a:xfrm>
          <a:custGeom>
            <a:avLst/>
            <a:gdLst>
              <a:gd name="T0" fmla="*/ 26 w 26"/>
              <a:gd name="T1" fmla="*/ 69 h 69"/>
              <a:gd name="T2" fmla="*/ 17 w 26"/>
              <a:gd name="T3" fmla="*/ 69 h 69"/>
              <a:gd name="T4" fmla="*/ 17 w 26"/>
              <a:gd name="T5" fmla="*/ 14 h 69"/>
              <a:gd name="T6" fmla="*/ 14 w 26"/>
              <a:gd name="T7" fmla="*/ 17 h 69"/>
              <a:gd name="T8" fmla="*/ 10 w 26"/>
              <a:gd name="T9" fmla="*/ 21 h 69"/>
              <a:gd name="T10" fmla="*/ 5 w 26"/>
              <a:gd name="T11" fmla="*/ 24 h 69"/>
              <a:gd name="T12" fmla="*/ 0 w 26"/>
              <a:gd name="T13" fmla="*/ 24 h 69"/>
              <a:gd name="T14" fmla="*/ 0 w 26"/>
              <a:gd name="T15" fmla="*/ 17 h 69"/>
              <a:gd name="T16" fmla="*/ 7 w 26"/>
              <a:gd name="T17" fmla="*/ 12 h 69"/>
              <a:gd name="T18" fmla="*/ 12 w 26"/>
              <a:gd name="T19" fmla="*/ 9 h 69"/>
              <a:gd name="T20" fmla="*/ 17 w 26"/>
              <a:gd name="T21" fmla="*/ 5 h 69"/>
              <a:gd name="T22" fmla="*/ 19 w 26"/>
              <a:gd name="T23" fmla="*/ 0 h 69"/>
              <a:gd name="T24" fmla="*/ 26 w 26"/>
              <a:gd name="T25" fmla="*/ 0 h 69"/>
              <a:gd name="T26" fmla="*/ 26 w 26"/>
              <a:gd name="T27" fmla="*/ 69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" h="69">
                <a:moveTo>
                  <a:pt x="26" y="69"/>
                </a:moveTo>
                <a:lnTo>
                  <a:pt x="17" y="69"/>
                </a:lnTo>
                <a:lnTo>
                  <a:pt x="17" y="14"/>
                </a:lnTo>
                <a:lnTo>
                  <a:pt x="14" y="17"/>
                </a:lnTo>
                <a:lnTo>
                  <a:pt x="10" y="21"/>
                </a:lnTo>
                <a:lnTo>
                  <a:pt x="5" y="24"/>
                </a:lnTo>
                <a:lnTo>
                  <a:pt x="0" y="24"/>
                </a:lnTo>
                <a:lnTo>
                  <a:pt x="0" y="17"/>
                </a:lnTo>
                <a:lnTo>
                  <a:pt x="7" y="12"/>
                </a:lnTo>
                <a:lnTo>
                  <a:pt x="12" y="9"/>
                </a:lnTo>
                <a:lnTo>
                  <a:pt x="17" y="5"/>
                </a:lnTo>
                <a:lnTo>
                  <a:pt x="19" y="0"/>
                </a:lnTo>
                <a:lnTo>
                  <a:pt x="26" y="0"/>
                </a:lnTo>
                <a:lnTo>
                  <a:pt x="26" y="6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14" name="Freeform 362">
            <a:extLst>
              <a:ext uri="{FF2B5EF4-FFF2-40B4-BE49-F238E27FC236}">
                <a16:creationId xmlns:a16="http://schemas.microsoft.com/office/drawing/2014/main" id="{E7A265AD-30EE-4739-9848-5E045C348DDD}"/>
              </a:ext>
            </a:extLst>
          </p:cNvPr>
          <p:cNvSpPr>
            <a:spLocks noEditPoints="1"/>
          </p:cNvSpPr>
          <p:nvPr/>
        </p:nvSpPr>
        <p:spPr bwMode="auto">
          <a:xfrm>
            <a:off x="2436813" y="4902200"/>
            <a:ext cx="68262" cy="109538"/>
          </a:xfrm>
          <a:custGeom>
            <a:avLst/>
            <a:gdLst>
              <a:gd name="T0" fmla="*/ 0 w 43"/>
              <a:gd name="T1" fmla="*/ 33 h 69"/>
              <a:gd name="T2" fmla="*/ 0 w 43"/>
              <a:gd name="T3" fmla="*/ 24 h 69"/>
              <a:gd name="T4" fmla="*/ 3 w 43"/>
              <a:gd name="T5" fmla="*/ 14 h 69"/>
              <a:gd name="T6" fmla="*/ 5 w 43"/>
              <a:gd name="T7" fmla="*/ 9 h 69"/>
              <a:gd name="T8" fmla="*/ 10 w 43"/>
              <a:gd name="T9" fmla="*/ 2 h 69"/>
              <a:gd name="T10" fmla="*/ 15 w 43"/>
              <a:gd name="T11" fmla="*/ 0 h 69"/>
              <a:gd name="T12" fmla="*/ 22 w 43"/>
              <a:gd name="T13" fmla="*/ 0 h 69"/>
              <a:gd name="T14" fmla="*/ 26 w 43"/>
              <a:gd name="T15" fmla="*/ 0 h 69"/>
              <a:gd name="T16" fmla="*/ 31 w 43"/>
              <a:gd name="T17" fmla="*/ 2 h 69"/>
              <a:gd name="T18" fmla="*/ 36 w 43"/>
              <a:gd name="T19" fmla="*/ 5 h 69"/>
              <a:gd name="T20" fmla="*/ 38 w 43"/>
              <a:gd name="T21" fmla="*/ 7 h 69"/>
              <a:gd name="T22" fmla="*/ 41 w 43"/>
              <a:gd name="T23" fmla="*/ 12 h 69"/>
              <a:gd name="T24" fmla="*/ 43 w 43"/>
              <a:gd name="T25" fmla="*/ 19 h 69"/>
              <a:gd name="T26" fmla="*/ 43 w 43"/>
              <a:gd name="T27" fmla="*/ 26 h 69"/>
              <a:gd name="T28" fmla="*/ 43 w 43"/>
              <a:gd name="T29" fmla="*/ 33 h 69"/>
              <a:gd name="T30" fmla="*/ 43 w 43"/>
              <a:gd name="T31" fmla="*/ 45 h 69"/>
              <a:gd name="T32" fmla="*/ 41 w 43"/>
              <a:gd name="T33" fmla="*/ 54 h 69"/>
              <a:gd name="T34" fmla="*/ 38 w 43"/>
              <a:gd name="T35" fmla="*/ 59 h 69"/>
              <a:gd name="T36" fmla="*/ 33 w 43"/>
              <a:gd name="T37" fmla="*/ 64 h 69"/>
              <a:gd name="T38" fmla="*/ 29 w 43"/>
              <a:gd name="T39" fmla="*/ 69 h 69"/>
              <a:gd name="T40" fmla="*/ 22 w 43"/>
              <a:gd name="T41" fmla="*/ 69 h 69"/>
              <a:gd name="T42" fmla="*/ 15 w 43"/>
              <a:gd name="T43" fmla="*/ 69 h 69"/>
              <a:gd name="T44" fmla="*/ 10 w 43"/>
              <a:gd name="T45" fmla="*/ 66 h 69"/>
              <a:gd name="T46" fmla="*/ 5 w 43"/>
              <a:gd name="T47" fmla="*/ 61 h 69"/>
              <a:gd name="T48" fmla="*/ 3 w 43"/>
              <a:gd name="T49" fmla="*/ 54 h 69"/>
              <a:gd name="T50" fmla="*/ 0 w 43"/>
              <a:gd name="T51" fmla="*/ 45 h 69"/>
              <a:gd name="T52" fmla="*/ 0 w 43"/>
              <a:gd name="T53" fmla="*/ 33 h 69"/>
              <a:gd name="T54" fmla="*/ 7 w 43"/>
              <a:gd name="T55" fmla="*/ 33 h 69"/>
              <a:gd name="T56" fmla="*/ 7 w 43"/>
              <a:gd name="T57" fmla="*/ 45 h 69"/>
              <a:gd name="T58" fmla="*/ 10 w 43"/>
              <a:gd name="T59" fmla="*/ 52 h 69"/>
              <a:gd name="T60" fmla="*/ 12 w 43"/>
              <a:gd name="T61" fmla="*/ 57 h 69"/>
              <a:gd name="T62" fmla="*/ 17 w 43"/>
              <a:gd name="T63" fmla="*/ 61 h 69"/>
              <a:gd name="T64" fmla="*/ 22 w 43"/>
              <a:gd name="T65" fmla="*/ 61 h 69"/>
              <a:gd name="T66" fmla="*/ 26 w 43"/>
              <a:gd name="T67" fmla="*/ 61 h 69"/>
              <a:gd name="T68" fmla="*/ 31 w 43"/>
              <a:gd name="T69" fmla="*/ 57 h 69"/>
              <a:gd name="T70" fmla="*/ 33 w 43"/>
              <a:gd name="T71" fmla="*/ 52 h 69"/>
              <a:gd name="T72" fmla="*/ 33 w 43"/>
              <a:gd name="T73" fmla="*/ 45 h 69"/>
              <a:gd name="T74" fmla="*/ 36 w 43"/>
              <a:gd name="T75" fmla="*/ 33 h 69"/>
              <a:gd name="T76" fmla="*/ 33 w 43"/>
              <a:gd name="T77" fmla="*/ 24 h 69"/>
              <a:gd name="T78" fmla="*/ 33 w 43"/>
              <a:gd name="T79" fmla="*/ 17 h 69"/>
              <a:gd name="T80" fmla="*/ 31 w 43"/>
              <a:gd name="T81" fmla="*/ 12 h 69"/>
              <a:gd name="T82" fmla="*/ 26 w 43"/>
              <a:gd name="T83" fmla="*/ 7 h 69"/>
              <a:gd name="T84" fmla="*/ 22 w 43"/>
              <a:gd name="T85" fmla="*/ 7 h 69"/>
              <a:gd name="T86" fmla="*/ 17 w 43"/>
              <a:gd name="T87" fmla="*/ 7 h 69"/>
              <a:gd name="T88" fmla="*/ 12 w 43"/>
              <a:gd name="T89" fmla="*/ 12 h 69"/>
              <a:gd name="T90" fmla="*/ 10 w 43"/>
              <a:gd name="T91" fmla="*/ 17 h 69"/>
              <a:gd name="T92" fmla="*/ 7 w 43"/>
              <a:gd name="T93" fmla="*/ 24 h 69"/>
              <a:gd name="T94" fmla="*/ 7 w 43"/>
              <a:gd name="T95" fmla="*/ 33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3" h="69">
                <a:moveTo>
                  <a:pt x="0" y="33"/>
                </a:moveTo>
                <a:lnTo>
                  <a:pt x="0" y="24"/>
                </a:lnTo>
                <a:lnTo>
                  <a:pt x="3" y="14"/>
                </a:lnTo>
                <a:lnTo>
                  <a:pt x="5" y="9"/>
                </a:lnTo>
                <a:lnTo>
                  <a:pt x="10" y="2"/>
                </a:lnTo>
                <a:lnTo>
                  <a:pt x="15" y="0"/>
                </a:lnTo>
                <a:lnTo>
                  <a:pt x="22" y="0"/>
                </a:lnTo>
                <a:lnTo>
                  <a:pt x="26" y="0"/>
                </a:lnTo>
                <a:lnTo>
                  <a:pt x="31" y="2"/>
                </a:lnTo>
                <a:lnTo>
                  <a:pt x="36" y="5"/>
                </a:lnTo>
                <a:lnTo>
                  <a:pt x="38" y="7"/>
                </a:lnTo>
                <a:lnTo>
                  <a:pt x="41" y="12"/>
                </a:lnTo>
                <a:lnTo>
                  <a:pt x="43" y="19"/>
                </a:lnTo>
                <a:lnTo>
                  <a:pt x="43" y="26"/>
                </a:lnTo>
                <a:lnTo>
                  <a:pt x="43" y="33"/>
                </a:lnTo>
                <a:lnTo>
                  <a:pt x="43" y="45"/>
                </a:lnTo>
                <a:lnTo>
                  <a:pt x="41" y="54"/>
                </a:lnTo>
                <a:lnTo>
                  <a:pt x="38" y="59"/>
                </a:lnTo>
                <a:lnTo>
                  <a:pt x="33" y="64"/>
                </a:lnTo>
                <a:lnTo>
                  <a:pt x="29" y="69"/>
                </a:lnTo>
                <a:lnTo>
                  <a:pt x="22" y="69"/>
                </a:lnTo>
                <a:lnTo>
                  <a:pt x="15" y="69"/>
                </a:lnTo>
                <a:lnTo>
                  <a:pt x="10" y="66"/>
                </a:lnTo>
                <a:lnTo>
                  <a:pt x="5" y="61"/>
                </a:lnTo>
                <a:lnTo>
                  <a:pt x="3" y="54"/>
                </a:lnTo>
                <a:lnTo>
                  <a:pt x="0" y="45"/>
                </a:lnTo>
                <a:lnTo>
                  <a:pt x="0" y="33"/>
                </a:lnTo>
                <a:close/>
                <a:moveTo>
                  <a:pt x="7" y="33"/>
                </a:moveTo>
                <a:lnTo>
                  <a:pt x="7" y="45"/>
                </a:lnTo>
                <a:lnTo>
                  <a:pt x="10" y="52"/>
                </a:lnTo>
                <a:lnTo>
                  <a:pt x="12" y="57"/>
                </a:lnTo>
                <a:lnTo>
                  <a:pt x="17" y="61"/>
                </a:lnTo>
                <a:lnTo>
                  <a:pt x="22" y="61"/>
                </a:lnTo>
                <a:lnTo>
                  <a:pt x="26" y="61"/>
                </a:lnTo>
                <a:lnTo>
                  <a:pt x="31" y="57"/>
                </a:lnTo>
                <a:lnTo>
                  <a:pt x="33" y="52"/>
                </a:lnTo>
                <a:lnTo>
                  <a:pt x="33" y="45"/>
                </a:lnTo>
                <a:lnTo>
                  <a:pt x="36" y="33"/>
                </a:lnTo>
                <a:lnTo>
                  <a:pt x="33" y="24"/>
                </a:lnTo>
                <a:lnTo>
                  <a:pt x="33" y="17"/>
                </a:lnTo>
                <a:lnTo>
                  <a:pt x="31" y="12"/>
                </a:lnTo>
                <a:lnTo>
                  <a:pt x="26" y="7"/>
                </a:lnTo>
                <a:lnTo>
                  <a:pt x="22" y="7"/>
                </a:lnTo>
                <a:lnTo>
                  <a:pt x="17" y="7"/>
                </a:lnTo>
                <a:lnTo>
                  <a:pt x="12" y="12"/>
                </a:lnTo>
                <a:lnTo>
                  <a:pt x="10" y="17"/>
                </a:lnTo>
                <a:lnTo>
                  <a:pt x="7" y="24"/>
                </a:lnTo>
                <a:lnTo>
                  <a:pt x="7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15" name="Line 363">
            <a:extLst>
              <a:ext uri="{FF2B5EF4-FFF2-40B4-BE49-F238E27FC236}">
                <a16:creationId xmlns:a16="http://schemas.microsoft.com/office/drawing/2014/main" id="{D630D38A-D712-4E91-9ACA-7F4BCAC9AD7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7463" y="4475163"/>
            <a:ext cx="49212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16" name="Line 364">
            <a:extLst>
              <a:ext uri="{FF2B5EF4-FFF2-40B4-BE49-F238E27FC236}">
                <a16:creationId xmlns:a16="http://schemas.microsoft.com/office/drawing/2014/main" id="{631CFA39-1A4A-47DC-907D-C9FF060385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86638" y="4475163"/>
            <a:ext cx="49212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17" name="Freeform 365">
            <a:extLst>
              <a:ext uri="{FF2B5EF4-FFF2-40B4-BE49-F238E27FC236}">
                <a16:creationId xmlns:a16="http://schemas.microsoft.com/office/drawing/2014/main" id="{781EEFB8-DB02-4CEB-B5C5-9397C62D5578}"/>
              </a:ext>
            </a:extLst>
          </p:cNvPr>
          <p:cNvSpPr>
            <a:spLocks/>
          </p:cNvSpPr>
          <p:nvPr/>
        </p:nvSpPr>
        <p:spPr bwMode="auto">
          <a:xfrm>
            <a:off x="2362200" y="4422775"/>
            <a:ext cx="41275" cy="104775"/>
          </a:xfrm>
          <a:custGeom>
            <a:avLst/>
            <a:gdLst>
              <a:gd name="T0" fmla="*/ 26 w 26"/>
              <a:gd name="T1" fmla="*/ 66 h 66"/>
              <a:gd name="T2" fmla="*/ 17 w 26"/>
              <a:gd name="T3" fmla="*/ 66 h 66"/>
              <a:gd name="T4" fmla="*/ 17 w 26"/>
              <a:gd name="T5" fmla="*/ 14 h 66"/>
              <a:gd name="T6" fmla="*/ 14 w 26"/>
              <a:gd name="T7" fmla="*/ 16 h 66"/>
              <a:gd name="T8" fmla="*/ 10 w 26"/>
              <a:gd name="T9" fmla="*/ 19 h 66"/>
              <a:gd name="T10" fmla="*/ 5 w 26"/>
              <a:gd name="T11" fmla="*/ 21 h 66"/>
              <a:gd name="T12" fmla="*/ 0 w 26"/>
              <a:gd name="T13" fmla="*/ 23 h 66"/>
              <a:gd name="T14" fmla="*/ 0 w 26"/>
              <a:gd name="T15" fmla="*/ 16 h 66"/>
              <a:gd name="T16" fmla="*/ 7 w 26"/>
              <a:gd name="T17" fmla="*/ 12 h 66"/>
              <a:gd name="T18" fmla="*/ 12 w 26"/>
              <a:gd name="T19" fmla="*/ 7 h 66"/>
              <a:gd name="T20" fmla="*/ 17 w 26"/>
              <a:gd name="T21" fmla="*/ 4 h 66"/>
              <a:gd name="T22" fmla="*/ 19 w 26"/>
              <a:gd name="T23" fmla="*/ 0 h 66"/>
              <a:gd name="T24" fmla="*/ 26 w 26"/>
              <a:gd name="T25" fmla="*/ 0 h 66"/>
              <a:gd name="T26" fmla="*/ 26 w 26"/>
              <a:gd name="T27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" h="66">
                <a:moveTo>
                  <a:pt x="26" y="66"/>
                </a:moveTo>
                <a:lnTo>
                  <a:pt x="17" y="66"/>
                </a:lnTo>
                <a:lnTo>
                  <a:pt x="17" y="14"/>
                </a:lnTo>
                <a:lnTo>
                  <a:pt x="14" y="16"/>
                </a:lnTo>
                <a:lnTo>
                  <a:pt x="10" y="19"/>
                </a:lnTo>
                <a:lnTo>
                  <a:pt x="5" y="21"/>
                </a:lnTo>
                <a:lnTo>
                  <a:pt x="0" y="23"/>
                </a:lnTo>
                <a:lnTo>
                  <a:pt x="0" y="16"/>
                </a:lnTo>
                <a:lnTo>
                  <a:pt x="7" y="12"/>
                </a:lnTo>
                <a:lnTo>
                  <a:pt x="12" y="7"/>
                </a:lnTo>
                <a:lnTo>
                  <a:pt x="17" y="4"/>
                </a:lnTo>
                <a:lnTo>
                  <a:pt x="19" y="0"/>
                </a:lnTo>
                <a:lnTo>
                  <a:pt x="26" y="0"/>
                </a:lnTo>
                <a:lnTo>
                  <a:pt x="26" y="6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18" name="Freeform 366">
            <a:extLst>
              <a:ext uri="{FF2B5EF4-FFF2-40B4-BE49-F238E27FC236}">
                <a16:creationId xmlns:a16="http://schemas.microsoft.com/office/drawing/2014/main" id="{5AF2E9B7-1D12-45C1-A3FF-60DF2199E687}"/>
              </a:ext>
            </a:extLst>
          </p:cNvPr>
          <p:cNvSpPr>
            <a:spLocks/>
          </p:cNvSpPr>
          <p:nvPr/>
        </p:nvSpPr>
        <p:spPr bwMode="auto">
          <a:xfrm>
            <a:off x="2436813" y="4422775"/>
            <a:ext cx="71437" cy="107950"/>
          </a:xfrm>
          <a:custGeom>
            <a:avLst/>
            <a:gdLst>
              <a:gd name="T0" fmla="*/ 0 w 45"/>
              <a:gd name="T1" fmla="*/ 49 h 68"/>
              <a:gd name="T2" fmla="*/ 7 w 45"/>
              <a:gd name="T3" fmla="*/ 49 h 68"/>
              <a:gd name="T4" fmla="*/ 10 w 45"/>
              <a:gd name="T5" fmla="*/ 54 h 68"/>
              <a:gd name="T6" fmla="*/ 12 w 45"/>
              <a:gd name="T7" fmla="*/ 59 h 68"/>
              <a:gd name="T8" fmla="*/ 17 w 45"/>
              <a:gd name="T9" fmla="*/ 61 h 68"/>
              <a:gd name="T10" fmla="*/ 22 w 45"/>
              <a:gd name="T11" fmla="*/ 61 h 68"/>
              <a:gd name="T12" fmla="*/ 26 w 45"/>
              <a:gd name="T13" fmla="*/ 61 h 68"/>
              <a:gd name="T14" fmla="*/ 31 w 45"/>
              <a:gd name="T15" fmla="*/ 56 h 68"/>
              <a:gd name="T16" fmla="*/ 33 w 45"/>
              <a:gd name="T17" fmla="*/ 52 h 68"/>
              <a:gd name="T18" fmla="*/ 36 w 45"/>
              <a:gd name="T19" fmla="*/ 45 h 68"/>
              <a:gd name="T20" fmla="*/ 33 w 45"/>
              <a:gd name="T21" fmla="*/ 37 h 68"/>
              <a:gd name="T22" fmla="*/ 31 w 45"/>
              <a:gd name="T23" fmla="*/ 33 h 68"/>
              <a:gd name="T24" fmla="*/ 26 w 45"/>
              <a:gd name="T25" fmla="*/ 30 h 68"/>
              <a:gd name="T26" fmla="*/ 22 w 45"/>
              <a:gd name="T27" fmla="*/ 30 h 68"/>
              <a:gd name="T28" fmla="*/ 17 w 45"/>
              <a:gd name="T29" fmla="*/ 30 h 68"/>
              <a:gd name="T30" fmla="*/ 15 w 45"/>
              <a:gd name="T31" fmla="*/ 30 h 68"/>
              <a:gd name="T32" fmla="*/ 10 w 45"/>
              <a:gd name="T33" fmla="*/ 33 h 68"/>
              <a:gd name="T34" fmla="*/ 10 w 45"/>
              <a:gd name="T35" fmla="*/ 35 h 68"/>
              <a:gd name="T36" fmla="*/ 0 w 45"/>
              <a:gd name="T37" fmla="*/ 35 h 68"/>
              <a:gd name="T38" fmla="*/ 7 w 45"/>
              <a:gd name="T39" fmla="*/ 0 h 68"/>
              <a:gd name="T40" fmla="*/ 41 w 45"/>
              <a:gd name="T41" fmla="*/ 0 h 68"/>
              <a:gd name="T42" fmla="*/ 41 w 45"/>
              <a:gd name="T43" fmla="*/ 9 h 68"/>
              <a:gd name="T44" fmla="*/ 15 w 45"/>
              <a:gd name="T45" fmla="*/ 9 h 68"/>
              <a:gd name="T46" fmla="*/ 10 w 45"/>
              <a:gd name="T47" fmla="*/ 26 h 68"/>
              <a:gd name="T48" fmla="*/ 17 w 45"/>
              <a:gd name="T49" fmla="*/ 23 h 68"/>
              <a:gd name="T50" fmla="*/ 24 w 45"/>
              <a:gd name="T51" fmla="*/ 21 h 68"/>
              <a:gd name="T52" fmla="*/ 31 w 45"/>
              <a:gd name="T53" fmla="*/ 23 h 68"/>
              <a:gd name="T54" fmla="*/ 38 w 45"/>
              <a:gd name="T55" fmla="*/ 28 h 68"/>
              <a:gd name="T56" fmla="*/ 41 w 45"/>
              <a:gd name="T57" fmla="*/ 33 h 68"/>
              <a:gd name="T58" fmla="*/ 43 w 45"/>
              <a:gd name="T59" fmla="*/ 37 h 68"/>
              <a:gd name="T60" fmla="*/ 45 w 45"/>
              <a:gd name="T61" fmla="*/ 45 h 68"/>
              <a:gd name="T62" fmla="*/ 43 w 45"/>
              <a:gd name="T63" fmla="*/ 52 h 68"/>
              <a:gd name="T64" fmla="*/ 38 w 45"/>
              <a:gd name="T65" fmla="*/ 59 h 68"/>
              <a:gd name="T66" fmla="*/ 33 w 45"/>
              <a:gd name="T67" fmla="*/ 63 h 68"/>
              <a:gd name="T68" fmla="*/ 29 w 45"/>
              <a:gd name="T69" fmla="*/ 66 h 68"/>
              <a:gd name="T70" fmla="*/ 22 w 45"/>
              <a:gd name="T71" fmla="*/ 68 h 68"/>
              <a:gd name="T72" fmla="*/ 12 w 45"/>
              <a:gd name="T73" fmla="*/ 66 h 68"/>
              <a:gd name="T74" fmla="*/ 5 w 45"/>
              <a:gd name="T75" fmla="*/ 63 h 68"/>
              <a:gd name="T76" fmla="*/ 0 w 45"/>
              <a:gd name="T77" fmla="*/ 56 h 68"/>
              <a:gd name="T78" fmla="*/ 0 w 45"/>
              <a:gd name="T79" fmla="*/ 49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" h="68">
                <a:moveTo>
                  <a:pt x="0" y="49"/>
                </a:moveTo>
                <a:lnTo>
                  <a:pt x="7" y="49"/>
                </a:lnTo>
                <a:lnTo>
                  <a:pt x="10" y="54"/>
                </a:lnTo>
                <a:lnTo>
                  <a:pt x="12" y="59"/>
                </a:lnTo>
                <a:lnTo>
                  <a:pt x="17" y="61"/>
                </a:lnTo>
                <a:lnTo>
                  <a:pt x="22" y="61"/>
                </a:lnTo>
                <a:lnTo>
                  <a:pt x="26" y="61"/>
                </a:lnTo>
                <a:lnTo>
                  <a:pt x="31" y="56"/>
                </a:lnTo>
                <a:lnTo>
                  <a:pt x="33" y="52"/>
                </a:lnTo>
                <a:lnTo>
                  <a:pt x="36" y="45"/>
                </a:lnTo>
                <a:lnTo>
                  <a:pt x="33" y="37"/>
                </a:lnTo>
                <a:lnTo>
                  <a:pt x="31" y="33"/>
                </a:lnTo>
                <a:lnTo>
                  <a:pt x="26" y="30"/>
                </a:lnTo>
                <a:lnTo>
                  <a:pt x="22" y="30"/>
                </a:lnTo>
                <a:lnTo>
                  <a:pt x="17" y="30"/>
                </a:lnTo>
                <a:lnTo>
                  <a:pt x="15" y="30"/>
                </a:lnTo>
                <a:lnTo>
                  <a:pt x="10" y="33"/>
                </a:lnTo>
                <a:lnTo>
                  <a:pt x="10" y="35"/>
                </a:lnTo>
                <a:lnTo>
                  <a:pt x="0" y="35"/>
                </a:lnTo>
                <a:lnTo>
                  <a:pt x="7" y="0"/>
                </a:lnTo>
                <a:lnTo>
                  <a:pt x="41" y="0"/>
                </a:lnTo>
                <a:lnTo>
                  <a:pt x="41" y="9"/>
                </a:lnTo>
                <a:lnTo>
                  <a:pt x="15" y="9"/>
                </a:lnTo>
                <a:lnTo>
                  <a:pt x="10" y="26"/>
                </a:lnTo>
                <a:lnTo>
                  <a:pt x="17" y="23"/>
                </a:lnTo>
                <a:lnTo>
                  <a:pt x="24" y="21"/>
                </a:lnTo>
                <a:lnTo>
                  <a:pt x="31" y="23"/>
                </a:lnTo>
                <a:lnTo>
                  <a:pt x="38" y="28"/>
                </a:lnTo>
                <a:lnTo>
                  <a:pt x="41" y="33"/>
                </a:lnTo>
                <a:lnTo>
                  <a:pt x="43" y="37"/>
                </a:lnTo>
                <a:lnTo>
                  <a:pt x="45" y="45"/>
                </a:lnTo>
                <a:lnTo>
                  <a:pt x="43" y="52"/>
                </a:lnTo>
                <a:lnTo>
                  <a:pt x="38" y="59"/>
                </a:lnTo>
                <a:lnTo>
                  <a:pt x="33" y="63"/>
                </a:lnTo>
                <a:lnTo>
                  <a:pt x="29" y="66"/>
                </a:lnTo>
                <a:lnTo>
                  <a:pt x="22" y="68"/>
                </a:lnTo>
                <a:lnTo>
                  <a:pt x="12" y="66"/>
                </a:lnTo>
                <a:lnTo>
                  <a:pt x="5" y="63"/>
                </a:lnTo>
                <a:lnTo>
                  <a:pt x="0" y="56"/>
                </a:lnTo>
                <a:lnTo>
                  <a:pt x="0" y="4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19" name="Line 367">
            <a:extLst>
              <a:ext uri="{FF2B5EF4-FFF2-40B4-BE49-F238E27FC236}">
                <a16:creationId xmlns:a16="http://schemas.microsoft.com/office/drawing/2014/main" id="{629CD41D-1886-4B5C-A4A8-99F9B4E3C1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7463" y="3990975"/>
            <a:ext cx="4921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20" name="Line 368">
            <a:extLst>
              <a:ext uri="{FF2B5EF4-FFF2-40B4-BE49-F238E27FC236}">
                <a16:creationId xmlns:a16="http://schemas.microsoft.com/office/drawing/2014/main" id="{A81A1F54-F3A8-4829-B3CA-34B73406AA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86638" y="3990975"/>
            <a:ext cx="4921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21" name="Freeform 369">
            <a:extLst>
              <a:ext uri="{FF2B5EF4-FFF2-40B4-BE49-F238E27FC236}">
                <a16:creationId xmlns:a16="http://schemas.microsoft.com/office/drawing/2014/main" id="{D5A394E8-A4B3-44D9-8C04-0C99E567451A}"/>
              </a:ext>
            </a:extLst>
          </p:cNvPr>
          <p:cNvSpPr>
            <a:spLocks/>
          </p:cNvSpPr>
          <p:nvPr/>
        </p:nvSpPr>
        <p:spPr bwMode="auto">
          <a:xfrm>
            <a:off x="2351088" y="3938588"/>
            <a:ext cx="71437" cy="109537"/>
          </a:xfrm>
          <a:custGeom>
            <a:avLst/>
            <a:gdLst>
              <a:gd name="T0" fmla="*/ 45 w 45"/>
              <a:gd name="T1" fmla="*/ 61 h 69"/>
              <a:gd name="T2" fmla="*/ 45 w 45"/>
              <a:gd name="T3" fmla="*/ 69 h 69"/>
              <a:gd name="T4" fmla="*/ 0 w 45"/>
              <a:gd name="T5" fmla="*/ 69 h 69"/>
              <a:gd name="T6" fmla="*/ 0 w 45"/>
              <a:gd name="T7" fmla="*/ 66 h 69"/>
              <a:gd name="T8" fmla="*/ 0 w 45"/>
              <a:gd name="T9" fmla="*/ 61 h 69"/>
              <a:gd name="T10" fmla="*/ 2 w 45"/>
              <a:gd name="T11" fmla="*/ 59 h 69"/>
              <a:gd name="T12" fmla="*/ 7 w 45"/>
              <a:gd name="T13" fmla="*/ 54 h 69"/>
              <a:gd name="T14" fmla="*/ 12 w 45"/>
              <a:gd name="T15" fmla="*/ 50 h 69"/>
              <a:gd name="T16" fmla="*/ 17 w 45"/>
              <a:gd name="T17" fmla="*/ 43 h 69"/>
              <a:gd name="T18" fmla="*/ 24 w 45"/>
              <a:gd name="T19" fmla="*/ 38 h 69"/>
              <a:gd name="T20" fmla="*/ 28 w 45"/>
              <a:gd name="T21" fmla="*/ 33 h 69"/>
              <a:gd name="T22" fmla="*/ 33 w 45"/>
              <a:gd name="T23" fmla="*/ 28 h 69"/>
              <a:gd name="T24" fmla="*/ 35 w 45"/>
              <a:gd name="T25" fmla="*/ 24 h 69"/>
              <a:gd name="T26" fmla="*/ 35 w 45"/>
              <a:gd name="T27" fmla="*/ 19 h 69"/>
              <a:gd name="T28" fmla="*/ 35 w 45"/>
              <a:gd name="T29" fmla="*/ 14 h 69"/>
              <a:gd name="T30" fmla="*/ 33 w 45"/>
              <a:gd name="T31" fmla="*/ 12 h 69"/>
              <a:gd name="T32" fmla="*/ 28 w 45"/>
              <a:gd name="T33" fmla="*/ 7 h 69"/>
              <a:gd name="T34" fmla="*/ 24 w 45"/>
              <a:gd name="T35" fmla="*/ 7 h 69"/>
              <a:gd name="T36" fmla="*/ 17 w 45"/>
              <a:gd name="T37" fmla="*/ 7 h 69"/>
              <a:gd name="T38" fmla="*/ 14 w 45"/>
              <a:gd name="T39" fmla="*/ 12 h 69"/>
              <a:gd name="T40" fmla="*/ 12 w 45"/>
              <a:gd name="T41" fmla="*/ 14 h 69"/>
              <a:gd name="T42" fmla="*/ 9 w 45"/>
              <a:gd name="T43" fmla="*/ 21 h 69"/>
              <a:gd name="T44" fmla="*/ 2 w 45"/>
              <a:gd name="T45" fmla="*/ 19 h 69"/>
              <a:gd name="T46" fmla="*/ 2 w 45"/>
              <a:gd name="T47" fmla="*/ 14 h 69"/>
              <a:gd name="T48" fmla="*/ 5 w 45"/>
              <a:gd name="T49" fmla="*/ 9 h 69"/>
              <a:gd name="T50" fmla="*/ 7 w 45"/>
              <a:gd name="T51" fmla="*/ 5 h 69"/>
              <a:gd name="T52" fmla="*/ 14 w 45"/>
              <a:gd name="T53" fmla="*/ 2 h 69"/>
              <a:gd name="T54" fmla="*/ 24 w 45"/>
              <a:gd name="T55" fmla="*/ 0 h 69"/>
              <a:gd name="T56" fmla="*/ 28 w 45"/>
              <a:gd name="T57" fmla="*/ 0 h 69"/>
              <a:gd name="T58" fmla="*/ 35 w 45"/>
              <a:gd name="T59" fmla="*/ 2 h 69"/>
              <a:gd name="T60" fmla="*/ 38 w 45"/>
              <a:gd name="T61" fmla="*/ 5 h 69"/>
              <a:gd name="T62" fmla="*/ 43 w 45"/>
              <a:gd name="T63" fmla="*/ 12 h 69"/>
              <a:gd name="T64" fmla="*/ 45 w 45"/>
              <a:gd name="T65" fmla="*/ 19 h 69"/>
              <a:gd name="T66" fmla="*/ 45 w 45"/>
              <a:gd name="T67" fmla="*/ 24 h 69"/>
              <a:gd name="T68" fmla="*/ 43 w 45"/>
              <a:gd name="T69" fmla="*/ 26 h 69"/>
              <a:gd name="T70" fmla="*/ 40 w 45"/>
              <a:gd name="T71" fmla="*/ 31 h 69"/>
              <a:gd name="T72" fmla="*/ 38 w 45"/>
              <a:gd name="T73" fmla="*/ 35 h 69"/>
              <a:gd name="T74" fmla="*/ 33 w 45"/>
              <a:gd name="T75" fmla="*/ 40 h 69"/>
              <a:gd name="T76" fmla="*/ 24 w 45"/>
              <a:gd name="T77" fmla="*/ 47 h 69"/>
              <a:gd name="T78" fmla="*/ 19 w 45"/>
              <a:gd name="T79" fmla="*/ 52 h 69"/>
              <a:gd name="T80" fmla="*/ 17 w 45"/>
              <a:gd name="T81" fmla="*/ 54 h 69"/>
              <a:gd name="T82" fmla="*/ 14 w 45"/>
              <a:gd name="T83" fmla="*/ 57 h 69"/>
              <a:gd name="T84" fmla="*/ 12 w 45"/>
              <a:gd name="T85" fmla="*/ 59 h 69"/>
              <a:gd name="T86" fmla="*/ 12 w 45"/>
              <a:gd name="T87" fmla="*/ 61 h 69"/>
              <a:gd name="T88" fmla="*/ 45 w 45"/>
              <a:gd name="T89" fmla="*/ 61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5" h="69">
                <a:moveTo>
                  <a:pt x="45" y="61"/>
                </a:moveTo>
                <a:lnTo>
                  <a:pt x="45" y="69"/>
                </a:lnTo>
                <a:lnTo>
                  <a:pt x="0" y="69"/>
                </a:lnTo>
                <a:lnTo>
                  <a:pt x="0" y="66"/>
                </a:lnTo>
                <a:lnTo>
                  <a:pt x="0" y="61"/>
                </a:lnTo>
                <a:lnTo>
                  <a:pt x="2" y="59"/>
                </a:lnTo>
                <a:lnTo>
                  <a:pt x="7" y="54"/>
                </a:lnTo>
                <a:lnTo>
                  <a:pt x="12" y="50"/>
                </a:lnTo>
                <a:lnTo>
                  <a:pt x="17" y="43"/>
                </a:lnTo>
                <a:lnTo>
                  <a:pt x="24" y="38"/>
                </a:lnTo>
                <a:lnTo>
                  <a:pt x="28" y="33"/>
                </a:lnTo>
                <a:lnTo>
                  <a:pt x="33" y="28"/>
                </a:lnTo>
                <a:lnTo>
                  <a:pt x="35" y="24"/>
                </a:lnTo>
                <a:lnTo>
                  <a:pt x="35" y="19"/>
                </a:lnTo>
                <a:lnTo>
                  <a:pt x="35" y="14"/>
                </a:lnTo>
                <a:lnTo>
                  <a:pt x="33" y="12"/>
                </a:lnTo>
                <a:lnTo>
                  <a:pt x="28" y="7"/>
                </a:lnTo>
                <a:lnTo>
                  <a:pt x="24" y="7"/>
                </a:lnTo>
                <a:lnTo>
                  <a:pt x="17" y="7"/>
                </a:lnTo>
                <a:lnTo>
                  <a:pt x="14" y="12"/>
                </a:lnTo>
                <a:lnTo>
                  <a:pt x="12" y="14"/>
                </a:lnTo>
                <a:lnTo>
                  <a:pt x="9" y="21"/>
                </a:lnTo>
                <a:lnTo>
                  <a:pt x="2" y="19"/>
                </a:lnTo>
                <a:lnTo>
                  <a:pt x="2" y="14"/>
                </a:lnTo>
                <a:lnTo>
                  <a:pt x="5" y="9"/>
                </a:lnTo>
                <a:lnTo>
                  <a:pt x="7" y="5"/>
                </a:lnTo>
                <a:lnTo>
                  <a:pt x="14" y="2"/>
                </a:lnTo>
                <a:lnTo>
                  <a:pt x="24" y="0"/>
                </a:lnTo>
                <a:lnTo>
                  <a:pt x="28" y="0"/>
                </a:lnTo>
                <a:lnTo>
                  <a:pt x="35" y="2"/>
                </a:lnTo>
                <a:lnTo>
                  <a:pt x="38" y="5"/>
                </a:lnTo>
                <a:lnTo>
                  <a:pt x="43" y="12"/>
                </a:lnTo>
                <a:lnTo>
                  <a:pt x="45" y="19"/>
                </a:lnTo>
                <a:lnTo>
                  <a:pt x="45" y="24"/>
                </a:lnTo>
                <a:lnTo>
                  <a:pt x="43" y="26"/>
                </a:lnTo>
                <a:lnTo>
                  <a:pt x="40" y="31"/>
                </a:lnTo>
                <a:lnTo>
                  <a:pt x="38" y="35"/>
                </a:lnTo>
                <a:lnTo>
                  <a:pt x="33" y="40"/>
                </a:lnTo>
                <a:lnTo>
                  <a:pt x="24" y="47"/>
                </a:lnTo>
                <a:lnTo>
                  <a:pt x="19" y="52"/>
                </a:lnTo>
                <a:lnTo>
                  <a:pt x="17" y="54"/>
                </a:lnTo>
                <a:lnTo>
                  <a:pt x="14" y="57"/>
                </a:lnTo>
                <a:lnTo>
                  <a:pt x="12" y="59"/>
                </a:lnTo>
                <a:lnTo>
                  <a:pt x="12" y="61"/>
                </a:lnTo>
                <a:lnTo>
                  <a:pt x="45" y="6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22" name="Freeform 370">
            <a:extLst>
              <a:ext uri="{FF2B5EF4-FFF2-40B4-BE49-F238E27FC236}">
                <a16:creationId xmlns:a16="http://schemas.microsoft.com/office/drawing/2014/main" id="{8724E858-C9CF-4EF0-BF8E-4D108519A7F8}"/>
              </a:ext>
            </a:extLst>
          </p:cNvPr>
          <p:cNvSpPr>
            <a:spLocks noEditPoints="1"/>
          </p:cNvSpPr>
          <p:nvPr/>
        </p:nvSpPr>
        <p:spPr bwMode="auto">
          <a:xfrm>
            <a:off x="2436813" y="3938588"/>
            <a:ext cx="68262" cy="109537"/>
          </a:xfrm>
          <a:custGeom>
            <a:avLst/>
            <a:gdLst>
              <a:gd name="T0" fmla="*/ 0 w 43"/>
              <a:gd name="T1" fmla="*/ 35 h 69"/>
              <a:gd name="T2" fmla="*/ 0 w 43"/>
              <a:gd name="T3" fmla="*/ 24 h 69"/>
              <a:gd name="T4" fmla="*/ 3 w 43"/>
              <a:gd name="T5" fmla="*/ 17 h 69"/>
              <a:gd name="T6" fmla="*/ 5 w 43"/>
              <a:gd name="T7" fmla="*/ 9 h 69"/>
              <a:gd name="T8" fmla="*/ 10 w 43"/>
              <a:gd name="T9" fmla="*/ 5 h 69"/>
              <a:gd name="T10" fmla="*/ 15 w 43"/>
              <a:gd name="T11" fmla="*/ 2 h 69"/>
              <a:gd name="T12" fmla="*/ 22 w 43"/>
              <a:gd name="T13" fmla="*/ 0 h 69"/>
              <a:gd name="T14" fmla="*/ 26 w 43"/>
              <a:gd name="T15" fmla="*/ 0 h 69"/>
              <a:gd name="T16" fmla="*/ 31 w 43"/>
              <a:gd name="T17" fmla="*/ 2 h 69"/>
              <a:gd name="T18" fmla="*/ 36 w 43"/>
              <a:gd name="T19" fmla="*/ 5 h 69"/>
              <a:gd name="T20" fmla="*/ 38 w 43"/>
              <a:gd name="T21" fmla="*/ 9 h 69"/>
              <a:gd name="T22" fmla="*/ 41 w 43"/>
              <a:gd name="T23" fmla="*/ 14 h 69"/>
              <a:gd name="T24" fmla="*/ 43 w 43"/>
              <a:gd name="T25" fmla="*/ 19 h 69"/>
              <a:gd name="T26" fmla="*/ 43 w 43"/>
              <a:gd name="T27" fmla="*/ 26 h 69"/>
              <a:gd name="T28" fmla="*/ 43 w 43"/>
              <a:gd name="T29" fmla="*/ 35 h 69"/>
              <a:gd name="T30" fmla="*/ 43 w 43"/>
              <a:gd name="T31" fmla="*/ 45 h 69"/>
              <a:gd name="T32" fmla="*/ 41 w 43"/>
              <a:gd name="T33" fmla="*/ 54 h 69"/>
              <a:gd name="T34" fmla="*/ 38 w 43"/>
              <a:gd name="T35" fmla="*/ 61 h 69"/>
              <a:gd name="T36" fmla="*/ 33 w 43"/>
              <a:gd name="T37" fmla="*/ 66 h 69"/>
              <a:gd name="T38" fmla="*/ 29 w 43"/>
              <a:gd name="T39" fmla="*/ 69 h 69"/>
              <a:gd name="T40" fmla="*/ 22 w 43"/>
              <a:gd name="T41" fmla="*/ 69 h 69"/>
              <a:gd name="T42" fmla="*/ 15 w 43"/>
              <a:gd name="T43" fmla="*/ 69 h 69"/>
              <a:gd name="T44" fmla="*/ 10 w 43"/>
              <a:gd name="T45" fmla="*/ 66 h 69"/>
              <a:gd name="T46" fmla="*/ 5 w 43"/>
              <a:gd name="T47" fmla="*/ 61 h 69"/>
              <a:gd name="T48" fmla="*/ 3 w 43"/>
              <a:gd name="T49" fmla="*/ 57 h 69"/>
              <a:gd name="T50" fmla="*/ 0 w 43"/>
              <a:gd name="T51" fmla="*/ 47 h 69"/>
              <a:gd name="T52" fmla="*/ 0 w 43"/>
              <a:gd name="T53" fmla="*/ 35 h 69"/>
              <a:gd name="T54" fmla="*/ 7 w 43"/>
              <a:gd name="T55" fmla="*/ 35 h 69"/>
              <a:gd name="T56" fmla="*/ 7 w 43"/>
              <a:gd name="T57" fmla="*/ 45 h 69"/>
              <a:gd name="T58" fmla="*/ 10 w 43"/>
              <a:gd name="T59" fmla="*/ 52 h 69"/>
              <a:gd name="T60" fmla="*/ 12 w 43"/>
              <a:gd name="T61" fmla="*/ 57 h 69"/>
              <a:gd name="T62" fmla="*/ 17 w 43"/>
              <a:gd name="T63" fmla="*/ 61 h 69"/>
              <a:gd name="T64" fmla="*/ 22 w 43"/>
              <a:gd name="T65" fmla="*/ 64 h 69"/>
              <a:gd name="T66" fmla="*/ 26 w 43"/>
              <a:gd name="T67" fmla="*/ 61 h 69"/>
              <a:gd name="T68" fmla="*/ 31 w 43"/>
              <a:gd name="T69" fmla="*/ 57 h 69"/>
              <a:gd name="T70" fmla="*/ 33 w 43"/>
              <a:gd name="T71" fmla="*/ 52 h 69"/>
              <a:gd name="T72" fmla="*/ 33 w 43"/>
              <a:gd name="T73" fmla="*/ 45 h 69"/>
              <a:gd name="T74" fmla="*/ 36 w 43"/>
              <a:gd name="T75" fmla="*/ 35 h 69"/>
              <a:gd name="T76" fmla="*/ 33 w 43"/>
              <a:gd name="T77" fmla="*/ 26 h 69"/>
              <a:gd name="T78" fmla="*/ 33 w 43"/>
              <a:gd name="T79" fmla="*/ 19 h 69"/>
              <a:gd name="T80" fmla="*/ 31 w 43"/>
              <a:gd name="T81" fmla="*/ 12 h 69"/>
              <a:gd name="T82" fmla="*/ 26 w 43"/>
              <a:gd name="T83" fmla="*/ 9 h 69"/>
              <a:gd name="T84" fmla="*/ 22 w 43"/>
              <a:gd name="T85" fmla="*/ 7 h 69"/>
              <a:gd name="T86" fmla="*/ 17 w 43"/>
              <a:gd name="T87" fmla="*/ 9 h 69"/>
              <a:gd name="T88" fmla="*/ 12 w 43"/>
              <a:gd name="T89" fmla="*/ 12 h 69"/>
              <a:gd name="T90" fmla="*/ 10 w 43"/>
              <a:gd name="T91" fmla="*/ 17 h 69"/>
              <a:gd name="T92" fmla="*/ 7 w 43"/>
              <a:gd name="T93" fmla="*/ 26 h 69"/>
              <a:gd name="T94" fmla="*/ 7 w 43"/>
              <a:gd name="T95" fmla="*/ 3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3" h="69">
                <a:moveTo>
                  <a:pt x="0" y="35"/>
                </a:moveTo>
                <a:lnTo>
                  <a:pt x="0" y="24"/>
                </a:lnTo>
                <a:lnTo>
                  <a:pt x="3" y="17"/>
                </a:lnTo>
                <a:lnTo>
                  <a:pt x="5" y="9"/>
                </a:lnTo>
                <a:lnTo>
                  <a:pt x="10" y="5"/>
                </a:lnTo>
                <a:lnTo>
                  <a:pt x="15" y="2"/>
                </a:lnTo>
                <a:lnTo>
                  <a:pt x="22" y="0"/>
                </a:lnTo>
                <a:lnTo>
                  <a:pt x="26" y="0"/>
                </a:lnTo>
                <a:lnTo>
                  <a:pt x="31" y="2"/>
                </a:lnTo>
                <a:lnTo>
                  <a:pt x="36" y="5"/>
                </a:lnTo>
                <a:lnTo>
                  <a:pt x="38" y="9"/>
                </a:lnTo>
                <a:lnTo>
                  <a:pt x="41" y="14"/>
                </a:lnTo>
                <a:lnTo>
                  <a:pt x="43" y="19"/>
                </a:lnTo>
                <a:lnTo>
                  <a:pt x="43" y="26"/>
                </a:lnTo>
                <a:lnTo>
                  <a:pt x="43" y="35"/>
                </a:lnTo>
                <a:lnTo>
                  <a:pt x="43" y="45"/>
                </a:lnTo>
                <a:lnTo>
                  <a:pt x="41" y="54"/>
                </a:lnTo>
                <a:lnTo>
                  <a:pt x="38" y="61"/>
                </a:lnTo>
                <a:lnTo>
                  <a:pt x="33" y="66"/>
                </a:lnTo>
                <a:lnTo>
                  <a:pt x="29" y="69"/>
                </a:lnTo>
                <a:lnTo>
                  <a:pt x="22" y="69"/>
                </a:lnTo>
                <a:lnTo>
                  <a:pt x="15" y="69"/>
                </a:lnTo>
                <a:lnTo>
                  <a:pt x="10" y="66"/>
                </a:lnTo>
                <a:lnTo>
                  <a:pt x="5" y="61"/>
                </a:lnTo>
                <a:lnTo>
                  <a:pt x="3" y="57"/>
                </a:lnTo>
                <a:lnTo>
                  <a:pt x="0" y="47"/>
                </a:lnTo>
                <a:lnTo>
                  <a:pt x="0" y="35"/>
                </a:lnTo>
                <a:close/>
                <a:moveTo>
                  <a:pt x="7" y="35"/>
                </a:moveTo>
                <a:lnTo>
                  <a:pt x="7" y="45"/>
                </a:lnTo>
                <a:lnTo>
                  <a:pt x="10" y="52"/>
                </a:lnTo>
                <a:lnTo>
                  <a:pt x="12" y="57"/>
                </a:lnTo>
                <a:lnTo>
                  <a:pt x="17" y="61"/>
                </a:lnTo>
                <a:lnTo>
                  <a:pt x="22" y="64"/>
                </a:lnTo>
                <a:lnTo>
                  <a:pt x="26" y="61"/>
                </a:lnTo>
                <a:lnTo>
                  <a:pt x="31" y="57"/>
                </a:lnTo>
                <a:lnTo>
                  <a:pt x="33" y="52"/>
                </a:lnTo>
                <a:lnTo>
                  <a:pt x="33" y="45"/>
                </a:lnTo>
                <a:lnTo>
                  <a:pt x="36" y="35"/>
                </a:lnTo>
                <a:lnTo>
                  <a:pt x="33" y="26"/>
                </a:lnTo>
                <a:lnTo>
                  <a:pt x="33" y="19"/>
                </a:lnTo>
                <a:lnTo>
                  <a:pt x="31" y="12"/>
                </a:lnTo>
                <a:lnTo>
                  <a:pt x="26" y="9"/>
                </a:lnTo>
                <a:lnTo>
                  <a:pt x="22" y="7"/>
                </a:lnTo>
                <a:lnTo>
                  <a:pt x="17" y="9"/>
                </a:lnTo>
                <a:lnTo>
                  <a:pt x="12" y="12"/>
                </a:lnTo>
                <a:lnTo>
                  <a:pt x="10" y="17"/>
                </a:lnTo>
                <a:lnTo>
                  <a:pt x="7" y="26"/>
                </a:lnTo>
                <a:lnTo>
                  <a:pt x="7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23" name="Line 371">
            <a:extLst>
              <a:ext uri="{FF2B5EF4-FFF2-40B4-BE49-F238E27FC236}">
                <a16:creationId xmlns:a16="http://schemas.microsoft.com/office/drawing/2014/main" id="{83CDD342-4EEB-4B70-AFF3-6DB33AA9A35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7463" y="3511550"/>
            <a:ext cx="4921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24" name="Line 372">
            <a:extLst>
              <a:ext uri="{FF2B5EF4-FFF2-40B4-BE49-F238E27FC236}">
                <a16:creationId xmlns:a16="http://schemas.microsoft.com/office/drawing/2014/main" id="{095FB96D-2F92-4F6C-93EA-F513019AA3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86638" y="3511550"/>
            <a:ext cx="4921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25" name="Freeform 373">
            <a:extLst>
              <a:ext uri="{FF2B5EF4-FFF2-40B4-BE49-F238E27FC236}">
                <a16:creationId xmlns:a16="http://schemas.microsoft.com/office/drawing/2014/main" id="{D0B7D460-761B-42E8-A830-F6BEE024BC95}"/>
              </a:ext>
            </a:extLst>
          </p:cNvPr>
          <p:cNvSpPr>
            <a:spLocks/>
          </p:cNvSpPr>
          <p:nvPr/>
        </p:nvSpPr>
        <p:spPr bwMode="auto">
          <a:xfrm>
            <a:off x="2351088" y="3459163"/>
            <a:ext cx="71437" cy="104775"/>
          </a:xfrm>
          <a:custGeom>
            <a:avLst/>
            <a:gdLst>
              <a:gd name="T0" fmla="*/ 45 w 45"/>
              <a:gd name="T1" fmla="*/ 59 h 66"/>
              <a:gd name="T2" fmla="*/ 45 w 45"/>
              <a:gd name="T3" fmla="*/ 66 h 66"/>
              <a:gd name="T4" fmla="*/ 0 w 45"/>
              <a:gd name="T5" fmla="*/ 66 h 66"/>
              <a:gd name="T6" fmla="*/ 0 w 45"/>
              <a:gd name="T7" fmla="*/ 63 h 66"/>
              <a:gd name="T8" fmla="*/ 0 w 45"/>
              <a:gd name="T9" fmla="*/ 61 h 66"/>
              <a:gd name="T10" fmla="*/ 2 w 45"/>
              <a:gd name="T11" fmla="*/ 56 h 66"/>
              <a:gd name="T12" fmla="*/ 7 w 45"/>
              <a:gd name="T13" fmla="*/ 52 h 66"/>
              <a:gd name="T14" fmla="*/ 12 w 45"/>
              <a:gd name="T15" fmla="*/ 47 h 66"/>
              <a:gd name="T16" fmla="*/ 17 w 45"/>
              <a:gd name="T17" fmla="*/ 42 h 66"/>
              <a:gd name="T18" fmla="*/ 24 w 45"/>
              <a:gd name="T19" fmla="*/ 38 h 66"/>
              <a:gd name="T20" fmla="*/ 28 w 45"/>
              <a:gd name="T21" fmla="*/ 33 h 66"/>
              <a:gd name="T22" fmla="*/ 33 w 45"/>
              <a:gd name="T23" fmla="*/ 28 h 66"/>
              <a:gd name="T24" fmla="*/ 35 w 45"/>
              <a:gd name="T25" fmla="*/ 23 h 66"/>
              <a:gd name="T26" fmla="*/ 35 w 45"/>
              <a:gd name="T27" fmla="*/ 19 h 66"/>
              <a:gd name="T28" fmla="*/ 35 w 45"/>
              <a:gd name="T29" fmla="*/ 14 h 66"/>
              <a:gd name="T30" fmla="*/ 33 w 45"/>
              <a:gd name="T31" fmla="*/ 9 h 66"/>
              <a:gd name="T32" fmla="*/ 28 w 45"/>
              <a:gd name="T33" fmla="*/ 7 h 66"/>
              <a:gd name="T34" fmla="*/ 24 w 45"/>
              <a:gd name="T35" fmla="*/ 7 h 66"/>
              <a:gd name="T36" fmla="*/ 17 w 45"/>
              <a:gd name="T37" fmla="*/ 7 h 66"/>
              <a:gd name="T38" fmla="*/ 14 w 45"/>
              <a:gd name="T39" fmla="*/ 9 h 66"/>
              <a:gd name="T40" fmla="*/ 12 w 45"/>
              <a:gd name="T41" fmla="*/ 14 h 66"/>
              <a:gd name="T42" fmla="*/ 9 w 45"/>
              <a:gd name="T43" fmla="*/ 19 h 66"/>
              <a:gd name="T44" fmla="*/ 2 w 45"/>
              <a:gd name="T45" fmla="*/ 19 h 66"/>
              <a:gd name="T46" fmla="*/ 2 w 45"/>
              <a:gd name="T47" fmla="*/ 14 h 66"/>
              <a:gd name="T48" fmla="*/ 5 w 45"/>
              <a:gd name="T49" fmla="*/ 7 h 66"/>
              <a:gd name="T50" fmla="*/ 7 w 45"/>
              <a:gd name="T51" fmla="*/ 4 h 66"/>
              <a:gd name="T52" fmla="*/ 14 w 45"/>
              <a:gd name="T53" fmla="*/ 0 h 66"/>
              <a:gd name="T54" fmla="*/ 24 w 45"/>
              <a:gd name="T55" fmla="*/ 0 h 66"/>
              <a:gd name="T56" fmla="*/ 28 w 45"/>
              <a:gd name="T57" fmla="*/ 0 h 66"/>
              <a:gd name="T58" fmla="*/ 35 w 45"/>
              <a:gd name="T59" fmla="*/ 2 h 66"/>
              <a:gd name="T60" fmla="*/ 38 w 45"/>
              <a:gd name="T61" fmla="*/ 4 h 66"/>
              <a:gd name="T62" fmla="*/ 43 w 45"/>
              <a:gd name="T63" fmla="*/ 12 h 66"/>
              <a:gd name="T64" fmla="*/ 45 w 45"/>
              <a:gd name="T65" fmla="*/ 19 h 66"/>
              <a:gd name="T66" fmla="*/ 45 w 45"/>
              <a:gd name="T67" fmla="*/ 21 h 66"/>
              <a:gd name="T68" fmla="*/ 43 w 45"/>
              <a:gd name="T69" fmla="*/ 26 h 66"/>
              <a:gd name="T70" fmla="*/ 40 w 45"/>
              <a:gd name="T71" fmla="*/ 30 h 66"/>
              <a:gd name="T72" fmla="*/ 38 w 45"/>
              <a:gd name="T73" fmla="*/ 35 h 66"/>
              <a:gd name="T74" fmla="*/ 33 w 45"/>
              <a:gd name="T75" fmla="*/ 40 h 66"/>
              <a:gd name="T76" fmla="*/ 24 w 45"/>
              <a:gd name="T77" fmla="*/ 47 h 66"/>
              <a:gd name="T78" fmla="*/ 19 w 45"/>
              <a:gd name="T79" fmla="*/ 49 h 66"/>
              <a:gd name="T80" fmla="*/ 17 w 45"/>
              <a:gd name="T81" fmla="*/ 52 h 66"/>
              <a:gd name="T82" fmla="*/ 14 w 45"/>
              <a:gd name="T83" fmla="*/ 54 h 66"/>
              <a:gd name="T84" fmla="*/ 12 w 45"/>
              <a:gd name="T85" fmla="*/ 56 h 66"/>
              <a:gd name="T86" fmla="*/ 12 w 45"/>
              <a:gd name="T87" fmla="*/ 59 h 66"/>
              <a:gd name="T88" fmla="*/ 45 w 45"/>
              <a:gd name="T89" fmla="*/ 59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5" h="66">
                <a:moveTo>
                  <a:pt x="45" y="59"/>
                </a:moveTo>
                <a:lnTo>
                  <a:pt x="45" y="66"/>
                </a:lnTo>
                <a:lnTo>
                  <a:pt x="0" y="66"/>
                </a:lnTo>
                <a:lnTo>
                  <a:pt x="0" y="63"/>
                </a:lnTo>
                <a:lnTo>
                  <a:pt x="0" y="61"/>
                </a:lnTo>
                <a:lnTo>
                  <a:pt x="2" y="56"/>
                </a:lnTo>
                <a:lnTo>
                  <a:pt x="7" y="52"/>
                </a:lnTo>
                <a:lnTo>
                  <a:pt x="12" y="47"/>
                </a:lnTo>
                <a:lnTo>
                  <a:pt x="17" y="42"/>
                </a:lnTo>
                <a:lnTo>
                  <a:pt x="24" y="38"/>
                </a:lnTo>
                <a:lnTo>
                  <a:pt x="28" y="33"/>
                </a:lnTo>
                <a:lnTo>
                  <a:pt x="33" y="28"/>
                </a:lnTo>
                <a:lnTo>
                  <a:pt x="35" y="23"/>
                </a:lnTo>
                <a:lnTo>
                  <a:pt x="35" y="19"/>
                </a:lnTo>
                <a:lnTo>
                  <a:pt x="35" y="14"/>
                </a:lnTo>
                <a:lnTo>
                  <a:pt x="33" y="9"/>
                </a:lnTo>
                <a:lnTo>
                  <a:pt x="28" y="7"/>
                </a:lnTo>
                <a:lnTo>
                  <a:pt x="24" y="7"/>
                </a:lnTo>
                <a:lnTo>
                  <a:pt x="17" y="7"/>
                </a:lnTo>
                <a:lnTo>
                  <a:pt x="14" y="9"/>
                </a:lnTo>
                <a:lnTo>
                  <a:pt x="12" y="14"/>
                </a:lnTo>
                <a:lnTo>
                  <a:pt x="9" y="19"/>
                </a:lnTo>
                <a:lnTo>
                  <a:pt x="2" y="19"/>
                </a:lnTo>
                <a:lnTo>
                  <a:pt x="2" y="14"/>
                </a:lnTo>
                <a:lnTo>
                  <a:pt x="5" y="7"/>
                </a:lnTo>
                <a:lnTo>
                  <a:pt x="7" y="4"/>
                </a:lnTo>
                <a:lnTo>
                  <a:pt x="14" y="0"/>
                </a:lnTo>
                <a:lnTo>
                  <a:pt x="24" y="0"/>
                </a:lnTo>
                <a:lnTo>
                  <a:pt x="28" y="0"/>
                </a:lnTo>
                <a:lnTo>
                  <a:pt x="35" y="2"/>
                </a:lnTo>
                <a:lnTo>
                  <a:pt x="38" y="4"/>
                </a:lnTo>
                <a:lnTo>
                  <a:pt x="43" y="12"/>
                </a:lnTo>
                <a:lnTo>
                  <a:pt x="45" y="19"/>
                </a:lnTo>
                <a:lnTo>
                  <a:pt x="45" y="21"/>
                </a:lnTo>
                <a:lnTo>
                  <a:pt x="43" y="26"/>
                </a:lnTo>
                <a:lnTo>
                  <a:pt x="40" y="30"/>
                </a:lnTo>
                <a:lnTo>
                  <a:pt x="38" y="35"/>
                </a:lnTo>
                <a:lnTo>
                  <a:pt x="33" y="40"/>
                </a:lnTo>
                <a:lnTo>
                  <a:pt x="24" y="47"/>
                </a:lnTo>
                <a:lnTo>
                  <a:pt x="19" y="49"/>
                </a:lnTo>
                <a:lnTo>
                  <a:pt x="17" y="52"/>
                </a:lnTo>
                <a:lnTo>
                  <a:pt x="14" y="54"/>
                </a:lnTo>
                <a:lnTo>
                  <a:pt x="12" y="56"/>
                </a:lnTo>
                <a:lnTo>
                  <a:pt x="12" y="59"/>
                </a:lnTo>
                <a:lnTo>
                  <a:pt x="45" y="5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26" name="Freeform 374">
            <a:extLst>
              <a:ext uri="{FF2B5EF4-FFF2-40B4-BE49-F238E27FC236}">
                <a16:creationId xmlns:a16="http://schemas.microsoft.com/office/drawing/2014/main" id="{124F5978-BA22-41D2-A8F6-DF31A412ED78}"/>
              </a:ext>
            </a:extLst>
          </p:cNvPr>
          <p:cNvSpPr>
            <a:spLocks/>
          </p:cNvSpPr>
          <p:nvPr/>
        </p:nvSpPr>
        <p:spPr bwMode="auto">
          <a:xfrm>
            <a:off x="2436813" y="3459163"/>
            <a:ext cx="71437" cy="107950"/>
          </a:xfrm>
          <a:custGeom>
            <a:avLst/>
            <a:gdLst>
              <a:gd name="T0" fmla="*/ 0 w 45"/>
              <a:gd name="T1" fmla="*/ 49 h 68"/>
              <a:gd name="T2" fmla="*/ 7 w 45"/>
              <a:gd name="T3" fmla="*/ 49 h 68"/>
              <a:gd name="T4" fmla="*/ 10 w 45"/>
              <a:gd name="T5" fmla="*/ 54 h 68"/>
              <a:gd name="T6" fmla="*/ 12 w 45"/>
              <a:gd name="T7" fmla="*/ 59 h 68"/>
              <a:gd name="T8" fmla="*/ 17 w 45"/>
              <a:gd name="T9" fmla="*/ 61 h 68"/>
              <a:gd name="T10" fmla="*/ 22 w 45"/>
              <a:gd name="T11" fmla="*/ 61 h 68"/>
              <a:gd name="T12" fmla="*/ 26 w 45"/>
              <a:gd name="T13" fmla="*/ 61 h 68"/>
              <a:gd name="T14" fmla="*/ 31 w 45"/>
              <a:gd name="T15" fmla="*/ 56 h 68"/>
              <a:gd name="T16" fmla="*/ 33 w 45"/>
              <a:gd name="T17" fmla="*/ 52 h 68"/>
              <a:gd name="T18" fmla="*/ 36 w 45"/>
              <a:gd name="T19" fmla="*/ 45 h 68"/>
              <a:gd name="T20" fmla="*/ 33 w 45"/>
              <a:gd name="T21" fmla="*/ 38 h 68"/>
              <a:gd name="T22" fmla="*/ 31 w 45"/>
              <a:gd name="T23" fmla="*/ 33 h 68"/>
              <a:gd name="T24" fmla="*/ 26 w 45"/>
              <a:gd name="T25" fmla="*/ 30 h 68"/>
              <a:gd name="T26" fmla="*/ 22 w 45"/>
              <a:gd name="T27" fmla="*/ 30 h 68"/>
              <a:gd name="T28" fmla="*/ 17 w 45"/>
              <a:gd name="T29" fmla="*/ 30 h 68"/>
              <a:gd name="T30" fmla="*/ 15 w 45"/>
              <a:gd name="T31" fmla="*/ 30 h 68"/>
              <a:gd name="T32" fmla="*/ 10 w 45"/>
              <a:gd name="T33" fmla="*/ 33 h 68"/>
              <a:gd name="T34" fmla="*/ 10 w 45"/>
              <a:gd name="T35" fmla="*/ 35 h 68"/>
              <a:gd name="T36" fmla="*/ 0 w 45"/>
              <a:gd name="T37" fmla="*/ 35 h 68"/>
              <a:gd name="T38" fmla="*/ 7 w 45"/>
              <a:gd name="T39" fmla="*/ 0 h 68"/>
              <a:gd name="T40" fmla="*/ 41 w 45"/>
              <a:gd name="T41" fmla="*/ 0 h 68"/>
              <a:gd name="T42" fmla="*/ 41 w 45"/>
              <a:gd name="T43" fmla="*/ 9 h 68"/>
              <a:gd name="T44" fmla="*/ 15 w 45"/>
              <a:gd name="T45" fmla="*/ 9 h 68"/>
              <a:gd name="T46" fmla="*/ 10 w 45"/>
              <a:gd name="T47" fmla="*/ 26 h 68"/>
              <a:gd name="T48" fmla="*/ 17 w 45"/>
              <a:gd name="T49" fmla="*/ 23 h 68"/>
              <a:gd name="T50" fmla="*/ 24 w 45"/>
              <a:gd name="T51" fmla="*/ 21 h 68"/>
              <a:gd name="T52" fmla="*/ 31 w 45"/>
              <a:gd name="T53" fmla="*/ 23 h 68"/>
              <a:gd name="T54" fmla="*/ 38 w 45"/>
              <a:gd name="T55" fmla="*/ 28 h 68"/>
              <a:gd name="T56" fmla="*/ 41 w 45"/>
              <a:gd name="T57" fmla="*/ 33 h 68"/>
              <a:gd name="T58" fmla="*/ 43 w 45"/>
              <a:gd name="T59" fmla="*/ 38 h 68"/>
              <a:gd name="T60" fmla="*/ 45 w 45"/>
              <a:gd name="T61" fmla="*/ 45 h 68"/>
              <a:gd name="T62" fmla="*/ 43 w 45"/>
              <a:gd name="T63" fmla="*/ 52 h 68"/>
              <a:gd name="T64" fmla="*/ 38 w 45"/>
              <a:gd name="T65" fmla="*/ 59 h 68"/>
              <a:gd name="T66" fmla="*/ 33 w 45"/>
              <a:gd name="T67" fmla="*/ 63 h 68"/>
              <a:gd name="T68" fmla="*/ 29 w 45"/>
              <a:gd name="T69" fmla="*/ 68 h 68"/>
              <a:gd name="T70" fmla="*/ 22 w 45"/>
              <a:gd name="T71" fmla="*/ 68 h 68"/>
              <a:gd name="T72" fmla="*/ 12 w 45"/>
              <a:gd name="T73" fmla="*/ 66 h 68"/>
              <a:gd name="T74" fmla="*/ 5 w 45"/>
              <a:gd name="T75" fmla="*/ 63 h 68"/>
              <a:gd name="T76" fmla="*/ 0 w 45"/>
              <a:gd name="T77" fmla="*/ 56 h 68"/>
              <a:gd name="T78" fmla="*/ 0 w 45"/>
              <a:gd name="T79" fmla="*/ 49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" h="68">
                <a:moveTo>
                  <a:pt x="0" y="49"/>
                </a:moveTo>
                <a:lnTo>
                  <a:pt x="7" y="49"/>
                </a:lnTo>
                <a:lnTo>
                  <a:pt x="10" y="54"/>
                </a:lnTo>
                <a:lnTo>
                  <a:pt x="12" y="59"/>
                </a:lnTo>
                <a:lnTo>
                  <a:pt x="17" y="61"/>
                </a:lnTo>
                <a:lnTo>
                  <a:pt x="22" y="61"/>
                </a:lnTo>
                <a:lnTo>
                  <a:pt x="26" y="61"/>
                </a:lnTo>
                <a:lnTo>
                  <a:pt x="31" y="56"/>
                </a:lnTo>
                <a:lnTo>
                  <a:pt x="33" y="52"/>
                </a:lnTo>
                <a:lnTo>
                  <a:pt x="36" y="45"/>
                </a:lnTo>
                <a:lnTo>
                  <a:pt x="33" y="38"/>
                </a:lnTo>
                <a:lnTo>
                  <a:pt x="31" y="33"/>
                </a:lnTo>
                <a:lnTo>
                  <a:pt x="26" y="30"/>
                </a:lnTo>
                <a:lnTo>
                  <a:pt x="22" y="30"/>
                </a:lnTo>
                <a:lnTo>
                  <a:pt x="17" y="30"/>
                </a:lnTo>
                <a:lnTo>
                  <a:pt x="15" y="30"/>
                </a:lnTo>
                <a:lnTo>
                  <a:pt x="10" y="33"/>
                </a:lnTo>
                <a:lnTo>
                  <a:pt x="10" y="35"/>
                </a:lnTo>
                <a:lnTo>
                  <a:pt x="0" y="35"/>
                </a:lnTo>
                <a:lnTo>
                  <a:pt x="7" y="0"/>
                </a:lnTo>
                <a:lnTo>
                  <a:pt x="41" y="0"/>
                </a:lnTo>
                <a:lnTo>
                  <a:pt x="41" y="9"/>
                </a:lnTo>
                <a:lnTo>
                  <a:pt x="15" y="9"/>
                </a:lnTo>
                <a:lnTo>
                  <a:pt x="10" y="26"/>
                </a:lnTo>
                <a:lnTo>
                  <a:pt x="17" y="23"/>
                </a:lnTo>
                <a:lnTo>
                  <a:pt x="24" y="21"/>
                </a:lnTo>
                <a:lnTo>
                  <a:pt x="31" y="23"/>
                </a:lnTo>
                <a:lnTo>
                  <a:pt x="38" y="28"/>
                </a:lnTo>
                <a:lnTo>
                  <a:pt x="41" y="33"/>
                </a:lnTo>
                <a:lnTo>
                  <a:pt x="43" y="38"/>
                </a:lnTo>
                <a:lnTo>
                  <a:pt x="45" y="45"/>
                </a:lnTo>
                <a:lnTo>
                  <a:pt x="43" y="52"/>
                </a:lnTo>
                <a:lnTo>
                  <a:pt x="38" y="59"/>
                </a:lnTo>
                <a:lnTo>
                  <a:pt x="33" y="63"/>
                </a:lnTo>
                <a:lnTo>
                  <a:pt x="29" y="68"/>
                </a:lnTo>
                <a:lnTo>
                  <a:pt x="22" y="68"/>
                </a:lnTo>
                <a:lnTo>
                  <a:pt x="12" y="66"/>
                </a:lnTo>
                <a:lnTo>
                  <a:pt x="5" y="63"/>
                </a:lnTo>
                <a:lnTo>
                  <a:pt x="0" y="56"/>
                </a:lnTo>
                <a:lnTo>
                  <a:pt x="0" y="4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27" name="Line 375">
            <a:extLst>
              <a:ext uri="{FF2B5EF4-FFF2-40B4-BE49-F238E27FC236}">
                <a16:creationId xmlns:a16="http://schemas.microsoft.com/office/drawing/2014/main" id="{FB3973ED-BC0F-4677-8300-37790AB108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7463" y="3030538"/>
            <a:ext cx="49212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28" name="Line 376">
            <a:extLst>
              <a:ext uri="{FF2B5EF4-FFF2-40B4-BE49-F238E27FC236}">
                <a16:creationId xmlns:a16="http://schemas.microsoft.com/office/drawing/2014/main" id="{BE4D4330-2881-4ECC-B48D-94E6A4B169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86638" y="3030538"/>
            <a:ext cx="49212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29" name="Freeform 377">
            <a:extLst>
              <a:ext uri="{FF2B5EF4-FFF2-40B4-BE49-F238E27FC236}">
                <a16:creationId xmlns:a16="http://schemas.microsoft.com/office/drawing/2014/main" id="{0322E9F0-FA30-4BA4-AFE5-793D72EE3326}"/>
              </a:ext>
            </a:extLst>
          </p:cNvPr>
          <p:cNvSpPr>
            <a:spLocks/>
          </p:cNvSpPr>
          <p:nvPr/>
        </p:nvSpPr>
        <p:spPr bwMode="auto">
          <a:xfrm>
            <a:off x="2351088" y="2978150"/>
            <a:ext cx="71437" cy="109538"/>
          </a:xfrm>
          <a:custGeom>
            <a:avLst/>
            <a:gdLst>
              <a:gd name="T0" fmla="*/ 0 w 45"/>
              <a:gd name="T1" fmla="*/ 50 h 69"/>
              <a:gd name="T2" fmla="*/ 9 w 45"/>
              <a:gd name="T3" fmla="*/ 48 h 69"/>
              <a:gd name="T4" fmla="*/ 12 w 45"/>
              <a:gd name="T5" fmla="*/ 55 h 69"/>
              <a:gd name="T6" fmla="*/ 14 w 45"/>
              <a:gd name="T7" fmla="*/ 59 h 69"/>
              <a:gd name="T8" fmla="*/ 19 w 45"/>
              <a:gd name="T9" fmla="*/ 62 h 69"/>
              <a:gd name="T10" fmla="*/ 21 w 45"/>
              <a:gd name="T11" fmla="*/ 62 h 69"/>
              <a:gd name="T12" fmla="*/ 28 w 45"/>
              <a:gd name="T13" fmla="*/ 62 h 69"/>
              <a:gd name="T14" fmla="*/ 33 w 45"/>
              <a:gd name="T15" fmla="*/ 57 h 69"/>
              <a:gd name="T16" fmla="*/ 35 w 45"/>
              <a:gd name="T17" fmla="*/ 52 h 69"/>
              <a:gd name="T18" fmla="*/ 35 w 45"/>
              <a:gd name="T19" fmla="*/ 48 h 69"/>
              <a:gd name="T20" fmla="*/ 35 w 45"/>
              <a:gd name="T21" fmla="*/ 43 h 69"/>
              <a:gd name="T22" fmla="*/ 33 w 45"/>
              <a:gd name="T23" fmla="*/ 38 h 69"/>
              <a:gd name="T24" fmla="*/ 28 w 45"/>
              <a:gd name="T25" fmla="*/ 36 h 69"/>
              <a:gd name="T26" fmla="*/ 24 w 45"/>
              <a:gd name="T27" fmla="*/ 33 h 69"/>
              <a:gd name="T28" fmla="*/ 21 w 45"/>
              <a:gd name="T29" fmla="*/ 33 h 69"/>
              <a:gd name="T30" fmla="*/ 17 w 45"/>
              <a:gd name="T31" fmla="*/ 36 h 69"/>
              <a:gd name="T32" fmla="*/ 19 w 45"/>
              <a:gd name="T33" fmla="*/ 29 h 69"/>
              <a:gd name="T34" fmla="*/ 19 w 45"/>
              <a:gd name="T35" fmla="*/ 29 h 69"/>
              <a:gd name="T36" fmla="*/ 19 w 45"/>
              <a:gd name="T37" fmla="*/ 29 h 69"/>
              <a:gd name="T38" fmla="*/ 24 w 45"/>
              <a:gd name="T39" fmla="*/ 26 h 69"/>
              <a:gd name="T40" fmla="*/ 28 w 45"/>
              <a:gd name="T41" fmla="*/ 26 h 69"/>
              <a:gd name="T42" fmla="*/ 33 w 45"/>
              <a:gd name="T43" fmla="*/ 22 h 69"/>
              <a:gd name="T44" fmla="*/ 33 w 45"/>
              <a:gd name="T45" fmla="*/ 17 h 69"/>
              <a:gd name="T46" fmla="*/ 33 w 45"/>
              <a:gd name="T47" fmla="*/ 12 h 69"/>
              <a:gd name="T48" fmla="*/ 31 w 45"/>
              <a:gd name="T49" fmla="*/ 10 h 69"/>
              <a:gd name="T50" fmla="*/ 26 w 45"/>
              <a:gd name="T51" fmla="*/ 7 h 69"/>
              <a:gd name="T52" fmla="*/ 21 w 45"/>
              <a:gd name="T53" fmla="*/ 5 h 69"/>
              <a:gd name="T54" fmla="*/ 19 w 45"/>
              <a:gd name="T55" fmla="*/ 7 h 69"/>
              <a:gd name="T56" fmla="*/ 14 w 45"/>
              <a:gd name="T57" fmla="*/ 10 h 69"/>
              <a:gd name="T58" fmla="*/ 12 w 45"/>
              <a:gd name="T59" fmla="*/ 12 h 69"/>
              <a:gd name="T60" fmla="*/ 9 w 45"/>
              <a:gd name="T61" fmla="*/ 19 h 69"/>
              <a:gd name="T62" fmla="*/ 2 w 45"/>
              <a:gd name="T63" fmla="*/ 17 h 69"/>
              <a:gd name="T64" fmla="*/ 5 w 45"/>
              <a:gd name="T65" fmla="*/ 10 h 69"/>
              <a:gd name="T66" fmla="*/ 9 w 45"/>
              <a:gd name="T67" fmla="*/ 5 h 69"/>
              <a:gd name="T68" fmla="*/ 14 w 45"/>
              <a:gd name="T69" fmla="*/ 0 h 69"/>
              <a:gd name="T70" fmla="*/ 21 w 45"/>
              <a:gd name="T71" fmla="*/ 0 h 69"/>
              <a:gd name="T72" fmla="*/ 28 w 45"/>
              <a:gd name="T73" fmla="*/ 0 h 69"/>
              <a:gd name="T74" fmla="*/ 33 w 45"/>
              <a:gd name="T75" fmla="*/ 3 h 69"/>
              <a:gd name="T76" fmla="*/ 35 w 45"/>
              <a:gd name="T77" fmla="*/ 5 h 69"/>
              <a:gd name="T78" fmla="*/ 40 w 45"/>
              <a:gd name="T79" fmla="*/ 7 h 69"/>
              <a:gd name="T80" fmla="*/ 40 w 45"/>
              <a:gd name="T81" fmla="*/ 12 h 69"/>
              <a:gd name="T82" fmla="*/ 43 w 45"/>
              <a:gd name="T83" fmla="*/ 17 h 69"/>
              <a:gd name="T84" fmla="*/ 40 w 45"/>
              <a:gd name="T85" fmla="*/ 22 h 69"/>
              <a:gd name="T86" fmla="*/ 40 w 45"/>
              <a:gd name="T87" fmla="*/ 24 h 69"/>
              <a:gd name="T88" fmla="*/ 35 w 45"/>
              <a:gd name="T89" fmla="*/ 29 h 69"/>
              <a:gd name="T90" fmla="*/ 33 w 45"/>
              <a:gd name="T91" fmla="*/ 31 h 69"/>
              <a:gd name="T92" fmla="*/ 38 w 45"/>
              <a:gd name="T93" fmla="*/ 33 h 69"/>
              <a:gd name="T94" fmla="*/ 43 w 45"/>
              <a:gd name="T95" fmla="*/ 36 h 69"/>
              <a:gd name="T96" fmla="*/ 45 w 45"/>
              <a:gd name="T97" fmla="*/ 41 h 69"/>
              <a:gd name="T98" fmla="*/ 45 w 45"/>
              <a:gd name="T99" fmla="*/ 48 h 69"/>
              <a:gd name="T100" fmla="*/ 43 w 45"/>
              <a:gd name="T101" fmla="*/ 55 h 69"/>
              <a:gd name="T102" fmla="*/ 38 w 45"/>
              <a:gd name="T103" fmla="*/ 62 h 69"/>
              <a:gd name="T104" fmla="*/ 33 w 45"/>
              <a:gd name="T105" fmla="*/ 67 h 69"/>
              <a:gd name="T106" fmla="*/ 28 w 45"/>
              <a:gd name="T107" fmla="*/ 69 h 69"/>
              <a:gd name="T108" fmla="*/ 21 w 45"/>
              <a:gd name="T109" fmla="*/ 69 h 69"/>
              <a:gd name="T110" fmla="*/ 14 w 45"/>
              <a:gd name="T111" fmla="*/ 67 h 69"/>
              <a:gd name="T112" fmla="*/ 7 w 45"/>
              <a:gd name="T113" fmla="*/ 64 h 69"/>
              <a:gd name="T114" fmla="*/ 2 w 45"/>
              <a:gd name="T115" fmla="*/ 57 h 69"/>
              <a:gd name="T116" fmla="*/ 0 w 45"/>
              <a:gd name="T117" fmla="*/ 5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5" h="69">
                <a:moveTo>
                  <a:pt x="0" y="50"/>
                </a:moveTo>
                <a:lnTo>
                  <a:pt x="9" y="48"/>
                </a:lnTo>
                <a:lnTo>
                  <a:pt x="12" y="55"/>
                </a:lnTo>
                <a:lnTo>
                  <a:pt x="14" y="59"/>
                </a:lnTo>
                <a:lnTo>
                  <a:pt x="19" y="62"/>
                </a:lnTo>
                <a:lnTo>
                  <a:pt x="21" y="62"/>
                </a:lnTo>
                <a:lnTo>
                  <a:pt x="28" y="62"/>
                </a:lnTo>
                <a:lnTo>
                  <a:pt x="33" y="57"/>
                </a:lnTo>
                <a:lnTo>
                  <a:pt x="35" y="52"/>
                </a:lnTo>
                <a:lnTo>
                  <a:pt x="35" y="48"/>
                </a:lnTo>
                <a:lnTo>
                  <a:pt x="35" y="43"/>
                </a:lnTo>
                <a:lnTo>
                  <a:pt x="33" y="38"/>
                </a:lnTo>
                <a:lnTo>
                  <a:pt x="28" y="36"/>
                </a:lnTo>
                <a:lnTo>
                  <a:pt x="24" y="33"/>
                </a:lnTo>
                <a:lnTo>
                  <a:pt x="21" y="33"/>
                </a:lnTo>
                <a:lnTo>
                  <a:pt x="17" y="36"/>
                </a:lnTo>
                <a:lnTo>
                  <a:pt x="19" y="29"/>
                </a:lnTo>
                <a:lnTo>
                  <a:pt x="19" y="29"/>
                </a:lnTo>
                <a:lnTo>
                  <a:pt x="19" y="29"/>
                </a:lnTo>
                <a:lnTo>
                  <a:pt x="24" y="26"/>
                </a:lnTo>
                <a:lnTo>
                  <a:pt x="28" y="26"/>
                </a:lnTo>
                <a:lnTo>
                  <a:pt x="33" y="22"/>
                </a:lnTo>
                <a:lnTo>
                  <a:pt x="33" y="17"/>
                </a:lnTo>
                <a:lnTo>
                  <a:pt x="33" y="12"/>
                </a:lnTo>
                <a:lnTo>
                  <a:pt x="31" y="10"/>
                </a:lnTo>
                <a:lnTo>
                  <a:pt x="26" y="7"/>
                </a:lnTo>
                <a:lnTo>
                  <a:pt x="21" y="5"/>
                </a:lnTo>
                <a:lnTo>
                  <a:pt x="19" y="7"/>
                </a:lnTo>
                <a:lnTo>
                  <a:pt x="14" y="10"/>
                </a:lnTo>
                <a:lnTo>
                  <a:pt x="12" y="12"/>
                </a:lnTo>
                <a:lnTo>
                  <a:pt x="9" y="19"/>
                </a:lnTo>
                <a:lnTo>
                  <a:pt x="2" y="17"/>
                </a:lnTo>
                <a:lnTo>
                  <a:pt x="5" y="10"/>
                </a:lnTo>
                <a:lnTo>
                  <a:pt x="9" y="5"/>
                </a:lnTo>
                <a:lnTo>
                  <a:pt x="14" y="0"/>
                </a:lnTo>
                <a:lnTo>
                  <a:pt x="21" y="0"/>
                </a:lnTo>
                <a:lnTo>
                  <a:pt x="28" y="0"/>
                </a:lnTo>
                <a:lnTo>
                  <a:pt x="33" y="3"/>
                </a:lnTo>
                <a:lnTo>
                  <a:pt x="35" y="5"/>
                </a:lnTo>
                <a:lnTo>
                  <a:pt x="40" y="7"/>
                </a:lnTo>
                <a:lnTo>
                  <a:pt x="40" y="12"/>
                </a:lnTo>
                <a:lnTo>
                  <a:pt x="43" y="17"/>
                </a:lnTo>
                <a:lnTo>
                  <a:pt x="40" y="22"/>
                </a:lnTo>
                <a:lnTo>
                  <a:pt x="40" y="24"/>
                </a:lnTo>
                <a:lnTo>
                  <a:pt x="35" y="29"/>
                </a:lnTo>
                <a:lnTo>
                  <a:pt x="33" y="31"/>
                </a:lnTo>
                <a:lnTo>
                  <a:pt x="38" y="33"/>
                </a:lnTo>
                <a:lnTo>
                  <a:pt x="43" y="36"/>
                </a:lnTo>
                <a:lnTo>
                  <a:pt x="45" y="41"/>
                </a:lnTo>
                <a:lnTo>
                  <a:pt x="45" y="48"/>
                </a:lnTo>
                <a:lnTo>
                  <a:pt x="43" y="55"/>
                </a:lnTo>
                <a:lnTo>
                  <a:pt x="38" y="62"/>
                </a:lnTo>
                <a:lnTo>
                  <a:pt x="33" y="67"/>
                </a:lnTo>
                <a:lnTo>
                  <a:pt x="28" y="69"/>
                </a:lnTo>
                <a:lnTo>
                  <a:pt x="21" y="69"/>
                </a:lnTo>
                <a:lnTo>
                  <a:pt x="14" y="67"/>
                </a:lnTo>
                <a:lnTo>
                  <a:pt x="7" y="64"/>
                </a:lnTo>
                <a:lnTo>
                  <a:pt x="2" y="57"/>
                </a:lnTo>
                <a:lnTo>
                  <a:pt x="0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30" name="Freeform 378">
            <a:extLst>
              <a:ext uri="{FF2B5EF4-FFF2-40B4-BE49-F238E27FC236}">
                <a16:creationId xmlns:a16="http://schemas.microsoft.com/office/drawing/2014/main" id="{FFD4CA16-4FDE-4BEE-B56A-95A523D551A8}"/>
              </a:ext>
            </a:extLst>
          </p:cNvPr>
          <p:cNvSpPr>
            <a:spLocks noEditPoints="1"/>
          </p:cNvSpPr>
          <p:nvPr/>
        </p:nvSpPr>
        <p:spPr bwMode="auto">
          <a:xfrm>
            <a:off x="2436813" y="2978150"/>
            <a:ext cx="68262" cy="109538"/>
          </a:xfrm>
          <a:custGeom>
            <a:avLst/>
            <a:gdLst>
              <a:gd name="T0" fmla="*/ 0 w 43"/>
              <a:gd name="T1" fmla="*/ 33 h 69"/>
              <a:gd name="T2" fmla="*/ 0 w 43"/>
              <a:gd name="T3" fmla="*/ 24 h 69"/>
              <a:gd name="T4" fmla="*/ 3 w 43"/>
              <a:gd name="T5" fmla="*/ 15 h 69"/>
              <a:gd name="T6" fmla="*/ 5 w 43"/>
              <a:gd name="T7" fmla="*/ 7 h 69"/>
              <a:gd name="T8" fmla="*/ 10 w 43"/>
              <a:gd name="T9" fmla="*/ 3 h 69"/>
              <a:gd name="T10" fmla="*/ 15 w 43"/>
              <a:gd name="T11" fmla="*/ 0 h 69"/>
              <a:gd name="T12" fmla="*/ 22 w 43"/>
              <a:gd name="T13" fmla="*/ 0 h 69"/>
              <a:gd name="T14" fmla="*/ 26 w 43"/>
              <a:gd name="T15" fmla="*/ 0 h 69"/>
              <a:gd name="T16" fmla="*/ 31 w 43"/>
              <a:gd name="T17" fmla="*/ 0 h 69"/>
              <a:gd name="T18" fmla="*/ 36 w 43"/>
              <a:gd name="T19" fmla="*/ 5 h 69"/>
              <a:gd name="T20" fmla="*/ 38 w 43"/>
              <a:gd name="T21" fmla="*/ 7 h 69"/>
              <a:gd name="T22" fmla="*/ 41 w 43"/>
              <a:gd name="T23" fmla="*/ 12 h 69"/>
              <a:gd name="T24" fmla="*/ 43 w 43"/>
              <a:gd name="T25" fmla="*/ 17 h 69"/>
              <a:gd name="T26" fmla="*/ 43 w 43"/>
              <a:gd name="T27" fmla="*/ 24 h 69"/>
              <a:gd name="T28" fmla="*/ 43 w 43"/>
              <a:gd name="T29" fmla="*/ 33 h 69"/>
              <a:gd name="T30" fmla="*/ 43 w 43"/>
              <a:gd name="T31" fmla="*/ 45 h 69"/>
              <a:gd name="T32" fmla="*/ 41 w 43"/>
              <a:gd name="T33" fmla="*/ 52 h 69"/>
              <a:gd name="T34" fmla="*/ 38 w 43"/>
              <a:gd name="T35" fmla="*/ 59 h 69"/>
              <a:gd name="T36" fmla="*/ 33 w 43"/>
              <a:gd name="T37" fmla="*/ 64 h 69"/>
              <a:gd name="T38" fmla="*/ 29 w 43"/>
              <a:gd name="T39" fmla="*/ 67 h 69"/>
              <a:gd name="T40" fmla="*/ 22 w 43"/>
              <a:gd name="T41" fmla="*/ 69 h 69"/>
              <a:gd name="T42" fmla="*/ 15 w 43"/>
              <a:gd name="T43" fmla="*/ 67 h 69"/>
              <a:gd name="T44" fmla="*/ 10 w 43"/>
              <a:gd name="T45" fmla="*/ 64 h 69"/>
              <a:gd name="T46" fmla="*/ 5 w 43"/>
              <a:gd name="T47" fmla="*/ 62 h 69"/>
              <a:gd name="T48" fmla="*/ 3 w 43"/>
              <a:gd name="T49" fmla="*/ 55 h 69"/>
              <a:gd name="T50" fmla="*/ 0 w 43"/>
              <a:gd name="T51" fmla="*/ 45 h 69"/>
              <a:gd name="T52" fmla="*/ 0 w 43"/>
              <a:gd name="T53" fmla="*/ 33 h 69"/>
              <a:gd name="T54" fmla="*/ 7 w 43"/>
              <a:gd name="T55" fmla="*/ 33 h 69"/>
              <a:gd name="T56" fmla="*/ 7 w 43"/>
              <a:gd name="T57" fmla="*/ 43 h 69"/>
              <a:gd name="T58" fmla="*/ 10 w 43"/>
              <a:gd name="T59" fmla="*/ 52 h 69"/>
              <a:gd name="T60" fmla="*/ 12 w 43"/>
              <a:gd name="T61" fmla="*/ 57 h 69"/>
              <a:gd name="T62" fmla="*/ 17 w 43"/>
              <a:gd name="T63" fmla="*/ 59 h 69"/>
              <a:gd name="T64" fmla="*/ 22 w 43"/>
              <a:gd name="T65" fmla="*/ 62 h 69"/>
              <a:gd name="T66" fmla="*/ 26 w 43"/>
              <a:gd name="T67" fmla="*/ 59 h 69"/>
              <a:gd name="T68" fmla="*/ 31 w 43"/>
              <a:gd name="T69" fmla="*/ 57 h 69"/>
              <a:gd name="T70" fmla="*/ 33 w 43"/>
              <a:gd name="T71" fmla="*/ 50 h 69"/>
              <a:gd name="T72" fmla="*/ 33 w 43"/>
              <a:gd name="T73" fmla="*/ 43 h 69"/>
              <a:gd name="T74" fmla="*/ 36 w 43"/>
              <a:gd name="T75" fmla="*/ 33 h 69"/>
              <a:gd name="T76" fmla="*/ 33 w 43"/>
              <a:gd name="T77" fmla="*/ 24 h 69"/>
              <a:gd name="T78" fmla="*/ 33 w 43"/>
              <a:gd name="T79" fmla="*/ 17 h 69"/>
              <a:gd name="T80" fmla="*/ 31 w 43"/>
              <a:gd name="T81" fmla="*/ 12 h 69"/>
              <a:gd name="T82" fmla="*/ 26 w 43"/>
              <a:gd name="T83" fmla="*/ 7 h 69"/>
              <a:gd name="T84" fmla="*/ 22 w 43"/>
              <a:gd name="T85" fmla="*/ 5 h 69"/>
              <a:gd name="T86" fmla="*/ 17 w 43"/>
              <a:gd name="T87" fmla="*/ 7 h 69"/>
              <a:gd name="T88" fmla="*/ 12 w 43"/>
              <a:gd name="T89" fmla="*/ 12 h 69"/>
              <a:gd name="T90" fmla="*/ 10 w 43"/>
              <a:gd name="T91" fmla="*/ 17 h 69"/>
              <a:gd name="T92" fmla="*/ 7 w 43"/>
              <a:gd name="T93" fmla="*/ 24 h 69"/>
              <a:gd name="T94" fmla="*/ 7 w 43"/>
              <a:gd name="T95" fmla="*/ 33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3" h="69">
                <a:moveTo>
                  <a:pt x="0" y="33"/>
                </a:moveTo>
                <a:lnTo>
                  <a:pt x="0" y="24"/>
                </a:lnTo>
                <a:lnTo>
                  <a:pt x="3" y="15"/>
                </a:lnTo>
                <a:lnTo>
                  <a:pt x="5" y="7"/>
                </a:lnTo>
                <a:lnTo>
                  <a:pt x="10" y="3"/>
                </a:lnTo>
                <a:lnTo>
                  <a:pt x="15" y="0"/>
                </a:lnTo>
                <a:lnTo>
                  <a:pt x="22" y="0"/>
                </a:lnTo>
                <a:lnTo>
                  <a:pt x="26" y="0"/>
                </a:lnTo>
                <a:lnTo>
                  <a:pt x="31" y="0"/>
                </a:lnTo>
                <a:lnTo>
                  <a:pt x="36" y="5"/>
                </a:lnTo>
                <a:lnTo>
                  <a:pt x="38" y="7"/>
                </a:lnTo>
                <a:lnTo>
                  <a:pt x="41" y="12"/>
                </a:lnTo>
                <a:lnTo>
                  <a:pt x="43" y="17"/>
                </a:lnTo>
                <a:lnTo>
                  <a:pt x="43" y="24"/>
                </a:lnTo>
                <a:lnTo>
                  <a:pt x="43" y="33"/>
                </a:lnTo>
                <a:lnTo>
                  <a:pt x="43" y="45"/>
                </a:lnTo>
                <a:lnTo>
                  <a:pt x="41" y="52"/>
                </a:lnTo>
                <a:lnTo>
                  <a:pt x="38" y="59"/>
                </a:lnTo>
                <a:lnTo>
                  <a:pt x="33" y="64"/>
                </a:lnTo>
                <a:lnTo>
                  <a:pt x="29" y="67"/>
                </a:lnTo>
                <a:lnTo>
                  <a:pt x="22" y="69"/>
                </a:lnTo>
                <a:lnTo>
                  <a:pt x="15" y="67"/>
                </a:lnTo>
                <a:lnTo>
                  <a:pt x="10" y="64"/>
                </a:lnTo>
                <a:lnTo>
                  <a:pt x="5" y="62"/>
                </a:lnTo>
                <a:lnTo>
                  <a:pt x="3" y="55"/>
                </a:lnTo>
                <a:lnTo>
                  <a:pt x="0" y="45"/>
                </a:lnTo>
                <a:lnTo>
                  <a:pt x="0" y="33"/>
                </a:lnTo>
                <a:close/>
                <a:moveTo>
                  <a:pt x="7" y="33"/>
                </a:moveTo>
                <a:lnTo>
                  <a:pt x="7" y="43"/>
                </a:lnTo>
                <a:lnTo>
                  <a:pt x="10" y="52"/>
                </a:lnTo>
                <a:lnTo>
                  <a:pt x="12" y="57"/>
                </a:lnTo>
                <a:lnTo>
                  <a:pt x="17" y="59"/>
                </a:lnTo>
                <a:lnTo>
                  <a:pt x="22" y="62"/>
                </a:lnTo>
                <a:lnTo>
                  <a:pt x="26" y="59"/>
                </a:lnTo>
                <a:lnTo>
                  <a:pt x="31" y="57"/>
                </a:lnTo>
                <a:lnTo>
                  <a:pt x="33" y="50"/>
                </a:lnTo>
                <a:lnTo>
                  <a:pt x="33" y="43"/>
                </a:lnTo>
                <a:lnTo>
                  <a:pt x="36" y="33"/>
                </a:lnTo>
                <a:lnTo>
                  <a:pt x="33" y="24"/>
                </a:lnTo>
                <a:lnTo>
                  <a:pt x="33" y="17"/>
                </a:lnTo>
                <a:lnTo>
                  <a:pt x="31" y="12"/>
                </a:lnTo>
                <a:lnTo>
                  <a:pt x="26" y="7"/>
                </a:lnTo>
                <a:lnTo>
                  <a:pt x="22" y="5"/>
                </a:lnTo>
                <a:lnTo>
                  <a:pt x="17" y="7"/>
                </a:lnTo>
                <a:lnTo>
                  <a:pt x="12" y="12"/>
                </a:lnTo>
                <a:lnTo>
                  <a:pt x="10" y="17"/>
                </a:lnTo>
                <a:lnTo>
                  <a:pt x="7" y="24"/>
                </a:lnTo>
                <a:lnTo>
                  <a:pt x="7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31" name="Line 379">
            <a:extLst>
              <a:ext uri="{FF2B5EF4-FFF2-40B4-BE49-F238E27FC236}">
                <a16:creationId xmlns:a16="http://schemas.microsoft.com/office/drawing/2014/main" id="{EA4DF69C-BAC5-406D-9160-FD01C14B177A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7463" y="2547938"/>
            <a:ext cx="49212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32" name="Line 380">
            <a:extLst>
              <a:ext uri="{FF2B5EF4-FFF2-40B4-BE49-F238E27FC236}">
                <a16:creationId xmlns:a16="http://schemas.microsoft.com/office/drawing/2014/main" id="{BF806DF3-FE4F-4AE7-9786-4752E75314E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86638" y="2547938"/>
            <a:ext cx="49212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33" name="Freeform 381">
            <a:extLst>
              <a:ext uri="{FF2B5EF4-FFF2-40B4-BE49-F238E27FC236}">
                <a16:creationId xmlns:a16="http://schemas.microsoft.com/office/drawing/2014/main" id="{30AFDC00-3FC1-4C0F-B87F-B5D212AB6F10}"/>
              </a:ext>
            </a:extLst>
          </p:cNvPr>
          <p:cNvSpPr>
            <a:spLocks/>
          </p:cNvSpPr>
          <p:nvPr/>
        </p:nvSpPr>
        <p:spPr bwMode="auto">
          <a:xfrm>
            <a:off x="2351088" y="2495550"/>
            <a:ext cx="71437" cy="107950"/>
          </a:xfrm>
          <a:custGeom>
            <a:avLst/>
            <a:gdLst>
              <a:gd name="T0" fmla="*/ 0 w 45"/>
              <a:gd name="T1" fmla="*/ 49 h 68"/>
              <a:gd name="T2" fmla="*/ 9 w 45"/>
              <a:gd name="T3" fmla="*/ 49 h 68"/>
              <a:gd name="T4" fmla="*/ 12 w 45"/>
              <a:gd name="T5" fmla="*/ 54 h 68"/>
              <a:gd name="T6" fmla="*/ 14 w 45"/>
              <a:gd name="T7" fmla="*/ 59 h 68"/>
              <a:gd name="T8" fmla="*/ 19 w 45"/>
              <a:gd name="T9" fmla="*/ 61 h 68"/>
              <a:gd name="T10" fmla="*/ 21 w 45"/>
              <a:gd name="T11" fmla="*/ 61 h 68"/>
              <a:gd name="T12" fmla="*/ 28 w 45"/>
              <a:gd name="T13" fmla="*/ 61 h 68"/>
              <a:gd name="T14" fmla="*/ 33 w 45"/>
              <a:gd name="T15" fmla="*/ 59 h 68"/>
              <a:gd name="T16" fmla="*/ 35 w 45"/>
              <a:gd name="T17" fmla="*/ 54 h 68"/>
              <a:gd name="T18" fmla="*/ 35 w 45"/>
              <a:gd name="T19" fmla="*/ 47 h 68"/>
              <a:gd name="T20" fmla="*/ 35 w 45"/>
              <a:gd name="T21" fmla="*/ 42 h 68"/>
              <a:gd name="T22" fmla="*/ 33 w 45"/>
              <a:gd name="T23" fmla="*/ 40 h 68"/>
              <a:gd name="T24" fmla="*/ 28 w 45"/>
              <a:gd name="T25" fmla="*/ 35 h 68"/>
              <a:gd name="T26" fmla="*/ 24 w 45"/>
              <a:gd name="T27" fmla="*/ 35 h 68"/>
              <a:gd name="T28" fmla="*/ 21 w 45"/>
              <a:gd name="T29" fmla="*/ 35 h 68"/>
              <a:gd name="T30" fmla="*/ 17 w 45"/>
              <a:gd name="T31" fmla="*/ 35 h 68"/>
              <a:gd name="T32" fmla="*/ 19 w 45"/>
              <a:gd name="T33" fmla="*/ 28 h 68"/>
              <a:gd name="T34" fmla="*/ 19 w 45"/>
              <a:gd name="T35" fmla="*/ 28 h 68"/>
              <a:gd name="T36" fmla="*/ 19 w 45"/>
              <a:gd name="T37" fmla="*/ 28 h 68"/>
              <a:gd name="T38" fmla="*/ 24 w 45"/>
              <a:gd name="T39" fmla="*/ 28 h 68"/>
              <a:gd name="T40" fmla="*/ 28 w 45"/>
              <a:gd name="T41" fmla="*/ 26 h 68"/>
              <a:gd name="T42" fmla="*/ 33 w 45"/>
              <a:gd name="T43" fmla="*/ 23 h 68"/>
              <a:gd name="T44" fmla="*/ 33 w 45"/>
              <a:gd name="T45" fmla="*/ 16 h 68"/>
              <a:gd name="T46" fmla="*/ 33 w 45"/>
              <a:gd name="T47" fmla="*/ 14 h 68"/>
              <a:gd name="T48" fmla="*/ 31 w 45"/>
              <a:gd name="T49" fmla="*/ 9 h 68"/>
              <a:gd name="T50" fmla="*/ 26 w 45"/>
              <a:gd name="T51" fmla="*/ 7 h 68"/>
              <a:gd name="T52" fmla="*/ 21 w 45"/>
              <a:gd name="T53" fmla="*/ 7 h 68"/>
              <a:gd name="T54" fmla="*/ 19 w 45"/>
              <a:gd name="T55" fmla="*/ 7 h 68"/>
              <a:gd name="T56" fmla="*/ 14 w 45"/>
              <a:gd name="T57" fmla="*/ 9 h 68"/>
              <a:gd name="T58" fmla="*/ 12 w 45"/>
              <a:gd name="T59" fmla="*/ 14 h 68"/>
              <a:gd name="T60" fmla="*/ 9 w 45"/>
              <a:gd name="T61" fmla="*/ 19 h 68"/>
              <a:gd name="T62" fmla="*/ 2 w 45"/>
              <a:gd name="T63" fmla="*/ 19 h 68"/>
              <a:gd name="T64" fmla="*/ 5 w 45"/>
              <a:gd name="T65" fmla="*/ 9 h 68"/>
              <a:gd name="T66" fmla="*/ 9 w 45"/>
              <a:gd name="T67" fmla="*/ 4 h 68"/>
              <a:gd name="T68" fmla="*/ 14 w 45"/>
              <a:gd name="T69" fmla="*/ 2 h 68"/>
              <a:gd name="T70" fmla="*/ 21 w 45"/>
              <a:gd name="T71" fmla="*/ 0 h 68"/>
              <a:gd name="T72" fmla="*/ 28 w 45"/>
              <a:gd name="T73" fmla="*/ 0 h 68"/>
              <a:gd name="T74" fmla="*/ 33 w 45"/>
              <a:gd name="T75" fmla="*/ 2 h 68"/>
              <a:gd name="T76" fmla="*/ 35 w 45"/>
              <a:gd name="T77" fmla="*/ 4 h 68"/>
              <a:gd name="T78" fmla="*/ 40 w 45"/>
              <a:gd name="T79" fmla="*/ 9 h 68"/>
              <a:gd name="T80" fmla="*/ 40 w 45"/>
              <a:gd name="T81" fmla="*/ 14 h 68"/>
              <a:gd name="T82" fmla="*/ 43 w 45"/>
              <a:gd name="T83" fmla="*/ 19 h 68"/>
              <a:gd name="T84" fmla="*/ 40 w 45"/>
              <a:gd name="T85" fmla="*/ 21 h 68"/>
              <a:gd name="T86" fmla="*/ 40 w 45"/>
              <a:gd name="T87" fmla="*/ 26 h 68"/>
              <a:gd name="T88" fmla="*/ 35 w 45"/>
              <a:gd name="T89" fmla="*/ 28 h 68"/>
              <a:gd name="T90" fmla="*/ 33 w 45"/>
              <a:gd name="T91" fmla="*/ 30 h 68"/>
              <a:gd name="T92" fmla="*/ 38 w 45"/>
              <a:gd name="T93" fmla="*/ 33 h 68"/>
              <a:gd name="T94" fmla="*/ 43 w 45"/>
              <a:gd name="T95" fmla="*/ 38 h 68"/>
              <a:gd name="T96" fmla="*/ 45 w 45"/>
              <a:gd name="T97" fmla="*/ 42 h 68"/>
              <a:gd name="T98" fmla="*/ 45 w 45"/>
              <a:gd name="T99" fmla="*/ 47 h 68"/>
              <a:gd name="T100" fmla="*/ 43 w 45"/>
              <a:gd name="T101" fmla="*/ 56 h 68"/>
              <a:gd name="T102" fmla="*/ 38 w 45"/>
              <a:gd name="T103" fmla="*/ 63 h 68"/>
              <a:gd name="T104" fmla="*/ 33 w 45"/>
              <a:gd name="T105" fmla="*/ 66 h 68"/>
              <a:gd name="T106" fmla="*/ 28 w 45"/>
              <a:gd name="T107" fmla="*/ 68 h 68"/>
              <a:gd name="T108" fmla="*/ 21 w 45"/>
              <a:gd name="T109" fmla="*/ 68 h 68"/>
              <a:gd name="T110" fmla="*/ 14 w 45"/>
              <a:gd name="T111" fmla="*/ 68 h 68"/>
              <a:gd name="T112" fmla="*/ 7 w 45"/>
              <a:gd name="T113" fmla="*/ 63 h 68"/>
              <a:gd name="T114" fmla="*/ 2 w 45"/>
              <a:gd name="T115" fmla="*/ 59 h 68"/>
              <a:gd name="T116" fmla="*/ 0 w 45"/>
              <a:gd name="T117" fmla="*/ 49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5" h="68">
                <a:moveTo>
                  <a:pt x="0" y="49"/>
                </a:moveTo>
                <a:lnTo>
                  <a:pt x="9" y="49"/>
                </a:lnTo>
                <a:lnTo>
                  <a:pt x="12" y="54"/>
                </a:lnTo>
                <a:lnTo>
                  <a:pt x="14" y="59"/>
                </a:lnTo>
                <a:lnTo>
                  <a:pt x="19" y="61"/>
                </a:lnTo>
                <a:lnTo>
                  <a:pt x="21" y="61"/>
                </a:lnTo>
                <a:lnTo>
                  <a:pt x="28" y="61"/>
                </a:lnTo>
                <a:lnTo>
                  <a:pt x="33" y="59"/>
                </a:lnTo>
                <a:lnTo>
                  <a:pt x="35" y="54"/>
                </a:lnTo>
                <a:lnTo>
                  <a:pt x="35" y="47"/>
                </a:lnTo>
                <a:lnTo>
                  <a:pt x="35" y="42"/>
                </a:lnTo>
                <a:lnTo>
                  <a:pt x="33" y="40"/>
                </a:lnTo>
                <a:lnTo>
                  <a:pt x="28" y="35"/>
                </a:lnTo>
                <a:lnTo>
                  <a:pt x="24" y="35"/>
                </a:lnTo>
                <a:lnTo>
                  <a:pt x="21" y="35"/>
                </a:lnTo>
                <a:lnTo>
                  <a:pt x="17" y="35"/>
                </a:lnTo>
                <a:lnTo>
                  <a:pt x="19" y="28"/>
                </a:lnTo>
                <a:lnTo>
                  <a:pt x="19" y="28"/>
                </a:lnTo>
                <a:lnTo>
                  <a:pt x="19" y="28"/>
                </a:lnTo>
                <a:lnTo>
                  <a:pt x="24" y="28"/>
                </a:lnTo>
                <a:lnTo>
                  <a:pt x="28" y="26"/>
                </a:lnTo>
                <a:lnTo>
                  <a:pt x="33" y="23"/>
                </a:lnTo>
                <a:lnTo>
                  <a:pt x="33" y="16"/>
                </a:lnTo>
                <a:lnTo>
                  <a:pt x="33" y="14"/>
                </a:lnTo>
                <a:lnTo>
                  <a:pt x="31" y="9"/>
                </a:lnTo>
                <a:lnTo>
                  <a:pt x="26" y="7"/>
                </a:lnTo>
                <a:lnTo>
                  <a:pt x="21" y="7"/>
                </a:lnTo>
                <a:lnTo>
                  <a:pt x="19" y="7"/>
                </a:lnTo>
                <a:lnTo>
                  <a:pt x="14" y="9"/>
                </a:lnTo>
                <a:lnTo>
                  <a:pt x="12" y="14"/>
                </a:lnTo>
                <a:lnTo>
                  <a:pt x="9" y="19"/>
                </a:lnTo>
                <a:lnTo>
                  <a:pt x="2" y="19"/>
                </a:lnTo>
                <a:lnTo>
                  <a:pt x="5" y="9"/>
                </a:lnTo>
                <a:lnTo>
                  <a:pt x="9" y="4"/>
                </a:lnTo>
                <a:lnTo>
                  <a:pt x="14" y="2"/>
                </a:lnTo>
                <a:lnTo>
                  <a:pt x="21" y="0"/>
                </a:lnTo>
                <a:lnTo>
                  <a:pt x="28" y="0"/>
                </a:lnTo>
                <a:lnTo>
                  <a:pt x="33" y="2"/>
                </a:lnTo>
                <a:lnTo>
                  <a:pt x="35" y="4"/>
                </a:lnTo>
                <a:lnTo>
                  <a:pt x="40" y="9"/>
                </a:lnTo>
                <a:lnTo>
                  <a:pt x="40" y="14"/>
                </a:lnTo>
                <a:lnTo>
                  <a:pt x="43" y="19"/>
                </a:lnTo>
                <a:lnTo>
                  <a:pt x="40" y="21"/>
                </a:lnTo>
                <a:lnTo>
                  <a:pt x="40" y="26"/>
                </a:lnTo>
                <a:lnTo>
                  <a:pt x="35" y="28"/>
                </a:lnTo>
                <a:lnTo>
                  <a:pt x="33" y="30"/>
                </a:lnTo>
                <a:lnTo>
                  <a:pt x="38" y="33"/>
                </a:lnTo>
                <a:lnTo>
                  <a:pt x="43" y="38"/>
                </a:lnTo>
                <a:lnTo>
                  <a:pt x="45" y="42"/>
                </a:lnTo>
                <a:lnTo>
                  <a:pt x="45" y="47"/>
                </a:lnTo>
                <a:lnTo>
                  <a:pt x="43" y="56"/>
                </a:lnTo>
                <a:lnTo>
                  <a:pt x="38" y="63"/>
                </a:lnTo>
                <a:lnTo>
                  <a:pt x="33" y="66"/>
                </a:lnTo>
                <a:lnTo>
                  <a:pt x="28" y="68"/>
                </a:lnTo>
                <a:lnTo>
                  <a:pt x="21" y="68"/>
                </a:lnTo>
                <a:lnTo>
                  <a:pt x="14" y="68"/>
                </a:lnTo>
                <a:lnTo>
                  <a:pt x="7" y="63"/>
                </a:lnTo>
                <a:lnTo>
                  <a:pt x="2" y="59"/>
                </a:lnTo>
                <a:lnTo>
                  <a:pt x="0" y="4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34" name="Freeform 382">
            <a:extLst>
              <a:ext uri="{FF2B5EF4-FFF2-40B4-BE49-F238E27FC236}">
                <a16:creationId xmlns:a16="http://schemas.microsoft.com/office/drawing/2014/main" id="{5DB6A327-11BD-4BE4-9498-B917F464C3A4}"/>
              </a:ext>
            </a:extLst>
          </p:cNvPr>
          <p:cNvSpPr>
            <a:spLocks/>
          </p:cNvSpPr>
          <p:nvPr/>
        </p:nvSpPr>
        <p:spPr bwMode="auto">
          <a:xfrm>
            <a:off x="2436813" y="2498725"/>
            <a:ext cx="71437" cy="104775"/>
          </a:xfrm>
          <a:custGeom>
            <a:avLst/>
            <a:gdLst>
              <a:gd name="T0" fmla="*/ 0 w 45"/>
              <a:gd name="T1" fmla="*/ 47 h 66"/>
              <a:gd name="T2" fmla="*/ 7 w 45"/>
              <a:gd name="T3" fmla="*/ 47 h 66"/>
              <a:gd name="T4" fmla="*/ 10 w 45"/>
              <a:gd name="T5" fmla="*/ 52 h 66"/>
              <a:gd name="T6" fmla="*/ 12 w 45"/>
              <a:gd name="T7" fmla="*/ 57 h 66"/>
              <a:gd name="T8" fmla="*/ 17 w 45"/>
              <a:gd name="T9" fmla="*/ 59 h 66"/>
              <a:gd name="T10" fmla="*/ 22 w 45"/>
              <a:gd name="T11" fmla="*/ 59 h 66"/>
              <a:gd name="T12" fmla="*/ 26 w 45"/>
              <a:gd name="T13" fmla="*/ 59 h 66"/>
              <a:gd name="T14" fmla="*/ 31 w 45"/>
              <a:gd name="T15" fmla="*/ 57 h 66"/>
              <a:gd name="T16" fmla="*/ 33 w 45"/>
              <a:gd name="T17" fmla="*/ 50 h 66"/>
              <a:gd name="T18" fmla="*/ 36 w 45"/>
              <a:gd name="T19" fmla="*/ 43 h 66"/>
              <a:gd name="T20" fmla="*/ 33 w 45"/>
              <a:gd name="T21" fmla="*/ 38 h 66"/>
              <a:gd name="T22" fmla="*/ 31 w 45"/>
              <a:gd name="T23" fmla="*/ 33 h 66"/>
              <a:gd name="T24" fmla="*/ 26 w 45"/>
              <a:gd name="T25" fmla="*/ 28 h 66"/>
              <a:gd name="T26" fmla="*/ 22 w 45"/>
              <a:gd name="T27" fmla="*/ 28 h 66"/>
              <a:gd name="T28" fmla="*/ 17 w 45"/>
              <a:gd name="T29" fmla="*/ 28 h 66"/>
              <a:gd name="T30" fmla="*/ 15 w 45"/>
              <a:gd name="T31" fmla="*/ 31 h 66"/>
              <a:gd name="T32" fmla="*/ 10 w 45"/>
              <a:gd name="T33" fmla="*/ 33 h 66"/>
              <a:gd name="T34" fmla="*/ 10 w 45"/>
              <a:gd name="T35" fmla="*/ 36 h 66"/>
              <a:gd name="T36" fmla="*/ 0 w 45"/>
              <a:gd name="T37" fmla="*/ 33 h 66"/>
              <a:gd name="T38" fmla="*/ 7 w 45"/>
              <a:gd name="T39" fmla="*/ 0 h 66"/>
              <a:gd name="T40" fmla="*/ 41 w 45"/>
              <a:gd name="T41" fmla="*/ 0 h 66"/>
              <a:gd name="T42" fmla="*/ 41 w 45"/>
              <a:gd name="T43" fmla="*/ 7 h 66"/>
              <a:gd name="T44" fmla="*/ 15 w 45"/>
              <a:gd name="T45" fmla="*/ 7 h 66"/>
              <a:gd name="T46" fmla="*/ 10 w 45"/>
              <a:gd name="T47" fmla="*/ 26 h 66"/>
              <a:gd name="T48" fmla="*/ 17 w 45"/>
              <a:gd name="T49" fmla="*/ 21 h 66"/>
              <a:gd name="T50" fmla="*/ 24 w 45"/>
              <a:gd name="T51" fmla="*/ 21 h 66"/>
              <a:gd name="T52" fmla="*/ 31 w 45"/>
              <a:gd name="T53" fmla="*/ 24 h 66"/>
              <a:gd name="T54" fmla="*/ 38 w 45"/>
              <a:gd name="T55" fmla="*/ 26 h 66"/>
              <a:gd name="T56" fmla="*/ 41 w 45"/>
              <a:gd name="T57" fmla="*/ 31 h 66"/>
              <a:gd name="T58" fmla="*/ 43 w 45"/>
              <a:gd name="T59" fmla="*/ 38 h 66"/>
              <a:gd name="T60" fmla="*/ 45 w 45"/>
              <a:gd name="T61" fmla="*/ 43 h 66"/>
              <a:gd name="T62" fmla="*/ 43 w 45"/>
              <a:gd name="T63" fmla="*/ 52 h 66"/>
              <a:gd name="T64" fmla="*/ 38 w 45"/>
              <a:gd name="T65" fmla="*/ 59 h 66"/>
              <a:gd name="T66" fmla="*/ 33 w 45"/>
              <a:gd name="T67" fmla="*/ 64 h 66"/>
              <a:gd name="T68" fmla="*/ 29 w 45"/>
              <a:gd name="T69" fmla="*/ 66 h 66"/>
              <a:gd name="T70" fmla="*/ 22 w 45"/>
              <a:gd name="T71" fmla="*/ 66 h 66"/>
              <a:gd name="T72" fmla="*/ 12 w 45"/>
              <a:gd name="T73" fmla="*/ 66 h 66"/>
              <a:gd name="T74" fmla="*/ 5 w 45"/>
              <a:gd name="T75" fmla="*/ 61 h 66"/>
              <a:gd name="T76" fmla="*/ 0 w 45"/>
              <a:gd name="T77" fmla="*/ 57 h 66"/>
              <a:gd name="T78" fmla="*/ 0 w 45"/>
              <a:gd name="T79" fmla="*/ 47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" h="66">
                <a:moveTo>
                  <a:pt x="0" y="47"/>
                </a:moveTo>
                <a:lnTo>
                  <a:pt x="7" y="47"/>
                </a:lnTo>
                <a:lnTo>
                  <a:pt x="10" y="52"/>
                </a:lnTo>
                <a:lnTo>
                  <a:pt x="12" y="57"/>
                </a:lnTo>
                <a:lnTo>
                  <a:pt x="17" y="59"/>
                </a:lnTo>
                <a:lnTo>
                  <a:pt x="22" y="59"/>
                </a:lnTo>
                <a:lnTo>
                  <a:pt x="26" y="59"/>
                </a:lnTo>
                <a:lnTo>
                  <a:pt x="31" y="57"/>
                </a:lnTo>
                <a:lnTo>
                  <a:pt x="33" y="50"/>
                </a:lnTo>
                <a:lnTo>
                  <a:pt x="36" y="43"/>
                </a:lnTo>
                <a:lnTo>
                  <a:pt x="33" y="38"/>
                </a:lnTo>
                <a:lnTo>
                  <a:pt x="31" y="33"/>
                </a:lnTo>
                <a:lnTo>
                  <a:pt x="26" y="28"/>
                </a:lnTo>
                <a:lnTo>
                  <a:pt x="22" y="28"/>
                </a:lnTo>
                <a:lnTo>
                  <a:pt x="17" y="28"/>
                </a:lnTo>
                <a:lnTo>
                  <a:pt x="15" y="31"/>
                </a:lnTo>
                <a:lnTo>
                  <a:pt x="10" y="33"/>
                </a:lnTo>
                <a:lnTo>
                  <a:pt x="10" y="36"/>
                </a:lnTo>
                <a:lnTo>
                  <a:pt x="0" y="33"/>
                </a:lnTo>
                <a:lnTo>
                  <a:pt x="7" y="0"/>
                </a:lnTo>
                <a:lnTo>
                  <a:pt x="41" y="0"/>
                </a:lnTo>
                <a:lnTo>
                  <a:pt x="41" y="7"/>
                </a:lnTo>
                <a:lnTo>
                  <a:pt x="15" y="7"/>
                </a:lnTo>
                <a:lnTo>
                  <a:pt x="10" y="26"/>
                </a:lnTo>
                <a:lnTo>
                  <a:pt x="17" y="21"/>
                </a:lnTo>
                <a:lnTo>
                  <a:pt x="24" y="21"/>
                </a:lnTo>
                <a:lnTo>
                  <a:pt x="31" y="24"/>
                </a:lnTo>
                <a:lnTo>
                  <a:pt x="38" y="26"/>
                </a:lnTo>
                <a:lnTo>
                  <a:pt x="41" y="31"/>
                </a:lnTo>
                <a:lnTo>
                  <a:pt x="43" y="38"/>
                </a:lnTo>
                <a:lnTo>
                  <a:pt x="45" y="43"/>
                </a:lnTo>
                <a:lnTo>
                  <a:pt x="43" y="52"/>
                </a:lnTo>
                <a:lnTo>
                  <a:pt x="38" y="59"/>
                </a:lnTo>
                <a:lnTo>
                  <a:pt x="33" y="64"/>
                </a:lnTo>
                <a:lnTo>
                  <a:pt x="29" y="66"/>
                </a:lnTo>
                <a:lnTo>
                  <a:pt x="22" y="66"/>
                </a:lnTo>
                <a:lnTo>
                  <a:pt x="12" y="66"/>
                </a:lnTo>
                <a:lnTo>
                  <a:pt x="5" y="61"/>
                </a:lnTo>
                <a:lnTo>
                  <a:pt x="0" y="57"/>
                </a:lnTo>
                <a:lnTo>
                  <a:pt x="0" y="4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35" name="Line 383">
            <a:extLst>
              <a:ext uri="{FF2B5EF4-FFF2-40B4-BE49-F238E27FC236}">
                <a16:creationId xmlns:a16="http://schemas.microsoft.com/office/drawing/2014/main" id="{328F332F-045C-425C-8E86-1C41BFE616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7463" y="2066925"/>
            <a:ext cx="4921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36" name="Line 384">
            <a:extLst>
              <a:ext uri="{FF2B5EF4-FFF2-40B4-BE49-F238E27FC236}">
                <a16:creationId xmlns:a16="http://schemas.microsoft.com/office/drawing/2014/main" id="{DD0F8FAF-74AE-41C6-929D-92D497FEFE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86638" y="2066925"/>
            <a:ext cx="4921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37" name="Freeform 385">
            <a:extLst>
              <a:ext uri="{FF2B5EF4-FFF2-40B4-BE49-F238E27FC236}">
                <a16:creationId xmlns:a16="http://schemas.microsoft.com/office/drawing/2014/main" id="{9AD55778-62DB-431E-812A-AF97ED6E7482}"/>
              </a:ext>
            </a:extLst>
          </p:cNvPr>
          <p:cNvSpPr>
            <a:spLocks noEditPoints="1"/>
          </p:cNvSpPr>
          <p:nvPr/>
        </p:nvSpPr>
        <p:spPr bwMode="auto">
          <a:xfrm>
            <a:off x="2347913" y="2014538"/>
            <a:ext cx="74612" cy="109537"/>
          </a:xfrm>
          <a:custGeom>
            <a:avLst/>
            <a:gdLst>
              <a:gd name="T0" fmla="*/ 30 w 47"/>
              <a:gd name="T1" fmla="*/ 69 h 69"/>
              <a:gd name="T2" fmla="*/ 30 w 47"/>
              <a:gd name="T3" fmla="*/ 52 h 69"/>
              <a:gd name="T4" fmla="*/ 0 w 47"/>
              <a:gd name="T5" fmla="*/ 52 h 69"/>
              <a:gd name="T6" fmla="*/ 0 w 47"/>
              <a:gd name="T7" fmla="*/ 45 h 69"/>
              <a:gd name="T8" fmla="*/ 30 w 47"/>
              <a:gd name="T9" fmla="*/ 0 h 69"/>
              <a:gd name="T10" fmla="*/ 37 w 47"/>
              <a:gd name="T11" fmla="*/ 0 h 69"/>
              <a:gd name="T12" fmla="*/ 37 w 47"/>
              <a:gd name="T13" fmla="*/ 45 h 69"/>
              <a:gd name="T14" fmla="*/ 47 w 47"/>
              <a:gd name="T15" fmla="*/ 45 h 69"/>
              <a:gd name="T16" fmla="*/ 47 w 47"/>
              <a:gd name="T17" fmla="*/ 52 h 69"/>
              <a:gd name="T18" fmla="*/ 37 w 47"/>
              <a:gd name="T19" fmla="*/ 52 h 69"/>
              <a:gd name="T20" fmla="*/ 37 w 47"/>
              <a:gd name="T21" fmla="*/ 69 h 69"/>
              <a:gd name="T22" fmla="*/ 30 w 47"/>
              <a:gd name="T23" fmla="*/ 69 h 69"/>
              <a:gd name="T24" fmla="*/ 30 w 47"/>
              <a:gd name="T25" fmla="*/ 45 h 69"/>
              <a:gd name="T26" fmla="*/ 30 w 47"/>
              <a:gd name="T27" fmla="*/ 15 h 69"/>
              <a:gd name="T28" fmla="*/ 9 w 47"/>
              <a:gd name="T29" fmla="*/ 45 h 69"/>
              <a:gd name="T30" fmla="*/ 30 w 47"/>
              <a:gd name="T31" fmla="*/ 4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7" h="69">
                <a:moveTo>
                  <a:pt x="30" y="69"/>
                </a:moveTo>
                <a:lnTo>
                  <a:pt x="30" y="52"/>
                </a:lnTo>
                <a:lnTo>
                  <a:pt x="0" y="52"/>
                </a:lnTo>
                <a:lnTo>
                  <a:pt x="0" y="45"/>
                </a:lnTo>
                <a:lnTo>
                  <a:pt x="30" y="0"/>
                </a:lnTo>
                <a:lnTo>
                  <a:pt x="37" y="0"/>
                </a:lnTo>
                <a:lnTo>
                  <a:pt x="37" y="45"/>
                </a:lnTo>
                <a:lnTo>
                  <a:pt x="47" y="45"/>
                </a:lnTo>
                <a:lnTo>
                  <a:pt x="47" y="52"/>
                </a:lnTo>
                <a:lnTo>
                  <a:pt x="37" y="52"/>
                </a:lnTo>
                <a:lnTo>
                  <a:pt x="37" y="69"/>
                </a:lnTo>
                <a:lnTo>
                  <a:pt x="30" y="69"/>
                </a:lnTo>
                <a:close/>
                <a:moveTo>
                  <a:pt x="30" y="45"/>
                </a:moveTo>
                <a:lnTo>
                  <a:pt x="30" y="15"/>
                </a:lnTo>
                <a:lnTo>
                  <a:pt x="9" y="45"/>
                </a:lnTo>
                <a:lnTo>
                  <a:pt x="30" y="4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38" name="Freeform 386">
            <a:extLst>
              <a:ext uri="{FF2B5EF4-FFF2-40B4-BE49-F238E27FC236}">
                <a16:creationId xmlns:a16="http://schemas.microsoft.com/office/drawing/2014/main" id="{064CFE1B-4624-4632-9540-800373659D60}"/>
              </a:ext>
            </a:extLst>
          </p:cNvPr>
          <p:cNvSpPr>
            <a:spLocks noEditPoints="1"/>
          </p:cNvSpPr>
          <p:nvPr/>
        </p:nvSpPr>
        <p:spPr bwMode="auto">
          <a:xfrm>
            <a:off x="2436813" y="2014538"/>
            <a:ext cx="68262" cy="109537"/>
          </a:xfrm>
          <a:custGeom>
            <a:avLst/>
            <a:gdLst>
              <a:gd name="T0" fmla="*/ 0 w 43"/>
              <a:gd name="T1" fmla="*/ 36 h 69"/>
              <a:gd name="T2" fmla="*/ 0 w 43"/>
              <a:gd name="T3" fmla="*/ 24 h 69"/>
              <a:gd name="T4" fmla="*/ 3 w 43"/>
              <a:gd name="T5" fmla="*/ 15 h 69"/>
              <a:gd name="T6" fmla="*/ 5 w 43"/>
              <a:gd name="T7" fmla="*/ 10 h 69"/>
              <a:gd name="T8" fmla="*/ 10 w 43"/>
              <a:gd name="T9" fmla="*/ 5 h 69"/>
              <a:gd name="T10" fmla="*/ 15 w 43"/>
              <a:gd name="T11" fmla="*/ 0 h 69"/>
              <a:gd name="T12" fmla="*/ 22 w 43"/>
              <a:gd name="T13" fmla="*/ 0 h 69"/>
              <a:gd name="T14" fmla="*/ 26 w 43"/>
              <a:gd name="T15" fmla="*/ 0 h 69"/>
              <a:gd name="T16" fmla="*/ 31 w 43"/>
              <a:gd name="T17" fmla="*/ 3 h 69"/>
              <a:gd name="T18" fmla="*/ 36 w 43"/>
              <a:gd name="T19" fmla="*/ 5 h 69"/>
              <a:gd name="T20" fmla="*/ 38 w 43"/>
              <a:gd name="T21" fmla="*/ 10 h 69"/>
              <a:gd name="T22" fmla="*/ 41 w 43"/>
              <a:gd name="T23" fmla="*/ 15 h 69"/>
              <a:gd name="T24" fmla="*/ 43 w 43"/>
              <a:gd name="T25" fmla="*/ 19 h 69"/>
              <a:gd name="T26" fmla="*/ 43 w 43"/>
              <a:gd name="T27" fmla="*/ 26 h 69"/>
              <a:gd name="T28" fmla="*/ 43 w 43"/>
              <a:gd name="T29" fmla="*/ 36 h 69"/>
              <a:gd name="T30" fmla="*/ 43 w 43"/>
              <a:gd name="T31" fmla="*/ 45 h 69"/>
              <a:gd name="T32" fmla="*/ 41 w 43"/>
              <a:gd name="T33" fmla="*/ 55 h 69"/>
              <a:gd name="T34" fmla="*/ 38 w 43"/>
              <a:gd name="T35" fmla="*/ 59 h 69"/>
              <a:gd name="T36" fmla="*/ 33 w 43"/>
              <a:gd name="T37" fmla="*/ 67 h 69"/>
              <a:gd name="T38" fmla="*/ 29 w 43"/>
              <a:gd name="T39" fmla="*/ 69 h 69"/>
              <a:gd name="T40" fmla="*/ 22 w 43"/>
              <a:gd name="T41" fmla="*/ 69 h 69"/>
              <a:gd name="T42" fmla="*/ 15 w 43"/>
              <a:gd name="T43" fmla="*/ 69 h 69"/>
              <a:gd name="T44" fmla="*/ 10 w 43"/>
              <a:gd name="T45" fmla="*/ 67 h 69"/>
              <a:gd name="T46" fmla="*/ 5 w 43"/>
              <a:gd name="T47" fmla="*/ 62 h 69"/>
              <a:gd name="T48" fmla="*/ 3 w 43"/>
              <a:gd name="T49" fmla="*/ 55 h 69"/>
              <a:gd name="T50" fmla="*/ 0 w 43"/>
              <a:gd name="T51" fmla="*/ 45 h 69"/>
              <a:gd name="T52" fmla="*/ 0 w 43"/>
              <a:gd name="T53" fmla="*/ 36 h 69"/>
              <a:gd name="T54" fmla="*/ 7 w 43"/>
              <a:gd name="T55" fmla="*/ 36 h 69"/>
              <a:gd name="T56" fmla="*/ 7 w 43"/>
              <a:gd name="T57" fmla="*/ 45 h 69"/>
              <a:gd name="T58" fmla="*/ 10 w 43"/>
              <a:gd name="T59" fmla="*/ 52 h 69"/>
              <a:gd name="T60" fmla="*/ 12 w 43"/>
              <a:gd name="T61" fmla="*/ 57 h 69"/>
              <a:gd name="T62" fmla="*/ 17 w 43"/>
              <a:gd name="T63" fmla="*/ 62 h 69"/>
              <a:gd name="T64" fmla="*/ 22 w 43"/>
              <a:gd name="T65" fmla="*/ 62 h 69"/>
              <a:gd name="T66" fmla="*/ 26 w 43"/>
              <a:gd name="T67" fmla="*/ 62 h 69"/>
              <a:gd name="T68" fmla="*/ 31 w 43"/>
              <a:gd name="T69" fmla="*/ 57 h 69"/>
              <a:gd name="T70" fmla="*/ 33 w 43"/>
              <a:gd name="T71" fmla="*/ 52 h 69"/>
              <a:gd name="T72" fmla="*/ 33 w 43"/>
              <a:gd name="T73" fmla="*/ 45 h 69"/>
              <a:gd name="T74" fmla="*/ 36 w 43"/>
              <a:gd name="T75" fmla="*/ 36 h 69"/>
              <a:gd name="T76" fmla="*/ 33 w 43"/>
              <a:gd name="T77" fmla="*/ 24 h 69"/>
              <a:gd name="T78" fmla="*/ 33 w 43"/>
              <a:gd name="T79" fmla="*/ 17 h 69"/>
              <a:gd name="T80" fmla="*/ 31 w 43"/>
              <a:gd name="T81" fmla="*/ 12 h 69"/>
              <a:gd name="T82" fmla="*/ 26 w 43"/>
              <a:gd name="T83" fmla="*/ 7 h 69"/>
              <a:gd name="T84" fmla="*/ 22 w 43"/>
              <a:gd name="T85" fmla="*/ 7 h 69"/>
              <a:gd name="T86" fmla="*/ 17 w 43"/>
              <a:gd name="T87" fmla="*/ 7 h 69"/>
              <a:gd name="T88" fmla="*/ 12 w 43"/>
              <a:gd name="T89" fmla="*/ 12 h 69"/>
              <a:gd name="T90" fmla="*/ 10 w 43"/>
              <a:gd name="T91" fmla="*/ 17 h 69"/>
              <a:gd name="T92" fmla="*/ 7 w 43"/>
              <a:gd name="T93" fmla="*/ 24 h 69"/>
              <a:gd name="T94" fmla="*/ 7 w 43"/>
              <a:gd name="T95" fmla="*/ 36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3" h="69">
                <a:moveTo>
                  <a:pt x="0" y="36"/>
                </a:moveTo>
                <a:lnTo>
                  <a:pt x="0" y="24"/>
                </a:lnTo>
                <a:lnTo>
                  <a:pt x="3" y="15"/>
                </a:lnTo>
                <a:lnTo>
                  <a:pt x="5" y="10"/>
                </a:lnTo>
                <a:lnTo>
                  <a:pt x="10" y="5"/>
                </a:lnTo>
                <a:lnTo>
                  <a:pt x="15" y="0"/>
                </a:lnTo>
                <a:lnTo>
                  <a:pt x="22" y="0"/>
                </a:lnTo>
                <a:lnTo>
                  <a:pt x="26" y="0"/>
                </a:lnTo>
                <a:lnTo>
                  <a:pt x="31" y="3"/>
                </a:lnTo>
                <a:lnTo>
                  <a:pt x="36" y="5"/>
                </a:lnTo>
                <a:lnTo>
                  <a:pt x="38" y="10"/>
                </a:lnTo>
                <a:lnTo>
                  <a:pt x="41" y="15"/>
                </a:lnTo>
                <a:lnTo>
                  <a:pt x="43" y="19"/>
                </a:lnTo>
                <a:lnTo>
                  <a:pt x="43" y="26"/>
                </a:lnTo>
                <a:lnTo>
                  <a:pt x="43" y="36"/>
                </a:lnTo>
                <a:lnTo>
                  <a:pt x="43" y="45"/>
                </a:lnTo>
                <a:lnTo>
                  <a:pt x="41" y="55"/>
                </a:lnTo>
                <a:lnTo>
                  <a:pt x="38" y="59"/>
                </a:lnTo>
                <a:lnTo>
                  <a:pt x="33" y="67"/>
                </a:lnTo>
                <a:lnTo>
                  <a:pt x="29" y="69"/>
                </a:lnTo>
                <a:lnTo>
                  <a:pt x="22" y="69"/>
                </a:lnTo>
                <a:lnTo>
                  <a:pt x="15" y="69"/>
                </a:lnTo>
                <a:lnTo>
                  <a:pt x="10" y="67"/>
                </a:lnTo>
                <a:lnTo>
                  <a:pt x="5" y="62"/>
                </a:lnTo>
                <a:lnTo>
                  <a:pt x="3" y="55"/>
                </a:lnTo>
                <a:lnTo>
                  <a:pt x="0" y="45"/>
                </a:lnTo>
                <a:lnTo>
                  <a:pt x="0" y="36"/>
                </a:lnTo>
                <a:close/>
                <a:moveTo>
                  <a:pt x="7" y="36"/>
                </a:moveTo>
                <a:lnTo>
                  <a:pt x="7" y="45"/>
                </a:lnTo>
                <a:lnTo>
                  <a:pt x="10" y="52"/>
                </a:lnTo>
                <a:lnTo>
                  <a:pt x="12" y="57"/>
                </a:lnTo>
                <a:lnTo>
                  <a:pt x="17" y="62"/>
                </a:lnTo>
                <a:lnTo>
                  <a:pt x="22" y="62"/>
                </a:lnTo>
                <a:lnTo>
                  <a:pt x="26" y="62"/>
                </a:lnTo>
                <a:lnTo>
                  <a:pt x="31" y="57"/>
                </a:lnTo>
                <a:lnTo>
                  <a:pt x="33" y="52"/>
                </a:lnTo>
                <a:lnTo>
                  <a:pt x="33" y="45"/>
                </a:lnTo>
                <a:lnTo>
                  <a:pt x="36" y="36"/>
                </a:lnTo>
                <a:lnTo>
                  <a:pt x="33" y="24"/>
                </a:lnTo>
                <a:lnTo>
                  <a:pt x="33" y="17"/>
                </a:lnTo>
                <a:lnTo>
                  <a:pt x="31" y="12"/>
                </a:lnTo>
                <a:lnTo>
                  <a:pt x="26" y="7"/>
                </a:lnTo>
                <a:lnTo>
                  <a:pt x="22" y="7"/>
                </a:lnTo>
                <a:lnTo>
                  <a:pt x="17" y="7"/>
                </a:lnTo>
                <a:lnTo>
                  <a:pt x="12" y="12"/>
                </a:lnTo>
                <a:lnTo>
                  <a:pt x="10" y="17"/>
                </a:lnTo>
                <a:lnTo>
                  <a:pt x="7" y="24"/>
                </a:lnTo>
                <a:lnTo>
                  <a:pt x="7" y="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39" name="Line 387">
            <a:extLst>
              <a:ext uri="{FF2B5EF4-FFF2-40B4-BE49-F238E27FC236}">
                <a16:creationId xmlns:a16="http://schemas.microsoft.com/office/drawing/2014/main" id="{9BD447E3-2E14-4409-B0F3-D7730061C74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7463" y="1587500"/>
            <a:ext cx="4921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40" name="Line 388">
            <a:extLst>
              <a:ext uri="{FF2B5EF4-FFF2-40B4-BE49-F238E27FC236}">
                <a16:creationId xmlns:a16="http://schemas.microsoft.com/office/drawing/2014/main" id="{E0050B42-1678-4D82-ABFA-D862B17927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86638" y="1587500"/>
            <a:ext cx="4921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41" name="Freeform 389">
            <a:extLst>
              <a:ext uri="{FF2B5EF4-FFF2-40B4-BE49-F238E27FC236}">
                <a16:creationId xmlns:a16="http://schemas.microsoft.com/office/drawing/2014/main" id="{B1F70EFB-ECD1-451B-A93C-CAA0FA8221C2}"/>
              </a:ext>
            </a:extLst>
          </p:cNvPr>
          <p:cNvSpPr>
            <a:spLocks noEditPoints="1"/>
          </p:cNvSpPr>
          <p:nvPr/>
        </p:nvSpPr>
        <p:spPr bwMode="auto">
          <a:xfrm>
            <a:off x="2347913" y="1535113"/>
            <a:ext cx="74612" cy="104775"/>
          </a:xfrm>
          <a:custGeom>
            <a:avLst/>
            <a:gdLst>
              <a:gd name="T0" fmla="*/ 30 w 47"/>
              <a:gd name="T1" fmla="*/ 66 h 66"/>
              <a:gd name="T2" fmla="*/ 30 w 47"/>
              <a:gd name="T3" fmla="*/ 50 h 66"/>
              <a:gd name="T4" fmla="*/ 0 w 47"/>
              <a:gd name="T5" fmla="*/ 50 h 66"/>
              <a:gd name="T6" fmla="*/ 0 w 47"/>
              <a:gd name="T7" fmla="*/ 43 h 66"/>
              <a:gd name="T8" fmla="*/ 30 w 47"/>
              <a:gd name="T9" fmla="*/ 0 h 66"/>
              <a:gd name="T10" fmla="*/ 37 w 47"/>
              <a:gd name="T11" fmla="*/ 0 h 66"/>
              <a:gd name="T12" fmla="*/ 37 w 47"/>
              <a:gd name="T13" fmla="*/ 43 h 66"/>
              <a:gd name="T14" fmla="*/ 47 w 47"/>
              <a:gd name="T15" fmla="*/ 43 h 66"/>
              <a:gd name="T16" fmla="*/ 47 w 47"/>
              <a:gd name="T17" fmla="*/ 50 h 66"/>
              <a:gd name="T18" fmla="*/ 37 w 47"/>
              <a:gd name="T19" fmla="*/ 50 h 66"/>
              <a:gd name="T20" fmla="*/ 37 w 47"/>
              <a:gd name="T21" fmla="*/ 66 h 66"/>
              <a:gd name="T22" fmla="*/ 30 w 47"/>
              <a:gd name="T23" fmla="*/ 66 h 66"/>
              <a:gd name="T24" fmla="*/ 30 w 47"/>
              <a:gd name="T25" fmla="*/ 43 h 66"/>
              <a:gd name="T26" fmla="*/ 30 w 47"/>
              <a:gd name="T27" fmla="*/ 12 h 66"/>
              <a:gd name="T28" fmla="*/ 9 w 47"/>
              <a:gd name="T29" fmla="*/ 43 h 66"/>
              <a:gd name="T30" fmla="*/ 30 w 47"/>
              <a:gd name="T31" fmla="*/ 43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7" h="66">
                <a:moveTo>
                  <a:pt x="30" y="66"/>
                </a:moveTo>
                <a:lnTo>
                  <a:pt x="30" y="50"/>
                </a:lnTo>
                <a:lnTo>
                  <a:pt x="0" y="50"/>
                </a:lnTo>
                <a:lnTo>
                  <a:pt x="0" y="43"/>
                </a:lnTo>
                <a:lnTo>
                  <a:pt x="30" y="0"/>
                </a:lnTo>
                <a:lnTo>
                  <a:pt x="37" y="0"/>
                </a:lnTo>
                <a:lnTo>
                  <a:pt x="37" y="43"/>
                </a:lnTo>
                <a:lnTo>
                  <a:pt x="47" y="43"/>
                </a:lnTo>
                <a:lnTo>
                  <a:pt x="47" y="50"/>
                </a:lnTo>
                <a:lnTo>
                  <a:pt x="37" y="50"/>
                </a:lnTo>
                <a:lnTo>
                  <a:pt x="37" y="66"/>
                </a:lnTo>
                <a:lnTo>
                  <a:pt x="30" y="66"/>
                </a:lnTo>
                <a:close/>
                <a:moveTo>
                  <a:pt x="30" y="43"/>
                </a:moveTo>
                <a:lnTo>
                  <a:pt x="30" y="12"/>
                </a:lnTo>
                <a:lnTo>
                  <a:pt x="9" y="43"/>
                </a:lnTo>
                <a:lnTo>
                  <a:pt x="30" y="4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42" name="Freeform 390">
            <a:extLst>
              <a:ext uri="{FF2B5EF4-FFF2-40B4-BE49-F238E27FC236}">
                <a16:creationId xmlns:a16="http://schemas.microsoft.com/office/drawing/2014/main" id="{6861B515-20AF-42A5-8F39-EE297DA41EEE}"/>
              </a:ext>
            </a:extLst>
          </p:cNvPr>
          <p:cNvSpPr>
            <a:spLocks/>
          </p:cNvSpPr>
          <p:nvPr/>
        </p:nvSpPr>
        <p:spPr bwMode="auto">
          <a:xfrm>
            <a:off x="2436813" y="1535113"/>
            <a:ext cx="71437" cy="109537"/>
          </a:xfrm>
          <a:custGeom>
            <a:avLst/>
            <a:gdLst>
              <a:gd name="T0" fmla="*/ 0 w 45"/>
              <a:gd name="T1" fmla="*/ 50 h 69"/>
              <a:gd name="T2" fmla="*/ 7 w 45"/>
              <a:gd name="T3" fmla="*/ 47 h 69"/>
              <a:gd name="T4" fmla="*/ 10 w 45"/>
              <a:gd name="T5" fmla="*/ 54 h 69"/>
              <a:gd name="T6" fmla="*/ 12 w 45"/>
              <a:gd name="T7" fmla="*/ 59 h 69"/>
              <a:gd name="T8" fmla="*/ 17 w 45"/>
              <a:gd name="T9" fmla="*/ 61 h 69"/>
              <a:gd name="T10" fmla="*/ 22 w 45"/>
              <a:gd name="T11" fmla="*/ 61 h 69"/>
              <a:gd name="T12" fmla="*/ 26 w 45"/>
              <a:gd name="T13" fmla="*/ 59 h 69"/>
              <a:gd name="T14" fmla="*/ 31 w 45"/>
              <a:gd name="T15" fmla="*/ 57 h 69"/>
              <a:gd name="T16" fmla="*/ 33 w 45"/>
              <a:gd name="T17" fmla="*/ 52 h 69"/>
              <a:gd name="T18" fmla="*/ 36 w 45"/>
              <a:gd name="T19" fmla="*/ 45 h 69"/>
              <a:gd name="T20" fmla="*/ 33 w 45"/>
              <a:gd name="T21" fmla="*/ 38 h 69"/>
              <a:gd name="T22" fmla="*/ 31 w 45"/>
              <a:gd name="T23" fmla="*/ 33 h 69"/>
              <a:gd name="T24" fmla="*/ 26 w 45"/>
              <a:gd name="T25" fmla="*/ 31 h 69"/>
              <a:gd name="T26" fmla="*/ 22 w 45"/>
              <a:gd name="T27" fmla="*/ 28 h 69"/>
              <a:gd name="T28" fmla="*/ 17 w 45"/>
              <a:gd name="T29" fmla="*/ 31 h 69"/>
              <a:gd name="T30" fmla="*/ 15 w 45"/>
              <a:gd name="T31" fmla="*/ 31 h 69"/>
              <a:gd name="T32" fmla="*/ 10 w 45"/>
              <a:gd name="T33" fmla="*/ 33 h 69"/>
              <a:gd name="T34" fmla="*/ 10 w 45"/>
              <a:gd name="T35" fmla="*/ 36 h 69"/>
              <a:gd name="T36" fmla="*/ 0 w 45"/>
              <a:gd name="T37" fmla="*/ 36 h 69"/>
              <a:gd name="T38" fmla="*/ 7 w 45"/>
              <a:gd name="T39" fmla="*/ 0 h 69"/>
              <a:gd name="T40" fmla="*/ 41 w 45"/>
              <a:gd name="T41" fmla="*/ 0 h 69"/>
              <a:gd name="T42" fmla="*/ 41 w 45"/>
              <a:gd name="T43" fmla="*/ 7 h 69"/>
              <a:gd name="T44" fmla="*/ 15 w 45"/>
              <a:gd name="T45" fmla="*/ 7 h 69"/>
              <a:gd name="T46" fmla="*/ 10 w 45"/>
              <a:gd name="T47" fmla="*/ 26 h 69"/>
              <a:gd name="T48" fmla="*/ 17 w 45"/>
              <a:gd name="T49" fmla="*/ 24 h 69"/>
              <a:gd name="T50" fmla="*/ 24 w 45"/>
              <a:gd name="T51" fmla="*/ 21 h 69"/>
              <a:gd name="T52" fmla="*/ 31 w 45"/>
              <a:gd name="T53" fmla="*/ 24 h 69"/>
              <a:gd name="T54" fmla="*/ 38 w 45"/>
              <a:gd name="T55" fmla="*/ 28 h 69"/>
              <a:gd name="T56" fmla="*/ 41 w 45"/>
              <a:gd name="T57" fmla="*/ 33 h 69"/>
              <a:gd name="T58" fmla="*/ 43 w 45"/>
              <a:gd name="T59" fmla="*/ 38 h 69"/>
              <a:gd name="T60" fmla="*/ 45 w 45"/>
              <a:gd name="T61" fmla="*/ 45 h 69"/>
              <a:gd name="T62" fmla="*/ 43 w 45"/>
              <a:gd name="T63" fmla="*/ 52 h 69"/>
              <a:gd name="T64" fmla="*/ 38 w 45"/>
              <a:gd name="T65" fmla="*/ 59 h 69"/>
              <a:gd name="T66" fmla="*/ 33 w 45"/>
              <a:gd name="T67" fmla="*/ 64 h 69"/>
              <a:gd name="T68" fmla="*/ 29 w 45"/>
              <a:gd name="T69" fmla="*/ 66 h 69"/>
              <a:gd name="T70" fmla="*/ 22 w 45"/>
              <a:gd name="T71" fmla="*/ 69 h 69"/>
              <a:gd name="T72" fmla="*/ 12 w 45"/>
              <a:gd name="T73" fmla="*/ 66 h 69"/>
              <a:gd name="T74" fmla="*/ 5 w 45"/>
              <a:gd name="T75" fmla="*/ 64 h 69"/>
              <a:gd name="T76" fmla="*/ 0 w 45"/>
              <a:gd name="T77" fmla="*/ 57 h 69"/>
              <a:gd name="T78" fmla="*/ 0 w 45"/>
              <a:gd name="T79" fmla="*/ 5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" h="69">
                <a:moveTo>
                  <a:pt x="0" y="50"/>
                </a:moveTo>
                <a:lnTo>
                  <a:pt x="7" y="47"/>
                </a:lnTo>
                <a:lnTo>
                  <a:pt x="10" y="54"/>
                </a:lnTo>
                <a:lnTo>
                  <a:pt x="12" y="59"/>
                </a:lnTo>
                <a:lnTo>
                  <a:pt x="17" y="61"/>
                </a:lnTo>
                <a:lnTo>
                  <a:pt x="22" y="61"/>
                </a:lnTo>
                <a:lnTo>
                  <a:pt x="26" y="59"/>
                </a:lnTo>
                <a:lnTo>
                  <a:pt x="31" y="57"/>
                </a:lnTo>
                <a:lnTo>
                  <a:pt x="33" y="52"/>
                </a:lnTo>
                <a:lnTo>
                  <a:pt x="36" y="45"/>
                </a:lnTo>
                <a:lnTo>
                  <a:pt x="33" y="38"/>
                </a:lnTo>
                <a:lnTo>
                  <a:pt x="31" y="33"/>
                </a:lnTo>
                <a:lnTo>
                  <a:pt x="26" y="31"/>
                </a:lnTo>
                <a:lnTo>
                  <a:pt x="22" y="28"/>
                </a:lnTo>
                <a:lnTo>
                  <a:pt x="17" y="31"/>
                </a:lnTo>
                <a:lnTo>
                  <a:pt x="15" y="31"/>
                </a:lnTo>
                <a:lnTo>
                  <a:pt x="10" y="33"/>
                </a:lnTo>
                <a:lnTo>
                  <a:pt x="10" y="36"/>
                </a:lnTo>
                <a:lnTo>
                  <a:pt x="0" y="36"/>
                </a:lnTo>
                <a:lnTo>
                  <a:pt x="7" y="0"/>
                </a:lnTo>
                <a:lnTo>
                  <a:pt x="41" y="0"/>
                </a:lnTo>
                <a:lnTo>
                  <a:pt x="41" y="7"/>
                </a:lnTo>
                <a:lnTo>
                  <a:pt x="15" y="7"/>
                </a:lnTo>
                <a:lnTo>
                  <a:pt x="10" y="26"/>
                </a:lnTo>
                <a:lnTo>
                  <a:pt x="17" y="24"/>
                </a:lnTo>
                <a:lnTo>
                  <a:pt x="24" y="21"/>
                </a:lnTo>
                <a:lnTo>
                  <a:pt x="31" y="24"/>
                </a:lnTo>
                <a:lnTo>
                  <a:pt x="38" y="28"/>
                </a:lnTo>
                <a:lnTo>
                  <a:pt x="41" y="33"/>
                </a:lnTo>
                <a:lnTo>
                  <a:pt x="43" y="38"/>
                </a:lnTo>
                <a:lnTo>
                  <a:pt x="45" y="45"/>
                </a:lnTo>
                <a:lnTo>
                  <a:pt x="43" y="52"/>
                </a:lnTo>
                <a:lnTo>
                  <a:pt x="38" y="59"/>
                </a:lnTo>
                <a:lnTo>
                  <a:pt x="33" y="64"/>
                </a:lnTo>
                <a:lnTo>
                  <a:pt x="29" y="66"/>
                </a:lnTo>
                <a:lnTo>
                  <a:pt x="22" y="69"/>
                </a:lnTo>
                <a:lnTo>
                  <a:pt x="12" y="66"/>
                </a:lnTo>
                <a:lnTo>
                  <a:pt x="5" y="64"/>
                </a:lnTo>
                <a:lnTo>
                  <a:pt x="0" y="57"/>
                </a:lnTo>
                <a:lnTo>
                  <a:pt x="0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43" name="Line 391">
            <a:extLst>
              <a:ext uri="{FF2B5EF4-FFF2-40B4-BE49-F238E27FC236}">
                <a16:creationId xmlns:a16="http://schemas.microsoft.com/office/drawing/2014/main" id="{C3CD4564-E9D0-4A33-9586-6870E5FE151A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7463" y="1587500"/>
            <a:ext cx="4878387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44" name="Line 392">
            <a:extLst>
              <a:ext uri="{FF2B5EF4-FFF2-40B4-BE49-F238E27FC236}">
                <a16:creationId xmlns:a16="http://schemas.microsoft.com/office/drawing/2014/main" id="{95D3B34B-780B-4872-BAA7-886C727DED4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7463" y="5438775"/>
            <a:ext cx="4878387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45" name="Line 393">
            <a:extLst>
              <a:ext uri="{FF2B5EF4-FFF2-40B4-BE49-F238E27FC236}">
                <a16:creationId xmlns:a16="http://schemas.microsoft.com/office/drawing/2014/main" id="{F6AD51AC-3101-43F7-B795-7BFE3AE0FB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35850" y="1587500"/>
            <a:ext cx="1588" cy="385127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46" name="Line 394">
            <a:extLst>
              <a:ext uri="{FF2B5EF4-FFF2-40B4-BE49-F238E27FC236}">
                <a16:creationId xmlns:a16="http://schemas.microsoft.com/office/drawing/2014/main" id="{F7C367F5-14EA-4557-A5C8-AF3137F213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7463" y="1587500"/>
            <a:ext cx="1587" cy="385127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47" name="Freeform 395">
            <a:extLst>
              <a:ext uri="{FF2B5EF4-FFF2-40B4-BE49-F238E27FC236}">
                <a16:creationId xmlns:a16="http://schemas.microsoft.com/office/drawing/2014/main" id="{60DD58B6-E7E6-433B-9FDC-603BFC7307D1}"/>
              </a:ext>
            </a:extLst>
          </p:cNvPr>
          <p:cNvSpPr>
            <a:spLocks/>
          </p:cNvSpPr>
          <p:nvPr/>
        </p:nvSpPr>
        <p:spPr bwMode="auto">
          <a:xfrm>
            <a:off x="2557463" y="2330450"/>
            <a:ext cx="4878387" cy="3089275"/>
          </a:xfrm>
          <a:custGeom>
            <a:avLst/>
            <a:gdLst>
              <a:gd name="T0" fmla="*/ 0 w 3073"/>
              <a:gd name="T1" fmla="*/ 1946 h 1946"/>
              <a:gd name="T2" fmla="*/ 383 w 3073"/>
              <a:gd name="T3" fmla="*/ 1837 h 1946"/>
              <a:gd name="T4" fmla="*/ 767 w 3073"/>
              <a:gd name="T5" fmla="*/ 1681 h 1946"/>
              <a:gd name="T6" fmla="*/ 1152 w 3073"/>
              <a:gd name="T7" fmla="*/ 1540 h 1946"/>
              <a:gd name="T8" fmla="*/ 1535 w 3073"/>
              <a:gd name="T9" fmla="*/ 1396 h 1946"/>
              <a:gd name="T10" fmla="*/ 1920 w 3073"/>
              <a:gd name="T11" fmla="*/ 1197 h 1946"/>
              <a:gd name="T12" fmla="*/ 2305 w 3073"/>
              <a:gd name="T13" fmla="*/ 919 h 1946"/>
              <a:gd name="T14" fmla="*/ 2688 w 3073"/>
              <a:gd name="T15" fmla="*/ 529 h 1946"/>
              <a:gd name="T16" fmla="*/ 3073 w 3073"/>
              <a:gd name="T17" fmla="*/ 0 h 19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73" h="1946">
                <a:moveTo>
                  <a:pt x="0" y="1946"/>
                </a:moveTo>
                <a:lnTo>
                  <a:pt x="383" y="1837"/>
                </a:lnTo>
                <a:lnTo>
                  <a:pt x="767" y="1681"/>
                </a:lnTo>
                <a:lnTo>
                  <a:pt x="1152" y="1540"/>
                </a:lnTo>
                <a:lnTo>
                  <a:pt x="1535" y="1396"/>
                </a:lnTo>
                <a:lnTo>
                  <a:pt x="1920" y="1197"/>
                </a:lnTo>
                <a:lnTo>
                  <a:pt x="2305" y="919"/>
                </a:lnTo>
                <a:lnTo>
                  <a:pt x="2688" y="529"/>
                </a:lnTo>
                <a:lnTo>
                  <a:pt x="3073" y="0"/>
                </a:lnTo>
              </a:path>
            </a:pathLst>
          </a:custGeom>
          <a:noFill/>
          <a:ln w="14288">
            <a:solidFill>
              <a:srgbClr val="030A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4020" name="Group 468">
            <a:extLst>
              <a:ext uri="{FF2B5EF4-FFF2-40B4-BE49-F238E27FC236}">
                <a16:creationId xmlns:a16="http://schemas.microsoft.com/office/drawing/2014/main" id="{661D2C58-7829-4B5B-9774-0ADFCC07FB1B}"/>
              </a:ext>
            </a:extLst>
          </p:cNvPr>
          <p:cNvGrpSpPr>
            <a:grpSpLocks/>
          </p:cNvGrpSpPr>
          <p:nvPr/>
        </p:nvGrpSpPr>
        <p:grpSpPr bwMode="auto">
          <a:xfrm>
            <a:off x="2557463" y="2325688"/>
            <a:ext cx="4878387" cy="2992437"/>
            <a:chOff x="1611" y="1465"/>
            <a:chExt cx="3073" cy="1885"/>
          </a:xfrm>
        </p:grpSpPr>
        <p:sp>
          <p:nvSpPr>
            <p:cNvPr id="23948" name="Line 396">
              <a:extLst>
                <a:ext uri="{FF2B5EF4-FFF2-40B4-BE49-F238E27FC236}">
                  <a16:creationId xmlns:a16="http://schemas.microsoft.com/office/drawing/2014/main" id="{3178341B-110C-4082-B97D-CA56D49268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11" y="3319"/>
              <a:ext cx="109" cy="31"/>
            </a:xfrm>
            <a:prstGeom prst="line">
              <a:avLst/>
            </a:prstGeom>
            <a:noFill/>
            <a:ln w="14288">
              <a:solidFill>
                <a:srgbClr val="030A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49" name="Line 397">
              <a:extLst>
                <a:ext uri="{FF2B5EF4-FFF2-40B4-BE49-F238E27FC236}">
                  <a16:creationId xmlns:a16="http://schemas.microsoft.com/office/drawing/2014/main" id="{2B23BB20-5E7A-4B4B-98D1-F9EB662534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28" y="3260"/>
              <a:ext cx="111" cy="31"/>
            </a:xfrm>
            <a:prstGeom prst="line">
              <a:avLst/>
            </a:prstGeom>
            <a:noFill/>
            <a:ln w="14288">
              <a:solidFill>
                <a:srgbClr val="030A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50" name="Line 398">
              <a:extLst>
                <a:ext uri="{FF2B5EF4-FFF2-40B4-BE49-F238E27FC236}">
                  <a16:creationId xmlns:a16="http://schemas.microsoft.com/office/drawing/2014/main" id="{D64FDA34-9F5B-4059-94D9-8446904BDB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45" y="3187"/>
              <a:ext cx="107" cy="38"/>
            </a:xfrm>
            <a:prstGeom prst="line">
              <a:avLst/>
            </a:prstGeom>
            <a:noFill/>
            <a:ln w="14288">
              <a:solidFill>
                <a:srgbClr val="030A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51" name="Line 399">
              <a:extLst>
                <a:ext uri="{FF2B5EF4-FFF2-40B4-BE49-F238E27FC236}">
                  <a16:creationId xmlns:a16="http://schemas.microsoft.com/office/drawing/2014/main" id="{16DAAF47-442A-4678-8498-644CC606CE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8" y="3109"/>
              <a:ext cx="106" cy="38"/>
            </a:xfrm>
            <a:prstGeom prst="line">
              <a:avLst/>
            </a:prstGeom>
            <a:noFill/>
            <a:ln w="14288">
              <a:solidFill>
                <a:srgbClr val="030A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52" name="Line 400">
              <a:extLst>
                <a:ext uri="{FF2B5EF4-FFF2-40B4-BE49-F238E27FC236}">
                  <a16:creationId xmlns:a16="http://schemas.microsoft.com/office/drawing/2014/main" id="{8FADA616-4DF5-4DF8-AABA-1EB664BCBC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73" y="3043"/>
              <a:ext cx="109" cy="33"/>
            </a:xfrm>
            <a:prstGeom prst="line">
              <a:avLst/>
            </a:prstGeom>
            <a:noFill/>
            <a:ln w="14288">
              <a:solidFill>
                <a:srgbClr val="030A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53" name="Freeform 401">
              <a:extLst>
                <a:ext uri="{FF2B5EF4-FFF2-40B4-BE49-F238E27FC236}">
                  <a16:creationId xmlns:a16="http://schemas.microsoft.com/office/drawing/2014/main" id="{492B880A-1741-4ADD-AA15-5D2C323D2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" y="2975"/>
              <a:ext cx="109" cy="35"/>
            </a:xfrm>
            <a:custGeom>
              <a:avLst/>
              <a:gdLst>
                <a:gd name="T0" fmla="*/ 0 w 109"/>
                <a:gd name="T1" fmla="*/ 35 h 35"/>
                <a:gd name="T2" fmla="*/ 73 w 109"/>
                <a:gd name="T3" fmla="*/ 14 h 35"/>
                <a:gd name="T4" fmla="*/ 109 w 109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5">
                  <a:moveTo>
                    <a:pt x="0" y="35"/>
                  </a:moveTo>
                  <a:lnTo>
                    <a:pt x="73" y="14"/>
                  </a:lnTo>
                  <a:lnTo>
                    <a:pt x="109" y="0"/>
                  </a:lnTo>
                </a:path>
              </a:pathLst>
            </a:custGeom>
            <a:noFill/>
            <a:ln w="14288">
              <a:solidFill>
                <a:srgbClr val="030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54" name="Line 402">
              <a:extLst>
                <a:ext uri="{FF2B5EF4-FFF2-40B4-BE49-F238E27FC236}">
                  <a16:creationId xmlns:a16="http://schemas.microsoft.com/office/drawing/2014/main" id="{E80FAC7F-3B1B-4B5B-A612-7F26CD65AF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05" y="2899"/>
              <a:ext cx="106" cy="38"/>
            </a:xfrm>
            <a:prstGeom prst="line">
              <a:avLst/>
            </a:prstGeom>
            <a:noFill/>
            <a:ln w="14288">
              <a:solidFill>
                <a:srgbClr val="030A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55" name="Freeform 403">
              <a:extLst>
                <a:ext uri="{FF2B5EF4-FFF2-40B4-BE49-F238E27FC236}">
                  <a16:creationId xmlns:a16="http://schemas.microsoft.com/office/drawing/2014/main" id="{073F0824-4A13-42E2-8C93-2617AA53B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8" y="2814"/>
              <a:ext cx="104" cy="47"/>
            </a:xfrm>
            <a:custGeom>
              <a:avLst/>
              <a:gdLst>
                <a:gd name="T0" fmla="*/ 0 w 104"/>
                <a:gd name="T1" fmla="*/ 47 h 47"/>
                <a:gd name="T2" fmla="*/ 28 w 104"/>
                <a:gd name="T3" fmla="*/ 38 h 47"/>
                <a:gd name="T4" fmla="*/ 104 w 104"/>
                <a:gd name="T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4" h="47">
                  <a:moveTo>
                    <a:pt x="0" y="47"/>
                  </a:moveTo>
                  <a:lnTo>
                    <a:pt x="28" y="38"/>
                  </a:lnTo>
                  <a:lnTo>
                    <a:pt x="104" y="0"/>
                  </a:lnTo>
                </a:path>
              </a:pathLst>
            </a:custGeom>
            <a:noFill/>
            <a:ln w="14288">
              <a:solidFill>
                <a:srgbClr val="030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56" name="Line 404">
              <a:extLst>
                <a:ext uri="{FF2B5EF4-FFF2-40B4-BE49-F238E27FC236}">
                  <a16:creationId xmlns:a16="http://schemas.microsoft.com/office/drawing/2014/main" id="{120D722E-5B7E-4C05-94CE-5D0B0818E1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23" y="2710"/>
              <a:ext cx="99" cy="52"/>
            </a:xfrm>
            <a:prstGeom prst="line">
              <a:avLst/>
            </a:prstGeom>
            <a:noFill/>
            <a:ln w="14288">
              <a:solidFill>
                <a:srgbClr val="030A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57" name="Freeform 405">
              <a:extLst>
                <a:ext uri="{FF2B5EF4-FFF2-40B4-BE49-F238E27FC236}">
                  <a16:creationId xmlns:a16="http://schemas.microsoft.com/office/drawing/2014/main" id="{594F3C2A-1471-4171-85B9-24016767F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4" y="2594"/>
              <a:ext cx="92" cy="67"/>
            </a:xfrm>
            <a:custGeom>
              <a:avLst/>
              <a:gdLst>
                <a:gd name="T0" fmla="*/ 0 w 92"/>
                <a:gd name="T1" fmla="*/ 67 h 67"/>
                <a:gd name="T2" fmla="*/ 7 w 92"/>
                <a:gd name="T3" fmla="*/ 62 h 67"/>
                <a:gd name="T4" fmla="*/ 92 w 92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2" h="67">
                  <a:moveTo>
                    <a:pt x="0" y="67"/>
                  </a:moveTo>
                  <a:lnTo>
                    <a:pt x="7" y="62"/>
                  </a:lnTo>
                  <a:lnTo>
                    <a:pt x="92" y="0"/>
                  </a:lnTo>
                </a:path>
              </a:pathLst>
            </a:custGeom>
            <a:noFill/>
            <a:ln w="14288">
              <a:solidFill>
                <a:srgbClr val="030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58" name="Line 406">
              <a:extLst>
                <a:ext uri="{FF2B5EF4-FFF2-40B4-BE49-F238E27FC236}">
                  <a16:creationId xmlns:a16="http://schemas.microsoft.com/office/drawing/2014/main" id="{89EBE999-BD39-484F-8306-8E1E4D0DD7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08" y="2462"/>
              <a:ext cx="92" cy="66"/>
            </a:xfrm>
            <a:prstGeom prst="line">
              <a:avLst/>
            </a:prstGeom>
            <a:noFill/>
            <a:ln w="14288">
              <a:solidFill>
                <a:srgbClr val="030A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59" name="Freeform 407">
              <a:extLst>
                <a:ext uri="{FF2B5EF4-FFF2-40B4-BE49-F238E27FC236}">
                  <a16:creationId xmlns:a16="http://schemas.microsoft.com/office/drawing/2014/main" id="{0CF3E39D-13EB-4BD7-BEFF-2AD4AA92F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2" y="2318"/>
              <a:ext cx="83" cy="78"/>
            </a:xfrm>
            <a:custGeom>
              <a:avLst/>
              <a:gdLst>
                <a:gd name="T0" fmla="*/ 0 w 83"/>
                <a:gd name="T1" fmla="*/ 78 h 78"/>
                <a:gd name="T2" fmla="*/ 24 w 83"/>
                <a:gd name="T3" fmla="*/ 61 h 78"/>
                <a:gd name="T4" fmla="*/ 83 w 83"/>
                <a:gd name="T5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3" h="78">
                  <a:moveTo>
                    <a:pt x="0" y="78"/>
                  </a:moveTo>
                  <a:lnTo>
                    <a:pt x="24" y="61"/>
                  </a:lnTo>
                  <a:lnTo>
                    <a:pt x="83" y="0"/>
                  </a:lnTo>
                </a:path>
              </a:pathLst>
            </a:custGeom>
            <a:noFill/>
            <a:ln w="14288">
              <a:solidFill>
                <a:srgbClr val="030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0" name="Line 408">
              <a:extLst>
                <a:ext uri="{FF2B5EF4-FFF2-40B4-BE49-F238E27FC236}">
                  <a16:creationId xmlns:a16="http://schemas.microsoft.com/office/drawing/2014/main" id="{BA9434C3-79D4-4379-B288-D988E7DB04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55" y="2157"/>
              <a:ext cx="81" cy="81"/>
            </a:xfrm>
            <a:prstGeom prst="line">
              <a:avLst/>
            </a:prstGeom>
            <a:noFill/>
            <a:ln w="14288">
              <a:solidFill>
                <a:srgbClr val="030A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1" name="Line 409">
              <a:extLst>
                <a:ext uri="{FF2B5EF4-FFF2-40B4-BE49-F238E27FC236}">
                  <a16:creationId xmlns:a16="http://schemas.microsoft.com/office/drawing/2014/main" id="{E4AF3D1A-D10E-4CBD-8B82-B6958A6E75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16" y="1997"/>
              <a:ext cx="78" cy="80"/>
            </a:xfrm>
            <a:prstGeom prst="line">
              <a:avLst/>
            </a:prstGeom>
            <a:noFill/>
            <a:ln w="14288">
              <a:solidFill>
                <a:srgbClr val="030A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2" name="Line 410">
              <a:extLst>
                <a:ext uri="{FF2B5EF4-FFF2-40B4-BE49-F238E27FC236}">
                  <a16:creationId xmlns:a16="http://schemas.microsoft.com/office/drawing/2014/main" id="{2A43CB62-0209-4B5A-9439-962CDB5AEE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62" y="1815"/>
              <a:ext cx="66" cy="90"/>
            </a:xfrm>
            <a:prstGeom prst="line">
              <a:avLst/>
            </a:prstGeom>
            <a:noFill/>
            <a:ln w="14288">
              <a:solidFill>
                <a:srgbClr val="030A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3" name="Line 411">
              <a:extLst>
                <a:ext uri="{FF2B5EF4-FFF2-40B4-BE49-F238E27FC236}">
                  <a16:creationId xmlns:a16="http://schemas.microsoft.com/office/drawing/2014/main" id="{7A354E6F-ED1F-4AEA-B9F2-01F8FB07BE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97" y="1631"/>
              <a:ext cx="66" cy="92"/>
            </a:xfrm>
            <a:prstGeom prst="line">
              <a:avLst/>
            </a:prstGeom>
            <a:noFill/>
            <a:ln w="14288">
              <a:solidFill>
                <a:srgbClr val="030A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4" name="Line 412">
              <a:extLst>
                <a:ext uri="{FF2B5EF4-FFF2-40B4-BE49-F238E27FC236}">
                  <a16:creationId xmlns:a16="http://schemas.microsoft.com/office/drawing/2014/main" id="{F44BD161-F7BA-4F93-9D15-39D43CFF4F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29" y="1465"/>
              <a:ext cx="55" cy="74"/>
            </a:xfrm>
            <a:prstGeom prst="line">
              <a:avLst/>
            </a:prstGeom>
            <a:noFill/>
            <a:ln w="14288">
              <a:solidFill>
                <a:srgbClr val="030A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965" name="Freeform 413">
            <a:extLst>
              <a:ext uri="{FF2B5EF4-FFF2-40B4-BE49-F238E27FC236}">
                <a16:creationId xmlns:a16="http://schemas.microsoft.com/office/drawing/2014/main" id="{5C30DF78-07BB-46A9-A9C9-456DC07948FA}"/>
              </a:ext>
            </a:extLst>
          </p:cNvPr>
          <p:cNvSpPr>
            <a:spLocks/>
          </p:cNvSpPr>
          <p:nvPr/>
        </p:nvSpPr>
        <p:spPr bwMode="auto">
          <a:xfrm>
            <a:off x="2557463" y="2063750"/>
            <a:ext cx="4878387" cy="3355975"/>
          </a:xfrm>
          <a:custGeom>
            <a:avLst/>
            <a:gdLst>
              <a:gd name="T0" fmla="*/ 0 w 3073"/>
              <a:gd name="T1" fmla="*/ 2114 h 2114"/>
              <a:gd name="T2" fmla="*/ 383 w 3073"/>
              <a:gd name="T3" fmla="*/ 2005 h 2114"/>
              <a:gd name="T4" fmla="*/ 767 w 3073"/>
              <a:gd name="T5" fmla="*/ 1857 h 2114"/>
              <a:gd name="T6" fmla="*/ 1152 w 3073"/>
              <a:gd name="T7" fmla="*/ 1642 h 2114"/>
              <a:gd name="T8" fmla="*/ 1535 w 3073"/>
              <a:gd name="T9" fmla="*/ 1398 h 2114"/>
              <a:gd name="T10" fmla="*/ 1920 w 3073"/>
              <a:gd name="T11" fmla="*/ 1190 h 2114"/>
              <a:gd name="T12" fmla="*/ 2305 w 3073"/>
              <a:gd name="T13" fmla="*/ 912 h 2114"/>
              <a:gd name="T14" fmla="*/ 2688 w 3073"/>
              <a:gd name="T15" fmla="*/ 529 h 2114"/>
              <a:gd name="T16" fmla="*/ 3073 w 3073"/>
              <a:gd name="T17" fmla="*/ 0 h 2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73" h="2114">
                <a:moveTo>
                  <a:pt x="0" y="2114"/>
                </a:moveTo>
                <a:lnTo>
                  <a:pt x="383" y="2005"/>
                </a:lnTo>
                <a:lnTo>
                  <a:pt x="767" y="1857"/>
                </a:lnTo>
                <a:lnTo>
                  <a:pt x="1152" y="1642"/>
                </a:lnTo>
                <a:lnTo>
                  <a:pt x="1535" y="1398"/>
                </a:lnTo>
                <a:lnTo>
                  <a:pt x="1920" y="1190"/>
                </a:lnTo>
                <a:lnTo>
                  <a:pt x="2305" y="912"/>
                </a:lnTo>
                <a:lnTo>
                  <a:pt x="2688" y="529"/>
                </a:lnTo>
                <a:lnTo>
                  <a:pt x="3073" y="0"/>
                </a:lnTo>
              </a:path>
            </a:pathLst>
          </a:custGeom>
          <a:noFill/>
          <a:ln w="14288">
            <a:solidFill>
              <a:srgbClr val="FF030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4019" name="Group 467">
            <a:extLst>
              <a:ext uri="{FF2B5EF4-FFF2-40B4-BE49-F238E27FC236}">
                <a16:creationId xmlns:a16="http://schemas.microsoft.com/office/drawing/2014/main" id="{D8FD6472-C847-4D50-AFAD-86DC6EB8A740}"/>
              </a:ext>
            </a:extLst>
          </p:cNvPr>
          <p:cNvGrpSpPr>
            <a:grpSpLocks/>
          </p:cNvGrpSpPr>
          <p:nvPr/>
        </p:nvGrpSpPr>
        <p:grpSpPr bwMode="auto">
          <a:xfrm>
            <a:off x="2557463" y="2030413"/>
            <a:ext cx="4878387" cy="2844800"/>
            <a:chOff x="1611" y="1279"/>
            <a:chExt cx="3073" cy="1792"/>
          </a:xfrm>
        </p:grpSpPr>
        <p:sp>
          <p:nvSpPr>
            <p:cNvPr id="23966" name="Line 414">
              <a:extLst>
                <a:ext uri="{FF2B5EF4-FFF2-40B4-BE49-F238E27FC236}">
                  <a16:creationId xmlns:a16="http://schemas.microsoft.com/office/drawing/2014/main" id="{E4136D5D-C015-4087-9325-9A562738B6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11" y="3050"/>
              <a:ext cx="111" cy="21"/>
            </a:xfrm>
            <a:prstGeom prst="line">
              <a:avLst/>
            </a:prstGeom>
            <a:noFill/>
            <a:ln w="14288">
              <a:solidFill>
                <a:srgbClr val="FF03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7" name="Line 415">
              <a:extLst>
                <a:ext uri="{FF2B5EF4-FFF2-40B4-BE49-F238E27FC236}">
                  <a16:creationId xmlns:a16="http://schemas.microsoft.com/office/drawing/2014/main" id="{8CB7F2E5-BA12-44C3-BDBA-48632916C7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33" y="3008"/>
              <a:ext cx="111" cy="21"/>
            </a:xfrm>
            <a:prstGeom prst="line">
              <a:avLst/>
            </a:prstGeom>
            <a:noFill/>
            <a:ln w="14288">
              <a:solidFill>
                <a:srgbClr val="FF03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8" name="Line 416">
              <a:extLst>
                <a:ext uri="{FF2B5EF4-FFF2-40B4-BE49-F238E27FC236}">
                  <a16:creationId xmlns:a16="http://schemas.microsoft.com/office/drawing/2014/main" id="{B6CAA9D3-CE39-4E20-9105-9C812F457E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55" y="2949"/>
              <a:ext cx="109" cy="30"/>
            </a:xfrm>
            <a:prstGeom prst="line">
              <a:avLst/>
            </a:prstGeom>
            <a:noFill/>
            <a:ln w="14288">
              <a:solidFill>
                <a:srgbClr val="FF03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9" name="Freeform 417">
              <a:extLst>
                <a:ext uri="{FF2B5EF4-FFF2-40B4-BE49-F238E27FC236}">
                  <a16:creationId xmlns:a16="http://schemas.microsoft.com/office/drawing/2014/main" id="{3091E5A1-0D30-4FB4-A5D3-CAC08390B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" y="2885"/>
              <a:ext cx="109" cy="33"/>
            </a:xfrm>
            <a:custGeom>
              <a:avLst/>
              <a:gdLst>
                <a:gd name="T0" fmla="*/ 0 w 109"/>
                <a:gd name="T1" fmla="*/ 33 h 33"/>
                <a:gd name="T2" fmla="*/ 106 w 109"/>
                <a:gd name="T3" fmla="*/ 2 h 33"/>
                <a:gd name="T4" fmla="*/ 109 w 109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3">
                  <a:moveTo>
                    <a:pt x="0" y="33"/>
                  </a:moveTo>
                  <a:lnTo>
                    <a:pt x="106" y="2"/>
                  </a:lnTo>
                  <a:lnTo>
                    <a:pt x="109" y="0"/>
                  </a:lnTo>
                </a:path>
              </a:pathLst>
            </a:custGeom>
            <a:noFill/>
            <a:ln w="14288">
              <a:solidFill>
                <a:srgbClr val="FF030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0" name="Line 418">
              <a:extLst>
                <a:ext uri="{FF2B5EF4-FFF2-40B4-BE49-F238E27FC236}">
                  <a16:creationId xmlns:a16="http://schemas.microsoft.com/office/drawing/2014/main" id="{A30CFBA4-BBAA-40C4-825B-E991CE1726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87" y="2807"/>
              <a:ext cx="106" cy="40"/>
            </a:xfrm>
            <a:prstGeom prst="line">
              <a:avLst/>
            </a:prstGeom>
            <a:noFill/>
            <a:ln w="14288">
              <a:solidFill>
                <a:srgbClr val="FF03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1" name="Freeform 419">
              <a:extLst>
                <a:ext uri="{FF2B5EF4-FFF2-40B4-BE49-F238E27FC236}">
                  <a16:creationId xmlns:a16="http://schemas.microsoft.com/office/drawing/2014/main" id="{C85D53C0-8DAA-4B92-A981-A61AA247A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" y="2729"/>
              <a:ext cx="106" cy="40"/>
            </a:xfrm>
            <a:custGeom>
              <a:avLst/>
              <a:gdLst>
                <a:gd name="T0" fmla="*/ 0 w 106"/>
                <a:gd name="T1" fmla="*/ 40 h 40"/>
                <a:gd name="T2" fmla="*/ 63 w 106"/>
                <a:gd name="T3" fmla="*/ 17 h 40"/>
                <a:gd name="T4" fmla="*/ 106 w 106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6" h="40">
                  <a:moveTo>
                    <a:pt x="0" y="40"/>
                  </a:moveTo>
                  <a:lnTo>
                    <a:pt x="63" y="17"/>
                  </a:lnTo>
                  <a:lnTo>
                    <a:pt x="106" y="0"/>
                  </a:lnTo>
                </a:path>
              </a:pathLst>
            </a:custGeom>
            <a:noFill/>
            <a:ln w="14288">
              <a:solidFill>
                <a:srgbClr val="FF030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2" name="Line 420">
              <a:extLst>
                <a:ext uri="{FF2B5EF4-FFF2-40B4-BE49-F238E27FC236}">
                  <a16:creationId xmlns:a16="http://schemas.microsoft.com/office/drawing/2014/main" id="{3F951F99-B192-4DD6-978D-9FAC9D122D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15" y="2656"/>
              <a:ext cx="106" cy="38"/>
            </a:xfrm>
            <a:prstGeom prst="line">
              <a:avLst/>
            </a:prstGeom>
            <a:noFill/>
            <a:ln w="14288">
              <a:solidFill>
                <a:srgbClr val="FF03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3" name="Freeform 421">
              <a:extLst>
                <a:ext uri="{FF2B5EF4-FFF2-40B4-BE49-F238E27FC236}">
                  <a16:creationId xmlns:a16="http://schemas.microsoft.com/office/drawing/2014/main" id="{D9C30618-F553-48B6-94E1-5C840C3EC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7" y="2573"/>
              <a:ext cx="104" cy="45"/>
            </a:xfrm>
            <a:custGeom>
              <a:avLst/>
              <a:gdLst>
                <a:gd name="T0" fmla="*/ 0 w 104"/>
                <a:gd name="T1" fmla="*/ 45 h 45"/>
                <a:gd name="T2" fmla="*/ 19 w 104"/>
                <a:gd name="T3" fmla="*/ 40 h 45"/>
                <a:gd name="T4" fmla="*/ 104 w 104"/>
                <a:gd name="T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4" h="45">
                  <a:moveTo>
                    <a:pt x="0" y="45"/>
                  </a:moveTo>
                  <a:lnTo>
                    <a:pt x="19" y="40"/>
                  </a:lnTo>
                  <a:lnTo>
                    <a:pt x="104" y="0"/>
                  </a:lnTo>
                </a:path>
              </a:pathLst>
            </a:custGeom>
            <a:noFill/>
            <a:ln w="14288">
              <a:solidFill>
                <a:srgbClr val="FF030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4" name="Line 422">
              <a:extLst>
                <a:ext uri="{FF2B5EF4-FFF2-40B4-BE49-F238E27FC236}">
                  <a16:creationId xmlns:a16="http://schemas.microsoft.com/office/drawing/2014/main" id="{25A3681F-FC7C-4A50-9DE3-975AA99AD8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35" y="2476"/>
              <a:ext cx="102" cy="48"/>
            </a:xfrm>
            <a:prstGeom prst="line">
              <a:avLst/>
            </a:prstGeom>
            <a:noFill/>
            <a:ln w="14288">
              <a:solidFill>
                <a:srgbClr val="FF03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5" name="Line 423">
              <a:extLst>
                <a:ext uri="{FF2B5EF4-FFF2-40B4-BE49-F238E27FC236}">
                  <a16:creationId xmlns:a16="http://schemas.microsoft.com/office/drawing/2014/main" id="{583678DE-93CF-43AC-A625-36C3F43084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38" y="2363"/>
              <a:ext cx="95" cy="64"/>
            </a:xfrm>
            <a:prstGeom prst="line">
              <a:avLst/>
            </a:prstGeom>
            <a:noFill/>
            <a:ln w="14288">
              <a:solidFill>
                <a:srgbClr val="FF03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6" name="Line 424">
              <a:extLst>
                <a:ext uri="{FF2B5EF4-FFF2-40B4-BE49-F238E27FC236}">
                  <a16:creationId xmlns:a16="http://schemas.microsoft.com/office/drawing/2014/main" id="{7C1B07A7-3A19-441E-B0DC-4B4F638AF9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25" y="2235"/>
              <a:ext cx="94" cy="64"/>
            </a:xfrm>
            <a:prstGeom prst="line">
              <a:avLst/>
            </a:prstGeom>
            <a:noFill/>
            <a:ln w="14288">
              <a:solidFill>
                <a:srgbClr val="FF03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7" name="Freeform 425">
              <a:extLst>
                <a:ext uri="{FF2B5EF4-FFF2-40B4-BE49-F238E27FC236}">
                  <a16:creationId xmlns:a16="http://schemas.microsoft.com/office/drawing/2014/main" id="{6E846EC2-A288-47BF-8CB9-F8A5484E3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" y="2091"/>
              <a:ext cx="83" cy="78"/>
            </a:xfrm>
            <a:custGeom>
              <a:avLst/>
              <a:gdLst>
                <a:gd name="T0" fmla="*/ 0 w 83"/>
                <a:gd name="T1" fmla="*/ 78 h 78"/>
                <a:gd name="T2" fmla="*/ 5 w 83"/>
                <a:gd name="T3" fmla="*/ 78 h 78"/>
                <a:gd name="T4" fmla="*/ 83 w 83"/>
                <a:gd name="T5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3" h="78">
                  <a:moveTo>
                    <a:pt x="0" y="78"/>
                  </a:moveTo>
                  <a:lnTo>
                    <a:pt x="5" y="78"/>
                  </a:lnTo>
                  <a:lnTo>
                    <a:pt x="83" y="0"/>
                  </a:lnTo>
                </a:path>
              </a:pathLst>
            </a:custGeom>
            <a:noFill/>
            <a:ln w="14288">
              <a:solidFill>
                <a:srgbClr val="FF030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8" name="Line 426">
              <a:extLst>
                <a:ext uri="{FF2B5EF4-FFF2-40B4-BE49-F238E27FC236}">
                  <a16:creationId xmlns:a16="http://schemas.microsoft.com/office/drawing/2014/main" id="{BE94EE26-9762-42C9-BACE-94611C19F5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77" y="1933"/>
              <a:ext cx="80" cy="80"/>
            </a:xfrm>
            <a:prstGeom prst="line">
              <a:avLst/>
            </a:prstGeom>
            <a:noFill/>
            <a:ln w="14288">
              <a:solidFill>
                <a:srgbClr val="FF03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9" name="Freeform 427">
              <a:extLst>
                <a:ext uri="{FF2B5EF4-FFF2-40B4-BE49-F238E27FC236}">
                  <a16:creationId xmlns:a16="http://schemas.microsoft.com/office/drawing/2014/main" id="{95675939-76E7-41A7-85F3-5642F836F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7" y="1772"/>
              <a:ext cx="78" cy="83"/>
            </a:xfrm>
            <a:custGeom>
              <a:avLst/>
              <a:gdLst>
                <a:gd name="T0" fmla="*/ 0 w 78"/>
                <a:gd name="T1" fmla="*/ 83 h 83"/>
                <a:gd name="T2" fmla="*/ 62 w 78"/>
                <a:gd name="T3" fmla="*/ 24 h 83"/>
                <a:gd name="T4" fmla="*/ 78 w 78"/>
                <a:gd name="T5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" h="83">
                  <a:moveTo>
                    <a:pt x="0" y="83"/>
                  </a:moveTo>
                  <a:lnTo>
                    <a:pt x="62" y="24"/>
                  </a:lnTo>
                  <a:lnTo>
                    <a:pt x="78" y="0"/>
                  </a:lnTo>
                </a:path>
              </a:pathLst>
            </a:custGeom>
            <a:noFill/>
            <a:ln w="14288">
              <a:solidFill>
                <a:srgbClr val="FF030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80" name="Line 428">
              <a:extLst>
                <a:ext uri="{FF2B5EF4-FFF2-40B4-BE49-F238E27FC236}">
                  <a16:creationId xmlns:a16="http://schemas.microsoft.com/office/drawing/2014/main" id="{31240E98-01AC-4EA7-A829-5FC04C6110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84" y="1591"/>
              <a:ext cx="68" cy="92"/>
            </a:xfrm>
            <a:prstGeom prst="line">
              <a:avLst/>
            </a:prstGeom>
            <a:noFill/>
            <a:ln w="14288">
              <a:solidFill>
                <a:srgbClr val="FF03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81" name="Line 429">
              <a:extLst>
                <a:ext uri="{FF2B5EF4-FFF2-40B4-BE49-F238E27FC236}">
                  <a16:creationId xmlns:a16="http://schemas.microsoft.com/office/drawing/2014/main" id="{2D4B2339-E7C0-4F37-8A45-A19A1B48A6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18" y="1409"/>
              <a:ext cx="69" cy="92"/>
            </a:xfrm>
            <a:prstGeom prst="line">
              <a:avLst/>
            </a:prstGeom>
            <a:noFill/>
            <a:ln w="14288">
              <a:solidFill>
                <a:srgbClr val="FF03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82" name="Line 430">
              <a:extLst>
                <a:ext uri="{FF2B5EF4-FFF2-40B4-BE49-F238E27FC236}">
                  <a16:creationId xmlns:a16="http://schemas.microsoft.com/office/drawing/2014/main" id="{37C6A917-B56C-4D4E-966F-5C05458F8D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55" y="1279"/>
              <a:ext cx="29" cy="40"/>
            </a:xfrm>
            <a:prstGeom prst="line">
              <a:avLst/>
            </a:prstGeom>
            <a:noFill/>
            <a:ln w="14288">
              <a:solidFill>
                <a:srgbClr val="FF03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983" name="Freeform 431">
            <a:extLst>
              <a:ext uri="{FF2B5EF4-FFF2-40B4-BE49-F238E27FC236}">
                <a16:creationId xmlns:a16="http://schemas.microsoft.com/office/drawing/2014/main" id="{EA7F8B89-5CA5-4F3D-BC0A-140DBB11F4DA}"/>
              </a:ext>
            </a:extLst>
          </p:cNvPr>
          <p:cNvSpPr>
            <a:spLocks/>
          </p:cNvSpPr>
          <p:nvPr/>
        </p:nvSpPr>
        <p:spPr bwMode="auto">
          <a:xfrm>
            <a:off x="3846513" y="5926138"/>
            <a:ext cx="150812" cy="107950"/>
          </a:xfrm>
          <a:custGeom>
            <a:avLst/>
            <a:gdLst>
              <a:gd name="T0" fmla="*/ 0 w 95"/>
              <a:gd name="T1" fmla="*/ 68 h 68"/>
              <a:gd name="T2" fmla="*/ 0 w 95"/>
              <a:gd name="T3" fmla="*/ 0 h 68"/>
              <a:gd name="T4" fmla="*/ 12 w 95"/>
              <a:gd name="T5" fmla="*/ 0 h 68"/>
              <a:gd name="T6" fmla="*/ 12 w 95"/>
              <a:gd name="T7" fmla="*/ 9 h 68"/>
              <a:gd name="T8" fmla="*/ 15 w 95"/>
              <a:gd name="T9" fmla="*/ 5 h 68"/>
              <a:gd name="T10" fmla="*/ 19 w 95"/>
              <a:gd name="T11" fmla="*/ 2 h 68"/>
              <a:gd name="T12" fmla="*/ 26 w 95"/>
              <a:gd name="T13" fmla="*/ 0 h 68"/>
              <a:gd name="T14" fmla="*/ 31 w 95"/>
              <a:gd name="T15" fmla="*/ 0 h 68"/>
              <a:gd name="T16" fmla="*/ 38 w 95"/>
              <a:gd name="T17" fmla="*/ 0 h 68"/>
              <a:gd name="T18" fmla="*/ 45 w 95"/>
              <a:gd name="T19" fmla="*/ 2 h 68"/>
              <a:gd name="T20" fmla="*/ 48 w 95"/>
              <a:gd name="T21" fmla="*/ 7 h 68"/>
              <a:gd name="T22" fmla="*/ 52 w 95"/>
              <a:gd name="T23" fmla="*/ 12 h 68"/>
              <a:gd name="T24" fmla="*/ 57 w 95"/>
              <a:gd name="T25" fmla="*/ 5 h 68"/>
              <a:gd name="T26" fmla="*/ 64 w 95"/>
              <a:gd name="T27" fmla="*/ 0 h 68"/>
              <a:gd name="T28" fmla="*/ 74 w 95"/>
              <a:gd name="T29" fmla="*/ 0 h 68"/>
              <a:gd name="T30" fmla="*/ 78 w 95"/>
              <a:gd name="T31" fmla="*/ 0 h 68"/>
              <a:gd name="T32" fmla="*/ 83 w 95"/>
              <a:gd name="T33" fmla="*/ 2 h 68"/>
              <a:gd name="T34" fmla="*/ 88 w 95"/>
              <a:gd name="T35" fmla="*/ 5 h 68"/>
              <a:gd name="T36" fmla="*/ 92 w 95"/>
              <a:gd name="T37" fmla="*/ 9 h 68"/>
              <a:gd name="T38" fmla="*/ 92 w 95"/>
              <a:gd name="T39" fmla="*/ 14 h 68"/>
              <a:gd name="T40" fmla="*/ 95 w 95"/>
              <a:gd name="T41" fmla="*/ 21 h 68"/>
              <a:gd name="T42" fmla="*/ 95 w 95"/>
              <a:gd name="T43" fmla="*/ 68 h 68"/>
              <a:gd name="T44" fmla="*/ 83 w 95"/>
              <a:gd name="T45" fmla="*/ 68 h 68"/>
              <a:gd name="T46" fmla="*/ 83 w 95"/>
              <a:gd name="T47" fmla="*/ 26 h 68"/>
              <a:gd name="T48" fmla="*/ 83 w 95"/>
              <a:gd name="T49" fmla="*/ 19 h 68"/>
              <a:gd name="T50" fmla="*/ 81 w 95"/>
              <a:gd name="T51" fmla="*/ 16 h 68"/>
              <a:gd name="T52" fmla="*/ 78 w 95"/>
              <a:gd name="T53" fmla="*/ 14 h 68"/>
              <a:gd name="T54" fmla="*/ 76 w 95"/>
              <a:gd name="T55" fmla="*/ 12 h 68"/>
              <a:gd name="T56" fmla="*/ 74 w 95"/>
              <a:gd name="T57" fmla="*/ 9 h 68"/>
              <a:gd name="T58" fmla="*/ 69 w 95"/>
              <a:gd name="T59" fmla="*/ 9 h 68"/>
              <a:gd name="T60" fmla="*/ 64 w 95"/>
              <a:gd name="T61" fmla="*/ 9 h 68"/>
              <a:gd name="T62" fmla="*/ 57 w 95"/>
              <a:gd name="T63" fmla="*/ 14 h 68"/>
              <a:gd name="T64" fmla="*/ 55 w 95"/>
              <a:gd name="T65" fmla="*/ 19 h 68"/>
              <a:gd name="T66" fmla="*/ 55 w 95"/>
              <a:gd name="T67" fmla="*/ 23 h 68"/>
              <a:gd name="T68" fmla="*/ 52 w 95"/>
              <a:gd name="T69" fmla="*/ 28 h 68"/>
              <a:gd name="T70" fmla="*/ 52 w 95"/>
              <a:gd name="T71" fmla="*/ 68 h 68"/>
              <a:gd name="T72" fmla="*/ 41 w 95"/>
              <a:gd name="T73" fmla="*/ 68 h 68"/>
              <a:gd name="T74" fmla="*/ 41 w 95"/>
              <a:gd name="T75" fmla="*/ 23 h 68"/>
              <a:gd name="T76" fmla="*/ 41 w 95"/>
              <a:gd name="T77" fmla="*/ 19 h 68"/>
              <a:gd name="T78" fmla="*/ 38 w 95"/>
              <a:gd name="T79" fmla="*/ 14 h 68"/>
              <a:gd name="T80" fmla="*/ 36 w 95"/>
              <a:gd name="T81" fmla="*/ 9 h 68"/>
              <a:gd name="T82" fmla="*/ 29 w 95"/>
              <a:gd name="T83" fmla="*/ 9 h 68"/>
              <a:gd name="T84" fmla="*/ 24 w 95"/>
              <a:gd name="T85" fmla="*/ 9 h 68"/>
              <a:gd name="T86" fmla="*/ 19 w 95"/>
              <a:gd name="T87" fmla="*/ 12 h 68"/>
              <a:gd name="T88" fmla="*/ 17 w 95"/>
              <a:gd name="T89" fmla="*/ 14 h 68"/>
              <a:gd name="T90" fmla="*/ 15 w 95"/>
              <a:gd name="T91" fmla="*/ 19 h 68"/>
              <a:gd name="T92" fmla="*/ 12 w 95"/>
              <a:gd name="T93" fmla="*/ 26 h 68"/>
              <a:gd name="T94" fmla="*/ 12 w 95"/>
              <a:gd name="T95" fmla="*/ 33 h 68"/>
              <a:gd name="T96" fmla="*/ 12 w 95"/>
              <a:gd name="T97" fmla="*/ 68 h 68"/>
              <a:gd name="T98" fmla="*/ 0 w 95"/>
              <a:gd name="T99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95" h="68">
                <a:moveTo>
                  <a:pt x="0" y="68"/>
                </a:moveTo>
                <a:lnTo>
                  <a:pt x="0" y="0"/>
                </a:lnTo>
                <a:lnTo>
                  <a:pt x="12" y="0"/>
                </a:lnTo>
                <a:lnTo>
                  <a:pt x="12" y="9"/>
                </a:lnTo>
                <a:lnTo>
                  <a:pt x="15" y="5"/>
                </a:lnTo>
                <a:lnTo>
                  <a:pt x="19" y="2"/>
                </a:lnTo>
                <a:lnTo>
                  <a:pt x="26" y="0"/>
                </a:lnTo>
                <a:lnTo>
                  <a:pt x="31" y="0"/>
                </a:lnTo>
                <a:lnTo>
                  <a:pt x="38" y="0"/>
                </a:lnTo>
                <a:lnTo>
                  <a:pt x="45" y="2"/>
                </a:lnTo>
                <a:lnTo>
                  <a:pt x="48" y="7"/>
                </a:lnTo>
                <a:lnTo>
                  <a:pt x="52" y="12"/>
                </a:lnTo>
                <a:lnTo>
                  <a:pt x="57" y="5"/>
                </a:lnTo>
                <a:lnTo>
                  <a:pt x="64" y="0"/>
                </a:lnTo>
                <a:lnTo>
                  <a:pt x="74" y="0"/>
                </a:lnTo>
                <a:lnTo>
                  <a:pt x="78" y="0"/>
                </a:lnTo>
                <a:lnTo>
                  <a:pt x="83" y="2"/>
                </a:lnTo>
                <a:lnTo>
                  <a:pt x="88" y="5"/>
                </a:lnTo>
                <a:lnTo>
                  <a:pt x="92" y="9"/>
                </a:lnTo>
                <a:lnTo>
                  <a:pt x="92" y="14"/>
                </a:lnTo>
                <a:lnTo>
                  <a:pt x="95" y="21"/>
                </a:lnTo>
                <a:lnTo>
                  <a:pt x="95" y="68"/>
                </a:lnTo>
                <a:lnTo>
                  <a:pt x="83" y="68"/>
                </a:lnTo>
                <a:lnTo>
                  <a:pt x="83" y="26"/>
                </a:lnTo>
                <a:lnTo>
                  <a:pt x="83" y="19"/>
                </a:lnTo>
                <a:lnTo>
                  <a:pt x="81" y="16"/>
                </a:lnTo>
                <a:lnTo>
                  <a:pt x="78" y="14"/>
                </a:lnTo>
                <a:lnTo>
                  <a:pt x="76" y="12"/>
                </a:lnTo>
                <a:lnTo>
                  <a:pt x="74" y="9"/>
                </a:lnTo>
                <a:lnTo>
                  <a:pt x="69" y="9"/>
                </a:lnTo>
                <a:lnTo>
                  <a:pt x="64" y="9"/>
                </a:lnTo>
                <a:lnTo>
                  <a:pt x="57" y="14"/>
                </a:lnTo>
                <a:lnTo>
                  <a:pt x="55" y="19"/>
                </a:lnTo>
                <a:lnTo>
                  <a:pt x="55" y="23"/>
                </a:lnTo>
                <a:lnTo>
                  <a:pt x="52" y="28"/>
                </a:lnTo>
                <a:lnTo>
                  <a:pt x="52" y="68"/>
                </a:lnTo>
                <a:lnTo>
                  <a:pt x="41" y="68"/>
                </a:lnTo>
                <a:lnTo>
                  <a:pt x="41" y="23"/>
                </a:lnTo>
                <a:lnTo>
                  <a:pt x="41" y="19"/>
                </a:lnTo>
                <a:lnTo>
                  <a:pt x="38" y="14"/>
                </a:lnTo>
                <a:lnTo>
                  <a:pt x="36" y="9"/>
                </a:lnTo>
                <a:lnTo>
                  <a:pt x="29" y="9"/>
                </a:lnTo>
                <a:lnTo>
                  <a:pt x="24" y="9"/>
                </a:lnTo>
                <a:lnTo>
                  <a:pt x="19" y="12"/>
                </a:lnTo>
                <a:lnTo>
                  <a:pt x="17" y="14"/>
                </a:lnTo>
                <a:lnTo>
                  <a:pt x="15" y="19"/>
                </a:lnTo>
                <a:lnTo>
                  <a:pt x="12" y="26"/>
                </a:lnTo>
                <a:lnTo>
                  <a:pt x="12" y="33"/>
                </a:lnTo>
                <a:lnTo>
                  <a:pt x="12" y="68"/>
                </a:lnTo>
                <a:lnTo>
                  <a:pt x="0" y="6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84" name="Freeform 432">
            <a:extLst>
              <a:ext uri="{FF2B5EF4-FFF2-40B4-BE49-F238E27FC236}">
                <a16:creationId xmlns:a16="http://schemas.microsoft.com/office/drawing/2014/main" id="{79632E2B-E939-456F-9CAD-5DC51C2DC232}"/>
              </a:ext>
            </a:extLst>
          </p:cNvPr>
          <p:cNvSpPr>
            <a:spLocks noEditPoints="1"/>
          </p:cNvSpPr>
          <p:nvPr/>
        </p:nvSpPr>
        <p:spPr bwMode="auto">
          <a:xfrm>
            <a:off x="4016375" y="5926138"/>
            <a:ext cx="100013" cy="112712"/>
          </a:xfrm>
          <a:custGeom>
            <a:avLst/>
            <a:gdLst>
              <a:gd name="T0" fmla="*/ 42 w 63"/>
              <a:gd name="T1" fmla="*/ 66 h 71"/>
              <a:gd name="T2" fmla="*/ 30 w 63"/>
              <a:gd name="T3" fmla="*/ 71 h 71"/>
              <a:gd name="T4" fmla="*/ 16 w 63"/>
              <a:gd name="T5" fmla="*/ 71 h 71"/>
              <a:gd name="T6" fmla="*/ 7 w 63"/>
              <a:gd name="T7" fmla="*/ 66 h 71"/>
              <a:gd name="T8" fmla="*/ 0 w 63"/>
              <a:gd name="T9" fmla="*/ 52 h 71"/>
              <a:gd name="T10" fmla="*/ 2 w 63"/>
              <a:gd name="T11" fmla="*/ 42 h 71"/>
              <a:gd name="T12" fmla="*/ 9 w 63"/>
              <a:gd name="T13" fmla="*/ 35 h 71"/>
              <a:gd name="T14" fmla="*/ 16 w 63"/>
              <a:gd name="T15" fmla="*/ 31 h 71"/>
              <a:gd name="T16" fmla="*/ 28 w 63"/>
              <a:gd name="T17" fmla="*/ 31 h 71"/>
              <a:gd name="T18" fmla="*/ 47 w 63"/>
              <a:gd name="T19" fmla="*/ 26 h 71"/>
              <a:gd name="T20" fmla="*/ 47 w 63"/>
              <a:gd name="T21" fmla="*/ 23 h 71"/>
              <a:gd name="T22" fmla="*/ 45 w 63"/>
              <a:gd name="T23" fmla="*/ 12 h 71"/>
              <a:gd name="T24" fmla="*/ 30 w 63"/>
              <a:gd name="T25" fmla="*/ 9 h 71"/>
              <a:gd name="T26" fmla="*/ 19 w 63"/>
              <a:gd name="T27" fmla="*/ 12 h 71"/>
              <a:gd name="T28" fmla="*/ 14 w 63"/>
              <a:gd name="T29" fmla="*/ 21 h 71"/>
              <a:gd name="T30" fmla="*/ 4 w 63"/>
              <a:gd name="T31" fmla="*/ 14 h 71"/>
              <a:gd name="T32" fmla="*/ 11 w 63"/>
              <a:gd name="T33" fmla="*/ 5 h 71"/>
              <a:gd name="T34" fmla="*/ 26 w 63"/>
              <a:gd name="T35" fmla="*/ 0 h 71"/>
              <a:gd name="T36" fmla="*/ 40 w 63"/>
              <a:gd name="T37" fmla="*/ 0 h 71"/>
              <a:gd name="T38" fmla="*/ 52 w 63"/>
              <a:gd name="T39" fmla="*/ 2 h 71"/>
              <a:gd name="T40" fmla="*/ 56 w 63"/>
              <a:gd name="T41" fmla="*/ 9 h 71"/>
              <a:gd name="T42" fmla="*/ 59 w 63"/>
              <a:gd name="T43" fmla="*/ 19 h 71"/>
              <a:gd name="T44" fmla="*/ 59 w 63"/>
              <a:gd name="T45" fmla="*/ 40 h 71"/>
              <a:gd name="T46" fmla="*/ 59 w 63"/>
              <a:gd name="T47" fmla="*/ 56 h 71"/>
              <a:gd name="T48" fmla="*/ 61 w 63"/>
              <a:gd name="T49" fmla="*/ 66 h 71"/>
              <a:gd name="T50" fmla="*/ 52 w 63"/>
              <a:gd name="T51" fmla="*/ 68 h 71"/>
              <a:gd name="T52" fmla="*/ 49 w 63"/>
              <a:gd name="T53" fmla="*/ 61 h 71"/>
              <a:gd name="T54" fmla="*/ 40 w 63"/>
              <a:gd name="T55" fmla="*/ 38 h 71"/>
              <a:gd name="T56" fmla="*/ 23 w 63"/>
              <a:gd name="T57" fmla="*/ 40 h 71"/>
              <a:gd name="T58" fmla="*/ 16 w 63"/>
              <a:gd name="T59" fmla="*/ 42 h 71"/>
              <a:gd name="T60" fmla="*/ 14 w 63"/>
              <a:gd name="T61" fmla="*/ 47 h 71"/>
              <a:gd name="T62" fmla="*/ 14 w 63"/>
              <a:gd name="T63" fmla="*/ 54 h 71"/>
              <a:gd name="T64" fmla="*/ 21 w 63"/>
              <a:gd name="T65" fmla="*/ 61 h 71"/>
              <a:gd name="T66" fmla="*/ 33 w 63"/>
              <a:gd name="T67" fmla="*/ 61 h 71"/>
              <a:gd name="T68" fmla="*/ 42 w 63"/>
              <a:gd name="T69" fmla="*/ 54 h 71"/>
              <a:gd name="T70" fmla="*/ 47 w 63"/>
              <a:gd name="T71" fmla="*/ 45 h 71"/>
              <a:gd name="T72" fmla="*/ 47 w 63"/>
              <a:gd name="T73" fmla="*/ 35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3" h="71">
                <a:moveTo>
                  <a:pt x="49" y="61"/>
                </a:moveTo>
                <a:lnTo>
                  <a:pt x="42" y="66"/>
                </a:lnTo>
                <a:lnTo>
                  <a:pt x="35" y="68"/>
                </a:lnTo>
                <a:lnTo>
                  <a:pt x="30" y="71"/>
                </a:lnTo>
                <a:lnTo>
                  <a:pt x="23" y="71"/>
                </a:lnTo>
                <a:lnTo>
                  <a:pt x="16" y="71"/>
                </a:lnTo>
                <a:lnTo>
                  <a:pt x="11" y="68"/>
                </a:lnTo>
                <a:lnTo>
                  <a:pt x="7" y="66"/>
                </a:lnTo>
                <a:lnTo>
                  <a:pt x="2" y="59"/>
                </a:lnTo>
                <a:lnTo>
                  <a:pt x="0" y="52"/>
                </a:lnTo>
                <a:lnTo>
                  <a:pt x="0" y="47"/>
                </a:lnTo>
                <a:lnTo>
                  <a:pt x="2" y="42"/>
                </a:lnTo>
                <a:lnTo>
                  <a:pt x="4" y="38"/>
                </a:lnTo>
                <a:lnTo>
                  <a:pt x="9" y="35"/>
                </a:lnTo>
                <a:lnTo>
                  <a:pt x="11" y="33"/>
                </a:lnTo>
                <a:lnTo>
                  <a:pt x="16" y="31"/>
                </a:lnTo>
                <a:lnTo>
                  <a:pt x="21" y="31"/>
                </a:lnTo>
                <a:lnTo>
                  <a:pt x="28" y="31"/>
                </a:lnTo>
                <a:lnTo>
                  <a:pt x="40" y="28"/>
                </a:lnTo>
                <a:lnTo>
                  <a:pt x="47" y="26"/>
                </a:lnTo>
                <a:lnTo>
                  <a:pt x="47" y="23"/>
                </a:lnTo>
                <a:lnTo>
                  <a:pt x="47" y="23"/>
                </a:lnTo>
                <a:lnTo>
                  <a:pt x="47" y="16"/>
                </a:lnTo>
                <a:lnTo>
                  <a:pt x="45" y="12"/>
                </a:lnTo>
                <a:lnTo>
                  <a:pt x="40" y="9"/>
                </a:lnTo>
                <a:lnTo>
                  <a:pt x="30" y="9"/>
                </a:lnTo>
                <a:lnTo>
                  <a:pt x="23" y="9"/>
                </a:lnTo>
                <a:lnTo>
                  <a:pt x="19" y="12"/>
                </a:lnTo>
                <a:lnTo>
                  <a:pt x="16" y="16"/>
                </a:lnTo>
                <a:lnTo>
                  <a:pt x="14" y="21"/>
                </a:lnTo>
                <a:lnTo>
                  <a:pt x="2" y="21"/>
                </a:lnTo>
                <a:lnTo>
                  <a:pt x="4" y="14"/>
                </a:lnTo>
                <a:lnTo>
                  <a:pt x="7" y="9"/>
                </a:lnTo>
                <a:lnTo>
                  <a:pt x="11" y="5"/>
                </a:lnTo>
                <a:lnTo>
                  <a:pt x="19" y="2"/>
                </a:lnTo>
                <a:lnTo>
                  <a:pt x="26" y="0"/>
                </a:lnTo>
                <a:lnTo>
                  <a:pt x="33" y="0"/>
                </a:lnTo>
                <a:lnTo>
                  <a:pt x="40" y="0"/>
                </a:lnTo>
                <a:lnTo>
                  <a:pt x="47" y="0"/>
                </a:lnTo>
                <a:lnTo>
                  <a:pt x="52" y="2"/>
                </a:lnTo>
                <a:lnTo>
                  <a:pt x="56" y="7"/>
                </a:lnTo>
                <a:lnTo>
                  <a:pt x="56" y="9"/>
                </a:lnTo>
                <a:lnTo>
                  <a:pt x="59" y="14"/>
                </a:lnTo>
                <a:lnTo>
                  <a:pt x="59" y="19"/>
                </a:lnTo>
                <a:lnTo>
                  <a:pt x="59" y="26"/>
                </a:lnTo>
                <a:lnTo>
                  <a:pt x="59" y="40"/>
                </a:lnTo>
                <a:lnTo>
                  <a:pt x="59" y="49"/>
                </a:lnTo>
                <a:lnTo>
                  <a:pt x="59" y="56"/>
                </a:lnTo>
                <a:lnTo>
                  <a:pt x="61" y="61"/>
                </a:lnTo>
                <a:lnTo>
                  <a:pt x="61" y="66"/>
                </a:lnTo>
                <a:lnTo>
                  <a:pt x="63" y="68"/>
                </a:lnTo>
                <a:lnTo>
                  <a:pt x="52" y="68"/>
                </a:lnTo>
                <a:lnTo>
                  <a:pt x="49" y="66"/>
                </a:lnTo>
                <a:lnTo>
                  <a:pt x="49" y="61"/>
                </a:lnTo>
                <a:close/>
                <a:moveTo>
                  <a:pt x="47" y="35"/>
                </a:moveTo>
                <a:lnTo>
                  <a:pt x="40" y="38"/>
                </a:lnTo>
                <a:lnTo>
                  <a:pt x="28" y="40"/>
                </a:lnTo>
                <a:lnTo>
                  <a:pt x="23" y="40"/>
                </a:lnTo>
                <a:lnTo>
                  <a:pt x="19" y="42"/>
                </a:lnTo>
                <a:lnTo>
                  <a:pt x="16" y="42"/>
                </a:lnTo>
                <a:lnTo>
                  <a:pt x="14" y="45"/>
                </a:lnTo>
                <a:lnTo>
                  <a:pt x="14" y="47"/>
                </a:lnTo>
                <a:lnTo>
                  <a:pt x="11" y="52"/>
                </a:lnTo>
                <a:lnTo>
                  <a:pt x="14" y="54"/>
                </a:lnTo>
                <a:lnTo>
                  <a:pt x="16" y="59"/>
                </a:lnTo>
                <a:lnTo>
                  <a:pt x="21" y="61"/>
                </a:lnTo>
                <a:lnTo>
                  <a:pt x="26" y="61"/>
                </a:lnTo>
                <a:lnTo>
                  <a:pt x="33" y="61"/>
                </a:lnTo>
                <a:lnTo>
                  <a:pt x="37" y="59"/>
                </a:lnTo>
                <a:lnTo>
                  <a:pt x="42" y="54"/>
                </a:lnTo>
                <a:lnTo>
                  <a:pt x="47" y="49"/>
                </a:lnTo>
                <a:lnTo>
                  <a:pt x="47" y="45"/>
                </a:lnTo>
                <a:lnTo>
                  <a:pt x="47" y="40"/>
                </a:lnTo>
                <a:lnTo>
                  <a:pt x="47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85" name="Freeform 433">
            <a:extLst>
              <a:ext uri="{FF2B5EF4-FFF2-40B4-BE49-F238E27FC236}">
                <a16:creationId xmlns:a16="http://schemas.microsoft.com/office/drawing/2014/main" id="{B90E7E33-1490-4010-AC2A-6308215B28F5}"/>
              </a:ext>
            </a:extLst>
          </p:cNvPr>
          <p:cNvSpPr>
            <a:spLocks/>
          </p:cNvSpPr>
          <p:nvPr/>
        </p:nvSpPr>
        <p:spPr bwMode="auto">
          <a:xfrm>
            <a:off x="4132263" y="5926138"/>
            <a:ext cx="90487" cy="112712"/>
          </a:xfrm>
          <a:custGeom>
            <a:avLst/>
            <a:gdLst>
              <a:gd name="T0" fmla="*/ 12 w 57"/>
              <a:gd name="T1" fmla="*/ 47 h 71"/>
              <a:gd name="T2" fmla="*/ 16 w 57"/>
              <a:gd name="T3" fmla="*/ 56 h 71"/>
              <a:gd name="T4" fmla="*/ 28 w 57"/>
              <a:gd name="T5" fmla="*/ 61 h 71"/>
              <a:gd name="T6" fmla="*/ 40 w 57"/>
              <a:gd name="T7" fmla="*/ 59 h 71"/>
              <a:gd name="T8" fmla="*/ 45 w 57"/>
              <a:gd name="T9" fmla="*/ 49 h 71"/>
              <a:gd name="T10" fmla="*/ 42 w 57"/>
              <a:gd name="T11" fmla="*/ 45 h 71"/>
              <a:gd name="T12" fmla="*/ 31 w 57"/>
              <a:gd name="T13" fmla="*/ 40 h 71"/>
              <a:gd name="T14" fmla="*/ 12 w 57"/>
              <a:gd name="T15" fmla="*/ 35 h 71"/>
              <a:gd name="T16" fmla="*/ 5 w 57"/>
              <a:gd name="T17" fmla="*/ 28 h 71"/>
              <a:gd name="T18" fmla="*/ 2 w 57"/>
              <a:gd name="T19" fmla="*/ 19 h 71"/>
              <a:gd name="T20" fmla="*/ 5 w 57"/>
              <a:gd name="T21" fmla="*/ 9 h 71"/>
              <a:gd name="T22" fmla="*/ 9 w 57"/>
              <a:gd name="T23" fmla="*/ 5 h 71"/>
              <a:gd name="T24" fmla="*/ 16 w 57"/>
              <a:gd name="T25" fmla="*/ 0 h 71"/>
              <a:gd name="T26" fmla="*/ 26 w 57"/>
              <a:gd name="T27" fmla="*/ 0 h 71"/>
              <a:gd name="T28" fmla="*/ 42 w 57"/>
              <a:gd name="T29" fmla="*/ 2 h 71"/>
              <a:gd name="T30" fmla="*/ 49 w 57"/>
              <a:gd name="T31" fmla="*/ 7 h 71"/>
              <a:gd name="T32" fmla="*/ 54 w 57"/>
              <a:gd name="T33" fmla="*/ 19 h 71"/>
              <a:gd name="T34" fmla="*/ 42 w 57"/>
              <a:gd name="T35" fmla="*/ 14 h 71"/>
              <a:gd name="T36" fmla="*/ 33 w 57"/>
              <a:gd name="T37" fmla="*/ 9 h 71"/>
              <a:gd name="T38" fmla="*/ 21 w 57"/>
              <a:gd name="T39" fmla="*/ 9 h 71"/>
              <a:gd name="T40" fmla="*/ 14 w 57"/>
              <a:gd name="T41" fmla="*/ 14 h 71"/>
              <a:gd name="T42" fmla="*/ 14 w 57"/>
              <a:gd name="T43" fmla="*/ 19 h 71"/>
              <a:gd name="T44" fmla="*/ 16 w 57"/>
              <a:gd name="T45" fmla="*/ 23 h 71"/>
              <a:gd name="T46" fmla="*/ 23 w 57"/>
              <a:gd name="T47" fmla="*/ 26 h 71"/>
              <a:gd name="T48" fmla="*/ 40 w 57"/>
              <a:gd name="T49" fmla="*/ 31 h 71"/>
              <a:gd name="T50" fmla="*/ 52 w 57"/>
              <a:gd name="T51" fmla="*/ 35 h 71"/>
              <a:gd name="T52" fmla="*/ 57 w 57"/>
              <a:gd name="T53" fmla="*/ 42 h 71"/>
              <a:gd name="T54" fmla="*/ 57 w 57"/>
              <a:gd name="T55" fmla="*/ 54 h 71"/>
              <a:gd name="T56" fmla="*/ 49 w 57"/>
              <a:gd name="T57" fmla="*/ 64 h 71"/>
              <a:gd name="T58" fmla="*/ 38 w 57"/>
              <a:gd name="T59" fmla="*/ 71 h 71"/>
              <a:gd name="T60" fmla="*/ 21 w 57"/>
              <a:gd name="T61" fmla="*/ 71 h 71"/>
              <a:gd name="T62" fmla="*/ 9 w 57"/>
              <a:gd name="T63" fmla="*/ 66 h 71"/>
              <a:gd name="T64" fmla="*/ 2 w 57"/>
              <a:gd name="T65" fmla="*/ 54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7" h="71">
                <a:moveTo>
                  <a:pt x="0" y="49"/>
                </a:moveTo>
                <a:lnTo>
                  <a:pt x="12" y="47"/>
                </a:lnTo>
                <a:lnTo>
                  <a:pt x="14" y="52"/>
                </a:lnTo>
                <a:lnTo>
                  <a:pt x="16" y="56"/>
                </a:lnTo>
                <a:lnTo>
                  <a:pt x="21" y="61"/>
                </a:lnTo>
                <a:lnTo>
                  <a:pt x="28" y="61"/>
                </a:lnTo>
                <a:lnTo>
                  <a:pt x="35" y="61"/>
                </a:lnTo>
                <a:lnTo>
                  <a:pt x="40" y="59"/>
                </a:lnTo>
                <a:lnTo>
                  <a:pt x="45" y="54"/>
                </a:lnTo>
                <a:lnTo>
                  <a:pt x="45" y="49"/>
                </a:lnTo>
                <a:lnTo>
                  <a:pt x="45" y="47"/>
                </a:lnTo>
                <a:lnTo>
                  <a:pt x="42" y="45"/>
                </a:lnTo>
                <a:lnTo>
                  <a:pt x="38" y="42"/>
                </a:lnTo>
                <a:lnTo>
                  <a:pt x="31" y="40"/>
                </a:lnTo>
                <a:lnTo>
                  <a:pt x="19" y="38"/>
                </a:lnTo>
                <a:lnTo>
                  <a:pt x="12" y="35"/>
                </a:lnTo>
                <a:lnTo>
                  <a:pt x="7" y="31"/>
                </a:lnTo>
                <a:lnTo>
                  <a:pt x="5" y="28"/>
                </a:lnTo>
                <a:lnTo>
                  <a:pt x="2" y="23"/>
                </a:lnTo>
                <a:lnTo>
                  <a:pt x="2" y="19"/>
                </a:lnTo>
                <a:lnTo>
                  <a:pt x="2" y="14"/>
                </a:lnTo>
                <a:lnTo>
                  <a:pt x="5" y="9"/>
                </a:lnTo>
                <a:lnTo>
                  <a:pt x="7" y="7"/>
                </a:lnTo>
                <a:lnTo>
                  <a:pt x="9" y="5"/>
                </a:lnTo>
                <a:lnTo>
                  <a:pt x="12" y="2"/>
                </a:lnTo>
                <a:lnTo>
                  <a:pt x="16" y="0"/>
                </a:lnTo>
                <a:lnTo>
                  <a:pt x="21" y="0"/>
                </a:lnTo>
                <a:lnTo>
                  <a:pt x="26" y="0"/>
                </a:lnTo>
                <a:lnTo>
                  <a:pt x="35" y="0"/>
                </a:lnTo>
                <a:lnTo>
                  <a:pt x="42" y="2"/>
                </a:lnTo>
                <a:lnTo>
                  <a:pt x="47" y="5"/>
                </a:lnTo>
                <a:lnTo>
                  <a:pt x="49" y="7"/>
                </a:lnTo>
                <a:lnTo>
                  <a:pt x="52" y="12"/>
                </a:lnTo>
                <a:lnTo>
                  <a:pt x="54" y="19"/>
                </a:lnTo>
                <a:lnTo>
                  <a:pt x="42" y="19"/>
                </a:lnTo>
                <a:lnTo>
                  <a:pt x="42" y="14"/>
                </a:lnTo>
                <a:lnTo>
                  <a:pt x="38" y="12"/>
                </a:lnTo>
                <a:lnTo>
                  <a:pt x="33" y="9"/>
                </a:lnTo>
                <a:lnTo>
                  <a:pt x="28" y="9"/>
                </a:lnTo>
                <a:lnTo>
                  <a:pt x="21" y="9"/>
                </a:lnTo>
                <a:lnTo>
                  <a:pt x="16" y="12"/>
                </a:lnTo>
                <a:lnTo>
                  <a:pt x="14" y="14"/>
                </a:lnTo>
                <a:lnTo>
                  <a:pt x="14" y="16"/>
                </a:lnTo>
                <a:lnTo>
                  <a:pt x="14" y="19"/>
                </a:lnTo>
                <a:lnTo>
                  <a:pt x="14" y="21"/>
                </a:lnTo>
                <a:lnTo>
                  <a:pt x="16" y="23"/>
                </a:lnTo>
                <a:lnTo>
                  <a:pt x="19" y="23"/>
                </a:lnTo>
                <a:lnTo>
                  <a:pt x="23" y="26"/>
                </a:lnTo>
                <a:lnTo>
                  <a:pt x="28" y="28"/>
                </a:lnTo>
                <a:lnTo>
                  <a:pt x="40" y="31"/>
                </a:lnTo>
                <a:lnTo>
                  <a:pt x="47" y="33"/>
                </a:lnTo>
                <a:lnTo>
                  <a:pt x="52" y="35"/>
                </a:lnTo>
                <a:lnTo>
                  <a:pt x="54" y="40"/>
                </a:lnTo>
                <a:lnTo>
                  <a:pt x="57" y="42"/>
                </a:lnTo>
                <a:lnTo>
                  <a:pt x="57" y="49"/>
                </a:lnTo>
                <a:lnTo>
                  <a:pt x="57" y="54"/>
                </a:lnTo>
                <a:lnTo>
                  <a:pt x="54" y="59"/>
                </a:lnTo>
                <a:lnTo>
                  <a:pt x="49" y="64"/>
                </a:lnTo>
                <a:lnTo>
                  <a:pt x="45" y="68"/>
                </a:lnTo>
                <a:lnTo>
                  <a:pt x="38" y="71"/>
                </a:lnTo>
                <a:lnTo>
                  <a:pt x="28" y="71"/>
                </a:lnTo>
                <a:lnTo>
                  <a:pt x="21" y="71"/>
                </a:lnTo>
                <a:lnTo>
                  <a:pt x="14" y="68"/>
                </a:lnTo>
                <a:lnTo>
                  <a:pt x="9" y="66"/>
                </a:lnTo>
                <a:lnTo>
                  <a:pt x="5" y="61"/>
                </a:lnTo>
                <a:lnTo>
                  <a:pt x="2" y="54"/>
                </a:lnTo>
                <a:lnTo>
                  <a:pt x="0" y="4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86" name="Freeform 434">
            <a:extLst>
              <a:ext uri="{FF2B5EF4-FFF2-40B4-BE49-F238E27FC236}">
                <a16:creationId xmlns:a16="http://schemas.microsoft.com/office/drawing/2014/main" id="{C0D85564-9EB4-4254-9074-F317A352EC37}"/>
              </a:ext>
            </a:extLst>
          </p:cNvPr>
          <p:cNvSpPr>
            <a:spLocks/>
          </p:cNvSpPr>
          <p:nvPr/>
        </p:nvSpPr>
        <p:spPr bwMode="auto">
          <a:xfrm>
            <a:off x="4237038" y="5926138"/>
            <a:ext cx="90487" cy="112712"/>
          </a:xfrm>
          <a:custGeom>
            <a:avLst/>
            <a:gdLst>
              <a:gd name="T0" fmla="*/ 12 w 57"/>
              <a:gd name="T1" fmla="*/ 47 h 71"/>
              <a:gd name="T2" fmla="*/ 17 w 57"/>
              <a:gd name="T3" fmla="*/ 56 h 71"/>
              <a:gd name="T4" fmla="*/ 28 w 57"/>
              <a:gd name="T5" fmla="*/ 61 h 71"/>
              <a:gd name="T6" fmla="*/ 40 w 57"/>
              <a:gd name="T7" fmla="*/ 59 h 71"/>
              <a:gd name="T8" fmla="*/ 45 w 57"/>
              <a:gd name="T9" fmla="*/ 49 h 71"/>
              <a:gd name="T10" fmla="*/ 42 w 57"/>
              <a:gd name="T11" fmla="*/ 45 h 71"/>
              <a:gd name="T12" fmla="*/ 31 w 57"/>
              <a:gd name="T13" fmla="*/ 40 h 71"/>
              <a:gd name="T14" fmla="*/ 12 w 57"/>
              <a:gd name="T15" fmla="*/ 35 h 71"/>
              <a:gd name="T16" fmla="*/ 5 w 57"/>
              <a:gd name="T17" fmla="*/ 28 h 71"/>
              <a:gd name="T18" fmla="*/ 2 w 57"/>
              <a:gd name="T19" fmla="*/ 19 h 71"/>
              <a:gd name="T20" fmla="*/ 5 w 57"/>
              <a:gd name="T21" fmla="*/ 9 h 71"/>
              <a:gd name="T22" fmla="*/ 9 w 57"/>
              <a:gd name="T23" fmla="*/ 5 h 71"/>
              <a:gd name="T24" fmla="*/ 17 w 57"/>
              <a:gd name="T25" fmla="*/ 0 h 71"/>
              <a:gd name="T26" fmla="*/ 26 w 57"/>
              <a:gd name="T27" fmla="*/ 0 h 71"/>
              <a:gd name="T28" fmla="*/ 42 w 57"/>
              <a:gd name="T29" fmla="*/ 2 h 71"/>
              <a:gd name="T30" fmla="*/ 50 w 57"/>
              <a:gd name="T31" fmla="*/ 7 h 71"/>
              <a:gd name="T32" fmla="*/ 54 w 57"/>
              <a:gd name="T33" fmla="*/ 19 h 71"/>
              <a:gd name="T34" fmla="*/ 42 w 57"/>
              <a:gd name="T35" fmla="*/ 14 h 71"/>
              <a:gd name="T36" fmla="*/ 33 w 57"/>
              <a:gd name="T37" fmla="*/ 9 h 71"/>
              <a:gd name="T38" fmla="*/ 21 w 57"/>
              <a:gd name="T39" fmla="*/ 9 h 71"/>
              <a:gd name="T40" fmla="*/ 14 w 57"/>
              <a:gd name="T41" fmla="*/ 14 h 71"/>
              <a:gd name="T42" fmla="*/ 14 w 57"/>
              <a:gd name="T43" fmla="*/ 19 h 71"/>
              <a:gd name="T44" fmla="*/ 17 w 57"/>
              <a:gd name="T45" fmla="*/ 23 h 71"/>
              <a:gd name="T46" fmla="*/ 24 w 57"/>
              <a:gd name="T47" fmla="*/ 26 h 71"/>
              <a:gd name="T48" fmla="*/ 40 w 57"/>
              <a:gd name="T49" fmla="*/ 31 h 71"/>
              <a:gd name="T50" fmla="*/ 52 w 57"/>
              <a:gd name="T51" fmla="*/ 35 h 71"/>
              <a:gd name="T52" fmla="*/ 57 w 57"/>
              <a:gd name="T53" fmla="*/ 42 h 71"/>
              <a:gd name="T54" fmla="*/ 57 w 57"/>
              <a:gd name="T55" fmla="*/ 54 h 71"/>
              <a:gd name="T56" fmla="*/ 50 w 57"/>
              <a:gd name="T57" fmla="*/ 64 h 71"/>
              <a:gd name="T58" fmla="*/ 38 w 57"/>
              <a:gd name="T59" fmla="*/ 71 h 71"/>
              <a:gd name="T60" fmla="*/ 21 w 57"/>
              <a:gd name="T61" fmla="*/ 71 h 71"/>
              <a:gd name="T62" fmla="*/ 9 w 57"/>
              <a:gd name="T63" fmla="*/ 66 h 71"/>
              <a:gd name="T64" fmla="*/ 2 w 57"/>
              <a:gd name="T65" fmla="*/ 54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7" h="71">
                <a:moveTo>
                  <a:pt x="0" y="49"/>
                </a:moveTo>
                <a:lnTo>
                  <a:pt x="12" y="47"/>
                </a:lnTo>
                <a:lnTo>
                  <a:pt x="14" y="52"/>
                </a:lnTo>
                <a:lnTo>
                  <a:pt x="17" y="56"/>
                </a:lnTo>
                <a:lnTo>
                  <a:pt x="21" y="61"/>
                </a:lnTo>
                <a:lnTo>
                  <a:pt x="28" y="61"/>
                </a:lnTo>
                <a:lnTo>
                  <a:pt x="35" y="61"/>
                </a:lnTo>
                <a:lnTo>
                  <a:pt x="40" y="59"/>
                </a:lnTo>
                <a:lnTo>
                  <a:pt x="45" y="54"/>
                </a:lnTo>
                <a:lnTo>
                  <a:pt x="45" y="49"/>
                </a:lnTo>
                <a:lnTo>
                  <a:pt x="45" y="47"/>
                </a:lnTo>
                <a:lnTo>
                  <a:pt x="42" y="45"/>
                </a:lnTo>
                <a:lnTo>
                  <a:pt x="38" y="42"/>
                </a:lnTo>
                <a:lnTo>
                  <a:pt x="31" y="40"/>
                </a:lnTo>
                <a:lnTo>
                  <a:pt x="19" y="38"/>
                </a:lnTo>
                <a:lnTo>
                  <a:pt x="12" y="35"/>
                </a:lnTo>
                <a:lnTo>
                  <a:pt x="7" y="31"/>
                </a:lnTo>
                <a:lnTo>
                  <a:pt x="5" y="28"/>
                </a:lnTo>
                <a:lnTo>
                  <a:pt x="2" y="23"/>
                </a:lnTo>
                <a:lnTo>
                  <a:pt x="2" y="19"/>
                </a:lnTo>
                <a:lnTo>
                  <a:pt x="2" y="14"/>
                </a:lnTo>
                <a:lnTo>
                  <a:pt x="5" y="9"/>
                </a:lnTo>
                <a:lnTo>
                  <a:pt x="7" y="7"/>
                </a:lnTo>
                <a:lnTo>
                  <a:pt x="9" y="5"/>
                </a:lnTo>
                <a:lnTo>
                  <a:pt x="12" y="2"/>
                </a:lnTo>
                <a:lnTo>
                  <a:pt x="17" y="0"/>
                </a:lnTo>
                <a:lnTo>
                  <a:pt x="21" y="0"/>
                </a:lnTo>
                <a:lnTo>
                  <a:pt x="26" y="0"/>
                </a:lnTo>
                <a:lnTo>
                  <a:pt x="35" y="0"/>
                </a:lnTo>
                <a:lnTo>
                  <a:pt x="42" y="2"/>
                </a:lnTo>
                <a:lnTo>
                  <a:pt x="47" y="5"/>
                </a:lnTo>
                <a:lnTo>
                  <a:pt x="50" y="7"/>
                </a:lnTo>
                <a:lnTo>
                  <a:pt x="52" y="12"/>
                </a:lnTo>
                <a:lnTo>
                  <a:pt x="54" y="19"/>
                </a:lnTo>
                <a:lnTo>
                  <a:pt x="42" y="19"/>
                </a:lnTo>
                <a:lnTo>
                  <a:pt x="42" y="14"/>
                </a:lnTo>
                <a:lnTo>
                  <a:pt x="38" y="12"/>
                </a:lnTo>
                <a:lnTo>
                  <a:pt x="33" y="9"/>
                </a:lnTo>
                <a:lnTo>
                  <a:pt x="28" y="9"/>
                </a:lnTo>
                <a:lnTo>
                  <a:pt x="21" y="9"/>
                </a:lnTo>
                <a:lnTo>
                  <a:pt x="17" y="12"/>
                </a:lnTo>
                <a:lnTo>
                  <a:pt x="14" y="14"/>
                </a:lnTo>
                <a:lnTo>
                  <a:pt x="14" y="16"/>
                </a:lnTo>
                <a:lnTo>
                  <a:pt x="14" y="19"/>
                </a:lnTo>
                <a:lnTo>
                  <a:pt x="14" y="21"/>
                </a:lnTo>
                <a:lnTo>
                  <a:pt x="17" y="23"/>
                </a:lnTo>
                <a:lnTo>
                  <a:pt x="19" y="23"/>
                </a:lnTo>
                <a:lnTo>
                  <a:pt x="24" y="26"/>
                </a:lnTo>
                <a:lnTo>
                  <a:pt x="28" y="28"/>
                </a:lnTo>
                <a:lnTo>
                  <a:pt x="40" y="31"/>
                </a:lnTo>
                <a:lnTo>
                  <a:pt x="47" y="33"/>
                </a:lnTo>
                <a:lnTo>
                  <a:pt x="52" y="35"/>
                </a:lnTo>
                <a:lnTo>
                  <a:pt x="54" y="40"/>
                </a:lnTo>
                <a:lnTo>
                  <a:pt x="57" y="42"/>
                </a:lnTo>
                <a:lnTo>
                  <a:pt x="57" y="49"/>
                </a:lnTo>
                <a:lnTo>
                  <a:pt x="57" y="54"/>
                </a:lnTo>
                <a:lnTo>
                  <a:pt x="54" y="59"/>
                </a:lnTo>
                <a:lnTo>
                  <a:pt x="50" y="64"/>
                </a:lnTo>
                <a:lnTo>
                  <a:pt x="45" y="68"/>
                </a:lnTo>
                <a:lnTo>
                  <a:pt x="38" y="71"/>
                </a:lnTo>
                <a:lnTo>
                  <a:pt x="28" y="71"/>
                </a:lnTo>
                <a:lnTo>
                  <a:pt x="21" y="71"/>
                </a:lnTo>
                <a:lnTo>
                  <a:pt x="14" y="68"/>
                </a:lnTo>
                <a:lnTo>
                  <a:pt x="9" y="66"/>
                </a:lnTo>
                <a:lnTo>
                  <a:pt x="5" y="61"/>
                </a:lnTo>
                <a:lnTo>
                  <a:pt x="2" y="54"/>
                </a:lnTo>
                <a:lnTo>
                  <a:pt x="0" y="4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87" name="Freeform 435">
            <a:extLst>
              <a:ext uri="{FF2B5EF4-FFF2-40B4-BE49-F238E27FC236}">
                <a16:creationId xmlns:a16="http://schemas.microsoft.com/office/drawing/2014/main" id="{8D448179-701A-4378-9347-57BC878ED4EB}"/>
              </a:ext>
            </a:extLst>
          </p:cNvPr>
          <p:cNvSpPr>
            <a:spLocks noEditPoints="1"/>
          </p:cNvSpPr>
          <p:nvPr/>
        </p:nvSpPr>
        <p:spPr bwMode="auto">
          <a:xfrm>
            <a:off x="4402138" y="5926138"/>
            <a:ext cx="101600" cy="112712"/>
          </a:xfrm>
          <a:custGeom>
            <a:avLst/>
            <a:gdLst>
              <a:gd name="T0" fmla="*/ 49 w 64"/>
              <a:gd name="T1" fmla="*/ 47 h 71"/>
              <a:gd name="T2" fmla="*/ 64 w 64"/>
              <a:gd name="T3" fmla="*/ 49 h 71"/>
              <a:gd name="T4" fmla="*/ 59 w 64"/>
              <a:gd name="T5" fmla="*/ 54 h 71"/>
              <a:gd name="T6" fmla="*/ 57 w 64"/>
              <a:gd name="T7" fmla="*/ 61 h 71"/>
              <a:gd name="T8" fmla="*/ 52 w 64"/>
              <a:gd name="T9" fmla="*/ 66 h 71"/>
              <a:gd name="T10" fmla="*/ 47 w 64"/>
              <a:gd name="T11" fmla="*/ 68 h 71"/>
              <a:gd name="T12" fmla="*/ 40 w 64"/>
              <a:gd name="T13" fmla="*/ 71 h 71"/>
              <a:gd name="T14" fmla="*/ 33 w 64"/>
              <a:gd name="T15" fmla="*/ 71 h 71"/>
              <a:gd name="T16" fmla="*/ 24 w 64"/>
              <a:gd name="T17" fmla="*/ 71 h 71"/>
              <a:gd name="T18" fmla="*/ 14 w 64"/>
              <a:gd name="T19" fmla="*/ 66 h 71"/>
              <a:gd name="T20" fmla="*/ 9 w 64"/>
              <a:gd name="T21" fmla="*/ 61 h 71"/>
              <a:gd name="T22" fmla="*/ 5 w 64"/>
              <a:gd name="T23" fmla="*/ 54 h 71"/>
              <a:gd name="T24" fmla="*/ 0 w 64"/>
              <a:gd name="T25" fmla="*/ 45 h 71"/>
              <a:gd name="T26" fmla="*/ 0 w 64"/>
              <a:gd name="T27" fmla="*/ 35 h 71"/>
              <a:gd name="T28" fmla="*/ 0 w 64"/>
              <a:gd name="T29" fmla="*/ 26 h 71"/>
              <a:gd name="T30" fmla="*/ 5 w 64"/>
              <a:gd name="T31" fmla="*/ 16 h 71"/>
              <a:gd name="T32" fmla="*/ 9 w 64"/>
              <a:gd name="T33" fmla="*/ 9 h 71"/>
              <a:gd name="T34" fmla="*/ 14 w 64"/>
              <a:gd name="T35" fmla="*/ 2 h 71"/>
              <a:gd name="T36" fmla="*/ 24 w 64"/>
              <a:gd name="T37" fmla="*/ 0 h 71"/>
              <a:gd name="T38" fmla="*/ 31 w 64"/>
              <a:gd name="T39" fmla="*/ 0 h 71"/>
              <a:gd name="T40" fmla="*/ 40 w 64"/>
              <a:gd name="T41" fmla="*/ 0 h 71"/>
              <a:gd name="T42" fmla="*/ 47 w 64"/>
              <a:gd name="T43" fmla="*/ 2 h 71"/>
              <a:gd name="T44" fmla="*/ 54 w 64"/>
              <a:gd name="T45" fmla="*/ 9 h 71"/>
              <a:gd name="T46" fmla="*/ 59 w 64"/>
              <a:gd name="T47" fmla="*/ 16 h 71"/>
              <a:gd name="T48" fmla="*/ 61 w 64"/>
              <a:gd name="T49" fmla="*/ 23 h 71"/>
              <a:gd name="T50" fmla="*/ 64 w 64"/>
              <a:gd name="T51" fmla="*/ 35 h 71"/>
              <a:gd name="T52" fmla="*/ 64 w 64"/>
              <a:gd name="T53" fmla="*/ 35 h 71"/>
              <a:gd name="T54" fmla="*/ 64 w 64"/>
              <a:gd name="T55" fmla="*/ 38 h 71"/>
              <a:gd name="T56" fmla="*/ 12 w 64"/>
              <a:gd name="T57" fmla="*/ 38 h 71"/>
              <a:gd name="T58" fmla="*/ 12 w 64"/>
              <a:gd name="T59" fmla="*/ 45 h 71"/>
              <a:gd name="T60" fmla="*/ 14 w 64"/>
              <a:gd name="T61" fmla="*/ 49 h 71"/>
              <a:gd name="T62" fmla="*/ 19 w 64"/>
              <a:gd name="T63" fmla="*/ 54 h 71"/>
              <a:gd name="T64" fmla="*/ 24 w 64"/>
              <a:gd name="T65" fmla="*/ 59 h 71"/>
              <a:gd name="T66" fmla="*/ 33 w 64"/>
              <a:gd name="T67" fmla="*/ 61 h 71"/>
              <a:gd name="T68" fmla="*/ 38 w 64"/>
              <a:gd name="T69" fmla="*/ 61 h 71"/>
              <a:gd name="T70" fmla="*/ 42 w 64"/>
              <a:gd name="T71" fmla="*/ 56 h 71"/>
              <a:gd name="T72" fmla="*/ 47 w 64"/>
              <a:gd name="T73" fmla="*/ 54 h 71"/>
              <a:gd name="T74" fmla="*/ 49 w 64"/>
              <a:gd name="T75" fmla="*/ 47 h 71"/>
              <a:gd name="T76" fmla="*/ 12 w 64"/>
              <a:gd name="T77" fmla="*/ 28 h 71"/>
              <a:gd name="T78" fmla="*/ 49 w 64"/>
              <a:gd name="T79" fmla="*/ 28 h 71"/>
              <a:gd name="T80" fmla="*/ 49 w 64"/>
              <a:gd name="T81" fmla="*/ 21 h 71"/>
              <a:gd name="T82" fmla="*/ 47 w 64"/>
              <a:gd name="T83" fmla="*/ 16 h 71"/>
              <a:gd name="T84" fmla="*/ 42 w 64"/>
              <a:gd name="T85" fmla="*/ 12 h 71"/>
              <a:gd name="T86" fmla="*/ 38 w 64"/>
              <a:gd name="T87" fmla="*/ 9 h 71"/>
              <a:gd name="T88" fmla="*/ 33 w 64"/>
              <a:gd name="T89" fmla="*/ 9 h 71"/>
              <a:gd name="T90" fmla="*/ 24 w 64"/>
              <a:gd name="T91" fmla="*/ 9 h 71"/>
              <a:gd name="T92" fmla="*/ 19 w 64"/>
              <a:gd name="T93" fmla="*/ 14 h 71"/>
              <a:gd name="T94" fmla="*/ 14 w 64"/>
              <a:gd name="T95" fmla="*/ 21 h 71"/>
              <a:gd name="T96" fmla="*/ 12 w 64"/>
              <a:gd name="T97" fmla="*/ 28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4" h="71">
                <a:moveTo>
                  <a:pt x="49" y="47"/>
                </a:moveTo>
                <a:lnTo>
                  <a:pt x="64" y="49"/>
                </a:lnTo>
                <a:lnTo>
                  <a:pt x="59" y="54"/>
                </a:lnTo>
                <a:lnTo>
                  <a:pt x="57" y="61"/>
                </a:lnTo>
                <a:lnTo>
                  <a:pt x="52" y="66"/>
                </a:lnTo>
                <a:lnTo>
                  <a:pt x="47" y="68"/>
                </a:lnTo>
                <a:lnTo>
                  <a:pt x="40" y="71"/>
                </a:lnTo>
                <a:lnTo>
                  <a:pt x="33" y="71"/>
                </a:lnTo>
                <a:lnTo>
                  <a:pt x="24" y="71"/>
                </a:lnTo>
                <a:lnTo>
                  <a:pt x="14" y="66"/>
                </a:lnTo>
                <a:lnTo>
                  <a:pt x="9" y="61"/>
                </a:lnTo>
                <a:lnTo>
                  <a:pt x="5" y="54"/>
                </a:lnTo>
                <a:lnTo>
                  <a:pt x="0" y="45"/>
                </a:lnTo>
                <a:lnTo>
                  <a:pt x="0" y="35"/>
                </a:lnTo>
                <a:lnTo>
                  <a:pt x="0" y="26"/>
                </a:lnTo>
                <a:lnTo>
                  <a:pt x="5" y="16"/>
                </a:lnTo>
                <a:lnTo>
                  <a:pt x="9" y="9"/>
                </a:lnTo>
                <a:lnTo>
                  <a:pt x="14" y="2"/>
                </a:lnTo>
                <a:lnTo>
                  <a:pt x="24" y="0"/>
                </a:lnTo>
                <a:lnTo>
                  <a:pt x="31" y="0"/>
                </a:lnTo>
                <a:lnTo>
                  <a:pt x="40" y="0"/>
                </a:lnTo>
                <a:lnTo>
                  <a:pt x="47" y="2"/>
                </a:lnTo>
                <a:lnTo>
                  <a:pt x="54" y="9"/>
                </a:lnTo>
                <a:lnTo>
                  <a:pt x="59" y="16"/>
                </a:lnTo>
                <a:lnTo>
                  <a:pt x="61" y="23"/>
                </a:lnTo>
                <a:lnTo>
                  <a:pt x="64" y="35"/>
                </a:lnTo>
                <a:lnTo>
                  <a:pt x="64" y="35"/>
                </a:lnTo>
                <a:lnTo>
                  <a:pt x="64" y="38"/>
                </a:lnTo>
                <a:lnTo>
                  <a:pt x="12" y="38"/>
                </a:lnTo>
                <a:lnTo>
                  <a:pt x="12" y="45"/>
                </a:lnTo>
                <a:lnTo>
                  <a:pt x="14" y="49"/>
                </a:lnTo>
                <a:lnTo>
                  <a:pt x="19" y="54"/>
                </a:lnTo>
                <a:lnTo>
                  <a:pt x="24" y="59"/>
                </a:lnTo>
                <a:lnTo>
                  <a:pt x="33" y="61"/>
                </a:lnTo>
                <a:lnTo>
                  <a:pt x="38" y="61"/>
                </a:lnTo>
                <a:lnTo>
                  <a:pt x="42" y="56"/>
                </a:lnTo>
                <a:lnTo>
                  <a:pt x="47" y="54"/>
                </a:lnTo>
                <a:lnTo>
                  <a:pt x="49" y="47"/>
                </a:lnTo>
                <a:close/>
                <a:moveTo>
                  <a:pt x="12" y="28"/>
                </a:moveTo>
                <a:lnTo>
                  <a:pt x="49" y="28"/>
                </a:lnTo>
                <a:lnTo>
                  <a:pt x="49" y="21"/>
                </a:lnTo>
                <a:lnTo>
                  <a:pt x="47" y="16"/>
                </a:lnTo>
                <a:lnTo>
                  <a:pt x="42" y="12"/>
                </a:lnTo>
                <a:lnTo>
                  <a:pt x="38" y="9"/>
                </a:lnTo>
                <a:lnTo>
                  <a:pt x="33" y="9"/>
                </a:lnTo>
                <a:lnTo>
                  <a:pt x="24" y="9"/>
                </a:lnTo>
                <a:lnTo>
                  <a:pt x="19" y="14"/>
                </a:lnTo>
                <a:lnTo>
                  <a:pt x="14" y="21"/>
                </a:lnTo>
                <a:lnTo>
                  <a:pt x="12" y="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88" name="Freeform 436">
            <a:extLst>
              <a:ext uri="{FF2B5EF4-FFF2-40B4-BE49-F238E27FC236}">
                <a16:creationId xmlns:a16="http://schemas.microsoft.com/office/drawing/2014/main" id="{5F616081-E3A1-4ABA-938B-E310FC098537}"/>
              </a:ext>
            </a:extLst>
          </p:cNvPr>
          <p:cNvSpPr>
            <a:spLocks/>
          </p:cNvSpPr>
          <p:nvPr/>
        </p:nvSpPr>
        <p:spPr bwMode="auto">
          <a:xfrm>
            <a:off x="4525963" y="5926138"/>
            <a:ext cx="55562" cy="107950"/>
          </a:xfrm>
          <a:custGeom>
            <a:avLst/>
            <a:gdLst>
              <a:gd name="T0" fmla="*/ 0 w 35"/>
              <a:gd name="T1" fmla="*/ 68 h 68"/>
              <a:gd name="T2" fmla="*/ 0 w 35"/>
              <a:gd name="T3" fmla="*/ 0 h 68"/>
              <a:gd name="T4" fmla="*/ 9 w 35"/>
              <a:gd name="T5" fmla="*/ 0 h 68"/>
              <a:gd name="T6" fmla="*/ 9 w 35"/>
              <a:gd name="T7" fmla="*/ 12 h 68"/>
              <a:gd name="T8" fmla="*/ 14 w 35"/>
              <a:gd name="T9" fmla="*/ 5 h 68"/>
              <a:gd name="T10" fmla="*/ 16 w 35"/>
              <a:gd name="T11" fmla="*/ 2 h 68"/>
              <a:gd name="T12" fmla="*/ 21 w 35"/>
              <a:gd name="T13" fmla="*/ 0 h 68"/>
              <a:gd name="T14" fmla="*/ 23 w 35"/>
              <a:gd name="T15" fmla="*/ 0 h 68"/>
              <a:gd name="T16" fmla="*/ 31 w 35"/>
              <a:gd name="T17" fmla="*/ 0 h 68"/>
              <a:gd name="T18" fmla="*/ 35 w 35"/>
              <a:gd name="T19" fmla="*/ 2 h 68"/>
              <a:gd name="T20" fmla="*/ 33 w 35"/>
              <a:gd name="T21" fmla="*/ 14 h 68"/>
              <a:gd name="T22" fmla="*/ 28 w 35"/>
              <a:gd name="T23" fmla="*/ 12 h 68"/>
              <a:gd name="T24" fmla="*/ 23 w 35"/>
              <a:gd name="T25" fmla="*/ 12 h 68"/>
              <a:gd name="T26" fmla="*/ 21 w 35"/>
              <a:gd name="T27" fmla="*/ 12 h 68"/>
              <a:gd name="T28" fmla="*/ 16 w 35"/>
              <a:gd name="T29" fmla="*/ 14 h 68"/>
              <a:gd name="T30" fmla="*/ 14 w 35"/>
              <a:gd name="T31" fmla="*/ 16 h 68"/>
              <a:gd name="T32" fmla="*/ 12 w 35"/>
              <a:gd name="T33" fmla="*/ 19 h 68"/>
              <a:gd name="T34" fmla="*/ 12 w 35"/>
              <a:gd name="T35" fmla="*/ 26 h 68"/>
              <a:gd name="T36" fmla="*/ 12 w 35"/>
              <a:gd name="T37" fmla="*/ 33 h 68"/>
              <a:gd name="T38" fmla="*/ 12 w 35"/>
              <a:gd name="T39" fmla="*/ 68 h 68"/>
              <a:gd name="T40" fmla="*/ 0 w 35"/>
              <a:gd name="T41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5" h="68">
                <a:moveTo>
                  <a:pt x="0" y="68"/>
                </a:moveTo>
                <a:lnTo>
                  <a:pt x="0" y="0"/>
                </a:lnTo>
                <a:lnTo>
                  <a:pt x="9" y="0"/>
                </a:lnTo>
                <a:lnTo>
                  <a:pt x="9" y="12"/>
                </a:lnTo>
                <a:lnTo>
                  <a:pt x="14" y="5"/>
                </a:lnTo>
                <a:lnTo>
                  <a:pt x="16" y="2"/>
                </a:lnTo>
                <a:lnTo>
                  <a:pt x="21" y="0"/>
                </a:lnTo>
                <a:lnTo>
                  <a:pt x="23" y="0"/>
                </a:lnTo>
                <a:lnTo>
                  <a:pt x="31" y="0"/>
                </a:lnTo>
                <a:lnTo>
                  <a:pt x="35" y="2"/>
                </a:lnTo>
                <a:lnTo>
                  <a:pt x="33" y="14"/>
                </a:lnTo>
                <a:lnTo>
                  <a:pt x="28" y="12"/>
                </a:lnTo>
                <a:lnTo>
                  <a:pt x="23" y="12"/>
                </a:lnTo>
                <a:lnTo>
                  <a:pt x="21" y="12"/>
                </a:lnTo>
                <a:lnTo>
                  <a:pt x="16" y="14"/>
                </a:lnTo>
                <a:lnTo>
                  <a:pt x="14" y="16"/>
                </a:lnTo>
                <a:lnTo>
                  <a:pt x="12" y="19"/>
                </a:lnTo>
                <a:lnTo>
                  <a:pt x="12" y="26"/>
                </a:lnTo>
                <a:lnTo>
                  <a:pt x="12" y="33"/>
                </a:lnTo>
                <a:lnTo>
                  <a:pt x="12" y="68"/>
                </a:lnTo>
                <a:lnTo>
                  <a:pt x="0" y="6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89" name="Freeform 437">
            <a:extLst>
              <a:ext uri="{FF2B5EF4-FFF2-40B4-BE49-F238E27FC236}">
                <a16:creationId xmlns:a16="http://schemas.microsoft.com/office/drawing/2014/main" id="{B7E49FAE-B16B-405B-9D4D-F460B7B65D70}"/>
              </a:ext>
            </a:extLst>
          </p:cNvPr>
          <p:cNvSpPr>
            <a:spLocks/>
          </p:cNvSpPr>
          <p:nvPr/>
        </p:nvSpPr>
        <p:spPr bwMode="auto">
          <a:xfrm>
            <a:off x="4592638" y="5926138"/>
            <a:ext cx="90487" cy="112712"/>
          </a:xfrm>
          <a:custGeom>
            <a:avLst/>
            <a:gdLst>
              <a:gd name="T0" fmla="*/ 45 w 57"/>
              <a:gd name="T1" fmla="*/ 68 h 71"/>
              <a:gd name="T2" fmla="*/ 45 w 57"/>
              <a:gd name="T3" fmla="*/ 59 h 71"/>
              <a:gd name="T4" fmla="*/ 40 w 57"/>
              <a:gd name="T5" fmla="*/ 66 h 71"/>
              <a:gd name="T6" fmla="*/ 33 w 57"/>
              <a:gd name="T7" fmla="*/ 68 h 71"/>
              <a:gd name="T8" fmla="*/ 24 w 57"/>
              <a:gd name="T9" fmla="*/ 71 h 71"/>
              <a:gd name="T10" fmla="*/ 19 w 57"/>
              <a:gd name="T11" fmla="*/ 71 h 71"/>
              <a:gd name="T12" fmla="*/ 12 w 57"/>
              <a:gd name="T13" fmla="*/ 68 h 71"/>
              <a:gd name="T14" fmla="*/ 7 w 57"/>
              <a:gd name="T15" fmla="*/ 66 h 71"/>
              <a:gd name="T16" fmla="*/ 5 w 57"/>
              <a:gd name="T17" fmla="*/ 64 h 71"/>
              <a:gd name="T18" fmla="*/ 3 w 57"/>
              <a:gd name="T19" fmla="*/ 59 h 71"/>
              <a:gd name="T20" fmla="*/ 0 w 57"/>
              <a:gd name="T21" fmla="*/ 54 h 71"/>
              <a:gd name="T22" fmla="*/ 0 w 57"/>
              <a:gd name="T23" fmla="*/ 49 h 71"/>
              <a:gd name="T24" fmla="*/ 0 w 57"/>
              <a:gd name="T25" fmla="*/ 42 h 71"/>
              <a:gd name="T26" fmla="*/ 0 w 57"/>
              <a:gd name="T27" fmla="*/ 0 h 71"/>
              <a:gd name="T28" fmla="*/ 12 w 57"/>
              <a:gd name="T29" fmla="*/ 0 h 71"/>
              <a:gd name="T30" fmla="*/ 12 w 57"/>
              <a:gd name="T31" fmla="*/ 38 h 71"/>
              <a:gd name="T32" fmla="*/ 12 w 57"/>
              <a:gd name="T33" fmla="*/ 47 h 71"/>
              <a:gd name="T34" fmla="*/ 12 w 57"/>
              <a:gd name="T35" fmla="*/ 52 h 71"/>
              <a:gd name="T36" fmla="*/ 15 w 57"/>
              <a:gd name="T37" fmla="*/ 54 h 71"/>
              <a:gd name="T38" fmla="*/ 17 w 57"/>
              <a:gd name="T39" fmla="*/ 59 h 71"/>
              <a:gd name="T40" fmla="*/ 22 w 57"/>
              <a:gd name="T41" fmla="*/ 59 h 71"/>
              <a:gd name="T42" fmla="*/ 26 w 57"/>
              <a:gd name="T43" fmla="*/ 61 h 71"/>
              <a:gd name="T44" fmla="*/ 31 w 57"/>
              <a:gd name="T45" fmla="*/ 59 h 71"/>
              <a:gd name="T46" fmla="*/ 36 w 57"/>
              <a:gd name="T47" fmla="*/ 59 h 71"/>
              <a:gd name="T48" fmla="*/ 40 w 57"/>
              <a:gd name="T49" fmla="*/ 54 h 71"/>
              <a:gd name="T50" fmla="*/ 43 w 57"/>
              <a:gd name="T51" fmla="*/ 52 h 71"/>
              <a:gd name="T52" fmla="*/ 45 w 57"/>
              <a:gd name="T53" fmla="*/ 45 h 71"/>
              <a:gd name="T54" fmla="*/ 45 w 57"/>
              <a:gd name="T55" fmla="*/ 38 h 71"/>
              <a:gd name="T56" fmla="*/ 45 w 57"/>
              <a:gd name="T57" fmla="*/ 0 h 71"/>
              <a:gd name="T58" fmla="*/ 57 w 57"/>
              <a:gd name="T59" fmla="*/ 0 h 71"/>
              <a:gd name="T60" fmla="*/ 57 w 57"/>
              <a:gd name="T61" fmla="*/ 68 h 71"/>
              <a:gd name="T62" fmla="*/ 45 w 57"/>
              <a:gd name="T63" fmla="*/ 68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7" h="71">
                <a:moveTo>
                  <a:pt x="45" y="68"/>
                </a:moveTo>
                <a:lnTo>
                  <a:pt x="45" y="59"/>
                </a:lnTo>
                <a:lnTo>
                  <a:pt x="40" y="66"/>
                </a:lnTo>
                <a:lnTo>
                  <a:pt x="33" y="68"/>
                </a:lnTo>
                <a:lnTo>
                  <a:pt x="24" y="71"/>
                </a:lnTo>
                <a:lnTo>
                  <a:pt x="19" y="71"/>
                </a:lnTo>
                <a:lnTo>
                  <a:pt x="12" y="68"/>
                </a:lnTo>
                <a:lnTo>
                  <a:pt x="7" y="66"/>
                </a:lnTo>
                <a:lnTo>
                  <a:pt x="5" y="64"/>
                </a:lnTo>
                <a:lnTo>
                  <a:pt x="3" y="59"/>
                </a:lnTo>
                <a:lnTo>
                  <a:pt x="0" y="54"/>
                </a:lnTo>
                <a:lnTo>
                  <a:pt x="0" y="49"/>
                </a:lnTo>
                <a:lnTo>
                  <a:pt x="0" y="42"/>
                </a:lnTo>
                <a:lnTo>
                  <a:pt x="0" y="0"/>
                </a:lnTo>
                <a:lnTo>
                  <a:pt x="12" y="0"/>
                </a:lnTo>
                <a:lnTo>
                  <a:pt x="12" y="38"/>
                </a:lnTo>
                <a:lnTo>
                  <a:pt x="12" y="47"/>
                </a:lnTo>
                <a:lnTo>
                  <a:pt x="12" y="52"/>
                </a:lnTo>
                <a:lnTo>
                  <a:pt x="15" y="54"/>
                </a:lnTo>
                <a:lnTo>
                  <a:pt x="17" y="59"/>
                </a:lnTo>
                <a:lnTo>
                  <a:pt x="22" y="59"/>
                </a:lnTo>
                <a:lnTo>
                  <a:pt x="26" y="61"/>
                </a:lnTo>
                <a:lnTo>
                  <a:pt x="31" y="59"/>
                </a:lnTo>
                <a:lnTo>
                  <a:pt x="36" y="59"/>
                </a:lnTo>
                <a:lnTo>
                  <a:pt x="40" y="54"/>
                </a:lnTo>
                <a:lnTo>
                  <a:pt x="43" y="52"/>
                </a:lnTo>
                <a:lnTo>
                  <a:pt x="45" y="45"/>
                </a:lnTo>
                <a:lnTo>
                  <a:pt x="45" y="38"/>
                </a:lnTo>
                <a:lnTo>
                  <a:pt x="45" y="0"/>
                </a:lnTo>
                <a:lnTo>
                  <a:pt x="57" y="0"/>
                </a:lnTo>
                <a:lnTo>
                  <a:pt x="57" y="68"/>
                </a:lnTo>
                <a:lnTo>
                  <a:pt x="45" y="6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90" name="Freeform 438">
            <a:extLst>
              <a:ext uri="{FF2B5EF4-FFF2-40B4-BE49-F238E27FC236}">
                <a16:creationId xmlns:a16="http://schemas.microsoft.com/office/drawing/2014/main" id="{0AA60F40-9C62-4D13-9426-21094DAF52A3}"/>
              </a:ext>
            </a:extLst>
          </p:cNvPr>
          <p:cNvSpPr>
            <a:spLocks noEditPoints="1"/>
          </p:cNvSpPr>
          <p:nvPr/>
        </p:nvSpPr>
        <p:spPr bwMode="auto">
          <a:xfrm>
            <a:off x="4710113" y="5926138"/>
            <a:ext cx="96837" cy="149225"/>
          </a:xfrm>
          <a:custGeom>
            <a:avLst/>
            <a:gdLst>
              <a:gd name="T0" fmla="*/ 0 w 61"/>
              <a:gd name="T1" fmla="*/ 94 h 94"/>
              <a:gd name="T2" fmla="*/ 0 w 61"/>
              <a:gd name="T3" fmla="*/ 0 h 94"/>
              <a:gd name="T4" fmla="*/ 11 w 61"/>
              <a:gd name="T5" fmla="*/ 0 h 94"/>
              <a:gd name="T6" fmla="*/ 11 w 61"/>
              <a:gd name="T7" fmla="*/ 9 h 94"/>
              <a:gd name="T8" fmla="*/ 16 w 61"/>
              <a:gd name="T9" fmla="*/ 5 h 94"/>
              <a:gd name="T10" fmla="*/ 21 w 61"/>
              <a:gd name="T11" fmla="*/ 2 h 94"/>
              <a:gd name="T12" fmla="*/ 26 w 61"/>
              <a:gd name="T13" fmla="*/ 0 h 94"/>
              <a:gd name="T14" fmla="*/ 30 w 61"/>
              <a:gd name="T15" fmla="*/ 0 h 94"/>
              <a:gd name="T16" fmla="*/ 40 w 61"/>
              <a:gd name="T17" fmla="*/ 0 h 94"/>
              <a:gd name="T18" fmla="*/ 47 w 61"/>
              <a:gd name="T19" fmla="*/ 5 h 94"/>
              <a:gd name="T20" fmla="*/ 52 w 61"/>
              <a:gd name="T21" fmla="*/ 9 h 94"/>
              <a:gd name="T22" fmla="*/ 56 w 61"/>
              <a:gd name="T23" fmla="*/ 16 h 94"/>
              <a:gd name="T24" fmla="*/ 59 w 61"/>
              <a:gd name="T25" fmla="*/ 26 h 94"/>
              <a:gd name="T26" fmla="*/ 61 w 61"/>
              <a:gd name="T27" fmla="*/ 35 h 94"/>
              <a:gd name="T28" fmla="*/ 59 w 61"/>
              <a:gd name="T29" fmla="*/ 45 h 94"/>
              <a:gd name="T30" fmla="*/ 56 w 61"/>
              <a:gd name="T31" fmla="*/ 54 h 94"/>
              <a:gd name="T32" fmla="*/ 52 w 61"/>
              <a:gd name="T33" fmla="*/ 61 h 94"/>
              <a:gd name="T34" fmla="*/ 44 w 61"/>
              <a:gd name="T35" fmla="*/ 66 h 94"/>
              <a:gd name="T36" fmla="*/ 37 w 61"/>
              <a:gd name="T37" fmla="*/ 68 h 94"/>
              <a:gd name="T38" fmla="*/ 30 w 61"/>
              <a:gd name="T39" fmla="*/ 71 h 94"/>
              <a:gd name="T40" fmla="*/ 26 w 61"/>
              <a:gd name="T41" fmla="*/ 71 h 94"/>
              <a:gd name="T42" fmla="*/ 21 w 61"/>
              <a:gd name="T43" fmla="*/ 68 h 94"/>
              <a:gd name="T44" fmla="*/ 16 w 61"/>
              <a:gd name="T45" fmla="*/ 66 h 94"/>
              <a:gd name="T46" fmla="*/ 11 w 61"/>
              <a:gd name="T47" fmla="*/ 61 h 94"/>
              <a:gd name="T48" fmla="*/ 11 w 61"/>
              <a:gd name="T49" fmla="*/ 94 h 94"/>
              <a:gd name="T50" fmla="*/ 0 w 61"/>
              <a:gd name="T51" fmla="*/ 94 h 94"/>
              <a:gd name="T52" fmla="*/ 11 w 61"/>
              <a:gd name="T53" fmla="*/ 35 h 94"/>
              <a:gd name="T54" fmla="*/ 11 w 61"/>
              <a:gd name="T55" fmla="*/ 42 h 94"/>
              <a:gd name="T56" fmla="*/ 14 w 61"/>
              <a:gd name="T57" fmla="*/ 49 h 94"/>
              <a:gd name="T58" fmla="*/ 16 w 61"/>
              <a:gd name="T59" fmla="*/ 54 h 94"/>
              <a:gd name="T60" fmla="*/ 23 w 61"/>
              <a:gd name="T61" fmla="*/ 59 h 94"/>
              <a:gd name="T62" fmla="*/ 30 w 61"/>
              <a:gd name="T63" fmla="*/ 61 h 94"/>
              <a:gd name="T64" fmla="*/ 37 w 61"/>
              <a:gd name="T65" fmla="*/ 59 h 94"/>
              <a:gd name="T66" fmla="*/ 42 w 61"/>
              <a:gd name="T67" fmla="*/ 54 h 94"/>
              <a:gd name="T68" fmla="*/ 47 w 61"/>
              <a:gd name="T69" fmla="*/ 49 h 94"/>
              <a:gd name="T70" fmla="*/ 47 w 61"/>
              <a:gd name="T71" fmla="*/ 42 h 94"/>
              <a:gd name="T72" fmla="*/ 49 w 61"/>
              <a:gd name="T73" fmla="*/ 35 h 94"/>
              <a:gd name="T74" fmla="*/ 47 w 61"/>
              <a:gd name="T75" fmla="*/ 26 h 94"/>
              <a:gd name="T76" fmla="*/ 47 w 61"/>
              <a:gd name="T77" fmla="*/ 19 h 94"/>
              <a:gd name="T78" fmla="*/ 42 w 61"/>
              <a:gd name="T79" fmla="*/ 14 h 94"/>
              <a:gd name="T80" fmla="*/ 37 w 61"/>
              <a:gd name="T81" fmla="*/ 9 h 94"/>
              <a:gd name="T82" fmla="*/ 30 w 61"/>
              <a:gd name="T83" fmla="*/ 7 h 94"/>
              <a:gd name="T84" fmla="*/ 23 w 61"/>
              <a:gd name="T85" fmla="*/ 9 h 94"/>
              <a:gd name="T86" fmla="*/ 16 w 61"/>
              <a:gd name="T87" fmla="*/ 14 h 94"/>
              <a:gd name="T88" fmla="*/ 14 w 61"/>
              <a:gd name="T89" fmla="*/ 21 h 94"/>
              <a:gd name="T90" fmla="*/ 11 w 61"/>
              <a:gd name="T91" fmla="*/ 28 h 94"/>
              <a:gd name="T92" fmla="*/ 11 w 61"/>
              <a:gd name="T93" fmla="*/ 35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1" h="94">
                <a:moveTo>
                  <a:pt x="0" y="94"/>
                </a:moveTo>
                <a:lnTo>
                  <a:pt x="0" y="0"/>
                </a:lnTo>
                <a:lnTo>
                  <a:pt x="11" y="0"/>
                </a:lnTo>
                <a:lnTo>
                  <a:pt x="11" y="9"/>
                </a:lnTo>
                <a:lnTo>
                  <a:pt x="16" y="5"/>
                </a:lnTo>
                <a:lnTo>
                  <a:pt x="21" y="2"/>
                </a:lnTo>
                <a:lnTo>
                  <a:pt x="26" y="0"/>
                </a:lnTo>
                <a:lnTo>
                  <a:pt x="30" y="0"/>
                </a:lnTo>
                <a:lnTo>
                  <a:pt x="40" y="0"/>
                </a:lnTo>
                <a:lnTo>
                  <a:pt x="47" y="5"/>
                </a:lnTo>
                <a:lnTo>
                  <a:pt x="52" y="9"/>
                </a:lnTo>
                <a:lnTo>
                  <a:pt x="56" y="16"/>
                </a:lnTo>
                <a:lnTo>
                  <a:pt x="59" y="26"/>
                </a:lnTo>
                <a:lnTo>
                  <a:pt x="61" y="35"/>
                </a:lnTo>
                <a:lnTo>
                  <a:pt x="59" y="45"/>
                </a:lnTo>
                <a:lnTo>
                  <a:pt x="56" y="54"/>
                </a:lnTo>
                <a:lnTo>
                  <a:pt x="52" y="61"/>
                </a:lnTo>
                <a:lnTo>
                  <a:pt x="44" y="66"/>
                </a:lnTo>
                <a:lnTo>
                  <a:pt x="37" y="68"/>
                </a:lnTo>
                <a:lnTo>
                  <a:pt x="30" y="71"/>
                </a:lnTo>
                <a:lnTo>
                  <a:pt x="26" y="71"/>
                </a:lnTo>
                <a:lnTo>
                  <a:pt x="21" y="68"/>
                </a:lnTo>
                <a:lnTo>
                  <a:pt x="16" y="66"/>
                </a:lnTo>
                <a:lnTo>
                  <a:pt x="11" y="61"/>
                </a:lnTo>
                <a:lnTo>
                  <a:pt x="11" y="94"/>
                </a:lnTo>
                <a:lnTo>
                  <a:pt x="0" y="94"/>
                </a:lnTo>
                <a:close/>
                <a:moveTo>
                  <a:pt x="11" y="35"/>
                </a:moveTo>
                <a:lnTo>
                  <a:pt x="11" y="42"/>
                </a:lnTo>
                <a:lnTo>
                  <a:pt x="14" y="49"/>
                </a:lnTo>
                <a:lnTo>
                  <a:pt x="16" y="54"/>
                </a:lnTo>
                <a:lnTo>
                  <a:pt x="23" y="59"/>
                </a:lnTo>
                <a:lnTo>
                  <a:pt x="30" y="61"/>
                </a:lnTo>
                <a:lnTo>
                  <a:pt x="37" y="59"/>
                </a:lnTo>
                <a:lnTo>
                  <a:pt x="42" y="54"/>
                </a:lnTo>
                <a:lnTo>
                  <a:pt x="47" y="49"/>
                </a:lnTo>
                <a:lnTo>
                  <a:pt x="47" y="42"/>
                </a:lnTo>
                <a:lnTo>
                  <a:pt x="49" y="35"/>
                </a:lnTo>
                <a:lnTo>
                  <a:pt x="47" y="26"/>
                </a:lnTo>
                <a:lnTo>
                  <a:pt x="47" y="19"/>
                </a:lnTo>
                <a:lnTo>
                  <a:pt x="42" y="14"/>
                </a:lnTo>
                <a:lnTo>
                  <a:pt x="37" y="9"/>
                </a:lnTo>
                <a:lnTo>
                  <a:pt x="30" y="7"/>
                </a:lnTo>
                <a:lnTo>
                  <a:pt x="23" y="9"/>
                </a:lnTo>
                <a:lnTo>
                  <a:pt x="16" y="14"/>
                </a:lnTo>
                <a:lnTo>
                  <a:pt x="14" y="21"/>
                </a:lnTo>
                <a:lnTo>
                  <a:pt x="11" y="28"/>
                </a:lnTo>
                <a:lnTo>
                  <a:pt x="11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91" name="Freeform 439">
            <a:extLst>
              <a:ext uri="{FF2B5EF4-FFF2-40B4-BE49-F238E27FC236}">
                <a16:creationId xmlns:a16="http://schemas.microsoft.com/office/drawing/2014/main" id="{A3E0142B-CE82-4765-953A-73C15F55669A}"/>
              </a:ext>
            </a:extLst>
          </p:cNvPr>
          <p:cNvSpPr>
            <a:spLocks/>
          </p:cNvSpPr>
          <p:nvPr/>
        </p:nvSpPr>
        <p:spPr bwMode="auto">
          <a:xfrm>
            <a:off x="4818063" y="5888038"/>
            <a:ext cx="52387" cy="150812"/>
          </a:xfrm>
          <a:custGeom>
            <a:avLst/>
            <a:gdLst>
              <a:gd name="T0" fmla="*/ 31 w 33"/>
              <a:gd name="T1" fmla="*/ 83 h 95"/>
              <a:gd name="T2" fmla="*/ 33 w 33"/>
              <a:gd name="T3" fmla="*/ 92 h 95"/>
              <a:gd name="T4" fmla="*/ 28 w 33"/>
              <a:gd name="T5" fmla="*/ 95 h 95"/>
              <a:gd name="T6" fmla="*/ 24 w 33"/>
              <a:gd name="T7" fmla="*/ 95 h 95"/>
              <a:gd name="T8" fmla="*/ 19 w 33"/>
              <a:gd name="T9" fmla="*/ 92 h 95"/>
              <a:gd name="T10" fmla="*/ 14 w 33"/>
              <a:gd name="T11" fmla="*/ 92 h 95"/>
              <a:gd name="T12" fmla="*/ 12 w 33"/>
              <a:gd name="T13" fmla="*/ 90 h 95"/>
              <a:gd name="T14" fmla="*/ 9 w 33"/>
              <a:gd name="T15" fmla="*/ 88 h 95"/>
              <a:gd name="T16" fmla="*/ 9 w 33"/>
              <a:gd name="T17" fmla="*/ 80 h 95"/>
              <a:gd name="T18" fmla="*/ 7 w 33"/>
              <a:gd name="T19" fmla="*/ 73 h 95"/>
              <a:gd name="T20" fmla="*/ 7 w 33"/>
              <a:gd name="T21" fmla="*/ 33 h 95"/>
              <a:gd name="T22" fmla="*/ 0 w 33"/>
              <a:gd name="T23" fmla="*/ 33 h 95"/>
              <a:gd name="T24" fmla="*/ 0 w 33"/>
              <a:gd name="T25" fmla="*/ 24 h 95"/>
              <a:gd name="T26" fmla="*/ 7 w 33"/>
              <a:gd name="T27" fmla="*/ 24 h 95"/>
              <a:gd name="T28" fmla="*/ 7 w 33"/>
              <a:gd name="T29" fmla="*/ 7 h 95"/>
              <a:gd name="T30" fmla="*/ 19 w 33"/>
              <a:gd name="T31" fmla="*/ 0 h 95"/>
              <a:gd name="T32" fmla="*/ 19 w 33"/>
              <a:gd name="T33" fmla="*/ 24 h 95"/>
              <a:gd name="T34" fmla="*/ 31 w 33"/>
              <a:gd name="T35" fmla="*/ 24 h 95"/>
              <a:gd name="T36" fmla="*/ 31 w 33"/>
              <a:gd name="T37" fmla="*/ 33 h 95"/>
              <a:gd name="T38" fmla="*/ 19 w 33"/>
              <a:gd name="T39" fmla="*/ 33 h 95"/>
              <a:gd name="T40" fmla="*/ 19 w 33"/>
              <a:gd name="T41" fmla="*/ 73 h 95"/>
              <a:gd name="T42" fmla="*/ 19 w 33"/>
              <a:gd name="T43" fmla="*/ 78 h 95"/>
              <a:gd name="T44" fmla="*/ 21 w 33"/>
              <a:gd name="T45" fmla="*/ 80 h 95"/>
              <a:gd name="T46" fmla="*/ 21 w 33"/>
              <a:gd name="T47" fmla="*/ 80 h 95"/>
              <a:gd name="T48" fmla="*/ 21 w 33"/>
              <a:gd name="T49" fmla="*/ 83 h 95"/>
              <a:gd name="T50" fmla="*/ 24 w 33"/>
              <a:gd name="T51" fmla="*/ 83 h 95"/>
              <a:gd name="T52" fmla="*/ 26 w 33"/>
              <a:gd name="T53" fmla="*/ 83 h 95"/>
              <a:gd name="T54" fmla="*/ 28 w 33"/>
              <a:gd name="T55" fmla="*/ 83 h 95"/>
              <a:gd name="T56" fmla="*/ 31 w 33"/>
              <a:gd name="T57" fmla="*/ 83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3" h="95">
                <a:moveTo>
                  <a:pt x="31" y="83"/>
                </a:moveTo>
                <a:lnTo>
                  <a:pt x="33" y="92"/>
                </a:lnTo>
                <a:lnTo>
                  <a:pt x="28" y="95"/>
                </a:lnTo>
                <a:lnTo>
                  <a:pt x="24" y="95"/>
                </a:lnTo>
                <a:lnTo>
                  <a:pt x="19" y="92"/>
                </a:lnTo>
                <a:lnTo>
                  <a:pt x="14" y="92"/>
                </a:lnTo>
                <a:lnTo>
                  <a:pt x="12" y="90"/>
                </a:lnTo>
                <a:lnTo>
                  <a:pt x="9" y="88"/>
                </a:lnTo>
                <a:lnTo>
                  <a:pt x="9" y="80"/>
                </a:lnTo>
                <a:lnTo>
                  <a:pt x="7" y="73"/>
                </a:lnTo>
                <a:lnTo>
                  <a:pt x="7" y="33"/>
                </a:lnTo>
                <a:lnTo>
                  <a:pt x="0" y="33"/>
                </a:lnTo>
                <a:lnTo>
                  <a:pt x="0" y="24"/>
                </a:lnTo>
                <a:lnTo>
                  <a:pt x="7" y="24"/>
                </a:lnTo>
                <a:lnTo>
                  <a:pt x="7" y="7"/>
                </a:lnTo>
                <a:lnTo>
                  <a:pt x="19" y="0"/>
                </a:lnTo>
                <a:lnTo>
                  <a:pt x="19" y="24"/>
                </a:lnTo>
                <a:lnTo>
                  <a:pt x="31" y="24"/>
                </a:lnTo>
                <a:lnTo>
                  <a:pt x="31" y="33"/>
                </a:lnTo>
                <a:lnTo>
                  <a:pt x="19" y="33"/>
                </a:lnTo>
                <a:lnTo>
                  <a:pt x="19" y="73"/>
                </a:lnTo>
                <a:lnTo>
                  <a:pt x="19" y="78"/>
                </a:lnTo>
                <a:lnTo>
                  <a:pt x="21" y="80"/>
                </a:lnTo>
                <a:lnTo>
                  <a:pt x="21" y="80"/>
                </a:lnTo>
                <a:lnTo>
                  <a:pt x="21" y="83"/>
                </a:lnTo>
                <a:lnTo>
                  <a:pt x="24" y="83"/>
                </a:lnTo>
                <a:lnTo>
                  <a:pt x="26" y="83"/>
                </a:lnTo>
                <a:lnTo>
                  <a:pt x="28" y="83"/>
                </a:lnTo>
                <a:lnTo>
                  <a:pt x="31" y="8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92" name="Freeform 440">
            <a:extLst>
              <a:ext uri="{FF2B5EF4-FFF2-40B4-BE49-F238E27FC236}">
                <a16:creationId xmlns:a16="http://schemas.microsoft.com/office/drawing/2014/main" id="{C653C365-7559-430B-A5DC-BB37A0A81BB4}"/>
              </a:ext>
            </a:extLst>
          </p:cNvPr>
          <p:cNvSpPr>
            <a:spLocks noEditPoints="1"/>
          </p:cNvSpPr>
          <p:nvPr/>
        </p:nvSpPr>
        <p:spPr bwMode="auto">
          <a:xfrm>
            <a:off x="4886325" y="5884863"/>
            <a:ext cx="17463" cy="149225"/>
          </a:xfrm>
          <a:custGeom>
            <a:avLst/>
            <a:gdLst>
              <a:gd name="T0" fmla="*/ 0 w 11"/>
              <a:gd name="T1" fmla="*/ 14 h 94"/>
              <a:gd name="T2" fmla="*/ 0 w 11"/>
              <a:gd name="T3" fmla="*/ 0 h 94"/>
              <a:gd name="T4" fmla="*/ 11 w 11"/>
              <a:gd name="T5" fmla="*/ 0 h 94"/>
              <a:gd name="T6" fmla="*/ 11 w 11"/>
              <a:gd name="T7" fmla="*/ 14 h 94"/>
              <a:gd name="T8" fmla="*/ 0 w 11"/>
              <a:gd name="T9" fmla="*/ 14 h 94"/>
              <a:gd name="T10" fmla="*/ 0 w 11"/>
              <a:gd name="T11" fmla="*/ 94 h 94"/>
              <a:gd name="T12" fmla="*/ 0 w 11"/>
              <a:gd name="T13" fmla="*/ 26 h 94"/>
              <a:gd name="T14" fmla="*/ 11 w 11"/>
              <a:gd name="T15" fmla="*/ 26 h 94"/>
              <a:gd name="T16" fmla="*/ 11 w 11"/>
              <a:gd name="T17" fmla="*/ 94 h 94"/>
              <a:gd name="T18" fmla="*/ 0 w 11"/>
              <a:gd name="T19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94">
                <a:moveTo>
                  <a:pt x="0" y="14"/>
                </a:moveTo>
                <a:lnTo>
                  <a:pt x="0" y="0"/>
                </a:lnTo>
                <a:lnTo>
                  <a:pt x="11" y="0"/>
                </a:lnTo>
                <a:lnTo>
                  <a:pt x="11" y="14"/>
                </a:lnTo>
                <a:lnTo>
                  <a:pt x="0" y="14"/>
                </a:lnTo>
                <a:close/>
                <a:moveTo>
                  <a:pt x="0" y="94"/>
                </a:moveTo>
                <a:lnTo>
                  <a:pt x="0" y="26"/>
                </a:lnTo>
                <a:lnTo>
                  <a:pt x="11" y="26"/>
                </a:lnTo>
                <a:lnTo>
                  <a:pt x="11" y="94"/>
                </a:lnTo>
                <a:lnTo>
                  <a:pt x="0" y="9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93" name="Freeform 441">
            <a:extLst>
              <a:ext uri="{FF2B5EF4-FFF2-40B4-BE49-F238E27FC236}">
                <a16:creationId xmlns:a16="http://schemas.microsoft.com/office/drawing/2014/main" id="{49E9E5EA-48C7-4167-B25E-98A9FF825BCE}"/>
              </a:ext>
            </a:extLst>
          </p:cNvPr>
          <p:cNvSpPr>
            <a:spLocks noEditPoints="1"/>
          </p:cNvSpPr>
          <p:nvPr/>
        </p:nvSpPr>
        <p:spPr bwMode="auto">
          <a:xfrm>
            <a:off x="4927600" y="5926138"/>
            <a:ext cx="100013" cy="112712"/>
          </a:xfrm>
          <a:custGeom>
            <a:avLst/>
            <a:gdLst>
              <a:gd name="T0" fmla="*/ 0 w 63"/>
              <a:gd name="T1" fmla="*/ 35 h 71"/>
              <a:gd name="T2" fmla="*/ 0 w 63"/>
              <a:gd name="T3" fmla="*/ 23 h 71"/>
              <a:gd name="T4" fmla="*/ 4 w 63"/>
              <a:gd name="T5" fmla="*/ 14 h 71"/>
              <a:gd name="T6" fmla="*/ 9 w 63"/>
              <a:gd name="T7" fmla="*/ 7 h 71"/>
              <a:gd name="T8" fmla="*/ 16 w 63"/>
              <a:gd name="T9" fmla="*/ 2 h 71"/>
              <a:gd name="T10" fmla="*/ 23 w 63"/>
              <a:gd name="T11" fmla="*/ 0 h 71"/>
              <a:gd name="T12" fmla="*/ 30 w 63"/>
              <a:gd name="T13" fmla="*/ 0 h 71"/>
              <a:gd name="T14" fmla="*/ 40 w 63"/>
              <a:gd name="T15" fmla="*/ 0 h 71"/>
              <a:gd name="T16" fmla="*/ 47 w 63"/>
              <a:gd name="T17" fmla="*/ 2 h 71"/>
              <a:gd name="T18" fmla="*/ 54 w 63"/>
              <a:gd name="T19" fmla="*/ 9 h 71"/>
              <a:gd name="T20" fmla="*/ 59 w 63"/>
              <a:gd name="T21" fmla="*/ 14 h 71"/>
              <a:gd name="T22" fmla="*/ 63 w 63"/>
              <a:gd name="T23" fmla="*/ 23 h 71"/>
              <a:gd name="T24" fmla="*/ 63 w 63"/>
              <a:gd name="T25" fmla="*/ 33 h 71"/>
              <a:gd name="T26" fmla="*/ 63 w 63"/>
              <a:gd name="T27" fmla="*/ 42 h 71"/>
              <a:gd name="T28" fmla="*/ 61 w 63"/>
              <a:gd name="T29" fmla="*/ 49 h 71"/>
              <a:gd name="T30" fmla="*/ 59 w 63"/>
              <a:gd name="T31" fmla="*/ 54 h 71"/>
              <a:gd name="T32" fmla="*/ 54 w 63"/>
              <a:gd name="T33" fmla="*/ 61 h 71"/>
              <a:gd name="T34" fmla="*/ 47 w 63"/>
              <a:gd name="T35" fmla="*/ 66 h 71"/>
              <a:gd name="T36" fmla="*/ 40 w 63"/>
              <a:gd name="T37" fmla="*/ 71 h 71"/>
              <a:gd name="T38" fmla="*/ 30 w 63"/>
              <a:gd name="T39" fmla="*/ 71 h 71"/>
              <a:gd name="T40" fmla="*/ 23 w 63"/>
              <a:gd name="T41" fmla="*/ 71 h 71"/>
              <a:gd name="T42" fmla="*/ 14 w 63"/>
              <a:gd name="T43" fmla="*/ 66 h 71"/>
              <a:gd name="T44" fmla="*/ 7 w 63"/>
              <a:gd name="T45" fmla="*/ 61 h 71"/>
              <a:gd name="T46" fmla="*/ 2 w 63"/>
              <a:gd name="T47" fmla="*/ 54 h 71"/>
              <a:gd name="T48" fmla="*/ 0 w 63"/>
              <a:gd name="T49" fmla="*/ 45 h 71"/>
              <a:gd name="T50" fmla="*/ 0 w 63"/>
              <a:gd name="T51" fmla="*/ 35 h 71"/>
              <a:gd name="T52" fmla="*/ 11 w 63"/>
              <a:gd name="T53" fmla="*/ 35 h 71"/>
              <a:gd name="T54" fmla="*/ 11 w 63"/>
              <a:gd name="T55" fmla="*/ 42 h 71"/>
              <a:gd name="T56" fmla="*/ 14 w 63"/>
              <a:gd name="T57" fmla="*/ 49 h 71"/>
              <a:gd name="T58" fmla="*/ 16 w 63"/>
              <a:gd name="T59" fmla="*/ 54 h 71"/>
              <a:gd name="T60" fmla="*/ 21 w 63"/>
              <a:gd name="T61" fmla="*/ 59 h 71"/>
              <a:gd name="T62" fmla="*/ 26 w 63"/>
              <a:gd name="T63" fmla="*/ 61 h 71"/>
              <a:gd name="T64" fmla="*/ 30 w 63"/>
              <a:gd name="T65" fmla="*/ 61 h 71"/>
              <a:gd name="T66" fmla="*/ 37 w 63"/>
              <a:gd name="T67" fmla="*/ 61 h 71"/>
              <a:gd name="T68" fmla="*/ 42 w 63"/>
              <a:gd name="T69" fmla="*/ 59 h 71"/>
              <a:gd name="T70" fmla="*/ 44 w 63"/>
              <a:gd name="T71" fmla="*/ 54 h 71"/>
              <a:gd name="T72" fmla="*/ 49 w 63"/>
              <a:gd name="T73" fmla="*/ 49 h 71"/>
              <a:gd name="T74" fmla="*/ 51 w 63"/>
              <a:gd name="T75" fmla="*/ 42 h 71"/>
              <a:gd name="T76" fmla="*/ 51 w 63"/>
              <a:gd name="T77" fmla="*/ 35 h 71"/>
              <a:gd name="T78" fmla="*/ 51 w 63"/>
              <a:gd name="T79" fmla="*/ 26 h 71"/>
              <a:gd name="T80" fmla="*/ 49 w 63"/>
              <a:gd name="T81" fmla="*/ 21 h 71"/>
              <a:gd name="T82" fmla="*/ 44 w 63"/>
              <a:gd name="T83" fmla="*/ 14 h 71"/>
              <a:gd name="T84" fmla="*/ 42 w 63"/>
              <a:gd name="T85" fmla="*/ 12 h 71"/>
              <a:gd name="T86" fmla="*/ 37 w 63"/>
              <a:gd name="T87" fmla="*/ 9 h 71"/>
              <a:gd name="T88" fmla="*/ 30 w 63"/>
              <a:gd name="T89" fmla="*/ 9 h 71"/>
              <a:gd name="T90" fmla="*/ 26 w 63"/>
              <a:gd name="T91" fmla="*/ 9 h 71"/>
              <a:gd name="T92" fmla="*/ 21 w 63"/>
              <a:gd name="T93" fmla="*/ 12 h 71"/>
              <a:gd name="T94" fmla="*/ 16 w 63"/>
              <a:gd name="T95" fmla="*/ 14 h 71"/>
              <a:gd name="T96" fmla="*/ 14 w 63"/>
              <a:gd name="T97" fmla="*/ 21 h 71"/>
              <a:gd name="T98" fmla="*/ 11 w 63"/>
              <a:gd name="T99" fmla="*/ 26 h 71"/>
              <a:gd name="T100" fmla="*/ 11 w 63"/>
              <a:gd name="T101" fmla="*/ 35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3" h="71">
                <a:moveTo>
                  <a:pt x="0" y="35"/>
                </a:moveTo>
                <a:lnTo>
                  <a:pt x="0" y="23"/>
                </a:lnTo>
                <a:lnTo>
                  <a:pt x="4" y="14"/>
                </a:lnTo>
                <a:lnTo>
                  <a:pt x="9" y="7"/>
                </a:lnTo>
                <a:lnTo>
                  <a:pt x="16" y="2"/>
                </a:lnTo>
                <a:lnTo>
                  <a:pt x="23" y="0"/>
                </a:lnTo>
                <a:lnTo>
                  <a:pt x="30" y="0"/>
                </a:lnTo>
                <a:lnTo>
                  <a:pt x="40" y="0"/>
                </a:lnTo>
                <a:lnTo>
                  <a:pt x="47" y="2"/>
                </a:lnTo>
                <a:lnTo>
                  <a:pt x="54" y="9"/>
                </a:lnTo>
                <a:lnTo>
                  <a:pt x="59" y="14"/>
                </a:lnTo>
                <a:lnTo>
                  <a:pt x="63" y="23"/>
                </a:lnTo>
                <a:lnTo>
                  <a:pt x="63" y="33"/>
                </a:lnTo>
                <a:lnTo>
                  <a:pt x="63" y="42"/>
                </a:lnTo>
                <a:lnTo>
                  <a:pt x="61" y="49"/>
                </a:lnTo>
                <a:lnTo>
                  <a:pt x="59" y="54"/>
                </a:lnTo>
                <a:lnTo>
                  <a:pt x="54" y="61"/>
                </a:lnTo>
                <a:lnTo>
                  <a:pt x="47" y="66"/>
                </a:lnTo>
                <a:lnTo>
                  <a:pt x="40" y="71"/>
                </a:lnTo>
                <a:lnTo>
                  <a:pt x="30" y="71"/>
                </a:lnTo>
                <a:lnTo>
                  <a:pt x="23" y="71"/>
                </a:lnTo>
                <a:lnTo>
                  <a:pt x="14" y="66"/>
                </a:lnTo>
                <a:lnTo>
                  <a:pt x="7" y="61"/>
                </a:lnTo>
                <a:lnTo>
                  <a:pt x="2" y="54"/>
                </a:lnTo>
                <a:lnTo>
                  <a:pt x="0" y="45"/>
                </a:lnTo>
                <a:lnTo>
                  <a:pt x="0" y="35"/>
                </a:lnTo>
                <a:close/>
                <a:moveTo>
                  <a:pt x="11" y="35"/>
                </a:moveTo>
                <a:lnTo>
                  <a:pt x="11" y="42"/>
                </a:lnTo>
                <a:lnTo>
                  <a:pt x="14" y="49"/>
                </a:lnTo>
                <a:lnTo>
                  <a:pt x="16" y="54"/>
                </a:lnTo>
                <a:lnTo>
                  <a:pt x="21" y="59"/>
                </a:lnTo>
                <a:lnTo>
                  <a:pt x="26" y="61"/>
                </a:lnTo>
                <a:lnTo>
                  <a:pt x="30" y="61"/>
                </a:lnTo>
                <a:lnTo>
                  <a:pt x="37" y="61"/>
                </a:lnTo>
                <a:lnTo>
                  <a:pt x="42" y="59"/>
                </a:lnTo>
                <a:lnTo>
                  <a:pt x="44" y="54"/>
                </a:lnTo>
                <a:lnTo>
                  <a:pt x="49" y="49"/>
                </a:lnTo>
                <a:lnTo>
                  <a:pt x="51" y="42"/>
                </a:lnTo>
                <a:lnTo>
                  <a:pt x="51" y="35"/>
                </a:lnTo>
                <a:lnTo>
                  <a:pt x="51" y="26"/>
                </a:lnTo>
                <a:lnTo>
                  <a:pt x="49" y="21"/>
                </a:lnTo>
                <a:lnTo>
                  <a:pt x="44" y="14"/>
                </a:lnTo>
                <a:lnTo>
                  <a:pt x="42" y="12"/>
                </a:lnTo>
                <a:lnTo>
                  <a:pt x="37" y="9"/>
                </a:lnTo>
                <a:lnTo>
                  <a:pt x="30" y="9"/>
                </a:lnTo>
                <a:lnTo>
                  <a:pt x="26" y="9"/>
                </a:lnTo>
                <a:lnTo>
                  <a:pt x="21" y="12"/>
                </a:lnTo>
                <a:lnTo>
                  <a:pt x="16" y="14"/>
                </a:lnTo>
                <a:lnTo>
                  <a:pt x="14" y="21"/>
                </a:lnTo>
                <a:lnTo>
                  <a:pt x="11" y="26"/>
                </a:lnTo>
                <a:lnTo>
                  <a:pt x="11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94" name="Freeform 442">
            <a:extLst>
              <a:ext uri="{FF2B5EF4-FFF2-40B4-BE49-F238E27FC236}">
                <a16:creationId xmlns:a16="http://schemas.microsoft.com/office/drawing/2014/main" id="{4CBC62E1-D551-4D6B-809C-F93942087C1F}"/>
              </a:ext>
            </a:extLst>
          </p:cNvPr>
          <p:cNvSpPr>
            <a:spLocks/>
          </p:cNvSpPr>
          <p:nvPr/>
        </p:nvSpPr>
        <p:spPr bwMode="auto">
          <a:xfrm>
            <a:off x="5049838" y="5926138"/>
            <a:ext cx="87312" cy="107950"/>
          </a:xfrm>
          <a:custGeom>
            <a:avLst/>
            <a:gdLst>
              <a:gd name="T0" fmla="*/ 0 w 55"/>
              <a:gd name="T1" fmla="*/ 68 h 68"/>
              <a:gd name="T2" fmla="*/ 0 w 55"/>
              <a:gd name="T3" fmla="*/ 0 h 68"/>
              <a:gd name="T4" fmla="*/ 10 w 55"/>
              <a:gd name="T5" fmla="*/ 0 h 68"/>
              <a:gd name="T6" fmla="*/ 10 w 55"/>
              <a:gd name="T7" fmla="*/ 9 h 68"/>
              <a:gd name="T8" fmla="*/ 17 w 55"/>
              <a:gd name="T9" fmla="*/ 5 h 68"/>
              <a:gd name="T10" fmla="*/ 24 w 55"/>
              <a:gd name="T11" fmla="*/ 0 h 68"/>
              <a:gd name="T12" fmla="*/ 31 w 55"/>
              <a:gd name="T13" fmla="*/ 0 h 68"/>
              <a:gd name="T14" fmla="*/ 38 w 55"/>
              <a:gd name="T15" fmla="*/ 0 h 68"/>
              <a:gd name="T16" fmla="*/ 43 w 55"/>
              <a:gd name="T17" fmla="*/ 2 h 68"/>
              <a:gd name="T18" fmla="*/ 48 w 55"/>
              <a:gd name="T19" fmla="*/ 5 h 68"/>
              <a:gd name="T20" fmla="*/ 52 w 55"/>
              <a:gd name="T21" fmla="*/ 7 h 68"/>
              <a:gd name="T22" fmla="*/ 52 w 55"/>
              <a:gd name="T23" fmla="*/ 12 h 68"/>
              <a:gd name="T24" fmla="*/ 55 w 55"/>
              <a:gd name="T25" fmla="*/ 16 h 68"/>
              <a:gd name="T26" fmla="*/ 55 w 55"/>
              <a:gd name="T27" fmla="*/ 21 h 68"/>
              <a:gd name="T28" fmla="*/ 55 w 55"/>
              <a:gd name="T29" fmla="*/ 26 h 68"/>
              <a:gd name="T30" fmla="*/ 55 w 55"/>
              <a:gd name="T31" fmla="*/ 68 h 68"/>
              <a:gd name="T32" fmla="*/ 43 w 55"/>
              <a:gd name="T33" fmla="*/ 68 h 68"/>
              <a:gd name="T34" fmla="*/ 43 w 55"/>
              <a:gd name="T35" fmla="*/ 28 h 68"/>
              <a:gd name="T36" fmla="*/ 43 w 55"/>
              <a:gd name="T37" fmla="*/ 21 h 68"/>
              <a:gd name="T38" fmla="*/ 43 w 55"/>
              <a:gd name="T39" fmla="*/ 16 h 68"/>
              <a:gd name="T40" fmla="*/ 41 w 55"/>
              <a:gd name="T41" fmla="*/ 14 h 68"/>
              <a:gd name="T42" fmla="*/ 38 w 55"/>
              <a:gd name="T43" fmla="*/ 12 h 68"/>
              <a:gd name="T44" fmla="*/ 34 w 55"/>
              <a:gd name="T45" fmla="*/ 9 h 68"/>
              <a:gd name="T46" fmla="*/ 29 w 55"/>
              <a:gd name="T47" fmla="*/ 9 h 68"/>
              <a:gd name="T48" fmla="*/ 22 w 55"/>
              <a:gd name="T49" fmla="*/ 9 h 68"/>
              <a:gd name="T50" fmla="*/ 17 w 55"/>
              <a:gd name="T51" fmla="*/ 14 h 68"/>
              <a:gd name="T52" fmla="*/ 15 w 55"/>
              <a:gd name="T53" fmla="*/ 19 h 68"/>
              <a:gd name="T54" fmla="*/ 12 w 55"/>
              <a:gd name="T55" fmla="*/ 23 h 68"/>
              <a:gd name="T56" fmla="*/ 12 w 55"/>
              <a:gd name="T57" fmla="*/ 31 h 68"/>
              <a:gd name="T58" fmla="*/ 12 w 55"/>
              <a:gd name="T59" fmla="*/ 68 h 68"/>
              <a:gd name="T60" fmla="*/ 0 w 55"/>
              <a:gd name="T61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5" h="68">
                <a:moveTo>
                  <a:pt x="0" y="68"/>
                </a:moveTo>
                <a:lnTo>
                  <a:pt x="0" y="0"/>
                </a:lnTo>
                <a:lnTo>
                  <a:pt x="10" y="0"/>
                </a:lnTo>
                <a:lnTo>
                  <a:pt x="10" y="9"/>
                </a:lnTo>
                <a:lnTo>
                  <a:pt x="17" y="5"/>
                </a:lnTo>
                <a:lnTo>
                  <a:pt x="24" y="0"/>
                </a:lnTo>
                <a:lnTo>
                  <a:pt x="31" y="0"/>
                </a:lnTo>
                <a:lnTo>
                  <a:pt x="38" y="0"/>
                </a:lnTo>
                <a:lnTo>
                  <a:pt x="43" y="2"/>
                </a:lnTo>
                <a:lnTo>
                  <a:pt x="48" y="5"/>
                </a:lnTo>
                <a:lnTo>
                  <a:pt x="52" y="7"/>
                </a:lnTo>
                <a:lnTo>
                  <a:pt x="52" y="12"/>
                </a:lnTo>
                <a:lnTo>
                  <a:pt x="55" y="16"/>
                </a:lnTo>
                <a:lnTo>
                  <a:pt x="55" y="21"/>
                </a:lnTo>
                <a:lnTo>
                  <a:pt x="55" y="26"/>
                </a:lnTo>
                <a:lnTo>
                  <a:pt x="55" y="68"/>
                </a:lnTo>
                <a:lnTo>
                  <a:pt x="43" y="68"/>
                </a:lnTo>
                <a:lnTo>
                  <a:pt x="43" y="28"/>
                </a:lnTo>
                <a:lnTo>
                  <a:pt x="43" y="21"/>
                </a:lnTo>
                <a:lnTo>
                  <a:pt x="43" y="16"/>
                </a:lnTo>
                <a:lnTo>
                  <a:pt x="41" y="14"/>
                </a:lnTo>
                <a:lnTo>
                  <a:pt x="38" y="12"/>
                </a:lnTo>
                <a:lnTo>
                  <a:pt x="34" y="9"/>
                </a:lnTo>
                <a:lnTo>
                  <a:pt x="29" y="9"/>
                </a:lnTo>
                <a:lnTo>
                  <a:pt x="22" y="9"/>
                </a:lnTo>
                <a:lnTo>
                  <a:pt x="17" y="14"/>
                </a:lnTo>
                <a:lnTo>
                  <a:pt x="15" y="19"/>
                </a:lnTo>
                <a:lnTo>
                  <a:pt x="12" y="23"/>
                </a:lnTo>
                <a:lnTo>
                  <a:pt x="12" y="31"/>
                </a:lnTo>
                <a:lnTo>
                  <a:pt x="12" y="68"/>
                </a:lnTo>
                <a:lnTo>
                  <a:pt x="0" y="6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95" name="Freeform 443">
            <a:extLst>
              <a:ext uri="{FF2B5EF4-FFF2-40B4-BE49-F238E27FC236}">
                <a16:creationId xmlns:a16="http://schemas.microsoft.com/office/drawing/2014/main" id="{B7C45AE1-F677-4E21-A317-387F79FF5B59}"/>
              </a:ext>
            </a:extLst>
          </p:cNvPr>
          <p:cNvSpPr>
            <a:spLocks/>
          </p:cNvSpPr>
          <p:nvPr/>
        </p:nvSpPr>
        <p:spPr bwMode="auto">
          <a:xfrm>
            <a:off x="5222875" y="5926138"/>
            <a:ext cx="60325" cy="107950"/>
          </a:xfrm>
          <a:custGeom>
            <a:avLst/>
            <a:gdLst>
              <a:gd name="T0" fmla="*/ 0 w 38"/>
              <a:gd name="T1" fmla="*/ 68 h 68"/>
              <a:gd name="T2" fmla="*/ 0 w 38"/>
              <a:gd name="T3" fmla="*/ 0 h 68"/>
              <a:gd name="T4" fmla="*/ 12 w 38"/>
              <a:gd name="T5" fmla="*/ 0 h 68"/>
              <a:gd name="T6" fmla="*/ 12 w 38"/>
              <a:gd name="T7" fmla="*/ 12 h 68"/>
              <a:gd name="T8" fmla="*/ 14 w 38"/>
              <a:gd name="T9" fmla="*/ 5 h 68"/>
              <a:gd name="T10" fmla="*/ 19 w 38"/>
              <a:gd name="T11" fmla="*/ 2 h 68"/>
              <a:gd name="T12" fmla="*/ 21 w 38"/>
              <a:gd name="T13" fmla="*/ 0 h 68"/>
              <a:gd name="T14" fmla="*/ 26 w 38"/>
              <a:gd name="T15" fmla="*/ 0 h 68"/>
              <a:gd name="T16" fmla="*/ 33 w 38"/>
              <a:gd name="T17" fmla="*/ 0 h 68"/>
              <a:gd name="T18" fmla="*/ 38 w 38"/>
              <a:gd name="T19" fmla="*/ 2 h 68"/>
              <a:gd name="T20" fmla="*/ 33 w 38"/>
              <a:gd name="T21" fmla="*/ 14 h 68"/>
              <a:gd name="T22" fmla="*/ 31 w 38"/>
              <a:gd name="T23" fmla="*/ 12 h 68"/>
              <a:gd name="T24" fmla="*/ 26 w 38"/>
              <a:gd name="T25" fmla="*/ 12 h 68"/>
              <a:gd name="T26" fmla="*/ 21 w 38"/>
              <a:gd name="T27" fmla="*/ 12 h 68"/>
              <a:gd name="T28" fmla="*/ 19 w 38"/>
              <a:gd name="T29" fmla="*/ 14 h 68"/>
              <a:gd name="T30" fmla="*/ 17 w 38"/>
              <a:gd name="T31" fmla="*/ 16 h 68"/>
              <a:gd name="T32" fmla="*/ 14 w 38"/>
              <a:gd name="T33" fmla="*/ 19 h 68"/>
              <a:gd name="T34" fmla="*/ 14 w 38"/>
              <a:gd name="T35" fmla="*/ 26 h 68"/>
              <a:gd name="T36" fmla="*/ 12 w 38"/>
              <a:gd name="T37" fmla="*/ 33 h 68"/>
              <a:gd name="T38" fmla="*/ 12 w 38"/>
              <a:gd name="T39" fmla="*/ 68 h 68"/>
              <a:gd name="T40" fmla="*/ 0 w 38"/>
              <a:gd name="T41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8" h="68">
                <a:moveTo>
                  <a:pt x="0" y="68"/>
                </a:moveTo>
                <a:lnTo>
                  <a:pt x="0" y="0"/>
                </a:lnTo>
                <a:lnTo>
                  <a:pt x="12" y="0"/>
                </a:lnTo>
                <a:lnTo>
                  <a:pt x="12" y="12"/>
                </a:lnTo>
                <a:lnTo>
                  <a:pt x="14" y="5"/>
                </a:lnTo>
                <a:lnTo>
                  <a:pt x="19" y="2"/>
                </a:lnTo>
                <a:lnTo>
                  <a:pt x="21" y="0"/>
                </a:lnTo>
                <a:lnTo>
                  <a:pt x="26" y="0"/>
                </a:lnTo>
                <a:lnTo>
                  <a:pt x="33" y="0"/>
                </a:lnTo>
                <a:lnTo>
                  <a:pt x="38" y="2"/>
                </a:lnTo>
                <a:lnTo>
                  <a:pt x="33" y="14"/>
                </a:lnTo>
                <a:lnTo>
                  <a:pt x="31" y="12"/>
                </a:lnTo>
                <a:lnTo>
                  <a:pt x="26" y="12"/>
                </a:lnTo>
                <a:lnTo>
                  <a:pt x="21" y="12"/>
                </a:lnTo>
                <a:lnTo>
                  <a:pt x="19" y="14"/>
                </a:lnTo>
                <a:lnTo>
                  <a:pt x="17" y="16"/>
                </a:lnTo>
                <a:lnTo>
                  <a:pt x="14" y="19"/>
                </a:lnTo>
                <a:lnTo>
                  <a:pt x="14" y="26"/>
                </a:lnTo>
                <a:lnTo>
                  <a:pt x="12" y="33"/>
                </a:lnTo>
                <a:lnTo>
                  <a:pt x="12" y="68"/>
                </a:lnTo>
                <a:lnTo>
                  <a:pt x="0" y="6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96" name="Freeform 444">
            <a:extLst>
              <a:ext uri="{FF2B5EF4-FFF2-40B4-BE49-F238E27FC236}">
                <a16:creationId xmlns:a16="http://schemas.microsoft.com/office/drawing/2014/main" id="{7094160A-9B66-46DC-BEDC-4509D0F2BDA1}"/>
              </a:ext>
            </a:extLst>
          </p:cNvPr>
          <p:cNvSpPr>
            <a:spLocks noEditPoints="1"/>
          </p:cNvSpPr>
          <p:nvPr/>
        </p:nvSpPr>
        <p:spPr bwMode="auto">
          <a:xfrm>
            <a:off x="5286375" y="5926138"/>
            <a:ext cx="101600" cy="112712"/>
          </a:xfrm>
          <a:custGeom>
            <a:avLst/>
            <a:gdLst>
              <a:gd name="T0" fmla="*/ 43 w 64"/>
              <a:gd name="T1" fmla="*/ 66 h 71"/>
              <a:gd name="T2" fmla="*/ 31 w 64"/>
              <a:gd name="T3" fmla="*/ 71 h 71"/>
              <a:gd name="T4" fmla="*/ 17 w 64"/>
              <a:gd name="T5" fmla="*/ 71 h 71"/>
              <a:gd name="T6" fmla="*/ 7 w 64"/>
              <a:gd name="T7" fmla="*/ 66 h 71"/>
              <a:gd name="T8" fmla="*/ 0 w 64"/>
              <a:gd name="T9" fmla="*/ 52 h 71"/>
              <a:gd name="T10" fmla="*/ 3 w 64"/>
              <a:gd name="T11" fmla="*/ 42 h 71"/>
              <a:gd name="T12" fmla="*/ 10 w 64"/>
              <a:gd name="T13" fmla="*/ 35 h 71"/>
              <a:gd name="T14" fmla="*/ 17 w 64"/>
              <a:gd name="T15" fmla="*/ 31 h 71"/>
              <a:gd name="T16" fmla="*/ 29 w 64"/>
              <a:gd name="T17" fmla="*/ 31 h 71"/>
              <a:gd name="T18" fmla="*/ 50 w 64"/>
              <a:gd name="T19" fmla="*/ 26 h 71"/>
              <a:gd name="T20" fmla="*/ 50 w 64"/>
              <a:gd name="T21" fmla="*/ 23 h 71"/>
              <a:gd name="T22" fmla="*/ 45 w 64"/>
              <a:gd name="T23" fmla="*/ 12 h 71"/>
              <a:gd name="T24" fmla="*/ 33 w 64"/>
              <a:gd name="T25" fmla="*/ 9 h 71"/>
              <a:gd name="T26" fmla="*/ 22 w 64"/>
              <a:gd name="T27" fmla="*/ 12 h 71"/>
              <a:gd name="T28" fmla="*/ 14 w 64"/>
              <a:gd name="T29" fmla="*/ 21 h 71"/>
              <a:gd name="T30" fmla="*/ 5 w 64"/>
              <a:gd name="T31" fmla="*/ 14 h 71"/>
              <a:gd name="T32" fmla="*/ 12 w 64"/>
              <a:gd name="T33" fmla="*/ 5 h 71"/>
              <a:gd name="T34" fmla="*/ 26 w 64"/>
              <a:gd name="T35" fmla="*/ 0 h 71"/>
              <a:gd name="T36" fmla="*/ 43 w 64"/>
              <a:gd name="T37" fmla="*/ 0 h 71"/>
              <a:gd name="T38" fmla="*/ 52 w 64"/>
              <a:gd name="T39" fmla="*/ 2 h 71"/>
              <a:gd name="T40" fmla="*/ 59 w 64"/>
              <a:gd name="T41" fmla="*/ 9 h 71"/>
              <a:gd name="T42" fmla="*/ 62 w 64"/>
              <a:gd name="T43" fmla="*/ 19 h 71"/>
              <a:gd name="T44" fmla="*/ 62 w 64"/>
              <a:gd name="T45" fmla="*/ 40 h 71"/>
              <a:gd name="T46" fmla="*/ 62 w 64"/>
              <a:gd name="T47" fmla="*/ 56 h 71"/>
              <a:gd name="T48" fmla="*/ 62 w 64"/>
              <a:gd name="T49" fmla="*/ 66 h 71"/>
              <a:gd name="T50" fmla="*/ 52 w 64"/>
              <a:gd name="T51" fmla="*/ 68 h 71"/>
              <a:gd name="T52" fmla="*/ 50 w 64"/>
              <a:gd name="T53" fmla="*/ 61 h 71"/>
              <a:gd name="T54" fmla="*/ 40 w 64"/>
              <a:gd name="T55" fmla="*/ 38 h 71"/>
              <a:gd name="T56" fmla="*/ 24 w 64"/>
              <a:gd name="T57" fmla="*/ 40 h 71"/>
              <a:gd name="T58" fmla="*/ 17 w 64"/>
              <a:gd name="T59" fmla="*/ 42 h 71"/>
              <a:gd name="T60" fmla="*/ 14 w 64"/>
              <a:gd name="T61" fmla="*/ 47 h 71"/>
              <a:gd name="T62" fmla="*/ 14 w 64"/>
              <a:gd name="T63" fmla="*/ 54 h 71"/>
              <a:gd name="T64" fmla="*/ 22 w 64"/>
              <a:gd name="T65" fmla="*/ 61 h 71"/>
              <a:gd name="T66" fmla="*/ 33 w 64"/>
              <a:gd name="T67" fmla="*/ 61 h 71"/>
              <a:gd name="T68" fmla="*/ 43 w 64"/>
              <a:gd name="T69" fmla="*/ 54 h 71"/>
              <a:gd name="T70" fmla="*/ 47 w 64"/>
              <a:gd name="T71" fmla="*/ 45 h 71"/>
              <a:gd name="T72" fmla="*/ 50 w 64"/>
              <a:gd name="T73" fmla="*/ 35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4" h="71">
                <a:moveTo>
                  <a:pt x="50" y="61"/>
                </a:moveTo>
                <a:lnTo>
                  <a:pt x="43" y="66"/>
                </a:lnTo>
                <a:lnTo>
                  <a:pt x="38" y="68"/>
                </a:lnTo>
                <a:lnTo>
                  <a:pt x="31" y="71"/>
                </a:lnTo>
                <a:lnTo>
                  <a:pt x="24" y="71"/>
                </a:lnTo>
                <a:lnTo>
                  <a:pt x="17" y="71"/>
                </a:lnTo>
                <a:lnTo>
                  <a:pt x="12" y="68"/>
                </a:lnTo>
                <a:lnTo>
                  <a:pt x="7" y="66"/>
                </a:lnTo>
                <a:lnTo>
                  <a:pt x="3" y="59"/>
                </a:lnTo>
                <a:lnTo>
                  <a:pt x="0" y="52"/>
                </a:lnTo>
                <a:lnTo>
                  <a:pt x="3" y="47"/>
                </a:lnTo>
                <a:lnTo>
                  <a:pt x="3" y="42"/>
                </a:lnTo>
                <a:lnTo>
                  <a:pt x="5" y="38"/>
                </a:lnTo>
                <a:lnTo>
                  <a:pt x="10" y="35"/>
                </a:lnTo>
                <a:lnTo>
                  <a:pt x="14" y="33"/>
                </a:lnTo>
                <a:lnTo>
                  <a:pt x="17" y="31"/>
                </a:lnTo>
                <a:lnTo>
                  <a:pt x="22" y="31"/>
                </a:lnTo>
                <a:lnTo>
                  <a:pt x="29" y="31"/>
                </a:lnTo>
                <a:lnTo>
                  <a:pt x="40" y="28"/>
                </a:lnTo>
                <a:lnTo>
                  <a:pt x="50" y="26"/>
                </a:lnTo>
                <a:lnTo>
                  <a:pt x="50" y="23"/>
                </a:lnTo>
                <a:lnTo>
                  <a:pt x="50" y="23"/>
                </a:lnTo>
                <a:lnTo>
                  <a:pt x="47" y="16"/>
                </a:lnTo>
                <a:lnTo>
                  <a:pt x="45" y="12"/>
                </a:lnTo>
                <a:lnTo>
                  <a:pt x="40" y="9"/>
                </a:lnTo>
                <a:lnTo>
                  <a:pt x="33" y="9"/>
                </a:lnTo>
                <a:lnTo>
                  <a:pt x="26" y="9"/>
                </a:lnTo>
                <a:lnTo>
                  <a:pt x="22" y="12"/>
                </a:lnTo>
                <a:lnTo>
                  <a:pt x="17" y="16"/>
                </a:lnTo>
                <a:lnTo>
                  <a:pt x="14" y="21"/>
                </a:lnTo>
                <a:lnTo>
                  <a:pt x="3" y="21"/>
                </a:lnTo>
                <a:lnTo>
                  <a:pt x="5" y="14"/>
                </a:lnTo>
                <a:lnTo>
                  <a:pt x="7" y="9"/>
                </a:lnTo>
                <a:lnTo>
                  <a:pt x="12" y="5"/>
                </a:lnTo>
                <a:lnTo>
                  <a:pt x="19" y="2"/>
                </a:lnTo>
                <a:lnTo>
                  <a:pt x="26" y="0"/>
                </a:lnTo>
                <a:lnTo>
                  <a:pt x="33" y="0"/>
                </a:lnTo>
                <a:lnTo>
                  <a:pt x="43" y="0"/>
                </a:lnTo>
                <a:lnTo>
                  <a:pt x="47" y="0"/>
                </a:lnTo>
                <a:lnTo>
                  <a:pt x="52" y="2"/>
                </a:lnTo>
                <a:lnTo>
                  <a:pt x="57" y="7"/>
                </a:lnTo>
                <a:lnTo>
                  <a:pt x="59" y="9"/>
                </a:lnTo>
                <a:lnTo>
                  <a:pt x="59" y="14"/>
                </a:lnTo>
                <a:lnTo>
                  <a:pt x="62" y="19"/>
                </a:lnTo>
                <a:lnTo>
                  <a:pt x="62" y="26"/>
                </a:lnTo>
                <a:lnTo>
                  <a:pt x="62" y="40"/>
                </a:lnTo>
                <a:lnTo>
                  <a:pt x="62" y="49"/>
                </a:lnTo>
                <a:lnTo>
                  <a:pt x="62" y="56"/>
                </a:lnTo>
                <a:lnTo>
                  <a:pt x="62" y="61"/>
                </a:lnTo>
                <a:lnTo>
                  <a:pt x="62" y="66"/>
                </a:lnTo>
                <a:lnTo>
                  <a:pt x="64" y="68"/>
                </a:lnTo>
                <a:lnTo>
                  <a:pt x="52" y="68"/>
                </a:lnTo>
                <a:lnTo>
                  <a:pt x="50" y="66"/>
                </a:lnTo>
                <a:lnTo>
                  <a:pt x="50" y="61"/>
                </a:lnTo>
                <a:close/>
                <a:moveTo>
                  <a:pt x="50" y="35"/>
                </a:moveTo>
                <a:lnTo>
                  <a:pt x="40" y="38"/>
                </a:lnTo>
                <a:lnTo>
                  <a:pt x="31" y="40"/>
                </a:lnTo>
                <a:lnTo>
                  <a:pt x="24" y="40"/>
                </a:lnTo>
                <a:lnTo>
                  <a:pt x="19" y="42"/>
                </a:lnTo>
                <a:lnTo>
                  <a:pt x="17" y="42"/>
                </a:lnTo>
                <a:lnTo>
                  <a:pt x="14" y="45"/>
                </a:lnTo>
                <a:lnTo>
                  <a:pt x="14" y="47"/>
                </a:lnTo>
                <a:lnTo>
                  <a:pt x="14" y="52"/>
                </a:lnTo>
                <a:lnTo>
                  <a:pt x="14" y="54"/>
                </a:lnTo>
                <a:lnTo>
                  <a:pt x="17" y="59"/>
                </a:lnTo>
                <a:lnTo>
                  <a:pt x="22" y="61"/>
                </a:lnTo>
                <a:lnTo>
                  <a:pt x="26" y="61"/>
                </a:lnTo>
                <a:lnTo>
                  <a:pt x="33" y="61"/>
                </a:lnTo>
                <a:lnTo>
                  <a:pt x="40" y="59"/>
                </a:lnTo>
                <a:lnTo>
                  <a:pt x="43" y="54"/>
                </a:lnTo>
                <a:lnTo>
                  <a:pt x="47" y="49"/>
                </a:lnTo>
                <a:lnTo>
                  <a:pt x="47" y="45"/>
                </a:lnTo>
                <a:lnTo>
                  <a:pt x="50" y="40"/>
                </a:lnTo>
                <a:lnTo>
                  <a:pt x="50" y="3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97" name="Freeform 445">
            <a:extLst>
              <a:ext uri="{FF2B5EF4-FFF2-40B4-BE49-F238E27FC236}">
                <a16:creationId xmlns:a16="http://schemas.microsoft.com/office/drawing/2014/main" id="{55722E75-7A9F-45C8-B145-104FFE82F7EB}"/>
              </a:ext>
            </a:extLst>
          </p:cNvPr>
          <p:cNvSpPr>
            <a:spLocks/>
          </p:cNvSpPr>
          <p:nvPr/>
        </p:nvSpPr>
        <p:spPr bwMode="auto">
          <a:xfrm>
            <a:off x="5402263" y="5888038"/>
            <a:ext cx="53975" cy="150812"/>
          </a:xfrm>
          <a:custGeom>
            <a:avLst/>
            <a:gdLst>
              <a:gd name="T0" fmla="*/ 31 w 34"/>
              <a:gd name="T1" fmla="*/ 83 h 95"/>
              <a:gd name="T2" fmla="*/ 34 w 34"/>
              <a:gd name="T3" fmla="*/ 92 h 95"/>
              <a:gd name="T4" fmla="*/ 29 w 34"/>
              <a:gd name="T5" fmla="*/ 95 h 95"/>
              <a:gd name="T6" fmla="*/ 24 w 34"/>
              <a:gd name="T7" fmla="*/ 95 h 95"/>
              <a:gd name="T8" fmla="*/ 19 w 34"/>
              <a:gd name="T9" fmla="*/ 92 h 95"/>
              <a:gd name="T10" fmla="*/ 15 w 34"/>
              <a:gd name="T11" fmla="*/ 92 h 95"/>
              <a:gd name="T12" fmla="*/ 12 w 34"/>
              <a:gd name="T13" fmla="*/ 90 h 95"/>
              <a:gd name="T14" fmla="*/ 10 w 34"/>
              <a:gd name="T15" fmla="*/ 88 h 95"/>
              <a:gd name="T16" fmla="*/ 8 w 34"/>
              <a:gd name="T17" fmla="*/ 80 h 95"/>
              <a:gd name="T18" fmla="*/ 8 w 34"/>
              <a:gd name="T19" fmla="*/ 73 h 95"/>
              <a:gd name="T20" fmla="*/ 8 w 34"/>
              <a:gd name="T21" fmla="*/ 33 h 95"/>
              <a:gd name="T22" fmla="*/ 0 w 34"/>
              <a:gd name="T23" fmla="*/ 33 h 95"/>
              <a:gd name="T24" fmla="*/ 0 w 34"/>
              <a:gd name="T25" fmla="*/ 24 h 95"/>
              <a:gd name="T26" fmla="*/ 8 w 34"/>
              <a:gd name="T27" fmla="*/ 24 h 95"/>
              <a:gd name="T28" fmla="*/ 8 w 34"/>
              <a:gd name="T29" fmla="*/ 7 h 95"/>
              <a:gd name="T30" fmla="*/ 19 w 34"/>
              <a:gd name="T31" fmla="*/ 0 h 95"/>
              <a:gd name="T32" fmla="*/ 19 w 34"/>
              <a:gd name="T33" fmla="*/ 24 h 95"/>
              <a:gd name="T34" fmla="*/ 31 w 34"/>
              <a:gd name="T35" fmla="*/ 24 h 95"/>
              <a:gd name="T36" fmla="*/ 31 w 34"/>
              <a:gd name="T37" fmla="*/ 33 h 95"/>
              <a:gd name="T38" fmla="*/ 19 w 34"/>
              <a:gd name="T39" fmla="*/ 33 h 95"/>
              <a:gd name="T40" fmla="*/ 19 w 34"/>
              <a:gd name="T41" fmla="*/ 73 h 95"/>
              <a:gd name="T42" fmla="*/ 19 w 34"/>
              <a:gd name="T43" fmla="*/ 78 h 95"/>
              <a:gd name="T44" fmla="*/ 19 w 34"/>
              <a:gd name="T45" fmla="*/ 80 h 95"/>
              <a:gd name="T46" fmla="*/ 22 w 34"/>
              <a:gd name="T47" fmla="*/ 80 h 95"/>
              <a:gd name="T48" fmla="*/ 22 w 34"/>
              <a:gd name="T49" fmla="*/ 83 h 95"/>
              <a:gd name="T50" fmla="*/ 24 w 34"/>
              <a:gd name="T51" fmla="*/ 83 h 95"/>
              <a:gd name="T52" fmla="*/ 26 w 34"/>
              <a:gd name="T53" fmla="*/ 83 h 95"/>
              <a:gd name="T54" fmla="*/ 29 w 34"/>
              <a:gd name="T55" fmla="*/ 83 h 95"/>
              <a:gd name="T56" fmla="*/ 31 w 34"/>
              <a:gd name="T57" fmla="*/ 83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" h="95">
                <a:moveTo>
                  <a:pt x="31" y="83"/>
                </a:moveTo>
                <a:lnTo>
                  <a:pt x="34" y="92"/>
                </a:lnTo>
                <a:lnTo>
                  <a:pt x="29" y="95"/>
                </a:lnTo>
                <a:lnTo>
                  <a:pt x="24" y="95"/>
                </a:lnTo>
                <a:lnTo>
                  <a:pt x="19" y="92"/>
                </a:lnTo>
                <a:lnTo>
                  <a:pt x="15" y="92"/>
                </a:lnTo>
                <a:lnTo>
                  <a:pt x="12" y="90"/>
                </a:lnTo>
                <a:lnTo>
                  <a:pt x="10" y="88"/>
                </a:lnTo>
                <a:lnTo>
                  <a:pt x="8" y="80"/>
                </a:lnTo>
                <a:lnTo>
                  <a:pt x="8" y="73"/>
                </a:lnTo>
                <a:lnTo>
                  <a:pt x="8" y="33"/>
                </a:lnTo>
                <a:lnTo>
                  <a:pt x="0" y="33"/>
                </a:lnTo>
                <a:lnTo>
                  <a:pt x="0" y="24"/>
                </a:lnTo>
                <a:lnTo>
                  <a:pt x="8" y="24"/>
                </a:lnTo>
                <a:lnTo>
                  <a:pt x="8" y="7"/>
                </a:lnTo>
                <a:lnTo>
                  <a:pt x="19" y="0"/>
                </a:lnTo>
                <a:lnTo>
                  <a:pt x="19" y="24"/>
                </a:lnTo>
                <a:lnTo>
                  <a:pt x="31" y="24"/>
                </a:lnTo>
                <a:lnTo>
                  <a:pt x="31" y="33"/>
                </a:lnTo>
                <a:lnTo>
                  <a:pt x="19" y="33"/>
                </a:lnTo>
                <a:lnTo>
                  <a:pt x="19" y="73"/>
                </a:lnTo>
                <a:lnTo>
                  <a:pt x="19" y="78"/>
                </a:lnTo>
                <a:lnTo>
                  <a:pt x="19" y="80"/>
                </a:lnTo>
                <a:lnTo>
                  <a:pt x="22" y="80"/>
                </a:lnTo>
                <a:lnTo>
                  <a:pt x="22" y="83"/>
                </a:lnTo>
                <a:lnTo>
                  <a:pt x="24" y="83"/>
                </a:lnTo>
                <a:lnTo>
                  <a:pt x="26" y="83"/>
                </a:lnTo>
                <a:lnTo>
                  <a:pt x="29" y="83"/>
                </a:lnTo>
                <a:lnTo>
                  <a:pt x="31" y="8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98" name="Freeform 446">
            <a:extLst>
              <a:ext uri="{FF2B5EF4-FFF2-40B4-BE49-F238E27FC236}">
                <a16:creationId xmlns:a16="http://schemas.microsoft.com/office/drawing/2014/main" id="{9D41D1D8-B963-48FE-B435-4C7C61644EC3}"/>
              </a:ext>
            </a:extLst>
          </p:cNvPr>
          <p:cNvSpPr>
            <a:spLocks noEditPoints="1"/>
          </p:cNvSpPr>
          <p:nvPr/>
        </p:nvSpPr>
        <p:spPr bwMode="auto">
          <a:xfrm>
            <a:off x="5462588" y="5926138"/>
            <a:ext cx="101600" cy="112712"/>
          </a:xfrm>
          <a:custGeom>
            <a:avLst/>
            <a:gdLst>
              <a:gd name="T0" fmla="*/ 52 w 64"/>
              <a:gd name="T1" fmla="*/ 47 h 71"/>
              <a:gd name="T2" fmla="*/ 64 w 64"/>
              <a:gd name="T3" fmla="*/ 49 h 71"/>
              <a:gd name="T4" fmla="*/ 62 w 64"/>
              <a:gd name="T5" fmla="*/ 54 h 71"/>
              <a:gd name="T6" fmla="*/ 57 w 64"/>
              <a:gd name="T7" fmla="*/ 61 h 71"/>
              <a:gd name="T8" fmla="*/ 52 w 64"/>
              <a:gd name="T9" fmla="*/ 66 h 71"/>
              <a:gd name="T10" fmla="*/ 47 w 64"/>
              <a:gd name="T11" fmla="*/ 68 h 71"/>
              <a:gd name="T12" fmla="*/ 40 w 64"/>
              <a:gd name="T13" fmla="*/ 71 h 71"/>
              <a:gd name="T14" fmla="*/ 33 w 64"/>
              <a:gd name="T15" fmla="*/ 71 h 71"/>
              <a:gd name="T16" fmla="*/ 24 w 64"/>
              <a:gd name="T17" fmla="*/ 71 h 71"/>
              <a:gd name="T18" fmla="*/ 17 w 64"/>
              <a:gd name="T19" fmla="*/ 66 h 71"/>
              <a:gd name="T20" fmla="*/ 10 w 64"/>
              <a:gd name="T21" fmla="*/ 61 h 71"/>
              <a:gd name="T22" fmla="*/ 5 w 64"/>
              <a:gd name="T23" fmla="*/ 54 h 71"/>
              <a:gd name="T24" fmla="*/ 3 w 64"/>
              <a:gd name="T25" fmla="*/ 45 h 71"/>
              <a:gd name="T26" fmla="*/ 0 w 64"/>
              <a:gd name="T27" fmla="*/ 35 h 71"/>
              <a:gd name="T28" fmla="*/ 3 w 64"/>
              <a:gd name="T29" fmla="*/ 26 h 71"/>
              <a:gd name="T30" fmla="*/ 5 w 64"/>
              <a:gd name="T31" fmla="*/ 16 h 71"/>
              <a:gd name="T32" fmla="*/ 10 w 64"/>
              <a:gd name="T33" fmla="*/ 9 h 71"/>
              <a:gd name="T34" fmla="*/ 17 w 64"/>
              <a:gd name="T35" fmla="*/ 2 h 71"/>
              <a:gd name="T36" fmla="*/ 24 w 64"/>
              <a:gd name="T37" fmla="*/ 0 h 71"/>
              <a:gd name="T38" fmla="*/ 33 w 64"/>
              <a:gd name="T39" fmla="*/ 0 h 71"/>
              <a:gd name="T40" fmla="*/ 40 w 64"/>
              <a:gd name="T41" fmla="*/ 0 h 71"/>
              <a:gd name="T42" fmla="*/ 50 w 64"/>
              <a:gd name="T43" fmla="*/ 2 h 71"/>
              <a:gd name="T44" fmla="*/ 55 w 64"/>
              <a:gd name="T45" fmla="*/ 9 h 71"/>
              <a:gd name="T46" fmla="*/ 59 w 64"/>
              <a:gd name="T47" fmla="*/ 16 h 71"/>
              <a:gd name="T48" fmla="*/ 64 w 64"/>
              <a:gd name="T49" fmla="*/ 23 h 71"/>
              <a:gd name="T50" fmla="*/ 64 w 64"/>
              <a:gd name="T51" fmla="*/ 35 h 71"/>
              <a:gd name="T52" fmla="*/ 64 w 64"/>
              <a:gd name="T53" fmla="*/ 35 h 71"/>
              <a:gd name="T54" fmla="*/ 64 w 64"/>
              <a:gd name="T55" fmla="*/ 38 h 71"/>
              <a:gd name="T56" fmla="*/ 12 w 64"/>
              <a:gd name="T57" fmla="*/ 38 h 71"/>
              <a:gd name="T58" fmla="*/ 14 w 64"/>
              <a:gd name="T59" fmla="*/ 45 h 71"/>
              <a:gd name="T60" fmla="*/ 17 w 64"/>
              <a:gd name="T61" fmla="*/ 49 h 71"/>
              <a:gd name="T62" fmla="*/ 19 w 64"/>
              <a:gd name="T63" fmla="*/ 54 h 71"/>
              <a:gd name="T64" fmla="*/ 26 w 64"/>
              <a:gd name="T65" fmla="*/ 59 h 71"/>
              <a:gd name="T66" fmla="*/ 33 w 64"/>
              <a:gd name="T67" fmla="*/ 61 h 71"/>
              <a:gd name="T68" fmla="*/ 38 w 64"/>
              <a:gd name="T69" fmla="*/ 61 h 71"/>
              <a:gd name="T70" fmla="*/ 45 w 64"/>
              <a:gd name="T71" fmla="*/ 56 h 71"/>
              <a:gd name="T72" fmla="*/ 47 w 64"/>
              <a:gd name="T73" fmla="*/ 54 h 71"/>
              <a:gd name="T74" fmla="*/ 52 w 64"/>
              <a:gd name="T75" fmla="*/ 47 h 71"/>
              <a:gd name="T76" fmla="*/ 12 w 64"/>
              <a:gd name="T77" fmla="*/ 28 h 71"/>
              <a:gd name="T78" fmla="*/ 52 w 64"/>
              <a:gd name="T79" fmla="*/ 28 h 71"/>
              <a:gd name="T80" fmla="*/ 50 w 64"/>
              <a:gd name="T81" fmla="*/ 21 h 71"/>
              <a:gd name="T82" fmla="*/ 47 w 64"/>
              <a:gd name="T83" fmla="*/ 16 h 71"/>
              <a:gd name="T84" fmla="*/ 43 w 64"/>
              <a:gd name="T85" fmla="*/ 12 h 71"/>
              <a:gd name="T86" fmla="*/ 38 w 64"/>
              <a:gd name="T87" fmla="*/ 9 h 71"/>
              <a:gd name="T88" fmla="*/ 33 w 64"/>
              <a:gd name="T89" fmla="*/ 9 h 71"/>
              <a:gd name="T90" fmla="*/ 26 w 64"/>
              <a:gd name="T91" fmla="*/ 9 h 71"/>
              <a:gd name="T92" fmla="*/ 19 w 64"/>
              <a:gd name="T93" fmla="*/ 14 h 71"/>
              <a:gd name="T94" fmla="*/ 14 w 64"/>
              <a:gd name="T95" fmla="*/ 21 h 71"/>
              <a:gd name="T96" fmla="*/ 12 w 64"/>
              <a:gd name="T97" fmla="*/ 28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4" h="71">
                <a:moveTo>
                  <a:pt x="52" y="47"/>
                </a:moveTo>
                <a:lnTo>
                  <a:pt x="64" y="49"/>
                </a:lnTo>
                <a:lnTo>
                  <a:pt x="62" y="54"/>
                </a:lnTo>
                <a:lnTo>
                  <a:pt x="57" y="61"/>
                </a:lnTo>
                <a:lnTo>
                  <a:pt x="52" y="66"/>
                </a:lnTo>
                <a:lnTo>
                  <a:pt x="47" y="68"/>
                </a:lnTo>
                <a:lnTo>
                  <a:pt x="40" y="71"/>
                </a:lnTo>
                <a:lnTo>
                  <a:pt x="33" y="71"/>
                </a:lnTo>
                <a:lnTo>
                  <a:pt x="24" y="71"/>
                </a:lnTo>
                <a:lnTo>
                  <a:pt x="17" y="66"/>
                </a:lnTo>
                <a:lnTo>
                  <a:pt x="10" y="61"/>
                </a:lnTo>
                <a:lnTo>
                  <a:pt x="5" y="54"/>
                </a:lnTo>
                <a:lnTo>
                  <a:pt x="3" y="45"/>
                </a:lnTo>
                <a:lnTo>
                  <a:pt x="0" y="35"/>
                </a:lnTo>
                <a:lnTo>
                  <a:pt x="3" y="26"/>
                </a:lnTo>
                <a:lnTo>
                  <a:pt x="5" y="16"/>
                </a:lnTo>
                <a:lnTo>
                  <a:pt x="10" y="9"/>
                </a:lnTo>
                <a:lnTo>
                  <a:pt x="17" y="2"/>
                </a:lnTo>
                <a:lnTo>
                  <a:pt x="24" y="0"/>
                </a:lnTo>
                <a:lnTo>
                  <a:pt x="33" y="0"/>
                </a:lnTo>
                <a:lnTo>
                  <a:pt x="40" y="0"/>
                </a:lnTo>
                <a:lnTo>
                  <a:pt x="50" y="2"/>
                </a:lnTo>
                <a:lnTo>
                  <a:pt x="55" y="9"/>
                </a:lnTo>
                <a:lnTo>
                  <a:pt x="59" y="16"/>
                </a:lnTo>
                <a:lnTo>
                  <a:pt x="64" y="23"/>
                </a:lnTo>
                <a:lnTo>
                  <a:pt x="64" y="35"/>
                </a:lnTo>
                <a:lnTo>
                  <a:pt x="64" y="35"/>
                </a:lnTo>
                <a:lnTo>
                  <a:pt x="64" y="38"/>
                </a:lnTo>
                <a:lnTo>
                  <a:pt x="12" y="38"/>
                </a:lnTo>
                <a:lnTo>
                  <a:pt x="14" y="45"/>
                </a:lnTo>
                <a:lnTo>
                  <a:pt x="17" y="49"/>
                </a:lnTo>
                <a:lnTo>
                  <a:pt x="19" y="54"/>
                </a:lnTo>
                <a:lnTo>
                  <a:pt x="26" y="59"/>
                </a:lnTo>
                <a:lnTo>
                  <a:pt x="33" y="61"/>
                </a:lnTo>
                <a:lnTo>
                  <a:pt x="38" y="61"/>
                </a:lnTo>
                <a:lnTo>
                  <a:pt x="45" y="56"/>
                </a:lnTo>
                <a:lnTo>
                  <a:pt x="47" y="54"/>
                </a:lnTo>
                <a:lnTo>
                  <a:pt x="52" y="47"/>
                </a:lnTo>
                <a:close/>
                <a:moveTo>
                  <a:pt x="12" y="28"/>
                </a:moveTo>
                <a:lnTo>
                  <a:pt x="52" y="28"/>
                </a:lnTo>
                <a:lnTo>
                  <a:pt x="50" y="21"/>
                </a:lnTo>
                <a:lnTo>
                  <a:pt x="47" y="16"/>
                </a:lnTo>
                <a:lnTo>
                  <a:pt x="43" y="12"/>
                </a:lnTo>
                <a:lnTo>
                  <a:pt x="38" y="9"/>
                </a:lnTo>
                <a:lnTo>
                  <a:pt x="33" y="9"/>
                </a:lnTo>
                <a:lnTo>
                  <a:pt x="26" y="9"/>
                </a:lnTo>
                <a:lnTo>
                  <a:pt x="19" y="14"/>
                </a:lnTo>
                <a:lnTo>
                  <a:pt x="14" y="21"/>
                </a:lnTo>
                <a:lnTo>
                  <a:pt x="12" y="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99" name="Freeform 447">
            <a:extLst>
              <a:ext uri="{FF2B5EF4-FFF2-40B4-BE49-F238E27FC236}">
                <a16:creationId xmlns:a16="http://schemas.microsoft.com/office/drawing/2014/main" id="{79301D6A-0579-4FE5-A13F-969BCB770891}"/>
              </a:ext>
            </a:extLst>
          </p:cNvPr>
          <p:cNvSpPr>
            <a:spLocks/>
          </p:cNvSpPr>
          <p:nvPr/>
        </p:nvSpPr>
        <p:spPr bwMode="auto">
          <a:xfrm>
            <a:off x="5591175" y="6015038"/>
            <a:ext cx="22225" cy="49212"/>
          </a:xfrm>
          <a:custGeom>
            <a:avLst/>
            <a:gdLst>
              <a:gd name="T0" fmla="*/ 0 w 14"/>
              <a:gd name="T1" fmla="*/ 12 h 31"/>
              <a:gd name="T2" fmla="*/ 0 w 14"/>
              <a:gd name="T3" fmla="*/ 0 h 31"/>
              <a:gd name="T4" fmla="*/ 14 w 14"/>
              <a:gd name="T5" fmla="*/ 0 h 31"/>
              <a:gd name="T6" fmla="*/ 14 w 14"/>
              <a:gd name="T7" fmla="*/ 12 h 31"/>
              <a:gd name="T8" fmla="*/ 14 w 14"/>
              <a:gd name="T9" fmla="*/ 19 h 31"/>
              <a:gd name="T10" fmla="*/ 11 w 14"/>
              <a:gd name="T11" fmla="*/ 24 h 31"/>
              <a:gd name="T12" fmla="*/ 7 w 14"/>
              <a:gd name="T13" fmla="*/ 29 h 31"/>
              <a:gd name="T14" fmla="*/ 2 w 14"/>
              <a:gd name="T15" fmla="*/ 31 h 31"/>
              <a:gd name="T16" fmla="*/ 0 w 14"/>
              <a:gd name="T17" fmla="*/ 26 h 31"/>
              <a:gd name="T18" fmla="*/ 2 w 14"/>
              <a:gd name="T19" fmla="*/ 24 h 31"/>
              <a:gd name="T20" fmla="*/ 4 w 14"/>
              <a:gd name="T21" fmla="*/ 22 h 31"/>
              <a:gd name="T22" fmla="*/ 7 w 14"/>
              <a:gd name="T23" fmla="*/ 19 h 31"/>
              <a:gd name="T24" fmla="*/ 7 w 14"/>
              <a:gd name="T25" fmla="*/ 12 h 31"/>
              <a:gd name="T26" fmla="*/ 0 w 14"/>
              <a:gd name="T27" fmla="*/ 12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" h="31">
                <a:moveTo>
                  <a:pt x="0" y="12"/>
                </a:moveTo>
                <a:lnTo>
                  <a:pt x="0" y="0"/>
                </a:lnTo>
                <a:lnTo>
                  <a:pt x="14" y="0"/>
                </a:lnTo>
                <a:lnTo>
                  <a:pt x="14" y="12"/>
                </a:lnTo>
                <a:lnTo>
                  <a:pt x="14" y="19"/>
                </a:lnTo>
                <a:lnTo>
                  <a:pt x="11" y="24"/>
                </a:lnTo>
                <a:lnTo>
                  <a:pt x="7" y="29"/>
                </a:lnTo>
                <a:lnTo>
                  <a:pt x="2" y="31"/>
                </a:lnTo>
                <a:lnTo>
                  <a:pt x="0" y="26"/>
                </a:lnTo>
                <a:lnTo>
                  <a:pt x="2" y="24"/>
                </a:lnTo>
                <a:lnTo>
                  <a:pt x="4" y="22"/>
                </a:lnTo>
                <a:lnTo>
                  <a:pt x="7" y="19"/>
                </a:lnTo>
                <a:lnTo>
                  <a:pt x="7" y="12"/>
                </a:lnTo>
                <a:lnTo>
                  <a:pt x="0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001" name="Freeform 449">
            <a:extLst>
              <a:ext uri="{FF2B5EF4-FFF2-40B4-BE49-F238E27FC236}">
                <a16:creationId xmlns:a16="http://schemas.microsoft.com/office/drawing/2014/main" id="{C19CCF62-F459-4319-9410-0593AF425354}"/>
              </a:ext>
            </a:extLst>
          </p:cNvPr>
          <p:cNvSpPr>
            <a:spLocks/>
          </p:cNvSpPr>
          <p:nvPr/>
        </p:nvSpPr>
        <p:spPr bwMode="auto">
          <a:xfrm>
            <a:off x="5702300" y="5884863"/>
            <a:ext cx="90488" cy="149225"/>
          </a:xfrm>
          <a:custGeom>
            <a:avLst/>
            <a:gdLst>
              <a:gd name="T0" fmla="*/ 0 w 57"/>
              <a:gd name="T1" fmla="*/ 94 h 94"/>
              <a:gd name="T2" fmla="*/ 0 w 57"/>
              <a:gd name="T3" fmla="*/ 0 h 94"/>
              <a:gd name="T4" fmla="*/ 12 w 57"/>
              <a:gd name="T5" fmla="*/ 0 h 94"/>
              <a:gd name="T6" fmla="*/ 12 w 57"/>
              <a:gd name="T7" fmla="*/ 54 h 94"/>
              <a:gd name="T8" fmla="*/ 41 w 57"/>
              <a:gd name="T9" fmla="*/ 26 h 94"/>
              <a:gd name="T10" fmla="*/ 55 w 57"/>
              <a:gd name="T11" fmla="*/ 26 h 94"/>
              <a:gd name="T12" fmla="*/ 29 w 57"/>
              <a:gd name="T13" fmla="*/ 52 h 94"/>
              <a:gd name="T14" fmla="*/ 57 w 57"/>
              <a:gd name="T15" fmla="*/ 94 h 94"/>
              <a:gd name="T16" fmla="*/ 43 w 57"/>
              <a:gd name="T17" fmla="*/ 94 h 94"/>
              <a:gd name="T18" fmla="*/ 19 w 57"/>
              <a:gd name="T19" fmla="*/ 59 h 94"/>
              <a:gd name="T20" fmla="*/ 12 w 57"/>
              <a:gd name="T21" fmla="*/ 68 h 94"/>
              <a:gd name="T22" fmla="*/ 12 w 57"/>
              <a:gd name="T23" fmla="*/ 94 h 94"/>
              <a:gd name="T24" fmla="*/ 0 w 57"/>
              <a:gd name="T2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7" h="94">
                <a:moveTo>
                  <a:pt x="0" y="94"/>
                </a:moveTo>
                <a:lnTo>
                  <a:pt x="0" y="0"/>
                </a:lnTo>
                <a:lnTo>
                  <a:pt x="12" y="0"/>
                </a:lnTo>
                <a:lnTo>
                  <a:pt x="12" y="54"/>
                </a:lnTo>
                <a:lnTo>
                  <a:pt x="41" y="26"/>
                </a:lnTo>
                <a:lnTo>
                  <a:pt x="55" y="26"/>
                </a:lnTo>
                <a:lnTo>
                  <a:pt x="29" y="52"/>
                </a:lnTo>
                <a:lnTo>
                  <a:pt x="57" y="94"/>
                </a:lnTo>
                <a:lnTo>
                  <a:pt x="43" y="94"/>
                </a:lnTo>
                <a:lnTo>
                  <a:pt x="19" y="59"/>
                </a:lnTo>
                <a:lnTo>
                  <a:pt x="12" y="68"/>
                </a:lnTo>
                <a:lnTo>
                  <a:pt x="12" y="94"/>
                </a:lnTo>
                <a:lnTo>
                  <a:pt x="0" y="9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002" name="Freeform 450">
            <a:extLst>
              <a:ext uri="{FF2B5EF4-FFF2-40B4-BE49-F238E27FC236}">
                <a16:creationId xmlns:a16="http://schemas.microsoft.com/office/drawing/2014/main" id="{6B7D1FF5-6468-415A-BE48-72F8639BD1C5}"/>
              </a:ext>
            </a:extLst>
          </p:cNvPr>
          <p:cNvSpPr>
            <a:spLocks noEditPoints="1"/>
          </p:cNvSpPr>
          <p:nvPr/>
        </p:nvSpPr>
        <p:spPr bwMode="auto">
          <a:xfrm>
            <a:off x="5800725" y="5926138"/>
            <a:ext cx="96838" cy="153987"/>
          </a:xfrm>
          <a:custGeom>
            <a:avLst/>
            <a:gdLst>
              <a:gd name="T0" fmla="*/ 14 w 61"/>
              <a:gd name="T1" fmla="*/ 75 h 97"/>
              <a:gd name="T2" fmla="*/ 19 w 61"/>
              <a:gd name="T3" fmla="*/ 85 h 97"/>
              <a:gd name="T4" fmla="*/ 31 w 61"/>
              <a:gd name="T5" fmla="*/ 87 h 97"/>
              <a:gd name="T6" fmla="*/ 42 w 61"/>
              <a:gd name="T7" fmla="*/ 85 h 97"/>
              <a:gd name="T8" fmla="*/ 47 w 61"/>
              <a:gd name="T9" fmla="*/ 75 h 97"/>
              <a:gd name="T10" fmla="*/ 49 w 61"/>
              <a:gd name="T11" fmla="*/ 59 h 97"/>
              <a:gd name="T12" fmla="*/ 38 w 61"/>
              <a:gd name="T13" fmla="*/ 68 h 97"/>
              <a:gd name="T14" fmla="*/ 21 w 61"/>
              <a:gd name="T15" fmla="*/ 68 h 97"/>
              <a:gd name="T16" fmla="*/ 7 w 61"/>
              <a:gd name="T17" fmla="*/ 59 h 97"/>
              <a:gd name="T18" fmla="*/ 2 w 61"/>
              <a:gd name="T19" fmla="*/ 42 h 97"/>
              <a:gd name="T20" fmla="*/ 2 w 61"/>
              <a:gd name="T21" fmla="*/ 26 h 97"/>
              <a:gd name="T22" fmla="*/ 9 w 61"/>
              <a:gd name="T23" fmla="*/ 9 h 97"/>
              <a:gd name="T24" fmla="*/ 21 w 61"/>
              <a:gd name="T25" fmla="*/ 0 h 97"/>
              <a:gd name="T26" fmla="*/ 38 w 61"/>
              <a:gd name="T27" fmla="*/ 0 h 97"/>
              <a:gd name="T28" fmla="*/ 49 w 61"/>
              <a:gd name="T29" fmla="*/ 9 h 97"/>
              <a:gd name="T30" fmla="*/ 61 w 61"/>
              <a:gd name="T31" fmla="*/ 0 h 97"/>
              <a:gd name="T32" fmla="*/ 61 w 61"/>
              <a:gd name="T33" fmla="*/ 68 h 97"/>
              <a:gd name="T34" fmla="*/ 56 w 61"/>
              <a:gd name="T35" fmla="*/ 82 h 97"/>
              <a:gd name="T36" fmla="*/ 47 w 61"/>
              <a:gd name="T37" fmla="*/ 92 h 97"/>
              <a:gd name="T38" fmla="*/ 31 w 61"/>
              <a:gd name="T39" fmla="*/ 97 h 97"/>
              <a:gd name="T40" fmla="*/ 16 w 61"/>
              <a:gd name="T41" fmla="*/ 94 h 97"/>
              <a:gd name="T42" fmla="*/ 5 w 61"/>
              <a:gd name="T43" fmla="*/ 87 h 97"/>
              <a:gd name="T44" fmla="*/ 2 w 61"/>
              <a:gd name="T45" fmla="*/ 75 h 97"/>
              <a:gd name="T46" fmla="*/ 12 w 61"/>
              <a:gd name="T47" fmla="*/ 42 h 97"/>
              <a:gd name="T48" fmla="*/ 16 w 61"/>
              <a:gd name="T49" fmla="*/ 54 h 97"/>
              <a:gd name="T50" fmla="*/ 26 w 61"/>
              <a:gd name="T51" fmla="*/ 59 h 97"/>
              <a:gd name="T52" fmla="*/ 38 w 61"/>
              <a:gd name="T53" fmla="*/ 59 h 97"/>
              <a:gd name="T54" fmla="*/ 47 w 61"/>
              <a:gd name="T55" fmla="*/ 49 h 97"/>
              <a:gd name="T56" fmla="*/ 49 w 61"/>
              <a:gd name="T57" fmla="*/ 33 h 97"/>
              <a:gd name="T58" fmla="*/ 47 w 61"/>
              <a:gd name="T59" fmla="*/ 19 h 97"/>
              <a:gd name="T60" fmla="*/ 38 w 61"/>
              <a:gd name="T61" fmla="*/ 9 h 97"/>
              <a:gd name="T62" fmla="*/ 23 w 61"/>
              <a:gd name="T63" fmla="*/ 9 h 97"/>
              <a:gd name="T64" fmla="*/ 14 w 61"/>
              <a:gd name="T65" fmla="*/ 19 h 97"/>
              <a:gd name="T66" fmla="*/ 12 w 61"/>
              <a:gd name="T67" fmla="*/ 33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1" h="97">
                <a:moveTo>
                  <a:pt x="2" y="75"/>
                </a:moveTo>
                <a:lnTo>
                  <a:pt x="14" y="75"/>
                </a:lnTo>
                <a:lnTo>
                  <a:pt x="14" y="80"/>
                </a:lnTo>
                <a:lnTo>
                  <a:pt x="19" y="85"/>
                </a:lnTo>
                <a:lnTo>
                  <a:pt x="23" y="87"/>
                </a:lnTo>
                <a:lnTo>
                  <a:pt x="31" y="87"/>
                </a:lnTo>
                <a:lnTo>
                  <a:pt x="38" y="87"/>
                </a:lnTo>
                <a:lnTo>
                  <a:pt x="42" y="85"/>
                </a:lnTo>
                <a:lnTo>
                  <a:pt x="45" y="80"/>
                </a:lnTo>
                <a:lnTo>
                  <a:pt x="47" y="75"/>
                </a:lnTo>
                <a:lnTo>
                  <a:pt x="49" y="68"/>
                </a:lnTo>
                <a:lnTo>
                  <a:pt x="49" y="59"/>
                </a:lnTo>
                <a:lnTo>
                  <a:pt x="42" y="66"/>
                </a:lnTo>
                <a:lnTo>
                  <a:pt x="38" y="68"/>
                </a:lnTo>
                <a:lnTo>
                  <a:pt x="31" y="68"/>
                </a:lnTo>
                <a:lnTo>
                  <a:pt x="21" y="68"/>
                </a:lnTo>
                <a:lnTo>
                  <a:pt x="14" y="64"/>
                </a:lnTo>
                <a:lnTo>
                  <a:pt x="7" y="59"/>
                </a:lnTo>
                <a:lnTo>
                  <a:pt x="5" y="52"/>
                </a:lnTo>
                <a:lnTo>
                  <a:pt x="2" y="42"/>
                </a:lnTo>
                <a:lnTo>
                  <a:pt x="0" y="35"/>
                </a:lnTo>
                <a:lnTo>
                  <a:pt x="2" y="26"/>
                </a:lnTo>
                <a:lnTo>
                  <a:pt x="5" y="16"/>
                </a:lnTo>
                <a:lnTo>
                  <a:pt x="9" y="9"/>
                </a:lnTo>
                <a:lnTo>
                  <a:pt x="14" y="5"/>
                </a:lnTo>
                <a:lnTo>
                  <a:pt x="21" y="0"/>
                </a:lnTo>
                <a:lnTo>
                  <a:pt x="31" y="0"/>
                </a:lnTo>
                <a:lnTo>
                  <a:pt x="38" y="0"/>
                </a:lnTo>
                <a:lnTo>
                  <a:pt x="45" y="2"/>
                </a:lnTo>
                <a:lnTo>
                  <a:pt x="49" y="9"/>
                </a:lnTo>
                <a:lnTo>
                  <a:pt x="49" y="0"/>
                </a:lnTo>
                <a:lnTo>
                  <a:pt x="61" y="0"/>
                </a:lnTo>
                <a:lnTo>
                  <a:pt x="61" y="59"/>
                </a:lnTo>
                <a:lnTo>
                  <a:pt x="61" y="68"/>
                </a:lnTo>
                <a:lnTo>
                  <a:pt x="59" y="78"/>
                </a:lnTo>
                <a:lnTo>
                  <a:pt x="56" y="82"/>
                </a:lnTo>
                <a:lnTo>
                  <a:pt x="54" y="90"/>
                </a:lnTo>
                <a:lnTo>
                  <a:pt x="47" y="92"/>
                </a:lnTo>
                <a:lnTo>
                  <a:pt x="40" y="97"/>
                </a:lnTo>
                <a:lnTo>
                  <a:pt x="31" y="97"/>
                </a:lnTo>
                <a:lnTo>
                  <a:pt x="21" y="97"/>
                </a:lnTo>
                <a:lnTo>
                  <a:pt x="16" y="94"/>
                </a:lnTo>
                <a:lnTo>
                  <a:pt x="9" y="92"/>
                </a:lnTo>
                <a:lnTo>
                  <a:pt x="5" y="87"/>
                </a:lnTo>
                <a:lnTo>
                  <a:pt x="2" y="82"/>
                </a:lnTo>
                <a:lnTo>
                  <a:pt x="2" y="75"/>
                </a:lnTo>
                <a:close/>
                <a:moveTo>
                  <a:pt x="12" y="33"/>
                </a:moveTo>
                <a:lnTo>
                  <a:pt x="12" y="42"/>
                </a:lnTo>
                <a:lnTo>
                  <a:pt x="14" y="47"/>
                </a:lnTo>
                <a:lnTo>
                  <a:pt x="16" y="54"/>
                </a:lnTo>
                <a:lnTo>
                  <a:pt x="21" y="56"/>
                </a:lnTo>
                <a:lnTo>
                  <a:pt x="26" y="59"/>
                </a:lnTo>
                <a:lnTo>
                  <a:pt x="31" y="59"/>
                </a:lnTo>
                <a:lnTo>
                  <a:pt x="38" y="59"/>
                </a:lnTo>
                <a:lnTo>
                  <a:pt x="45" y="54"/>
                </a:lnTo>
                <a:lnTo>
                  <a:pt x="47" y="49"/>
                </a:lnTo>
                <a:lnTo>
                  <a:pt x="49" y="42"/>
                </a:lnTo>
                <a:lnTo>
                  <a:pt x="49" y="33"/>
                </a:lnTo>
                <a:lnTo>
                  <a:pt x="49" y="26"/>
                </a:lnTo>
                <a:lnTo>
                  <a:pt x="47" y="19"/>
                </a:lnTo>
                <a:lnTo>
                  <a:pt x="45" y="14"/>
                </a:lnTo>
                <a:lnTo>
                  <a:pt x="38" y="9"/>
                </a:lnTo>
                <a:lnTo>
                  <a:pt x="31" y="9"/>
                </a:lnTo>
                <a:lnTo>
                  <a:pt x="23" y="9"/>
                </a:lnTo>
                <a:lnTo>
                  <a:pt x="19" y="14"/>
                </a:lnTo>
                <a:lnTo>
                  <a:pt x="14" y="19"/>
                </a:lnTo>
                <a:lnTo>
                  <a:pt x="12" y="26"/>
                </a:lnTo>
                <a:lnTo>
                  <a:pt x="12" y="3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003" name="Freeform 451">
            <a:extLst>
              <a:ext uri="{FF2B5EF4-FFF2-40B4-BE49-F238E27FC236}">
                <a16:creationId xmlns:a16="http://schemas.microsoft.com/office/drawing/2014/main" id="{88E7C1B4-871B-49B1-B77F-F60152AF1C11}"/>
              </a:ext>
            </a:extLst>
          </p:cNvPr>
          <p:cNvSpPr>
            <a:spLocks/>
          </p:cNvSpPr>
          <p:nvPr/>
        </p:nvSpPr>
        <p:spPr bwMode="auto">
          <a:xfrm>
            <a:off x="5908675" y="5884863"/>
            <a:ext cx="60325" cy="153987"/>
          </a:xfrm>
          <a:custGeom>
            <a:avLst/>
            <a:gdLst>
              <a:gd name="T0" fmla="*/ 0 w 38"/>
              <a:gd name="T1" fmla="*/ 97 h 97"/>
              <a:gd name="T2" fmla="*/ 29 w 38"/>
              <a:gd name="T3" fmla="*/ 0 h 97"/>
              <a:gd name="T4" fmla="*/ 38 w 38"/>
              <a:gd name="T5" fmla="*/ 0 h 97"/>
              <a:gd name="T6" fmla="*/ 10 w 38"/>
              <a:gd name="T7" fmla="*/ 97 h 97"/>
              <a:gd name="T8" fmla="*/ 0 w 38"/>
              <a:gd name="T9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" h="97">
                <a:moveTo>
                  <a:pt x="0" y="97"/>
                </a:moveTo>
                <a:lnTo>
                  <a:pt x="29" y="0"/>
                </a:lnTo>
                <a:lnTo>
                  <a:pt x="38" y="0"/>
                </a:lnTo>
                <a:lnTo>
                  <a:pt x="10" y="97"/>
                </a:lnTo>
                <a:lnTo>
                  <a:pt x="0" y="9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004" name="Freeform 452">
            <a:extLst>
              <a:ext uri="{FF2B5EF4-FFF2-40B4-BE49-F238E27FC236}">
                <a16:creationId xmlns:a16="http://schemas.microsoft.com/office/drawing/2014/main" id="{E2389DC5-4900-4447-B12C-DF199C62BA36}"/>
              </a:ext>
            </a:extLst>
          </p:cNvPr>
          <p:cNvSpPr>
            <a:spLocks/>
          </p:cNvSpPr>
          <p:nvPr/>
        </p:nvSpPr>
        <p:spPr bwMode="auto">
          <a:xfrm>
            <a:off x="5976938" y="5926138"/>
            <a:ext cx="88900" cy="112712"/>
          </a:xfrm>
          <a:custGeom>
            <a:avLst/>
            <a:gdLst>
              <a:gd name="T0" fmla="*/ 12 w 56"/>
              <a:gd name="T1" fmla="*/ 47 h 71"/>
              <a:gd name="T2" fmla="*/ 16 w 56"/>
              <a:gd name="T3" fmla="*/ 56 h 71"/>
              <a:gd name="T4" fmla="*/ 28 w 56"/>
              <a:gd name="T5" fmla="*/ 61 h 71"/>
              <a:gd name="T6" fmla="*/ 40 w 56"/>
              <a:gd name="T7" fmla="*/ 59 h 71"/>
              <a:gd name="T8" fmla="*/ 45 w 56"/>
              <a:gd name="T9" fmla="*/ 49 h 71"/>
              <a:gd name="T10" fmla="*/ 40 w 56"/>
              <a:gd name="T11" fmla="*/ 45 h 71"/>
              <a:gd name="T12" fmla="*/ 28 w 56"/>
              <a:gd name="T13" fmla="*/ 40 h 71"/>
              <a:gd name="T14" fmla="*/ 12 w 56"/>
              <a:gd name="T15" fmla="*/ 35 h 71"/>
              <a:gd name="T16" fmla="*/ 5 w 56"/>
              <a:gd name="T17" fmla="*/ 28 h 71"/>
              <a:gd name="T18" fmla="*/ 2 w 56"/>
              <a:gd name="T19" fmla="*/ 19 h 71"/>
              <a:gd name="T20" fmla="*/ 2 w 56"/>
              <a:gd name="T21" fmla="*/ 9 h 71"/>
              <a:gd name="T22" fmla="*/ 9 w 56"/>
              <a:gd name="T23" fmla="*/ 5 h 71"/>
              <a:gd name="T24" fmla="*/ 16 w 56"/>
              <a:gd name="T25" fmla="*/ 0 h 71"/>
              <a:gd name="T26" fmla="*/ 26 w 56"/>
              <a:gd name="T27" fmla="*/ 0 h 71"/>
              <a:gd name="T28" fmla="*/ 40 w 56"/>
              <a:gd name="T29" fmla="*/ 2 h 71"/>
              <a:gd name="T30" fmla="*/ 49 w 56"/>
              <a:gd name="T31" fmla="*/ 7 h 71"/>
              <a:gd name="T32" fmla="*/ 54 w 56"/>
              <a:gd name="T33" fmla="*/ 19 h 71"/>
              <a:gd name="T34" fmla="*/ 40 w 56"/>
              <a:gd name="T35" fmla="*/ 14 h 71"/>
              <a:gd name="T36" fmla="*/ 33 w 56"/>
              <a:gd name="T37" fmla="*/ 9 h 71"/>
              <a:gd name="T38" fmla="*/ 21 w 56"/>
              <a:gd name="T39" fmla="*/ 9 h 71"/>
              <a:gd name="T40" fmla="*/ 14 w 56"/>
              <a:gd name="T41" fmla="*/ 14 h 71"/>
              <a:gd name="T42" fmla="*/ 12 w 56"/>
              <a:gd name="T43" fmla="*/ 19 h 71"/>
              <a:gd name="T44" fmla="*/ 16 w 56"/>
              <a:gd name="T45" fmla="*/ 23 h 71"/>
              <a:gd name="T46" fmla="*/ 21 w 56"/>
              <a:gd name="T47" fmla="*/ 26 h 71"/>
              <a:gd name="T48" fmla="*/ 40 w 56"/>
              <a:gd name="T49" fmla="*/ 31 h 71"/>
              <a:gd name="T50" fmla="*/ 49 w 56"/>
              <a:gd name="T51" fmla="*/ 35 h 71"/>
              <a:gd name="T52" fmla="*/ 56 w 56"/>
              <a:gd name="T53" fmla="*/ 42 h 71"/>
              <a:gd name="T54" fmla="*/ 56 w 56"/>
              <a:gd name="T55" fmla="*/ 54 h 71"/>
              <a:gd name="T56" fmla="*/ 49 w 56"/>
              <a:gd name="T57" fmla="*/ 64 h 71"/>
              <a:gd name="T58" fmla="*/ 35 w 56"/>
              <a:gd name="T59" fmla="*/ 71 h 71"/>
              <a:gd name="T60" fmla="*/ 21 w 56"/>
              <a:gd name="T61" fmla="*/ 71 h 71"/>
              <a:gd name="T62" fmla="*/ 9 w 56"/>
              <a:gd name="T63" fmla="*/ 66 h 71"/>
              <a:gd name="T64" fmla="*/ 2 w 56"/>
              <a:gd name="T65" fmla="*/ 54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6" h="71">
                <a:moveTo>
                  <a:pt x="0" y="49"/>
                </a:moveTo>
                <a:lnTo>
                  <a:pt x="12" y="47"/>
                </a:lnTo>
                <a:lnTo>
                  <a:pt x="12" y="52"/>
                </a:lnTo>
                <a:lnTo>
                  <a:pt x="16" y="56"/>
                </a:lnTo>
                <a:lnTo>
                  <a:pt x="21" y="61"/>
                </a:lnTo>
                <a:lnTo>
                  <a:pt x="28" y="61"/>
                </a:lnTo>
                <a:lnTo>
                  <a:pt x="35" y="61"/>
                </a:lnTo>
                <a:lnTo>
                  <a:pt x="40" y="59"/>
                </a:lnTo>
                <a:lnTo>
                  <a:pt x="42" y="54"/>
                </a:lnTo>
                <a:lnTo>
                  <a:pt x="45" y="49"/>
                </a:lnTo>
                <a:lnTo>
                  <a:pt x="42" y="47"/>
                </a:lnTo>
                <a:lnTo>
                  <a:pt x="40" y="45"/>
                </a:lnTo>
                <a:lnTo>
                  <a:pt x="38" y="42"/>
                </a:lnTo>
                <a:lnTo>
                  <a:pt x="28" y="40"/>
                </a:lnTo>
                <a:lnTo>
                  <a:pt x="19" y="38"/>
                </a:lnTo>
                <a:lnTo>
                  <a:pt x="12" y="35"/>
                </a:lnTo>
                <a:lnTo>
                  <a:pt x="7" y="31"/>
                </a:lnTo>
                <a:lnTo>
                  <a:pt x="5" y="28"/>
                </a:lnTo>
                <a:lnTo>
                  <a:pt x="2" y="23"/>
                </a:lnTo>
                <a:lnTo>
                  <a:pt x="2" y="19"/>
                </a:lnTo>
                <a:lnTo>
                  <a:pt x="2" y="14"/>
                </a:lnTo>
                <a:lnTo>
                  <a:pt x="2" y="9"/>
                </a:lnTo>
                <a:lnTo>
                  <a:pt x="7" y="7"/>
                </a:lnTo>
                <a:lnTo>
                  <a:pt x="9" y="5"/>
                </a:lnTo>
                <a:lnTo>
                  <a:pt x="12" y="2"/>
                </a:lnTo>
                <a:lnTo>
                  <a:pt x="16" y="0"/>
                </a:lnTo>
                <a:lnTo>
                  <a:pt x="21" y="0"/>
                </a:lnTo>
                <a:lnTo>
                  <a:pt x="26" y="0"/>
                </a:lnTo>
                <a:lnTo>
                  <a:pt x="35" y="0"/>
                </a:lnTo>
                <a:lnTo>
                  <a:pt x="40" y="2"/>
                </a:lnTo>
                <a:lnTo>
                  <a:pt x="47" y="5"/>
                </a:lnTo>
                <a:lnTo>
                  <a:pt x="49" y="7"/>
                </a:lnTo>
                <a:lnTo>
                  <a:pt x="52" y="12"/>
                </a:lnTo>
                <a:lnTo>
                  <a:pt x="54" y="19"/>
                </a:lnTo>
                <a:lnTo>
                  <a:pt x="42" y="19"/>
                </a:lnTo>
                <a:lnTo>
                  <a:pt x="40" y="14"/>
                </a:lnTo>
                <a:lnTo>
                  <a:pt x="38" y="12"/>
                </a:lnTo>
                <a:lnTo>
                  <a:pt x="33" y="9"/>
                </a:lnTo>
                <a:lnTo>
                  <a:pt x="28" y="9"/>
                </a:lnTo>
                <a:lnTo>
                  <a:pt x="21" y="9"/>
                </a:lnTo>
                <a:lnTo>
                  <a:pt x="16" y="12"/>
                </a:lnTo>
                <a:lnTo>
                  <a:pt x="14" y="14"/>
                </a:lnTo>
                <a:lnTo>
                  <a:pt x="12" y="16"/>
                </a:lnTo>
                <a:lnTo>
                  <a:pt x="12" y="19"/>
                </a:lnTo>
                <a:lnTo>
                  <a:pt x="14" y="21"/>
                </a:lnTo>
                <a:lnTo>
                  <a:pt x="16" y="23"/>
                </a:lnTo>
                <a:lnTo>
                  <a:pt x="19" y="23"/>
                </a:lnTo>
                <a:lnTo>
                  <a:pt x="21" y="26"/>
                </a:lnTo>
                <a:lnTo>
                  <a:pt x="28" y="28"/>
                </a:lnTo>
                <a:lnTo>
                  <a:pt x="40" y="31"/>
                </a:lnTo>
                <a:lnTo>
                  <a:pt x="47" y="33"/>
                </a:lnTo>
                <a:lnTo>
                  <a:pt x="49" y="35"/>
                </a:lnTo>
                <a:lnTo>
                  <a:pt x="54" y="40"/>
                </a:lnTo>
                <a:lnTo>
                  <a:pt x="56" y="42"/>
                </a:lnTo>
                <a:lnTo>
                  <a:pt x="56" y="49"/>
                </a:lnTo>
                <a:lnTo>
                  <a:pt x="56" y="54"/>
                </a:lnTo>
                <a:lnTo>
                  <a:pt x="52" y="59"/>
                </a:lnTo>
                <a:lnTo>
                  <a:pt x="49" y="64"/>
                </a:lnTo>
                <a:lnTo>
                  <a:pt x="42" y="68"/>
                </a:lnTo>
                <a:lnTo>
                  <a:pt x="35" y="71"/>
                </a:lnTo>
                <a:lnTo>
                  <a:pt x="28" y="71"/>
                </a:lnTo>
                <a:lnTo>
                  <a:pt x="21" y="71"/>
                </a:lnTo>
                <a:lnTo>
                  <a:pt x="14" y="68"/>
                </a:lnTo>
                <a:lnTo>
                  <a:pt x="9" y="66"/>
                </a:lnTo>
                <a:lnTo>
                  <a:pt x="5" y="61"/>
                </a:lnTo>
                <a:lnTo>
                  <a:pt x="2" y="54"/>
                </a:lnTo>
                <a:lnTo>
                  <a:pt x="0" y="4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005" name="Freeform 453">
            <a:extLst>
              <a:ext uri="{FF2B5EF4-FFF2-40B4-BE49-F238E27FC236}">
                <a16:creationId xmlns:a16="http://schemas.microsoft.com/office/drawing/2014/main" id="{9ECC97EC-1918-4935-8399-A18BFE21C84E}"/>
              </a:ext>
            </a:extLst>
          </p:cNvPr>
          <p:cNvSpPr>
            <a:spLocks noEditPoints="1"/>
          </p:cNvSpPr>
          <p:nvPr/>
        </p:nvSpPr>
        <p:spPr bwMode="auto">
          <a:xfrm>
            <a:off x="1946275" y="4111625"/>
            <a:ext cx="153988" cy="93663"/>
          </a:xfrm>
          <a:custGeom>
            <a:avLst/>
            <a:gdLst>
              <a:gd name="T0" fmla="*/ 97 w 97"/>
              <a:gd name="T1" fmla="*/ 59 h 59"/>
              <a:gd name="T2" fmla="*/ 2 w 97"/>
              <a:gd name="T3" fmla="*/ 59 h 59"/>
              <a:gd name="T4" fmla="*/ 2 w 97"/>
              <a:gd name="T5" fmla="*/ 49 h 59"/>
              <a:gd name="T6" fmla="*/ 12 w 97"/>
              <a:gd name="T7" fmla="*/ 49 h 59"/>
              <a:gd name="T8" fmla="*/ 7 w 97"/>
              <a:gd name="T9" fmla="*/ 45 h 59"/>
              <a:gd name="T10" fmla="*/ 5 w 97"/>
              <a:gd name="T11" fmla="*/ 40 h 59"/>
              <a:gd name="T12" fmla="*/ 2 w 97"/>
              <a:gd name="T13" fmla="*/ 35 h 59"/>
              <a:gd name="T14" fmla="*/ 0 w 97"/>
              <a:gd name="T15" fmla="*/ 30 h 59"/>
              <a:gd name="T16" fmla="*/ 2 w 97"/>
              <a:gd name="T17" fmla="*/ 21 h 59"/>
              <a:gd name="T18" fmla="*/ 5 w 97"/>
              <a:gd name="T19" fmla="*/ 14 h 59"/>
              <a:gd name="T20" fmla="*/ 12 w 97"/>
              <a:gd name="T21" fmla="*/ 7 h 59"/>
              <a:gd name="T22" fmla="*/ 19 w 97"/>
              <a:gd name="T23" fmla="*/ 4 h 59"/>
              <a:gd name="T24" fmla="*/ 26 w 97"/>
              <a:gd name="T25" fmla="*/ 2 h 59"/>
              <a:gd name="T26" fmla="*/ 35 w 97"/>
              <a:gd name="T27" fmla="*/ 0 h 59"/>
              <a:gd name="T28" fmla="*/ 47 w 97"/>
              <a:gd name="T29" fmla="*/ 2 h 59"/>
              <a:gd name="T30" fmla="*/ 54 w 97"/>
              <a:gd name="T31" fmla="*/ 4 h 59"/>
              <a:gd name="T32" fmla="*/ 64 w 97"/>
              <a:gd name="T33" fmla="*/ 9 h 59"/>
              <a:gd name="T34" fmla="*/ 68 w 97"/>
              <a:gd name="T35" fmla="*/ 14 h 59"/>
              <a:gd name="T36" fmla="*/ 71 w 97"/>
              <a:gd name="T37" fmla="*/ 23 h 59"/>
              <a:gd name="T38" fmla="*/ 73 w 97"/>
              <a:gd name="T39" fmla="*/ 30 h 59"/>
              <a:gd name="T40" fmla="*/ 73 w 97"/>
              <a:gd name="T41" fmla="*/ 35 h 59"/>
              <a:gd name="T42" fmla="*/ 71 w 97"/>
              <a:gd name="T43" fmla="*/ 40 h 59"/>
              <a:gd name="T44" fmla="*/ 68 w 97"/>
              <a:gd name="T45" fmla="*/ 45 h 59"/>
              <a:gd name="T46" fmla="*/ 64 w 97"/>
              <a:gd name="T47" fmla="*/ 49 h 59"/>
              <a:gd name="T48" fmla="*/ 97 w 97"/>
              <a:gd name="T49" fmla="*/ 49 h 59"/>
              <a:gd name="T50" fmla="*/ 97 w 97"/>
              <a:gd name="T51" fmla="*/ 59 h 59"/>
              <a:gd name="T52" fmla="*/ 38 w 97"/>
              <a:gd name="T53" fmla="*/ 49 h 59"/>
              <a:gd name="T54" fmla="*/ 45 w 97"/>
              <a:gd name="T55" fmla="*/ 49 h 59"/>
              <a:gd name="T56" fmla="*/ 52 w 97"/>
              <a:gd name="T57" fmla="*/ 47 h 59"/>
              <a:gd name="T58" fmla="*/ 57 w 97"/>
              <a:gd name="T59" fmla="*/ 45 h 59"/>
              <a:gd name="T60" fmla="*/ 61 w 97"/>
              <a:gd name="T61" fmla="*/ 37 h 59"/>
              <a:gd name="T62" fmla="*/ 64 w 97"/>
              <a:gd name="T63" fmla="*/ 30 h 59"/>
              <a:gd name="T64" fmla="*/ 61 w 97"/>
              <a:gd name="T65" fmla="*/ 23 h 59"/>
              <a:gd name="T66" fmla="*/ 57 w 97"/>
              <a:gd name="T67" fmla="*/ 19 h 59"/>
              <a:gd name="T68" fmla="*/ 52 w 97"/>
              <a:gd name="T69" fmla="*/ 14 h 59"/>
              <a:gd name="T70" fmla="*/ 45 w 97"/>
              <a:gd name="T71" fmla="*/ 14 h 59"/>
              <a:gd name="T72" fmla="*/ 35 w 97"/>
              <a:gd name="T73" fmla="*/ 11 h 59"/>
              <a:gd name="T74" fmla="*/ 28 w 97"/>
              <a:gd name="T75" fmla="*/ 14 h 59"/>
              <a:gd name="T76" fmla="*/ 21 w 97"/>
              <a:gd name="T77" fmla="*/ 14 h 59"/>
              <a:gd name="T78" fmla="*/ 17 w 97"/>
              <a:gd name="T79" fmla="*/ 19 h 59"/>
              <a:gd name="T80" fmla="*/ 12 w 97"/>
              <a:gd name="T81" fmla="*/ 23 h 59"/>
              <a:gd name="T82" fmla="*/ 9 w 97"/>
              <a:gd name="T83" fmla="*/ 30 h 59"/>
              <a:gd name="T84" fmla="*/ 12 w 97"/>
              <a:gd name="T85" fmla="*/ 37 h 59"/>
              <a:gd name="T86" fmla="*/ 17 w 97"/>
              <a:gd name="T87" fmla="*/ 45 h 59"/>
              <a:gd name="T88" fmla="*/ 24 w 97"/>
              <a:gd name="T89" fmla="*/ 47 h 59"/>
              <a:gd name="T90" fmla="*/ 28 w 97"/>
              <a:gd name="T91" fmla="*/ 49 h 59"/>
              <a:gd name="T92" fmla="*/ 38 w 97"/>
              <a:gd name="T93" fmla="*/ 4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97" h="59">
                <a:moveTo>
                  <a:pt x="97" y="59"/>
                </a:moveTo>
                <a:lnTo>
                  <a:pt x="2" y="59"/>
                </a:lnTo>
                <a:lnTo>
                  <a:pt x="2" y="49"/>
                </a:lnTo>
                <a:lnTo>
                  <a:pt x="12" y="49"/>
                </a:lnTo>
                <a:lnTo>
                  <a:pt x="7" y="45"/>
                </a:lnTo>
                <a:lnTo>
                  <a:pt x="5" y="40"/>
                </a:lnTo>
                <a:lnTo>
                  <a:pt x="2" y="35"/>
                </a:lnTo>
                <a:lnTo>
                  <a:pt x="0" y="30"/>
                </a:lnTo>
                <a:lnTo>
                  <a:pt x="2" y="21"/>
                </a:lnTo>
                <a:lnTo>
                  <a:pt x="5" y="14"/>
                </a:lnTo>
                <a:lnTo>
                  <a:pt x="12" y="7"/>
                </a:lnTo>
                <a:lnTo>
                  <a:pt x="19" y="4"/>
                </a:lnTo>
                <a:lnTo>
                  <a:pt x="26" y="2"/>
                </a:lnTo>
                <a:lnTo>
                  <a:pt x="35" y="0"/>
                </a:lnTo>
                <a:lnTo>
                  <a:pt x="47" y="2"/>
                </a:lnTo>
                <a:lnTo>
                  <a:pt x="54" y="4"/>
                </a:lnTo>
                <a:lnTo>
                  <a:pt x="64" y="9"/>
                </a:lnTo>
                <a:lnTo>
                  <a:pt x="68" y="14"/>
                </a:lnTo>
                <a:lnTo>
                  <a:pt x="71" y="23"/>
                </a:lnTo>
                <a:lnTo>
                  <a:pt x="73" y="30"/>
                </a:lnTo>
                <a:lnTo>
                  <a:pt x="73" y="35"/>
                </a:lnTo>
                <a:lnTo>
                  <a:pt x="71" y="40"/>
                </a:lnTo>
                <a:lnTo>
                  <a:pt x="68" y="45"/>
                </a:lnTo>
                <a:lnTo>
                  <a:pt x="64" y="49"/>
                </a:lnTo>
                <a:lnTo>
                  <a:pt x="97" y="49"/>
                </a:lnTo>
                <a:lnTo>
                  <a:pt x="97" y="59"/>
                </a:lnTo>
                <a:close/>
                <a:moveTo>
                  <a:pt x="38" y="49"/>
                </a:moveTo>
                <a:lnTo>
                  <a:pt x="45" y="49"/>
                </a:lnTo>
                <a:lnTo>
                  <a:pt x="52" y="47"/>
                </a:lnTo>
                <a:lnTo>
                  <a:pt x="57" y="45"/>
                </a:lnTo>
                <a:lnTo>
                  <a:pt x="61" y="37"/>
                </a:lnTo>
                <a:lnTo>
                  <a:pt x="64" y="30"/>
                </a:lnTo>
                <a:lnTo>
                  <a:pt x="61" y="23"/>
                </a:lnTo>
                <a:lnTo>
                  <a:pt x="57" y="19"/>
                </a:lnTo>
                <a:lnTo>
                  <a:pt x="52" y="14"/>
                </a:lnTo>
                <a:lnTo>
                  <a:pt x="45" y="14"/>
                </a:lnTo>
                <a:lnTo>
                  <a:pt x="35" y="11"/>
                </a:lnTo>
                <a:lnTo>
                  <a:pt x="28" y="14"/>
                </a:lnTo>
                <a:lnTo>
                  <a:pt x="21" y="14"/>
                </a:lnTo>
                <a:lnTo>
                  <a:pt x="17" y="19"/>
                </a:lnTo>
                <a:lnTo>
                  <a:pt x="12" y="23"/>
                </a:lnTo>
                <a:lnTo>
                  <a:pt x="9" y="30"/>
                </a:lnTo>
                <a:lnTo>
                  <a:pt x="12" y="37"/>
                </a:lnTo>
                <a:lnTo>
                  <a:pt x="17" y="45"/>
                </a:lnTo>
                <a:lnTo>
                  <a:pt x="24" y="47"/>
                </a:lnTo>
                <a:lnTo>
                  <a:pt x="28" y="49"/>
                </a:lnTo>
                <a:lnTo>
                  <a:pt x="38" y="4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006" name="Rectangle 454">
            <a:extLst>
              <a:ext uri="{FF2B5EF4-FFF2-40B4-BE49-F238E27FC236}">
                <a16:creationId xmlns:a16="http://schemas.microsoft.com/office/drawing/2014/main" id="{341197F5-25DF-4610-9861-629C355F1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4073525"/>
            <a:ext cx="150813" cy="1587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007" name="Freeform 455">
            <a:extLst>
              <a:ext uri="{FF2B5EF4-FFF2-40B4-BE49-F238E27FC236}">
                <a16:creationId xmlns:a16="http://schemas.microsoft.com/office/drawing/2014/main" id="{AB3A7F6B-23DE-41C8-9953-7AF8693E754B}"/>
              </a:ext>
            </a:extLst>
          </p:cNvPr>
          <p:cNvSpPr>
            <a:spLocks/>
          </p:cNvSpPr>
          <p:nvPr/>
        </p:nvSpPr>
        <p:spPr bwMode="auto">
          <a:xfrm>
            <a:off x="1949450" y="3952875"/>
            <a:ext cx="112713" cy="90488"/>
          </a:xfrm>
          <a:custGeom>
            <a:avLst/>
            <a:gdLst>
              <a:gd name="T0" fmla="*/ 69 w 71"/>
              <a:gd name="T1" fmla="*/ 12 h 57"/>
              <a:gd name="T2" fmla="*/ 59 w 71"/>
              <a:gd name="T3" fmla="*/ 12 h 57"/>
              <a:gd name="T4" fmla="*/ 66 w 71"/>
              <a:gd name="T5" fmla="*/ 17 h 57"/>
              <a:gd name="T6" fmla="*/ 69 w 71"/>
              <a:gd name="T7" fmla="*/ 24 h 57"/>
              <a:gd name="T8" fmla="*/ 71 w 71"/>
              <a:gd name="T9" fmla="*/ 34 h 57"/>
              <a:gd name="T10" fmla="*/ 71 w 71"/>
              <a:gd name="T11" fmla="*/ 41 h 57"/>
              <a:gd name="T12" fmla="*/ 69 w 71"/>
              <a:gd name="T13" fmla="*/ 45 h 57"/>
              <a:gd name="T14" fmla="*/ 66 w 71"/>
              <a:gd name="T15" fmla="*/ 50 h 57"/>
              <a:gd name="T16" fmla="*/ 62 w 71"/>
              <a:gd name="T17" fmla="*/ 52 h 57"/>
              <a:gd name="T18" fmla="*/ 59 w 71"/>
              <a:gd name="T19" fmla="*/ 55 h 57"/>
              <a:gd name="T20" fmla="*/ 55 w 71"/>
              <a:gd name="T21" fmla="*/ 57 h 57"/>
              <a:gd name="T22" fmla="*/ 50 w 71"/>
              <a:gd name="T23" fmla="*/ 57 h 57"/>
              <a:gd name="T24" fmla="*/ 43 w 71"/>
              <a:gd name="T25" fmla="*/ 57 h 57"/>
              <a:gd name="T26" fmla="*/ 0 w 71"/>
              <a:gd name="T27" fmla="*/ 57 h 57"/>
              <a:gd name="T28" fmla="*/ 0 w 71"/>
              <a:gd name="T29" fmla="*/ 45 h 57"/>
              <a:gd name="T30" fmla="*/ 38 w 71"/>
              <a:gd name="T31" fmla="*/ 45 h 57"/>
              <a:gd name="T32" fmla="*/ 45 w 71"/>
              <a:gd name="T33" fmla="*/ 45 h 57"/>
              <a:gd name="T34" fmla="*/ 50 w 71"/>
              <a:gd name="T35" fmla="*/ 45 h 57"/>
              <a:gd name="T36" fmla="*/ 55 w 71"/>
              <a:gd name="T37" fmla="*/ 43 h 57"/>
              <a:gd name="T38" fmla="*/ 57 w 71"/>
              <a:gd name="T39" fmla="*/ 41 h 57"/>
              <a:gd name="T40" fmla="*/ 59 w 71"/>
              <a:gd name="T41" fmla="*/ 36 h 57"/>
              <a:gd name="T42" fmla="*/ 62 w 71"/>
              <a:gd name="T43" fmla="*/ 31 h 57"/>
              <a:gd name="T44" fmla="*/ 59 w 71"/>
              <a:gd name="T45" fmla="*/ 26 h 57"/>
              <a:gd name="T46" fmla="*/ 57 w 71"/>
              <a:gd name="T47" fmla="*/ 22 h 57"/>
              <a:gd name="T48" fmla="*/ 55 w 71"/>
              <a:gd name="T49" fmla="*/ 17 h 57"/>
              <a:gd name="T50" fmla="*/ 50 w 71"/>
              <a:gd name="T51" fmla="*/ 15 h 57"/>
              <a:gd name="T52" fmla="*/ 45 w 71"/>
              <a:gd name="T53" fmla="*/ 15 h 57"/>
              <a:gd name="T54" fmla="*/ 38 w 71"/>
              <a:gd name="T55" fmla="*/ 12 h 57"/>
              <a:gd name="T56" fmla="*/ 0 w 71"/>
              <a:gd name="T57" fmla="*/ 12 h 57"/>
              <a:gd name="T58" fmla="*/ 0 w 71"/>
              <a:gd name="T59" fmla="*/ 0 h 57"/>
              <a:gd name="T60" fmla="*/ 69 w 71"/>
              <a:gd name="T61" fmla="*/ 0 h 57"/>
              <a:gd name="T62" fmla="*/ 69 w 71"/>
              <a:gd name="T63" fmla="*/ 12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71" h="57">
                <a:moveTo>
                  <a:pt x="69" y="12"/>
                </a:moveTo>
                <a:lnTo>
                  <a:pt x="59" y="12"/>
                </a:lnTo>
                <a:lnTo>
                  <a:pt x="66" y="17"/>
                </a:lnTo>
                <a:lnTo>
                  <a:pt x="69" y="24"/>
                </a:lnTo>
                <a:lnTo>
                  <a:pt x="71" y="34"/>
                </a:lnTo>
                <a:lnTo>
                  <a:pt x="71" y="41"/>
                </a:lnTo>
                <a:lnTo>
                  <a:pt x="69" y="45"/>
                </a:lnTo>
                <a:lnTo>
                  <a:pt x="66" y="50"/>
                </a:lnTo>
                <a:lnTo>
                  <a:pt x="62" y="52"/>
                </a:lnTo>
                <a:lnTo>
                  <a:pt x="59" y="55"/>
                </a:lnTo>
                <a:lnTo>
                  <a:pt x="55" y="57"/>
                </a:lnTo>
                <a:lnTo>
                  <a:pt x="50" y="57"/>
                </a:lnTo>
                <a:lnTo>
                  <a:pt x="43" y="57"/>
                </a:lnTo>
                <a:lnTo>
                  <a:pt x="0" y="57"/>
                </a:lnTo>
                <a:lnTo>
                  <a:pt x="0" y="45"/>
                </a:lnTo>
                <a:lnTo>
                  <a:pt x="38" y="45"/>
                </a:lnTo>
                <a:lnTo>
                  <a:pt x="45" y="45"/>
                </a:lnTo>
                <a:lnTo>
                  <a:pt x="50" y="45"/>
                </a:lnTo>
                <a:lnTo>
                  <a:pt x="55" y="43"/>
                </a:lnTo>
                <a:lnTo>
                  <a:pt x="57" y="41"/>
                </a:lnTo>
                <a:lnTo>
                  <a:pt x="59" y="36"/>
                </a:lnTo>
                <a:lnTo>
                  <a:pt x="62" y="31"/>
                </a:lnTo>
                <a:lnTo>
                  <a:pt x="59" y="26"/>
                </a:lnTo>
                <a:lnTo>
                  <a:pt x="57" y="22"/>
                </a:lnTo>
                <a:lnTo>
                  <a:pt x="55" y="17"/>
                </a:lnTo>
                <a:lnTo>
                  <a:pt x="50" y="15"/>
                </a:lnTo>
                <a:lnTo>
                  <a:pt x="45" y="15"/>
                </a:lnTo>
                <a:lnTo>
                  <a:pt x="38" y="12"/>
                </a:lnTo>
                <a:lnTo>
                  <a:pt x="0" y="12"/>
                </a:lnTo>
                <a:lnTo>
                  <a:pt x="0" y="0"/>
                </a:lnTo>
                <a:lnTo>
                  <a:pt x="69" y="0"/>
                </a:lnTo>
                <a:lnTo>
                  <a:pt x="69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008" name="Freeform 456">
            <a:extLst>
              <a:ext uri="{FF2B5EF4-FFF2-40B4-BE49-F238E27FC236}">
                <a16:creationId xmlns:a16="http://schemas.microsoft.com/office/drawing/2014/main" id="{BD4EEF6F-5A2F-430D-9841-6F1E5BAE2197}"/>
              </a:ext>
            </a:extLst>
          </p:cNvPr>
          <p:cNvSpPr>
            <a:spLocks/>
          </p:cNvSpPr>
          <p:nvPr/>
        </p:nvSpPr>
        <p:spPr bwMode="auto">
          <a:xfrm>
            <a:off x="1946275" y="3776663"/>
            <a:ext cx="112713" cy="150812"/>
          </a:xfrm>
          <a:custGeom>
            <a:avLst/>
            <a:gdLst>
              <a:gd name="T0" fmla="*/ 71 w 71"/>
              <a:gd name="T1" fmla="*/ 95 h 95"/>
              <a:gd name="T2" fmla="*/ 2 w 71"/>
              <a:gd name="T3" fmla="*/ 95 h 95"/>
              <a:gd name="T4" fmla="*/ 2 w 71"/>
              <a:gd name="T5" fmla="*/ 83 h 95"/>
              <a:gd name="T6" fmla="*/ 12 w 71"/>
              <a:gd name="T7" fmla="*/ 83 h 95"/>
              <a:gd name="T8" fmla="*/ 7 w 71"/>
              <a:gd name="T9" fmla="*/ 81 h 95"/>
              <a:gd name="T10" fmla="*/ 5 w 71"/>
              <a:gd name="T11" fmla="*/ 76 h 95"/>
              <a:gd name="T12" fmla="*/ 2 w 71"/>
              <a:gd name="T13" fmla="*/ 69 h 95"/>
              <a:gd name="T14" fmla="*/ 0 w 71"/>
              <a:gd name="T15" fmla="*/ 64 h 95"/>
              <a:gd name="T16" fmla="*/ 2 w 71"/>
              <a:gd name="T17" fmla="*/ 57 h 95"/>
              <a:gd name="T18" fmla="*/ 5 w 71"/>
              <a:gd name="T19" fmla="*/ 50 h 95"/>
              <a:gd name="T20" fmla="*/ 7 w 71"/>
              <a:gd name="T21" fmla="*/ 48 h 95"/>
              <a:gd name="T22" fmla="*/ 14 w 71"/>
              <a:gd name="T23" fmla="*/ 43 h 95"/>
              <a:gd name="T24" fmla="*/ 7 w 71"/>
              <a:gd name="T25" fmla="*/ 38 h 95"/>
              <a:gd name="T26" fmla="*/ 2 w 71"/>
              <a:gd name="T27" fmla="*/ 31 h 95"/>
              <a:gd name="T28" fmla="*/ 0 w 71"/>
              <a:gd name="T29" fmla="*/ 22 h 95"/>
              <a:gd name="T30" fmla="*/ 2 w 71"/>
              <a:gd name="T31" fmla="*/ 17 h 95"/>
              <a:gd name="T32" fmla="*/ 5 w 71"/>
              <a:gd name="T33" fmla="*/ 12 h 95"/>
              <a:gd name="T34" fmla="*/ 7 w 71"/>
              <a:gd name="T35" fmla="*/ 8 h 95"/>
              <a:gd name="T36" fmla="*/ 12 w 71"/>
              <a:gd name="T37" fmla="*/ 3 h 95"/>
              <a:gd name="T38" fmla="*/ 17 w 71"/>
              <a:gd name="T39" fmla="*/ 3 h 95"/>
              <a:gd name="T40" fmla="*/ 24 w 71"/>
              <a:gd name="T41" fmla="*/ 0 h 95"/>
              <a:gd name="T42" fmla="*/ 71 w 71"/>
              <a:gd name="T43" fmla="*/ 0 h 95"/>
              <a:gd name="T44" fmla="*/ 71 w 71"/>
              <a:gd name="T45" fmla="*/ 12 h 95"/>
              <a:gd name="T46" fmla="*/ 28 w 71"/>
              <a:gd name="T47" fmla="*/ 12 h 95"/>
              <a:gd name="T48" fmla="*/ 21 w 71"/>
              <a:gd name="T49" fmla="*/ 12 h 95"/>
              <a:gd name="T50" fmla="*/ 19 w 71"/>
              <a:gd name="T51" fmla="*/ 15 h 95"/>
              <a:gd name="T52" fmla="*/ 14 w 71"/>
              <a:gd name="T53" fmla="*/ 15 h 95"/>
              <a:gd name="T54" fmla="*/ 14 w 71"/>
              <a:gd name="T55" fmla="*/ 19 h 95"/>
              <a:gd name="T56" fmla="*/ 12 w 71"/>
              <a:gd name="T57" fmla="*/ 22 h 95"/>
              <a:gd name="T58" fmla="*/ 12 w 71"/>
              <a:gd name="T59" fmla="*/ 24 h 95"/>
              <a:gd name="T60" fmla="*/ 12 w 71"/>
              <a:gd name="T61" fmla="*/ 31 h 95"/>
              <a:gd name="T62" fmla="*/ 17 w 71"/>
              <a:gd name="T63" fmla="*/ 38 h 95"/>
              <a:gd name="T64" fmla="*/ 19 w 71"/>
              <a:gd name="T65" fmla="*/ 41 h 95"/>
              <a:gd name="T66" fmla="*/ 26 w 71"/>
              <a:gd name="T67" fmla="*/ 41 h 95"/>
              <a:gd name="T68" fmla="*/ 31 w 71"/>
              <a:gd name="T69" fmla="*/ 43 h 95"/>
              <a:gd name="T70" fmla="*/ 71 w 71"/>
              <a:gd name="T71" fmla="*/ 43 h 95"/>
              <a:gd name="T72" fmla="*/ 71 w 71"/>
              <a:gd name="T73" fmla="*/ 55 h 95"/>
              <a:gd name="T74" fmla="*/ 26 w 71"/>
              <a:gd name="T75" fmla="*/ 55 h 95"/>
              <a:gd name="T76" fmla="*/ 19 w 71"/>
              <a:gd name="T77" fmla="*/ 55 h 95"/>
              <a:gd name="T78" fmla="*/ 14 w 71"/>
              <a:gd name="T79" fmla="*/ 57 h 95"/>
              <a:gd name="T80" fmla="*/ 12 w 71"/>
              <a:gd name="T81" fmla="*/ 60 h 95"/>
              <a:gd name="T82" fmla="*/ 12 w 71"/>
              <a:gd name="T83" fmla="*/ 67 h 95"/>
              <a:gd name="T84" fmla="*/ 12 w 71"/>
              <a:gd name="T85" fmla="*/ 71 h 95"/>
              <a:gd name="T86" fmla="*/ 14 w 71"/>
              <a:gd name="T87" fmla="*/ 74 h 95"/>
              <a:gd name="T88" fmla="*/ 17 w 71"/>
              <a:gd name="T89" fmla="*/ 78 h 95"/>
              <a:gd name="T90" fmla="*/ 21 w 71"/>
              <a:gd name="T91" fmla="*/ 81 h 95"/>
              <a:gd name="T92" fmla="*/ 28 w 71"/>
              <a:gd name="T93" fmla="*/ 83 h 95"/>
              <a:gd name="T94" fmla="*/ 35 w 71"/>
              <a:gd name="T95" fmla="*/ 83 h 95"/>
              <a:gd name="T96" fmla="*/ 71 w 71"/>
              <a:gd name="T97" fmla="*/ 83 h 95"/>
              <a:gd name="T98" fmla="*/ 71 w 71"/>
              <a:gd name="T99" fmla="*/ 95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71" h="95">
                <a:moveTo>
                  <a:pt x="71" y="95"/>
                </a:moveTo>
                <a:lnTo>
                  <a:pt x="2" y="95"/>
                </a:lnTo>
                <a:lnTo>
                  <a:pt x="2" y="83"/>
                </a:lnTo>
                <a:lnTo>
                  <a:pt x="12" y="83"/>
                </a:lnTo>
                <a:lnTo>
                  <a:pt x="7" y="81"/>
                </a:lnTo>
                <a:lnTo>
                  <a:pt x="5" y="76"/>
                </a:lnTo>
                <a:lnTo>
                  <a:pt x="2" y="69"/>
                </a:lnTo>
                <a:lnTo>
                  <a:pt x="0" y="64"/>
                </a:lnTo>
                <a:lnTo>
                  <a:pt x="2" y="57"/>
                </a:lnTo>
                <a:lnTo>
                  <a:pt x="5" y="50"/>
                </a:lnTo>
                <a:lnTo>
                  <a:pt x="7" y="48"/>
                </a:lnTo>
                <a:lnTo>
                  <a:pt x="14" y="43"/>
                </a:lnTo>
                <a:lnTo>
                  <a:pt x="7" y="38"/>
                </a:lnTo>
                <a:lnTo>
                  <a:pt x="2" y="31"/>
                </a:lnTo>
                <a:lnTo>
                  <a:pt x="0" y="22"/>
                </a:lnTo>
                <a:lnTo>
                  <a:pt x="2" y="17"/>
                </a:lnTo>
                <a:lnTo>
                  <a:pt x="5" y="12"/>
                </a:lnTo>
                <a:lnTo>
                  <a:pt x="7" y="8"/>
                </a:lnTo>
                <a:lnTo>
                  <a:pt x="12" y="3"/>
                </a:lnTo>
                <a:lnTo>
                  <a:pt x="17" y="3"/>
                </a:lnTo>
                <a:lnTo>
                  <a:pt x="24" y="0"/>
                </a:lnTo>
                <a:lnTo>
                  <a:pt x="71" y="0"/>
                </a:lnTo>
                <a:lnTo>
                  <a:pt x="71" y="12"/>
                </a:lnTo>
                <a:lnTo>
                  <a:pt x="28" y="12"/>
                </a:lnTo>
                <a:lnTo>
                  <a:pt x="21" y="12"/>
                </a:lnTo>
                <a:lnTo>
                  <a:pt x="19" y="15"/>
                </a:lnTo>
                <a:lnTo>
                  <a:pt x="14" y="15"/>
                </a:lnTo>
                <a:lnTo>
                  <a:pt x="14" y="19"/>
                </a:lnTo>
                <a:lnTo>
                  <a:pt x="12" y="22"/>
                </a:lnTo>
                <a:lnTo>
                  <a:pt x="12" y="24"/>
                </a:lnTo>
                <a:lnTo>
                  <a:pt x="12" y="31"/>
                </a:lnTo>
                <a:lnTo>
                  <a:pt x="17" y="38"/>
                </a:lnTo>
                <a:lnTo>
                  <a:pt x="19" y="41"/>
                </a:lnTo>
                <a:lnTo>
                  <a:pt x="26" y="41"/>
                </a:lnTo>
                <a:lnTo>
                  <a:pt x="31" y="43"/>
                </a:lnTo>
                <a:lnTo>
                  <a:pt x="71" y="43"/>
                </a:lnTo>
                <a:lnTo>
                  <a:pt x="71" y="55"/>
                </a:lnTo>
                <a:lnTo>
                  <a:pt x="26" y="55"/>
                </a:lnTo>
                <a:lnTo>
                  <a:pt x="19" y="55"/>
                </a:lnTo>
                <a:lnTo>
                  <a:pt x="14" y="57"/>
                </a:lnTo>
                <a:lnTo>
                  <a:pt x="12" y="60"/>
                </a:lnTo>
                <a:lnTo>
                  <a:pt x="12" y="67"/>
                </a:lnTo>
                <a:lnTo>
                  <a:pt x="12" y="71"/>
                </a:lnTo>
                <a:lnTo>
                  <a:pt x="14" y="74"/>
                </a:lnTo>
                <a:lnTo>
                  <a:pt x="17" y="78"/>
                </a:lnTo>
                <a:lnTo>
                  <a:pt x="21" y="81"/>
                </a:lnTo>
                <a:lnTo>
                  <a:pt x="28" y="83"/>
                </a:lnTo>
                <a:lnTo>
                  <a:pt x="35" y="83"/>
                </a:lnTo>
                <a:lnTo>
                  <a:pt x="71" y="83"/>
                </a:lnTo>
                <a:lnTo>
                  <a:pt x="71" y="9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009" name="Freeform 457">
            <a:extLst>
              <a:ext uri="{FF2B5EF4-FFF2-40B4-BE49-F238E27FC236}">
                <a16:creationId xmlns:a16="http://schemas.microsoft.com/office/drawing/2014/main" id="{B65F67B1-9A38-430A-8953-130DEBF9DD70}"/>
              </a:ext>
            </a:extLst>
          </p:cNvPr>
          <p:cNvSpPr>
            <a:spLocks noEditPoints="1"/>
          </p:cNvSpPr>
          <p:nvPr/>
        </p:nvSpPr>
        <p:spPr bwMode="auto">
          <a:xfrm>
            <a:off x="1946275" y="3657600"/>
            <a:ext cx="115888" cy="101600"/>
          </a:xfrm>
          <a:custGeom>
            <a:avLst/>
            <a:gdLst>
              <a:gd name="T0" fmla="*/ 50 w 73"/>
              <a:gd name="T1" fmla="*/ 12 h 64"/>
              <a:gd name="T2" fmla="*/ 50 w 73"/>
              <a:gd name="T3" fmla="*/ 0 h 64"/>
              <a:gd name="T4" fmla="*/ 57 w 73"/>
              <a:gd name="T5" fmla="*/ 2 h 64"/>
              <a:gd name="T6" fmla="*/ 61 w 73"/>
              <a:gd name="T7" fmla="*/ 7 h 64"/>
              <a:gd name="T8" fmla="*/ 66 w 73"/>
              <a:gd name="T9" fmla="*/ 12 h 64"/>
              <a:gd name="T10" fmla="*/ 71 w 73"/>
              <a:gd name="T11" fmla="*/ 16 h 64"/>
              <a:gd name="T12" fmla="*/ 73 w 73"/>
              <a:gd name="T13" fmla="*/ 24 h 64"/>
              <a:gd name="T14" fmla="*/ 73 w 73"/>
              <a:gd name="T15" fmla="*/ 31 h 64"/>
              <a:gd name="T16" fmla="*/ 71 w 73"/>
              <a:gd name="T17" fmla="*/ 40 h 64"/>
              <a:gd name="T18" fmla="*/ 68 w 73"/>
              <a:gd name="T19" fmla="*/ 47 h 64"/>
              <a:gd name="T20" fmla="*/ 64 w 73"/>
              <a:gd name="T21" fmla="*/ 54 h 64"/>
              <a:gd name="T22" fmla="*/ 57 w 73"/>
              <a:gd name="T23" fmla="*/ 59 h 64"/>
              <a:gd name="T24" fmla="*/ 47 w 73"/>
              <a:gd name="T25" fmla="*/ 61 h 64"/>
              <a:gd name="T26" fmla="*/ 38 w 73"/>
              <a:gd name="T27" fmla="*/ 64 h 64"/>
              <a:gd name="T28" fmla="*/ 26 w 73"/>
              <a:gd name="T29" fmla="*/ 61 h 64"/>
              <a:gd name="T30" fmla="*/ 19 w 73"/>
              <a:gd name="T31" fmla="*/ 59 h 64"/>
              <a:gd name="T32" fmla="*/ 12 w 73"/>
              <a:gd name="T33" fmla="*/ 54 h 64"/>
              <a:gd name="T34" fmla="*/ 5 w 73"/>
              <a:gd name="T35" fmla="*/ 47 h 64"/>
              <a:gd name="T36" fmla="*/ 2 w 73"/>
              <a:gd name="T37" fmla="*/ 40 h 64"/>
              <a:gd name="T38" fmla="*/ 0 w 73"/>
              <a:gd name="T39" fmla="*/ 31 h 64"/>
              <a:gd name="T40" fmla="*/ 2 w 73"/>
              <a:gd name="T41" fmla="*/ 24 h 64"/>
              <a:gd name="T42" fmla="*/ 5 w 73"/>
              <a:gd name="T43" fmla="*/ 14 h 64"/>
              <a:gd name="T44" fmla="*/ 9 w 73"/>
              <a:gd name="T45" fmla="*/ 9 h 64"/>
              <a:gd name="T46" fmla="*/ 17 w 73"/>
              <a:gd name="T47" fmla="*/ 5 h 64"/>
              <a:gd name="T48" fmla="*/ 26 w 73"/>
              <a:gd name="T49" fmla="*/ 0 h 64"/>
              <a:gd name="T50" fmla="*/ 38 w 73"/>
              <a:gd name="T51" fmla="*/ 0 h 64"/>
              <a:gd name="T52" fmla="*/ 38 w 73"/>
              <a:gd name="T53" fmla="*/ 0 h 64"/>
              <a:gd name="T54" fmla="*/ 40 w 73"/>
              <a:gd name="T55" fmla="*/ 0 h 64"/>
              <a:gd name="T56" fmla="*/ 40 w 73"/>
              <a:gd name="T57" fmla="*/ 52 h 64"/>
              <a:gd name="T58" fmla="*/ 47 w 73"/>
              <a:gd name="T59" fmla="*/ 49 h 64"/>
              <a:gd name="T60" fmla="*/ 52 w 73"/>
              <a:gd name="T61" fmla="*/ 47 h 64"/>
              <a:gd name="T62" fmla="*/ 57 w 73"/>
              <a:gd name="T63" fmla="*/ 45 h 64"/>
              <a:gd name="T64" fmla="*/ 61 w 73"/>
              <a:gd name="T65" fmla="*/ 38 h 64"/>
              <a:gd name="T66" fmla="*/ 64 w 73"/>
              <a:gd name="T67" fmla="*/ 31 h 64"/>
              <a:gd name="T68" fmla="*/ 61 w 73"/>
              <a:gd name="T69" fmla="*/ 24 h 64"/>
              <a:gd name="T70" fmla="*/ 59 w 73"/>
              <a:gd name="T71" fmla="*/ 19 h 64"/>
              <a:gd name="T72" fmla="*/ 54 w 73"/>
              <a:gd name="T73" fmla="*/ 16 h 64"/>
              <a:gd name="T74" fmla="*/ 50 w 73"/>
              <a:gd name="T75" fmla="*/ 12 h 64"/>
              <a:gd name="T76" fmla="*/ 31 w 73"/>
              <a:gd name="T77" fmla="*/ 49 h 64"/>
              <a:gd name="T78" fmla="*/ 31 w 73"/>
              <a:gd name="T79" fmla="*/ 12 h 64"/>
              <a:gd name="T80" fmla="*/ 24 w 73"/>
              <a:gd name="T81" fmla="*/ 14 h 64"/>
              <a:gd name="T82" fmla="*/ 17 w 73"/>
              <a:gd name="T83" fmla="*/ 16 h 64"/>
              <a:gd name="T84" fmla="*/ 14 w 73"/>
              <a:gd name="T85" fmla="*/ 21 h 64"/>
              <a:gd name="T86" fmla="*/ 12 w 73"/>
              <a:gd name="T87" fmla="*/ 26 h 64"/>
              <a:gd name="T88" fmla="*/ 12 w 73"/>
              <a:gd name="T89" fmla="*/ 31 h 64"/>
              <a:gd name="T90" fmla="*/ 12 w 73"/>
              <a:gd name="T91" fmla="*/ 38 h 64"/>
              <a:gd name="T92" fmla="*/ 17 w 73"/>
              <a:gd name="T93" fmla="*/ 45 h 64"/>
              <a:gd name="T94" fmla="*/ 21 w 73"/>
              <a:gd name="T95" fmla="*/ 49 h 64"/>
              <a:gd name="T96" fmla="*/ 31 w 73"/>
              <a:gd name="T97" fmla="*/ 49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3" h="64">
                <a:moveTo>
                  <a:pt x="50" y="12"/>
                </a:moveTo>
                <a:lnTo>
                  <a:pt x="50" y="0"/>
                </a:lnTo>
                <a:lnTo>
                  <a:pt x="57" y="2"/>
                </a:lnTo>
                <a:lnTo>
                  <a:pt x="61" y="7"/>
                </a:lnTo>
                <a:lnTo>
                  <a:pt x="66" y="12"/>
                </a:lnTo>
                <a:lnTo>
                  <a:pt x="71" y="16"/>
                </a:lnTo>
                <a:lnTo>
                  <a:pt x="73" y="24"/>
                </a:lnTo>
                <a:lnTo>
                  <a:pt x="73" y="31"/>
                </a:lnTo>
                <a:lnTo>
                  <a:pt x="71" y="40"/>
                </a:lnTo>
                <a:lnTo>
                  <a:pt x="68" y="47"/>
                </a:lnTo>
                <a:lnTo>
                  <a:pt x="64" y="54"/>
                </a:lnTo>
                <a:lnTo>
                  <a:pt x="57" y="59"/>
                </a:lnTo>
                <a:lnTo>
                  <a:pt x="47" y="61"/>
                </a:lnTo>
                <a:lnTo>
                  <a:pt x="38" y="64"/>
                </a:lnTo>
                <a:lnTo>
                  <a:pt x="26" y="61"/>
                </a:lnTo>
                <a:lnTo>
                  <a:pt x="19" y="59"/>
                </a:lnTo>
                <a:lnTo>
                  <a:pt x="12" y="54"/>
                </a:lnTo>
                <a:lnTo>
                  <a:pt x="5" y="47"/>
                </a:lnTo>
                <a:lnTo>
                  <a:pt x="2" y="40"/>
                </a:lnTo>
                <a:lnTo>
                  <a:pt x="0" y="31"/>
                </a:lnTo>
                <a:lnTo>
                  <a:pt x="2" y="24"/>
                </a:lnTo>
                <a:lnTo>
                  <a:pt x="5" y="14"/>
                </a:lnTo>
                <a:lnTo>
                  <a:pt x="9" y="9"/>
                </a:lnTo>
                <a:lnTo>
                  <a:pt x="17" y="5"/>
                </a:lnTo>
                <a:lnTo>
                  <a:pt x="26" y="0"/>
                </a:lnTo>
                <a:lnTo>
                  <a:pt x="38" y="0"/>
                </a:lnTo>
                <a:lnTo>
                  <a:pt x="38" y="0"/>
                </a:lnTo>
                <a:lnTo>
                  <a:pt x="40" y="0"/>
                </a:lnTo>
                <a:lnTo>
                  <a:pt x="40" y="52"/>
                </a:lnTo>
                <a:lnTo>
                  <a:pt x="47" y="49"/>
                </a:lnTo>
                <a:lnTo>
                  <a:pt x="52" y="47"/>
                </a:lnTo>
                <a:lnTo>
                  <a:pt x="57" y="45"/>
                </a:lnTo>
                <a:lnTo>
                  <a:pt x="61" y="38"/>
                </a:lnTo>
                <a:lnTo>
                  <a:pt x="64" y="31"/>
                </a:lnTo>
                <a:lnTo>
                  <a:pt x="61" y="24"/>
                </a:lnTo>
                <a:lnTo>
                  <a:pt x="59" y="19"/>
                </a:lnTo>
                <a:lnTo>
                  <a:pt x="54" y="16"/>
                </a:lnTo>
                <a:lnTo>
                  <a:pt x="50" y="12"/>
                </a:lnTo>
                <a:close/>
                <a:moveTo>
                  <a:pt x="31" y="49"/>
                </a:moveTo>
                <a:lnTo>
                  <a:pt x="31" y="12"/>
                </a:lnTo>
                <a:lnTo>
                  <a:pt x="24" y="14"/>
                </a:lnTo>
                <a:lnTo>
                  <a:pt x="17" y="16"/>
                </a:lnTo>
                <a:lnTo>
                  <a:pt x="14" y="21"/>
                </a:lnTo>
                <a:lnTo>
                  <a:pt x="12" y="26"/>
                </a:lnTo>
                <a:lnTo>
                  <a:pt x="12" y="31"/>
                </a:lnTo>
                <a:lnTo>
                  <a:pt x="12" y="38"/>
                </a:lnTo>
                <a:lnTo>
                  <a:pt x="17" y="45"/>
                </a:lnTo>
                <a:lnTo>
                  <a:pt x="21" y="49"/>
                </a:lnTo>
                <a:lnTo>
                  <a:pt x="31" y="4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010" name="Freeform 458">
            <a:extLst>
              <a:ext uri="{FF2B5EF4-FFF2-40B4-BE49-F238E27FC236}">
                <a16:creationId xmlns:a16="http://schemas.microsoft.com/office/drawing/2014/main" id="{7510A814-FC91-44AF-A44C-C9070796D4B2}"/>
              </a:ext>
            </a:extLst>
          </p:cNvPr>
          <p:cNvSpPr>
            <a:spLocks/>
          </p:cNvSpPr>
          <p:nvPr/>
        </p:nvSpPr>
        <p:spPr bwMode="auto">
          <a:xfrm>
            <a:off x="1908175" y="3489325"/>
            <a:ext cx="150813" cy="85725"/>
          </a:xfrm>
          <a:custGeom>
            <a:avLst/>
            <a:gdLst>
              <a:gd name="T0" fmla="*/ 95 w 95"/>
              <a:gd name="T1" fmla="*/ 54 h 54"/>
              <a:gd name="T2" fmla="*/ 0 w 95"/>
              <a:gd name="T3" fmla="*/ 54 h 54"/>
              <a:gd name="T4" fmla="*/ 0 w 95"/>
              <a:gd name="T5" fmla="*/ 42 h 54"/>
              <a:gd name="T6" fmla="*/ 33 w 95"/>
              <a:gd name="T7" fmla="*/ 42 h 54"/>
              <a:gd name="T8" fmla="*/ 29 w 95"/>
              <a:gd name="T9" fmla="*/ 37 h 54"/>
              <a:gd name="T10" fmla="*/ 26 w 95"/>
              <a:gd name="T11" fmla="*/ 30 h 54"/>
              <a:gd name="T12" fmla="*/ 24 w 95"/>
              <a:gd name="T13" fmla="*/ 23 h 54"/>
              <a:gd name="T14" fmla="*/ 26 w 95"/>
              <a:gd name="T15" fmla="*/ 16 h 54"/>
              <a:gd name="T16" fmla="*/ 29 w 95"/>
              <a:gd name="T17" fmla="*/ 9 h 54"/>
              <a:gd name="T18" fmla="*/ 31 w 95"/>
              <a:gd name="T19" fmla="*/ 4 h 54"/>
              <a:gd name="T20" fmla="*/ 36 w 95"/>
              <a:gd name="T21" fmla="*/ 2 h 54"/>
              <a:gd name="T22" fmla="*/ 43 w 95"/>
              <a:gd name="T23" fmla="*/ 0 h 54"/>
              <a:gd name="T24" fmla="*/ 52 w 95"/>
              <a:gd name="T25" fmla="*/ 0 h 54"/>
              <a:gd name="T26" fmla="*/ 95 w 95"/>
              <a:gd name="T27" fmla="*/ 0 h 54"/>
              <a:gd name="T28" fmla="*/ 95 w 95"/>
              <a:gd name="T29" fmla="*/ 11 h 54"/>
              <a:gd name="T30" fmla="*/ 52 w 95"/>
              <a:gd name="T31" fmla="*/ 11 h 54"/>
              <a:gd name="T32" fmla="*/ 45 w 95"/>
              <a:gd name="T33" fmla="*/ 11 h 54"/>
              <a:gd name="T34" fmla="*/ 38 w 95"/>
              <a:gd name="T35" fmla="*/ 14 h 54"/>
              <a:gd name="T36" fmla="*/ 36 w 95"/>
              <a:gd name="T37" fmla="*/ 19 h 54"/>
              <a:gd name="T38" fmla="*/ 36 w 95"/>
              <a:gd name="T39" fmla="*/ 26 h 54"/>
              <a:gd name="T40" fmla="*/ 36 w 95"/>
              <a:gd name="T41" fmla="*/ 30 h 54"/>
              <a:gd name="T42" fmla="*/ 38 w 95"/>
              <a:gd name="T43" fmla="*/ 35 h 54"/>
              <a:gd name="T44" fmla="*/ 41 w 95"/>
              <a:gd name="T45" fmla="*/ 40 h 54"/>
              <a:gd name="T46" fmla="*/ 45 w 95"/>
              <a:gd name="T47" fmla="*/ 42 h 54"/>
              <a:gd name="T48" fmla="*/ 50 w 95"/>
              <a:gd name="T49" fmla="*/ 42 h 54"/>
              <a:gd name="T50" fmla="*/ 57 w 95"/>
              <a:gd name="T51" fmla="*/ 42 h 54"/>
              <a:gd name="T52" fmla="*/ 95 w 95"/>
              <a:gd name="T53" fmla="*/ 42 h 54"/>
              <a:gd name="T54" fmla="*/ 95 w 95"/>
              <a:gd name="T5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5" h="54">
                <a:moveTo>
                  <a:pt x="95" y="54"/>
                </a:moveTo>
                <a:lnTo>
                  <a:pt x="0" y="54"/>
                </a:lnTo>
                <a:lnTo>
                  <a:pt x="0" y="42"/>
                </a:lnTo>
                <a:lnTo>
                  <a:pt x="33" y="42"/>
                </a:lnTo>
                <a:lnTo>
                  <a:pt x="29" y="37"/>
                </a:lnTo>
                <a:lnTo>
                  <a:pt x="26" y="30"/>
                </a:lnTo>
                <a:lnTo>
                  <a:pt x="24" y="23"/>
                </a:lnTo>
                <a:lnTo>
                  <a:pt x="26" y="16"/>
                </a:lnTo>
                <a:lnTo>
                  <a:pt x="29" y="9"/>
                </a:lnTo>
                <a:lnTo>
                  <a:pt x="31" y="4"/>
                </a:lnTo>
                <a:lnTo>
                  <a:pt x="36" y="2"/>
                </a:lnTo>
                <a:lnTo>
                  <a:pt x="43" y="0"/>
                </a:lnTo>
                <a:lnTo>
                  <a:pt x="52" y="0"/>
                </a:lnTo>
                <a:lnTo>
                  <a:pt x="95" y="0"/>
                </a:lnTo>
                <a:lnTo>
                  <a:pt x="95" y="11"/>
                </a:lnTo>
                <a:lnTo>
                  <a:pt x="52" y="11"/>
                </a:lnTo>
                <a:lnTo>
                  <a:pt x="45" y="11"/>
                </a:lnTo>
                <a:lnTo>
                  <a:pt x="38" y="14"/>
                </a:lnTo>
                <a:lnTo>
                  <a:pt x="36" y="19"/>
                </a:lnTo>
                <a:lnTo>
                  <a:pt x="36" y="26"/>
                </a:lnTo>
                <a:lnTo>
                  <a:pt x="36" y="30"/>
                </a:lnTo>
                <a:lnTo>
                  <a:pt x="38" y="35"/>
                </a:lnTo>
                <a:lnTo>
                  <a:pt x="41" y="40"/>
                </a:lnTo>
                <a:lnTo>
                  <a:pt x="45" y="42"/>
                </a:lnTo>
                <a:lnTo>
                  <a:pt x="50" y="42"/>
                </a:lnTo>
                <a:lnTo>
                  <a:pt x="57" y="42"/>
                </a:lnTo>
                <a:lnTo>
                  <a:pt x="95" y="42"/>
                </a:lnTo>
                <a:lnTo>
                  <a:pt x="95" y="5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011" name="Freeform 459">
            <a:extLst>
              <a:ext uri="{FF2B5EF4-FFF2-40B4-BE49-F238E27FC236}">
                <a16:creationId xmlns:a16="http://schemas.microsoft.com/office/drawing/2014/main" id="{45EFB619-8C72-4EEB-B97B-2F8EA2E03C58}"/>
              </a:ext>
            </a:extLst>
          </p:cNvPr>
          <p:cNvSpPr>
            <a:spLocks noEditPoints="1"/>
          </p:cNvSpPr>
          <p:nvPr/>
        </p:nvSpPr>
        <p:spPr bwMode="auto">
          <a:xfrm>
            <a:off x="1946275" y="3365500"/>
            <a:ext cx="115888" cy="100013"/>
          </a:xfrm>
          <a:custGeom>
            <a:avLst/>
            <a:gdLst>
              <a:gd name="T0" fmla="*/ 50 w 73"/>
              <a:gd name="T1" fmla="*/ 11 h 63"/>
              <a:gd name="T2" fmla="*/ 50 w 73"/>
              <a:gd name="T3" fmla="*/ 0 h 63"/>
              <a:gd name="T4" fmla="*/ 57 w 73"/>
              <a:gd name="T5" fmla="*/ 2 h 63"/>
              <a:gd name="T6" fmla="*/ 61 w 73"/>
              <a:gd name="T7" fmla="*/ 7 h 63"/>
              <a:gd name="T8" fmla="*/ 66 w 73"/>
              <a:gd name="T9" fmla="*/ 11 h 63"/>
              <a:gd name="T10" fmla="*/ 71 w 73"/>
              <a:gd name="T11" fmla="*/ 16 h 63"/>
              <a:gd name="T12" fmla="*/ 73 w 73"/>
              <a:gd name="T13" fmla="*/ 23 h 63"/>
              <a:gd name="T14" fmla="*/ 73 w 73"/>
              <a:gd name="T15" fmla="*/ 30 h 63"/>
              <a:gd name="T16" fmla="*/ 71 w 73"/>
              <a:gd name="T17" fmla="*/ 40 h 63"/>
              <a:gd name="T18" fmla="*/ 68 w 73"/>
              <a:gd name="T19" fmla="*/ 47 h 63"/>
              <a:gd name="T20" fmla="*/ 64 w 73"/>
              <a:gd name="T21" fmla="*/ 54 h 63"/>
              <a:gd name="T22" fmla="*/ 57 w 73"/>
              <a:gd name="T23" fmla="*/ 59 h 63"/>
              <a:gd name="T24" fmla="*/ 47 w 73"/>
              <a:gd name="T25" fmla="*/ 61 h 63"/>
              <a:gd name="T26" fmla="*/ 38 w 73"/>
              <a:gd name="T27" fmla="*/ 63 h 63"/>
              <a:gd name="T28" fmla="*/ 26 w 73"/>
              <a:gd name="T29" fmla="*/ 61 h 63"/>
              <a:gd name="T30" fmla="*/ 19 w 73"/>
              <a:gd name="T31" fmla="*/ 59 h 63"/>
              <a:gd name="T32" fmla="*/ 12 w 73"/>
              <a:gd name="T33" fmla="*/ 54 h 63"/>
              <a:gd name="T34" fmla="*/ 5 w 73"/>
              <a:gd name="T35" fmla="*/ 47 h 63"/>
              <a:gd name="T36" fmla="*/ 2 w 73"/>
              <a:gd name="T37" fmla="*/ 40 h 63"/>
              <a:gd name="T38" fmla="*/ 0 w 73"/>
              <a:gd name="T39" fmla="*/ 30 h 63"/>
              <a:gd name="T40" fmla="*/ 2 w 73"/>
              <a:gd name="T41" fmla="*/ 23 h 63"/>
              <a:gd name="T42" fmla="*/ 5 w 73"/>
              <a:gd name="T43" fmla="*/ 16 h 63"/>
              <a:gd name="T44" fmla="*/ 9 w 73"/>
              <a:gd name="T45" fmla="*/ 9 h 63"/>
              <a:gd name="T46" fmla="*/ 17 w 73"/>
              <a:gd name="T47" fmla="*/ 4 h 63"/>
              <a:gd name="T48" fmla="*/ 26 w 73"/>
              <a:gd name="T49" fmla="*/ 2 h 63"/>
              <a:gd name="T50" fmla="*/ 38 w 73"/>
              <a:gd name="T51" fmla="*/ 0 h 63"/>
              <a:gd name="T52" fmla="*/ 38 w 73"/>
              <a:gd name="T53" fmla="*/ 0 h 63"/>
              <a:gd name="T54" fmla="*/ 40 w 73"/>
              <a:gd name="T55" fmla="*/ 0 h 63"/>
              <a:gd name="T56" fmla="*/ 40 w 73"/>
              <a:gd name="T57" fmla="*/ 52 h 63"/>
              <a:gd name="T58" fmla="*/ 47 w 73"/>
              <a:gd name="T59" fmla="*/ 49 h 63"/>
              <a:gd name="T60" fmla="*/ 52 w 73"/>
              <a:gd name="T61" fmla="*/ 47 h 63"/>
              <a:gd name="T62" fmla="*/ 57 w 73"/>
              <a:gd name="T63" fmla="*/ 45 h 63"/>
              <a:gd name="T64" fmla="*/ 61 w 73"/>
              <a:gd name="T65" fmla="*/ 37 h 63"/>
              <a:gd name="T66" fmla="*/ 64 w 73"/>
              <a:gd name="T67" fmla="*/ 30 h 63"/>
              <a:gd name="T68" fmla="*/ 61 w 73"/>
              <a:gd name="T69" fmla="*/ 26 h 63"/>
              <a:gd name="T70" fmla="*/ 59 w 73"/>
              <a:gd name="T71" fmla="*/ 19 h 63"/>
              <a:gd name="T72" fmla="*/ 54 w 73"/>
              <a:gd name="T73" fmla="*/ 16 h 63"/>
              <a:gd name="T74" fmla="*/ 50 w 73"/>
              <a:gd name="T75" fmla="*/ 11 h 63"/>
              <a:gd name="T76" fmla="*/ 31 w 73"/>
              <a:gd name="T77" fmla="*/ 52 h 63"/>
              <a:gd name="T78" fmla="*/ 31 w 73"/>
              <a:gd name="T79" fmla="*/ 11 h 63"/>
              <a:gd name="T80" fmla="*/ 24 w 73"/>
              <a:gd name="T81" fmla="*/ 14 h 63"/>
              <a:gd name="T82" fmla="*/ 17 w 73"/>
              <a:gd name="T83" fmla="*/ 16 h 63"/>
              <a:gd name="T84" fmla="*/ 14 w 73"/>
              <a:gd name="T85" fmla="*/ 21 h 63"/>
              <a:gd name="T86" fmla="*/ 12 w 73"/>
              <a:gd name="T87" fmla="*/ 26 h 63"/>
              <a:gd name="T88" fmla="*/ 12 w 73"/>
              <a:gd name="T89" fmla="*/ 30 h 63"/>
              <a:gd name="T90" fmla="*/ 12 w 73"/>
              <a:gd name="T91" fmla="*/ 37 h 63"/>
              <a:gd name="T92" fmla="*/ 17 w 73"/>
              <a:gd name="T93" fmla="*/ 45 h 63"/>
              <a:gd name="T94" fmla="*/ 21 w 73"/>
              <a:gd name="T95" fmla="*/ 49 h 63"/>
              <a:gd name="T96" fmla="*/ 31 w 73"/>
              <a:gd name="T97" fmla="*/ 52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3" h="63">
                <a:moveTo>
                  <a:pt x="50" y="11"/>
                </a:moveTo>
                <a:lnTo>
                  <a:pt x="50" y="0"/>
                </a:lnTo>
                <a:lnTo>
                  <a:pt x="57" y="2"/>
                </a:lnTo>
                <a:lnTo>
                  <a:pt x="61" y="7"/>
                </a:lnTo>
                <a:lnTo>
                  <a:pt x="66" y="11"/>
                </a:lnTo>
                <a:lnTo>
                  <a:pt x="71" y="16"/>
                </a:lnTo>
                <a:lnTo>
                  <a:pt x="73" y="23"/>
                </a:lnTo>
                <a:lnTo>
                  <a:pt x="73" y="30"/>
                </a:lnTo>
                <a:lnTo>
                  <a:pt x="71" y="40"/>
                </a:lnTo>
                <a:lnTo>
                  <a:pt x="68" y="47"/>
                </a:lnTo>
                <a:lnTo>
                  <a:pt x="64" y="54"/>
                </a:lnTo>
                <a:lnTo>
                  <a:pt x="57" y="59"/>
                </a:lnTo>
                <a:lnTo>
                  <a:pt x="47" y="61"/>
                </a:lnTo>
                <a:lnTo>
                  <a:pt x="38" y="63"/>
                </a:lnTo>
                <a:lnTo>
                  <a:pt x="26" y="61"/>
                </a:lnTo>
                <a:lnTo>
                  <a:pt x="19" y="59"/>
                </a:lnTo>
                <a:lnTo>
                  <a:pt x="12" y="54"/>
                </a:lnTo>
                <a:lnTo>
                  <a:pt x="5" y="47"/>
                </a:lnTo>
                <a:lnTo>
                  <a:pt x="2" y="40"/>
                </a:lnTo>
                <a:lnTo>
                  <a:pt x="0" y="30"/>
                </a:lnTo>
                <a:lnTo>
                  <a:pt x="2" y="23"/>
                </a:lnTo>
                <a:lnTo>
                  <a:pt x="5" y="16"/>
                </a:lnTo>
                <a:lnTo>
                  <a:pt x="9" y="9"/>
                </a:lnTo>
                <a:lnTo>
                  <a:pt x="17" y="4"/>
                </a:lnTo>
                <a:lnTo>
                  <a:pt x="26" y="2"/>
                </a:lnTo>
                <a:lnTo>
                  <a:pt x="38" y="0"/>
                </a:lnTo>
                <a:lnTo>
                  <a:pt x="38" y="0"/>
                </a:lnTo>
                <a:lnTo>
                  <a:pt x="40" y="0"/>
                </a:lnTo>
                <a:lnTo>
                  <a:pt x="40" y="52"/>
                </a:lnTo>
                <a:lnTo>
                  <a:pt x="47" y="49"/>
                </a:lnTo>
                <a:lnTo>
                  <a:pt x="52" y="47"/>
                </a:lnTo>
                <a:lnTo>
                  <a:pt x="57" y="45"/>
                </a:lnTo>
                <a:lnTo>
                  <a:pt x="61" y="37"/>
                </a:lnTo>
                <a:lnTo>
                  <a:pt x="64" y="30"/>
                </a:lnTo>
                <a:lnTo>
                  <a:pt x="61" y="26"/>
                </a:lnTo>
                <a:lnTo>
                  <a:pt x="59" y="19"/>
                </a:lnTo>
                <a:lnTo>
                  <a:pt x="54" y="16"/>
                </a:lnTo>
                <a:lnTo>
                  <a:pt x="50" y="11"/>
                </a:lnTo>
                <a:close/>
                <a:moveTo>
                  <a:pt x="31" y="52"/>
                </a:moveTo>
                <a:lnTo>
                  <a:pt x="31" y="11"/>
                </a:lnTo>
                <a:lnTo>
                  <a:pt x="24" y="14"/>
                </a:lnTo>
                <a:lnTo>
                  <a:pt x="17" y="16"/>
                </a:lnTo>
                <a:lnTo>
                  <a:pt x="14" y="21"/>
                </a:lnTo>
                <a:lnTo>
                  <a:pt x="12" y="26"/>
                </a:lnTo>
                <a:lnTo>
                  <a:pt x="12" y="30"/>
                </a:lnTo>
                <a:lnTo>
                  <a:pt x="12" y="37"/>
                </a:lnTo>
                <a:lnTo>
                  <a:pt x="17" y="45"/>
                </a:lnTo>
                <a:lnTo>
                  <a:pt x="21" y="49"/>
                </a:lnTo>
                <a:lnTo>
                  <a:pt x="31" y="5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012" name="Freeform 460">
            <a:extLst>
              <a:ext uri="{FF2B5EF4-FFF2-40B4-BE49-F238E27FC236}">
                <a16:creationId xmlns:a16="http://schemas.microsoft.com/office/drawing/2014/main" id="{E43E7306-4C8F-431D-9918-6B6FC7C3CB0D}"/>
              </a:ext>
            </a:extLst>
          </p:cNvPr>
          <p:cNvSpPr>
            <a:spLocks noEditPoints="1"/>
          </p:cNvSpPr>
          <p:nvPr/>
        </p:nvSpPr>
        <p:spPr bwMode="auto">
          <a:xfrm>
            <a:off x="1908175" y="3324225"/>
            <a:ext cx="150813" cy="17463"/>
          </a:xfrm>
          <a:custGeom>
            <a:avLst/>
            <a:gdLst>
              <a:gd name="T0" fmla="*/ 15 w 95"/>
              <a:gd name="T1" fmla="*/ 11 h 11"/>
              <a:gd name="T2" fmla="*/ 0 w 95"/>
              <a:gd name="T3" fmla="*/ 11 h 11"/>
              <a:gd name="T4" fmla="*/ 0 w 95"/>
              <a:gd name="T5" fmla="*/ 0 h 11"/>
              <a:gd name="T6" fmla="*/ 15 w 95"/>
              <a:gd name="T7" fmla="*/ 0 h 11"/>
              <a:gd name="T8" fmla="*/ 15 w 95"/>
              <a:gd name="T9" fmla="*/ 11 h 11"/>
              <a:gd name="T10" fmla="*/ 95 w 95"/>
              <a:gd name="T11" fmla="*/ 11 h 11"/>
              <a:gd name="T12" fmla="*/ 26 w 95"/>
              <a:gd name="T13" fmla="*/ 11 h 11"/>
              <a:gd name="T14" fmla="*/ 26 w 95"/>
              <a:gd name="T15" fmla="*/ 0 h 11"/>
              <a:gd name="T16" fmla="*/ 95 w 95"/>
              <a:gd name="T17" fmla="*/ 0 h 11"/>
              <a:gd name="T18" fmla="*/ 95 w 95"/>
              <a:gd name="T1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5" h="11">
                <a:moveTo>
                  <a:pt x="15" y="11"/>
                </a:moveTo>
                <a:lnTo>
                  <a:pt x="0" y="11"/>
                </a:lnTo>
                <a:lnTo>
                  <a:pt x="0" y="0"/>
                </a:lnTo>
                <a:lnTo>
                  <a:pt x="15" y="0"/>
                </a:lnTo>
                <a:lnTo>
                  <a:pt x="15" y="11"/>
                </a:lnTo>
                <a:close/>
                <a:moveTo>
                  <a:pt x="95" y="11"/>
                </a:moveTo>
                <a:lnTo>
                  <a:pt x="26" y="11"/>
                </a:lnTo>
                <a:lnTo>
                  <a:pt x="26" y="0"/>
                </a:lnTo>
                <a:lnTo>
                  <a:pt x="95" y="0"/>
                </a:lnTo>
                <a:lnTo>
                  <a:pt x="95" y="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013" name="Freeform 461">
            <a:extLst>
              <a:ext uri="{FF2B5EF4-FFF2-40B4-BE49-F238E27FC236}">
                <a16:creationId xmlns:a16="http://schemas.microsoft.com/office/drawing/2014/main" id="{A19E8394-F3E8-422D-9B26-6C464B9BB7F7}"/>
              </a:ext>
            </a:extLst>
          </p:cNvPr>
          <p:cNvSpPr>
            <a:spLocks noEditPoints="1"/>
          </p:cNvSpPr>
          <p:nvPr/>
        </p:nvSpPr>
        <p:spPr bwMode="auto">
          <a:xfrm>
            <a:off x="1946275" y="3206750"/>
            <a:ext cx="157163" cy="98425"/>
          </a:xfrm>
          <a:custGeom>
            <a:avLst/>
            <a:gdLst>
              <a:gd name="T0" fmla="*/ 78 w 99"/>
              <a:gd name="T1" fmla="*/ 48 h 62"/>
              <a:gd name="T2" fmla="*/ 85 w 99"/>
              <a:gd name="T3" fmla="*/ 43 h 62"/>
              <a:gd name="T4" fmla="*/ 90 w 99"/>
              <a:gd name="T5" fmla="*/ 31 h 62"/>
              <a:gd name="T6" fmla="*/ 85 w 99"/>
              <a:gd name="T7" fmla="*/ 19 h 62"/>
              <a:gd name="T8" fmla="*/ 78 w 99"/>
              <a:gd name="T9" fmla="*/ 12 h 62"/>
              <a:gd name="T10" fmla="*/ 61 w 99"/>
              <a:gd name="T11" fmla="*/ 12 h 62"/>
              <a:gd name="T12" fmla="*/ 71 w 99"/>
              <a:gd name="T13" fmla="*/ 24 h 62"/>
              <a:gd name="T14" fmla="*/ 71 w 99"/>
              <a:gd name="T15" fmla="*/ 41 h 62"/>
              <a:gd name="T16" fmla="*/ 61 w 99"/>
              <a:gd name="T17" fmla="*/ 52 h 62"/>
              <a:gd name="T18" fmla="*/ 45 w 99"/>
              <a:gd name="T19" fmla="*/ 60 h 62"/>
              <a:gd name="T20" fmla="*/ 26 w 99"/>
              <a:gd name="T21" fmla="*/ 60 h 62"/>
              <a:gd name="T22" fmla="*/ 12 w 99"/>
              <a:gd name="T23" fmla="*/ 52 h 62"/>
              <a:gd name="T24" fmla="*/ 2 w 99"/>
              <a:gd name="T25" fmla="*/ 41 h 62"/>
              <a:gd name="T26" fmla="*/ 2 w 99"/>
              <a:gd name="T27" fmla="*/ 24 h 62"/>
              <a:gd name="T28" fmla="*/ 12 w 99"/>
              <a:gd name="T29" fmla="*/ 12 h 62"/>
              <a:gd name="T30" fmla="*/ 2 w 99"/>
              <a:gd name="T31" fmla="*/ 0 h 62"/>
              <a:gd name="T32" fmla="*/ 71 w 99"/>
              <a:gd name="T33" fmla="*/ 0 h 62"/>
              <a:gd name="T34" fmla="*/ 85 w 99"/>
              <a:gd name="T35" fmla="*/ 3 h 62"/>
              <a:gd name="T36" fmla="*/ 94 w 99"/>
              <a:gd name="T37" fmla="*/ 15 h 62"/>
              <a:gd name="T38" fmla="*/ 99 w 99"/>
              <a:gd name="T39" fmla="*/ 31 h 62"/>
              <a:gd name="T40" fmla="*/ 97 w 99"/>
              <a:gd name="T41" fmla="*/ 45 h 62"/>
              <a:gd name="T42" fmla="*/ 90 w 99"/>
              <a:gd name="T43" fmla="*/ 55 h 62"/>
              <a:gd name="T44" fmla="*/ 78 w 99"/>
              <a:gd name="T45" fmla="*/ 60 h 62"/>
              <a:gd name="T46" fmla="*/ 45 w 99"/>
              <a:gd name="T47" fmla="*/ 48 h 62"/>
              <a:gd name="T48" fmla="*/ 54 w 99"/>
              <a:gd name="T49" fmla="*/ 43 h 62"/>
              <a:gd name="T50" fmla="*/ 61 w 99"/>
              <a:gd name="T51" fmla="*/ 36 h 62"/>
              <a:gd name="T52" fmla="*/ 59 w 99"/>
              <a:gd name="T53" fmla="*/ 22 h 62"/>
              <a:gd name="T54" fmla="*/ 50 w 99"/>
              <a:gd name="T55" fmla="*/ 15 h 62"/>
              <a:gd name="T56" fmla="*/ 35 w 99"/>
              <a:gd name="T57" fmla="*/ 12 h 62"/>
              <a:gd name="T58" fmla="*/ 21 w 99"/>
              <a:gd name="T59" fmla="*/ 15 h 62"/>
              <a:gd name="T60" fmla="*/ 12 w 99"/>
              <a:gd name="T61" fmla="*/ 24 h 62"/>
              <a:gd name="T62" fmla="*/ 12 w 99"/>
              <a:gd name="T63" fmla="*/ 38 h 62"/>
              <a:gd name="T64" fmla="*/ 21 w 99"/>
              <a:gd name="T65" fmla="*/ 48 h 62"/>
              <a:gd name="T66" fmla="*/ 35 w 99"/>
              <a:gd name="T67" fmla="*/ 5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99" h="62">
                <a:moveTo>
                  <a:pt x="78" y="60"/>
                </a:moveTo>
                <a:lnTo>
                  <a:pt x="78" y="48"/>
                </a:lnTo>
                <a:lnTo>
                  <a:pt x="83" y="45"/>
                </a:lnTo>
                <a:lnTo>
                  <a:pt x="85" y="43"/>
                </a:lnTo>
                <a:lnTo>
                  <a:pt x="90" y="38"/>
                </a:lnTo>
                <a:lnTo>
                  <a:pt x="90" y="31"/>
                </a:lnTo>
                <a:lnTo>
                  <a:pt x="90" y="24"/>
                </a:lnTo>
                <a:lnTo>
                  <a:pt x="85" y="19"/>
                </a:lnTo>
                <a:lnTo>
                  <a:pt x="83" y="15"/>
                </a:lnTo>
                <a:lnTo>
                  <a:pt x="78" y="12"/>
                </a:lnTo>
                <a:lnTo>
                  <a:pt x="71" y="12"/>
                </a:lnTo>
                <a:lnTo>
                  <a:pt x="61" y="12"/>
                </a:lnTo>
                <a:lnTo>
                  <a:pt x="66" y="17"/>
                </a:lnTo>
                <a:lnTo>
                  <a:pt x="71" y="24"/>
                </a:lnTo>
                <a:lnTo>
                  <a:pt x="71" y="31"/>
                </a:lnTo>
                <a:lnTo>
                  <a:pt x="71" y="41"/>
                </a:lnTo>
                <a:lnTo>
                  <a:pt x="66" y="48"/>
                </a:lnTo>
                <a:lnTo>
                  <a:pt x="61" y="52"/>
                </a:lnTo>
                <a:lnTo>
                  <a:pt x="54" y="57"/>
                </a:lnTo>
                <a:lnTo>
                  <a:pt x="45" y="60"/>
                </a:lnTo>
                <a:lnTo>
                  <a:pt x="35" y="62"/>
                </a:lnTo>
                <a:lnTo>
                  <a:pt x="26" y="60"/>
                </a:lnTo>
                <a:lnTo>
                  <a:pt x="19" y="57"/>
                </a:lnTo>
                <a:lnTo>
                  <a:pt x="12" y="52"/>
                </a:lnTo>
                <a:lnTo>
                  <a:pt x="5" y="48"/>
                </a:lnTo>
                <a:lnTo>
                  <a:pt x="2" y="41"/>
                </a:lnTo>
                <a:lnTo>
                  <a:pt x="0" y="31"/>
                </a:lnTo>
                <a:lnTo>
                  <a:pt x="2" y="24"/>
                </a:lnTo>
                <a:lnTo>
                  <a:pt x="5" y="17"/>
                </a:lnTo>
                <a:lnTo>
                  <a:pt x="12" y="12"/>
                </a:lnTo>
                <a:lnTo>
                  <a:pt x="2" y="12"/>
                </a:lnTo>
                <a:lnTo>
                  <a:pt x="2" y="0"/>
                </a:lnTo>
                <a:lnTo>
                  <a:pt x="61" y="0"/>
                </a:lnTo>
                <a:lnTo>
                  <a:pt x="71" y="0"/>
                </a:lnTo>
                <a:lnTo>
                  <a:pt x="80" y="3"/>
                </a:lnTo>
                <a:lnTo>
                  <a:pt x="85" y="3"/>
                </a:lnTo>
                <a:lnTo>
                  <a:pt x="90" y="8"/>
                </a:lnTo>
                <a:lnTo>
                  <a:pt x="94" y="15"/>
                </a:lnTo>
                <a:lnTo>
                  <a:pt x="99" y="22"/>
                </a:lnTo>
                <a:lnTo>
                  <a:pt x="99" y="31"/>
                </a:lnTo>
                <a:lnTo>
                  <a:pt x="99" y="38"/>
                </a:lnTo>
                <a:lnTo>
                  <a:pt x="97" y="45"/>
                </a:lnTo>
                <a:lnTo>
                  <a:pt x="94" y="52"/>
                </a:lnTo>
                <a:lnTo>
                  <a:pt x="90" y="55"/>
                </a:lnTo>
                <a:lnTo>
                  <a:pt x="83" y="57"/>
                </a:lnTo>
                <a:lnTo>
                  <a:pt x="78" y="60"/>
                </a:lnTo>
                <a:close/>
                <a:moveTo>
                  <a:pt x="35" y="50"/>
                </a:moveTo>
                <a:lnTo>
                  <a:pt x="45" y="48"/>
                </a:lnTo>
                <a:lnTo>
                  <a:pt x="50" y="48"/>
                </a:lnTo>
                <a:lnTo>
                  <a:pt x="54" y="43"/>
                </a:lnTo>
                <a:lnTo>
                  <a:pt x="59" y="41"/>
                </a:lnTo>
                <a:lnTo>
                  <a:pt x="61" y="36"/>
                </a:lnTo>
                <a:lnTo>
                  <a:pt x="61" y="31"/>
                </a:lnTo>
                <a:lnTo>
                  <a:pt x="59" y="22"/>
                </a:lnTo>
                <a:lnTo>
                  <a:pt x="54" y="17"/>
                </a:lnTo>
                <a:lnTo>
                  <a:pt x="50" y="15"/>
                </a:lnTo>
                <a:lnTo>
                  <a:pt x="45" y="12"/>
                </a:lnTo>
                <a:lnTo>
                  <a:pt x="35" y="12"/>
                </a:lnTo>
                <a:lnTo>
                  <a:pt x="28" y="12"/>
                </a:lnTo>
                <a:lnTo>
                  <a:pt x="21" y="15"/>
                </a:lnTo>
                <a:lnTo>
                  <a:pt x="17" y="17"/>
                </a:lnTo>
                <a:lnTo>
                  <a:pt x="12" y="24"/>
                </a:lnTo>
                <a:lnTo>
                  <a:pt x="12" y="31"/>
                </a:lnTo>
                <a:lnTo>
                  <a:pt x="12" y="38"/>
                </a:lnTo>
                <a:lnTo>
                  <a:pt x="17" y="43"/>
                </a:lnTo>
                <a:lnTo>
                  <a:pt x="21" y="48"/>
                </a:lnTo>
                <a:lnTo>
                  <a:pt x="28" y="48"/>
                </a:lnTo>
                <a:lnTo>
                  <a:pt x="35" y="5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014" name="Freeform 462">
            <a:extLst>
              <a:ext uri="{FF2B5EF4-FFF2-40B4-BE49-F238E27FC236}">
                <a16:creationId xmlns:a16="http://schemas.microsoft.com/office/drawing/2014/main" id="{860C091B-58CD-4F12-9439-CAC3FE0F7DD7}"/>
              </a:ext>
            </a:extLst>
          </p:cNvPr>
          <p:cNvSpPr>
            <a:spLocks/>
          </p:cNvSpPr>
          <p:nvPr/>
        </p:nvSpPr>
        <p:spPr bwMode="auto">
          <a:xfrm>
            <a:off x="1908175" y="3090863"/>
            <a:ext cx="150813" cy="90487"/>
          </a:xfrm>
          <a:custGeom>
            <a:avLst/>
            <a:gdLst>
              <a:gd name="T0" fmla="*/ 95 w 95"/>
              <a:gd name="T1" fmla="*/ 57 h 57"/>
              <a:gd name="T2" fmla="*/ 0 w 95"/>
              <a:gd name="T3" fmla="*/ 57 h 57"/>
              <a:gd name="T4" fmla="*/ 0 w 95"/>
              <a:gd name="T5" fmla="*/ 45 h 57"/>
              <a:gd name="T6" fmla="*/ 33 w 95"/>
              <a:gd name="T7" fmla="*/ 45 h 57"/>
              <a:gd name="T8" fmla="*/ 29 w 95"/>
              <a:gd name="T9" fmla="*/ 38 h 57"/>
              <a:gd name="T10" fmla="*/ 26 w 95"/>
              <a:gd name="T11" fmla="*/ 31 h 57"/>
              <a:gd name="T12" fmla="*/ 24 w 95"/>
              <a:gd name="T13" fmla="*/ 24 h 57"/>
              <a:gd name="T14" fmla="*/ 26 w 95"/>
              <a:gd name="T15" fmla="*/ 17 h 57"/>
              <a:gd name="T16" fmla="*/ 29 w 95"/>
              <a:gd name="T17" fmla="*/ 10 h 57"/>
              <a:gd name="T18" fmla="*/ 31 w 95"/>
              <a:gd name="T19" fmla="*/ 5 h 57"/>
              <a:gd name="T20" fmla="*/ 36 w 95"/>
              <a:gd name="T21" fmla="*/ 3 h 57"/>
              <a:gd name="T22" fmla="*/ 43 w 95"/>
              <a:gd name="T23" fmla="*/ 0 h 57"/>
              <a:gd name="T24" fmla="*/ 52 w 95"/>
              <a:gd name="T25" fmla="*/ 0 h 57"/>
              <a:gd name="T26" fmla="*/ 95 w 95"/>
              <a:gd name="T27" fmla="*/ 0 h 57"/>
              <a:gd name="T28" fmla="*/ 95 w 95"/>
              <a:gd name="T29" fmla="*/ 12 h 57"/>
              <a:gd name="T30" fmla="*/ 52 w 95"/>
              <a:gd name="T31" fmla="*/ 12 h 57"/>
              <a:gd name="T32" fmla="*/ 45 w 95"/>
              <a:gd name="T33" fmla="*/ 12 h 57"/>
              <a:gd name="T34" fmla="*/ 38 w 95"/>
              <a:gd name="T35" fmla="*/ 14 h 57"/>
              <a:gd name="T36" fmla="*/ 36 w 95"/>
              <a:gd name="T37" fmla="*/ 19 h 57"/>
              <a:gd name="T38" fmla="*/ 36 w 95"/>
              <a:gd name="T39" fmla="*/ 26 h 57"/>
              <a:gd name="T40" fmla="*/ 36 w 95"/>
              <a:gd name="T41" fmla="*/ 31 h 57"/>
              <a:gd name="T42" fmla="*/ 38 w 95"/>
              <a:gd name="T43" fmla="*/ 36 h 57"/>
              <a:gd name="T44" fmla="*/ 41 w 95"/>
              <a:gd name="T45" fmla="*/ 40 h 57"/>
              <a:gd name="T46" fmla="*/ 45 w 95"/>
              <a:gd name="T47" fmla="*/ 43 h 57"/>
              <a:gd name="T48" fmla="*/ 50 w 95"/>
              <a:gd name="T49" fmla="*/ 43 h 57"/>
              <a:gd name="T50" fmla="*/ 57 w 95"/>
              <a:gd name="T51" fmla="*/ 45 h 57"/>
              <a:gd name="T52" fmla="*/ 95 w 95"/>
              <a:gd name="T53" fmla="*/ 45 h 57"/>
              <a:gd name="T54" fmla="*/ 95 w 95"/>
              <a:gd name="T55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5" h="57">
                <a:moveTo>
                  <a:pt x="95" y="57"/>
                </a:moveTo>
                <a:lnTo>
                  <a:pt x="0" y="57"/>
                </a:lnTo>
                <a:lnTo>
                  <a:pt x="0" y="45"/>
                </a:lnTo>
                <a:lnTo>
                  <a:pt x="33" y="45"/>
                </a:lnTo>
                <a:lnTo>
                  <a:pt x="29" y="38"/>
                </a:lnTo>
                <a:lnTo>
                  <a:pt x="26" y="31"/>
                </a:lnTo>
                <a:lnTo>
                  <a:pt x="24" y="24"/>
                </a:lnTo>
                <a:lnTo>
                  <a:pt x="26" y="17"/>
                </a:lnTo>
                <a:lnTo>
                  <a:pt x="29" y="10"/>
                </a:lnTo>
                <a:lnTo>
                  <a:pt x="31" y="5"/>
                </a:lnTo>
                <a:lnTo>
                  <a:pt x="36" y="3"/>
                </a:lnTo>
                <a:lnTo>
                  <a:pt x="43" y="0"/>
                </a:lnTo>
                <a:lnTo>
                  <a:pt x="52" y="0"/>
                </a:lnTo>
                <a:lnTo>
                  <a:pt x="95" y="0"/>
                </a:lnTo>
                <a:lnTo>
                  <a:pt x="95" y="12"/>
                </a:lnTo>
                <a:lnTo>
                  <a:pt x="52" y="12"/>
                </a:lnTo>
                <a:lnTo>
                  <a:pt x="45" y="12"/>
                </a:lnTo>
                <a:lnTo>
                  <a:pt x="38" y="14"/>
                </a:lnTo>
                <a:lnTo>
                  <a:pt x="36" y="19"/>
                </a:lnTo>
                <a:lnTo>
                  <a:pt x="36" y="26"/>
                </a:lnTo>
                <a:lnTo>
                  <a:pt x="36" y="31"/>
                </a:lnTo>
                <a:lnTo>
                  <a:pt x="38" y="36"/>
                </a:lnTo>
                <a:lnTo>
                  <a:pt x="41" y="40"/>
                </a:lnTo>
                <a:lnTo>
                  <a:pt x="45" y="43"/>
                </a:lnTo>
                <a:lnTo>
                  <a:pt x="50" y="43"/>
                </a:lnTo>
                <a:lnTo>
                  <a:pt x="57" y="45"/>
                </a:lnTo>
                <a:lnTo>
                  <a:pt x="95" y="45"/>
                </a:lnTo>
                <a:lnTo>
                  <a:pt x="95" y="5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015" name="Freeform 463">
            <a:extLst>
              <a:ext uri="{FF2B5EF4-FFF2-40B4-BE49-F238E27FC236}">
                <a16:creationId xmlns:a16="http://schemas.microsoft.com/office/drawing/2014/main" id="{683FCA0F-4846-4AF4-BF1D-2CDE2B77B2D0}"/>
              </a:ext>
            </a:extLst>
          </p:cNvPr>
          <p:cNvSpPr>
            <a:spLocks/>
          </p:cNvSpPr>
          <p:nvPr/>
        </p:nvSpPr>
        <p:spPr bwMode="auto">
          <a:xfrm>
            <a:off x="1912938" y="3019425"/>
            <a:ext cx="149225" cy="52388"/>
          </a:xfrm>
          <a:custGeom>
            <a:avLst/>
            <a:gdLst>
              <a:gd name="T0" fmla="*/ 82 w 94"/>
              <a:gd name="T1" fmla="*/ 3 h 33"/>
              <a:gd name="T2" fmla="*/ 92 w 94"/>
              <a:gd name="T3" fmla="*/ 0 h 33"/>
              <a:gd name="T4" fmla="*/ 92 w 94"/>
              <a:gd name="T5" fmla="*/ 5 h 33"/>
              <a:gd name="T6" fmla="*/ 94 w 94"/>
              <a:gd name="T7" fmla="*/ 10 h 33"/>
              <a:gd name="T8" fmla="*/ 92 w 94"/>
              <a:gd name="T9" fmla="*/ 15 h 33"/>
              <a:gd name="T10" fmla="*/ 92 w 94"/>
              <a:gd name="T11" fmla="*/ 19 h 33"/>
              <a:gd name="T12" fmla="*/ 89 w 94"/>
              <a:gd name="T13" fmla="*/ 22 h 33"/>
              <a:gd name="T14" fmla="*/ 85 w 94"/>
              <a:gd name="T15" fmla="*/ 24 h 33"/>
              <a:gd name="T16" fmla="*/ 80 w 94"/>
              <a:gd name="T17" fmla="*/ 24 h 33"/>
              <a:gd name="T18" fmla="*/ 73 w 94"/>
              <a:gd name="T19" fmla="*/ 26 h 33"/>
              <a:gd name="T20" fmla="*/ 33 w 94"/>
              <a:gd name="T21" fmla="*/ 26 h 33"/>
              <a:gd name="T22" fmla="*/ 33 w 94"/>
              <a:gd name="T23" fmla="*/ 33 h 33"/>
              <a:gd name="T24" fmla="*/ 23 w 94"/>
              <a:gd name="T25" fmla="*/ 33 h 33"/>
              <a:gd name="T26" fmla="*/ 23 w 94"/>
              <a:gd name="T27" fmla="*/ 26 h 33"/>
              <a:gd name="T28" fmla="*/ 7 w 94"/>
              <a:gd name="T29" fmla="*/ 26 h 33"/>
              <a:gd name="T30" fmla="*/ 0 w 94"/>
              <a:gd name="T31" fmla="*/ 15 h 33"/>
              <a:gd name="T32" fmla="*/ 23 w 94"/>
              <a:gd name="T33" fmla="*/ 15 h 33"/>
              <a:gd name="T34" fmla="*/ 23 w 94"/>
              <a:gd name="T35" fmla="*/ 3 h 33"/>
              <a:gd name="T36" fmla="*/ 33 w 94"/>
              <a:gd name="T37" fmla="*/ 3 h 33"/>
              <a:gd name="T38" fmla="*/ 33 w 94"/>
              <a:gd name="T39" fmla="*/ 15 h 33"/>
              <a:gd name="T40" fmla="*/ 73 w 94"/>
              <a:gd name="T41" fmla="*/ 15 h 33"/>
              <a:gd name="T42" fmla="*/ 78 w 94"/>
              <a:gd name="T43" fmla="*/ 15 h 33"/>
              <a:gd name="T44" fmla="*/ 80 w 94"/>
              <a:gd name="T45" fmla="*/ 12 h 33"/>
              <a:gd name="T46" fmla="*/ 80 w 94"/>
              <a:gd name="T47" fmla="*/ 12 h 33"/>
              <a:gd name="T48" fmla="*/ 82 w 94"/>
              <a:gd name="T49" fmla="*/ 12 h 33"/>
              <a:gd name="T50" fmla="*/ 82 w 94"/>
              <a:gd name="T51" fmla="*/ 10 h 33"/>
              <a:gd name="T52" fmla="*/ 82 w 94"/>
              <a:gd name="T53" fmla="*/ 7 h 33"/>
              <a:gd name="T54" fmla="*/ 82 w 94"/>
              <a:gd name="T55" fmla="*/ 5 h 33"/>
              <a:gd name="T56" fmla="*/ 82 w 94"/>
              <a:gd name="T57" fmla="*/ 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94" h="33">
                <a:moveTo>
                  <a:pt x="82" y="3"/>
                </a:moveTo>
                <a:lnTo>
                  <a:pt x="92" y="0"/>
                </a:lnTo>
                <a:lnTo>
                  <a:pt x="92" y="5"/>
                </a:lnTo>
                <a:lnTo>
                  <a:pt x="94" y="10"/>
                </a:lnTo>
                <a:lnTo>
                  <a:pt x="92" y="15"/>
                </a:lnTo>
                <a:lnTo>
                  <a:pt x="92" y="19"/>
                </a:lnTo>
                <a:lnTo>
                  <a:pt x="89" y="22"/>
                </a:lnTo>
                <a:lnTo>
                  <a:pt x="85" y="24"/>
                </a:lnTo>
                <a:lnTo>
                  <a:pt x="80" y="24"/>
                </a:lnTo>
                <a:lnTo>
                  <a:pt x="73" y="26"/>
                </a:lnTo>
                <a:lnTo>
                  <a:pt x="33" y="26"/>
                </a:lnTo>
                <a:lnTo>
                  <a:pt x="33" y="33"/>
                </a:lnTo>
                <a:lnTo>
                  <a:pt x="23" y="33"/>
                </a:lnTo>
                <a:lnTo>
                  <a:pt x="23" y="26"/>
                </a:lnTo>
                <a:lnTo>
                  <a:pt x="7" y="26"/>
                </a:lnTo>
                <a:lnTo>
                  <a:pt x="0" y="15"/>
                </a:lnTo>
                <a:lnTo>
                  <a:pt x="23" y="15"/>
                </a:lnTo>
                <a:lnTo>
                  <a:pt x="23" y="3"/>
                </a:lnTo>
                <a:lnTo>
                  <a:pt x="33" y="3"/>
                </a:lnTo>
                <a:lnTo>
                  <a:pt x="33" y="15"/>
                </a:lnTo>
                <a:lnTo>
                  <a:pt x="73" y="15"/>
                </a:lnTo>
                <a:lnTo>
                  <a:pt x="78" y="15"/>
                </a:lnTo>
                <a:lnTo>
                  <a:pt x="80" y="12"/>
                </a:lnTo>
                <a:lnTo>
                  <a:pt x="80" y="12"/>
                </a:lnTo>
                <a:lnTo>
                  <a:pt x="82" y="12"/>
                </a:lnTo>
                <a:lnTo>
                  <a:pt x="82" y="10"/>
                </a:lnTo>
                <a:lnTo>
                  <a:pt x="82" y="7"/>
                </a:lnTo>
                <a:lnTo>
                  <a:pt x="82" y="5"/>
                </a:lnTo>
                <a:lnTo>
                  <a:pt x="82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016" name="Freeform 464">
            <a:extLst>
              <a:ext uri="{FF2B5EF4-FFF2-40B4-BE49-F238E27FC236}">
                <a16:creationId xmlns:a16="http://schemas.microsoft.com/office/drawing/2014/main" id="{B0E3349F-42E8-4D76-8749-2A75275941C9}"/>
              </a:ext>
            </a:extLst>
          </p:cNvPr>
          <p:cNvSpPr>
            <a:spLocks/>
          </p:cNvSpPr>
          <p:nvPr/>
        </p:nvSpPr>
        <p:spPr bwMode="auto">
          <a:xfrm>
            <a:off x="2039938" y="2978150"/>
            <a:ext cx="49212" cy="23813"/>
          </a:xfrm>
          <a:custGeom>
            <a:avLst/>
            <a:gdLst>
              <a:gd name="T0" fmla="*/ 12 w 31"/>
              <a:gd name="T1" fmla="*/ 15 h 15"/>
              <a:gd name="T2" fmla="*/ 0 w 31"/>
              <a:gd name="T3" fmla="*/ 15 h 15"/>
              <a:gd name="T4" fmla="*/ 0 w 31"/>
              <a:gd name="T5" fmla="*/ 0 h 15"/>
              <a:gd name="T6" fmla="*/ 12 w 31"/>
              <a:gd name="T7" fmla="*/ 0 h 15"/>
              <a:gd name="T8" fmla="*/ 19 w 31"/>
              <a:gd name="T9" fmla="*/ 0 h 15"/>
              <a:gd name="T10" fmla="*/ 24 w 31"/>
              <a:gd name="T11" fmla="*/ 3 h 15"/>
              <a:gd name="T12" fmla="*/ 28 w 31"/>
              <a:gd name="T13" fmla="*/ 5 h 15"/>
              <a:gd name="T14" fmla="*/ 31 w 31"/>
              <a:gd name="T15" fmla="*/ 12 h 15"/>
              <a:gd name="T16" fmla="*/ 26 w 31"/>
              <a:gd name="T17" fmla="*/ 15 h 15"/>
              <a:gd name="T18" fmla="*/ 24 w 31"/>
              <a:gd name="T19" fmla="*/ 12 h 15"/>
              <a:gd name="T20" fmla="*/ 21 w 31"/>
              <a:gd name="T21" fmla="*/ 10 h 15"/>
              <a:gd name="T22" fmla="*/ 17 w 31"/>
              <a:gd name="T23" fmla="*/ 7 h 15"/>
              <a:gd name="T24" fmla="*/ 12 w 31"/>
              <a:gd name="T25" fmla="*/ 7 h 15"/>
              <a:gd name="T26" fmla="*/ 12 w 31"/>
              <a:gd name="T27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1" h="15">
                <a:moveTo>
                  <a:pt x="12" y="15"/>
                </a:moveTo>
                <a:lnTo>
                  <a:pt x="0" y="15"/>
                </a:lnTo>
                <a:lnTo>
                  <a:pt x="0" y="0"/>
                </a:lnTo>
                <a:lnTo>
                  <a:pt x="12" y="0"/>
                </a:lnTo>
                <a:lnTo>
                  <a:pt x="19" y="0"/>
                </a:lnTo>
                <a:lnTo>
                  <a:pt x="24" y="3"/>
                </a:lnTo>
                <a:lnTo>
                  <a:pt x="28" y="5"/>
                </a:lnTo>
                <a:lnTo>
                  <a:pt x="31" y="12"/>
                </a:lnTo>
                <a:lnTo>
                  <a:pt x="26" y="15"/>
                </a:lnTo>
                <a:lnTo>
                  <a:pt x="24" y="12"/>
                </a:lnTo>
                <a:lnTo>
                  <a:pt x="21" y="10"/>
                </a:lnTo>
                <a:lnTo>
                  <a:pt x="17" y="7"/>
                </a:lnTo>
                <a:lnTo>
                  <a:pt x="12" y="7"/>
                </a:lnTo>
                <a:lnTo>
                  <a:pt x="12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017" name="Freeform 465">
            <a:extLst>
              <a:ext uri="{FF2B5EF4-FFF2-40B4-BE49-F238E27FC236}">
                <a16:creationId xmlns:a16="http://schemas.microsoft.com/office/drawing/2014/main" id="{6B7963E9-5C2D-4626-85A5-A79FCBB9CF3A}"/>
              </a:ext>
            </a:extLst>
          </p:cNvPr>
          <p:cNvSpPr>
            <a:spLocks/>
          </p:cNvSpPr>
          <p:nvPr/>
        </p:nvSpPr>
        <p:spPr bwMode="auto">
          <a:xfrm>
            <a:off x="1908175" y="2798763"/>
            <a:ext cx="150813" cy="90487"/>
          </a:xfrm>
          <a:custGeom>
            <a:avLst/>
            <a:gdLst>
              <a:gd name="T0" fmla="*/ 95 w 95"/>
              <a:gd name="T1" fmla="*/ 57 h 57"/>
              <a:gd name="T2" fmla="*/ 0 w 95"/>
              <a:gd name="T3" fmla="*/ 57 h 57"/>
              <a:gd name="T4" fmla="*/ 0 w 95"/>
              <a:gd name="T5" fmla="*/ 45 h 57"/>
              <a:gd name="T6" fmla="*/ 55 w 95"/>
              <a:gd name="T7" fmla="*/ 45 h 57"/>
              <a:gd name="T8" fmla="*/ 26 w 95"/>
              <a:gd name="T9" fmla="*/ 17 h 57"/>
              <a:gd name="T10" fmla="*/ 26 w 95"/>
              <a:gd name="T11" fmla="*/ 2 h 57"/>
              <a:gd name="T12" fmla="*/ 52 w 95"/>
              <a:gd name="T13" fmla="*/ 28 h 57"/>
              <a:gd name="T14" fmla="*/ 95 w 95"/>
              <a:gd name="T15" fmla="*/ 0 h 57"/>
              <a:gd name="T16" fmla="*/ 95 w 95"/>
              <a:gd name="T17" fmla="*/ 14 h 57"/>
              <a:gd name="T18" fmla="*/ 59 w 95"/>
              <a:gd name="T19" fmla="*/ 35 h 57"/>
              <a:gd name="T20" fmla="*/ 69 w 95"/>
              <a:gd name="T21" fmla="*/ 45 h 57"/>
              <a:gd name="T22" fmla="*/ 95 w 95"/>
              <a:gd name="T23" fmla="*/ 45 h 57"/>
              <a:gd name="T24" fmla="*/ 95 w 95"/>
              <a:gd name="T25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" h="57">
                <a:moveTo>
                  <a:pt x="95" y="57"/>
                </a:moveTo>
                <a:lnTo>
                  <a:pt x="0" y="57"/>
                </a:lnTo>
                <a:lnTo>
                  <a:pt x="0" y="45"/>
                </a:lnTo>
                <a:lnTo>
                  <a:pt x="55" y="45"/>
                </a:lnTo>
                <a:lnTo>
                  <a:pt x="26" y="17"/>
                </a:lnTo>
                <a:lnTo>
                  <a:pt x="26" y="2"/>
                </a:lnTo>
                <a:lnTo>
                  <a:pt x="52" y="28"/>
                </a:lnTo>
                <a:lnTo>
                  <a:pt x="95" y="0"/>
                </a:lnTo>
                <a:lnTo>
                  <a:pt x="95" y="14"/>
                </a:lnTo>
                <a:lnTo>
                  <a:pt x="59" y="35"/>
                </a:lnTo>
                <a:lnTo>
                  <a:pt x="69" y="45"/>
                </a:lnTo>
                <a:lnTo>
                  <a:pt x="95" y="45"/>
                </a:lnTo>
                <a:lnTo>
                  <a:pt x="95" y="5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018" name="Freeform 466">
            <a:extLst>
              <a:ext uri="{FF2B5EF4-FFF2-40B4-BE49-F238E27FC236}">
                <a16:creationId xmlns:a16="http://schemas.microsoft.com/office/drawing/2014/main" id="{CF08C8FD-0609-433D-83F3-651B3E69968C}"/>
              </a:ext>
            </a:extLst>
          </p:cNvPr>
          <p:cNvSpPr>
            <a:spLocks/>
          </p:cNvSpPr>
          <p:nvPr/>
        </p:nvSpPr>
        <p:spPr bwMode="auto">
          <a:xfrm>
            <a:off x="1946275" y="2633663"/>
            <a:ext cx="112713" cy="150812"/>
          </a:xfrm>
          <a:custGeom>
            <a:avLst/>
            <a:gdLst>
              <a:gd name="T0" fmla="*/ 71 w 71"/>
              <a:gd name="T1" fmla="*/ 95 h 95"/>
              <a:gd name="T2" fmla="*/ 2 w 71"/>
              <a:gd name="T3" fmla="*/ 95 h 95"/>
              <a:gd name="T4" fmla="*/ 2 w 71"/>
              <a:gd name="T5" fmla="*/ 83 h 95"/>
              <a:gd name="T6" fmla="*/ 12 w 71"/>
              <a:gd name="T7" fmla="*/ 83 h 95"/>
              <a:gd name="T8" fmla="*/ 7 w 71"/>
              <a:gd name="T9" fmla="*/ 80 h 95"/>
              <a:gd name="T10" fmla="*/ 5 w 71"/>
              <a:gd name="T11" fmla="*/ 76 h 95"/>
              <a:gd name="T12" fmla="*/ 2 w 71"/>
              <a:gd name="T13" fmla="*/ 69 h 95"/>
              <a:gd name="T14" fmla="*/ 0 w 71"/>
              <a:gd name="T15" fmla="*/ 64 h 95"/>
              <a:gd name="T16" fmla="*/ 2 w 71"/>
              <a:gd name="T17" fmla="*/ 57 h 95"/>
              <a:gd name="T18" fmla="*/ 5 w 71"/>
              <a:gd name="T19" fmla="*/ 50 h 95"/>
              <a:gd name="T20" fmla="*/ 7 w 71"/>
              <a:gd name="T21" fmla="*/ 45 h 95"/>
              <a:gd name="T22" fmla="*/ 14 w 71"/>
              <a:gd name="T23" fmla="*/ 43 h 95"/>
              <a:gd name="T24" fmla="*/ 7 w 71"/>
              <a:gd name="T25" fmla="*/ 38 h 95"/>
              <a:gd name="T26" fmla="*/ 2 w 71"/>
              <a:gd name="T27" fmla="*/ 31 h 95"/>
              <a:gd name="T28" fmla="*/ 0 w 71"/>
              <a:gd name="T29" fmla="*/ 21 h 95"/>
              <a:gd name="T30" fmla="*/ 2 w 71"/>
              <a:gd name="T31" fmla="*/ 17 h 95"/>
              <a:gd name="T32" fmla="*/ 5 w 71"/>
              <a:gd name="T33" fmla="*/ 10 h 95"/>
              <a:gd name="T34" fmla="*/ 7 w 71"/>
              <a:gd name="T35" fmla="*/ 7 h 95"/>
              <a:gd name="T36" fmla="*/ 12 w 71"/>
              <a:gd name="T37" fmla="*/ 2 h 95"/>
              <a:gd name="T38" fmla="*/ 17 w 71"/>
              <a:gd name="T39" fmla="*/ 2 h 95"/>
              <a:gd name="T40" fmla="*/ 24 w 71"/>
              <a:gd name="T41" fmla="*/ 0 h 95"/>
              <a:gd name="T42" fmla="*/ 71 w 71"/>
              <a:gd name="T43" fmla="*/ 0 h 95"/>
              <a:gd name="T44" fmla="*/ 71 w 71"/>
              <a:gd name="T45" fmla="*/ 12 h 95"/>
              <a:gd name="T46" fmla="*/ 28 w 71"/>
              <a:gd name="T47" fmla="*/ 12 h 95"/>
              <a:gd name="T48" fmla="*/ 21 w 71"/>
              <a:gd name="T49" fmla="*/ 12 h 95"/>
              <a:gd name="T50" fmla="*/ 19 w 71"/>
              <a:gd name="T51" fmla="*/ 14 h 95"/>
              <a:gd name="T52" fmla="*/ 14 w 71"/>
              <a:gd name="T53" fmla="*/ 14 h 95"/>
              <a:gd name="T54" fmla="*/ 14 w 71"/>
              <a:gd name="T55" fmla="*/ 17 h 95"/>
              <a:gd name="T56" fmla="*/ 12 w 71"/>
              <a:gd name="T57" fmla="*/ 21 h 95"/>
              <a:gd name="T58" fmla="*/ 12 w 71"/>
              <a:gd name="T59" fmla="*/ 24 h 95"/>
              <a:gd name="T60" fmla="*/ 12 w 71"/>
              <a:gd name="T61" fmla="*/ 31 h 95"/>
              <a:gd name="T62" fmla="*/ 17 w 71"/>
              <a:gd name="T63" fmla="*/ 38 h 95"/>
              <a:gd name="T64" fmla="*/ 19 w 71"/>
              <a:gd name="T65" fmla="*/ 40 h 95"/>
              <a:gd name="T66" fmla="*/ 26 w 71"/>
              <a:gd name="T67" fmla="*/ 40 h 95"/>
              <a:gd name="T68" fmla="*/ 31 w 71"/>
              <a:gd name="T69" fmla="*/ 43 h 95"/>
              <a:gd name="T70" fmla="*/ 71 w 71"/>
              <a:gd name="T71" fmla="*/ 43 h 95"/>
              <a:gd name="T72" fmla="*/ 71 w 71"/>
              <a:gd name="T73" fmla="*/ 52 h 95"/>
              <a:gd name="T74" fmla="*/ 26 w 71"/>
              <a:gd name="T75" fmla="*/ 52 h 95"/>
              <a:gd name="T76" fmla="*/ 19 w 71"/>
              <a:gd name="T77" fmla="*/ 54 h 95"/>
              <a:gd name="T78" fmla="*/ 14 w 71"/>
              <a:gd name="T79" fmla="*/ 57 h 95"/>
              <a:gd name="T80" fmla="*/ 12 w 71"/>
              <a:gd name="T81" fmla="*/ 59 h 95"/>
              <a:gd name="T82" fmla="*/ 12 w 71"/>
              <a:gd name="T83" fmla="*/ 66 h 95"/>
              <a:gd name="T84" fmla="*/ 12 w 71"/>
              <a:gd name="T85" fmla="*/ 71 h 95"/>
              <a:gd name="T86" fmla="*/ 14 w 71"/>
              <a:gd name="T87" fmla="*/ 73 h 95"/>
              <a:gd name="T88" fmla="*/ 17 w 71"/>
              <a:gd name="T89" fmla="*/ 78 h 95"/>
              <a:gd name="T90" fmla="*/ 21 w 71"/>
              <a:gd name="T91" fmla="*/ 80 h 95"/>
              <a:gd name="T92" fmla="*/ 28 w 71"/>
              <a:gd name="T93" fmla="*/ 83 h 95"/>
              <a:gd name="T94" fmla="*/ 35 w 71"/>
              <a:gd name="T95" fmla="*/ 83 h 95"/>
              <a:gd name="T96" fmla="*/ 71 w 71"/>
              <a:gd name="T97" fmla="*/ 83 h 95"/>
              <a:gd name="T98" fmla="*/ 71 w 71"/>
              <a:gd name="T99" fmla="*/ 95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71" h="95">
                <a:moveTo>
                  <a:pt x="71" y="95"/>
                </a:moveTo>
                <a:lnTo>
                  <a:pt x="2" y="95"/>
                </a:lnTo>
                <a:lnTo>
                  <a:pt x="2" y="83"/>
                </a:lnTo>
                <a:lnTo>
                  <a:pt x="12" y="83"/>
                </a:lnTo>
                <a:lnTo>
                  <a:pt x="7" y="80"/>
                </a:lnTo>
                <a:lnTo>
                  <a:pt x="5" y="76"/>
                </a:lnTo>
                <a:lnTo>
                  <a:pt x="2" y="69"/>
                </a:lnTo>
                <a:lnTo>
                  <a:pt x="0" y="64"/>
                </a:lnTo>
                <a:lnTo>
                  <a:pt x="2" y="57"/>
                </a:lnTo>
                <a:lnTo>
                  <a:pt x="5" y="50"/>
                </a:lnTo>
                <a:lnTo>
                  <a:pt x="7" y="45"/>
                </a:lnTo>
                <a:lnTo>
                  <a:pt x="14" y="43"/>
                </a:lnTo>
                <a:lnTo>
                  <a:pt x="7" y="38"/>
                </a:lnTo>
                <a:lnTo>
                  <a:pt x="2" y="31"/>
                </a:lnTo>
                <a:lnTo>
                  <a:pt x="0" y="21"/>
                </a:lnTo>
                <a:lnTo>
                  <a:pt x="2" y="17"/>
                </a:lnTo>
                <a:lnTo>
                  <a:pt x="5" y="10"/>
                </a:lnTo>
                <a:lnTo>
                  <a:pt x="7" y="7"/>
                </a:lnTo>
                <a:lnTo>
                  <a:pt x="12" y="2"/>
                </a:lnTo>
                <a:lnTo>
                  <a:pt x="17" y="2"/>
                </a:lnTo>
                <a:lnTo>
                  <a:pt x="24" y="0"/>
                </a:lnTo>
                <a:lnTo>
                  <a:pt x="71" y="0"/>
                </a:lnTo>
                <a:lnTo>
                  <a:pt x="71" y="12"/>
                </a:lnTo>
                <a:lnTo>
                  <a:pt x="28" y="12"/>
                </a:lnTo>
                <a:lnTo>
                  <a:pt x="21" y="12"/>
                </a:lnTo>
                <a:lnTo>
                  <a:pt x="19" y="14"/>
                </a:lnTo>
                <a:lnTo>
                  <a:pt x="14" y="14"/>
                </a:lnTo>
                <a:lnTo>
                  <a:pt x="14" y="17"/>
                </a:lnTo>
                <a:lnTo>
                  <a:pt x="12" y="21"/>
                </a:lnTo>
                <a:lnTo>
                  <a:pt x="12" y="24"/>
                </a:lnTo>
                <a:lnTo>
                  <a:pt x="12" y="31"/>
                </a:lnTo>
                <a:lnTo>
                  <a:pt x="17" y="38"/>
                </a:lnTo>
                <a:lnTo>
                  <a:pt x="19" y="40"/>
                </a:lnTo>
                <a:lnTo>
                  <a:pt x="26" y="40"/>
                </a:lnTo>
                <a:lnTo>
                  <a:pt x="31" y="43"/>
                </a:lnTo>
                <a:lnTo>
                  <a:pt x="71" y="43"/>
                </a:lnTo>
                <a:lnTo>
                  <a:pt x="71" y="52"/>
                </a:lnTo>
                <a:lnTo>
                  <a:pt x="26" y="52"/>
                </a:lnTo>
                <a:lnTo>
                  <a:pt x="19" y="54"/>
                </a:lnTo>
                <a:lnTo>
                  <a:pt x="14" y="57"/>
                </a:lnTo>
                <a:lnTo>
                  <a:pt x="12" y="59"/>
                </a:lnTo>
                <a:lnTo>
                  <a:pt x="12" y="66"/>
                </a:lnTo>
                <a:lnTo>
                  <a:pt x="12" y="71"/>
                </a:lnTo>
                <a:lnTo>
                  <a:pt x="14" y="73"/>
                </a:lnTo>
                <a:lnTo>
                  <a:pt x="17" y="78"/>
                </a:lnTo>
                <a:lnTo>
                  <a:pt x="21" y="80"/>
                </a:lnTo>
                <a:lnTo>
                  <a:pt x="28" y="83"/>
                </a:lnTo>
                <a:lnTo>
                  <a:pt x="35" y="83"/>
                </a:lnTo>
                <a:lnTo>
                  <a:pt x="71" y="83"/>
                </a:lnTo>
                <a:lnTo>
                  <a:pt x="71" y="9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49C533-AB35-4C30-9C8A-340FFD5086EF}"/>
              </a:ext>
            </a:extLst>
          </p:cNvPr>
          <p:cNvSpPr txBox="1"/>
          <p:nvPr/>
        </p:nvSpPr>
        <p:spPr>
          <a:xfrm>
            <a:off x="2648615" y="1794559"/>
            <a:ext cx="3244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Effect of a tropopause</a:t>
            </a:r>
          </a:p>
          <a:p>
            <a:r>
              <a:rPr lang="en-US" dirty="0"/>
              <a:t>On plume height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A4D50-9404-4FFB-A92A-35C5B59AB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24" y="3002814"/>
            <a:ext cx="3733800" cy="1143000"/>
          </a:xfrm>
        </p:spPr>
        <p:txBody>
          <a:bodyPr/>
          <a:lstStyle/>
          <a:p>
            <a:r>
              <a:rPr lang="en-US" dirty="0"/>
              <a:t>Wind bends plumes over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68892C-1A62-4D4A-8784-FA5F9B3D1B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8" t="13194" r="-1283" b="26116"/>
          <a:stretch/>
        </p:blipFill>
        <p:spPr>
          <a:xfrm>
            <a:off x="1091609" y="214386"/>
            <a:ext cx="3917715" cy="17668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802B05-653C-4BB2-A893-BF74D65455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53" t="7859" r="3713" b="6416"/>
          <a:stretch/>
        </p:blipFill>
        <p:spPr>
          <a:xfrm>
            <a:off x="5009324" y="2438401"/>
            <a:ext cx="3601276" cy="24933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DDE553-6BD6-4F24-AEBA-92E0F372FC8C}"/>
              </a:ext>
            </a:extLst>
          </p:cNvPr>
          <p:cNvSpPr txBox="1"/>
          <p:nvPr/>
        </p:nvSpPr>
        <p:spPr>
          <a:xfrm>
            <a:off x="5334000" y="381000"/>
            <a:ext cx="3429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At </a:t>
            </a:r>
            <a:r>
              <a:rPr lang="en-US" dirty="0" err="1"/>
              <a:t>Eyja</a:t>
            </a:r>
            <a:r>
              <a:rPr lang="en-US" dirty="0"/>
              <a:t>, plume height dropped</a:t>
            </a:r>
          </a:p>
          <a:p>
            <a:r>
              <a:rPr lang="en-US" dirty="0"/>
              <a:t>When wind speed increased,</a:t>
            </a:r>
          </a:p>
          <a:p>
            <a:r>
              <a:rPr lang="en-US" dirty="0"/>
              <a:t>April 14-16, 2010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152FFE-BCFF-44A0-A0A9-9DEC4C5DA890}"/>
              </a:ext>
            </a:extLst>
          </p:cNvPr>
          <p:cNvSpPr txBox="1"/>
          <p:nvPr/>
        </p:nvSpPr>
        <p:spPr>
          <a:xfrm>
            <a:off x="4832703" y="4953001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50F673-BE6D-4C46-8BDE-2EA24B0EC994}"/>
              </a:ext>
            </a:extLst>
          </p:cNvPr>
          <p:cNvSpPr txBox="1"/>
          <p:nvPr/>
        </p:nvSpPr>
        <p:spPr>
          <a:xfrm>
            <a:off x="8063229" y="4931736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3DEBE7-5A22-4ADB-A8F5-BBF096B345A4}"/>
              </a:ext>
            </a:extLst>
          </p:cNvPr>
          <p:cNvSpPr txBox="1"/>
          <p:nvPr/>
        </p:nvSpPr>
        <p:spPr>
          <a:xfrm>
            <a:off x="6522394" y="4975304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D61F79-F3FF-4A03-A8B4-D1876D0D5149}"/>
              </a:ext>
            </a:extLst>
          </p:cNvPr>
          <p:cNvSpPr txBox="1"/>
          <p:nvPr/>
        </p:nvSpPr>
        <p:spPr>
          <a:xfrm>
            <a:off x="5954599" y="5358078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Mass flux, kg/s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B772586-7898-4170-B1E4-78982402E2B3}"/>
              </a:ext>
            </a:extLst>
          </p:cNvPr>
          <p:cNvCxnSpPr/>
          <p:nvPr/>
        </p:nvCxnSpPr>
        <p:spPr>
          <a:xfrm>
            <a:off x="6785447" y="3429000"/>
            <a:ext cx="986953" cy="0"/>
          </a:xfrm>
          <a:prstGeom prst="straightConnector1">
            <a:avLst/>
          </a:prstGeom>
          <a:ln w="38100">
            <a:solidFill>
              <a:srgbClr val="08080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B3BBB7E-0F0F-498F-9332-2437A2B72CD1}"/>
              </a:ext>
            </a:extLst>
          </p:cNvPr>
          <p:cNvSpPr txBox="1"/>
          <p:nvPr/>
        </p:nvSpPr>
        <p:spPr>
          <a:xfrm>
            <a:off x="7525762" y="3574314"/>
            <a:ext cx="14157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40 m/s wind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262A5F-9742-48EC-B28F-A38ED254F5C3}"/>
              </a:ext>
            </a:extLst>
          </p:cNvPr>
          <p:cNvSpPr txBox="1"/>
          <p:nvPr/>
        </p:nvSpPr>
        <p:spPr>
          <a:xfrm>
            <a:off x="5514732" y="3244334"/>
            <a:ext cx="10182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No wind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F626AA-19CC-4D6E-BF48-2743105EA00A}"/>
              </a:ext>
            </a:extLst>
          </p:cNvPr>
          <p:cNvSpPr txBox="1"/>
          <p:nvPr/>
        </p:nvSpPr>
        <p:spPr>
          <a:xfrm rot="16200000">
            <a:off x="4268701" y="3391195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H, km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EAA40B-0B74-4ABC-905A-62F6FBB8B738}"/>
              </a:ext>
            </a:extLst>
          </p:cNvPr>
          <p:cNvSpPr txBox="1"/>
          <p:nvPr/>
        </p:nvSpPr>
        <p:spPr>
          <a:xfrm>
            <a:off x="5318247" y="2071575"/>
            <a:ext cx="3399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Effect of wind on plume height</a:t>
            </a:r>
            <a:r>
              <a:rPr lang="en-US" baseline="30000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B56BC0-AE00-44A9-8328-239E26D87F39}"/>
              </a:ext>
            </a:extLst>
          </p:cNvPr>
          <p:cNvSpPr txBox="1"/>
          <p:nvPr/>
        </p:nvSpPr>
        <p:spPr>
          <a:xfrm>
            <a:off x="1189465" y="6371040"/>
            <a:ext cx="7573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1Model results from Woodhouse et al., 2013. JGR: Solid Earth, 118(1): 92-109.</a:t>
            </a:r>
          </a:p>
        </p:txBody>
      </p:sp>
    </p:spTree>
    <p:extLst>
      <p:ext uri="{BB962C8B-B14F-4D97-AF65-F5344CB8AC3E}">
        <p14:creationId xmlns:p14="http://schemas.microsoft.com/office/powerpoint/2010/main" val="3870109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C8D99-9BB2-4655-B767-03183B558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C517D-978D-4223-89D1-6A9BF2B14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343400"/>
          </a:xfrm>
        </p:spPr>
        <p:txBody>
          <a:bodyPr/>
          <a:lstStyle/>
          <a:p>
            <a:r>
              <a:rPr lang="en-US" sz="2400" dirty="0"/>
              <a:t>Main features of a volcanic plume: </a:t>
            </a:r>
          </a:p>
          <a:p>
            <a:r>
              <a:rPr lang="en-US" sz="2400" dirty="0"/>
              <a:t>The Physics of plume rise</a:t>
            </a:r>
          </a:p>
          <a:p>
            <a:r>
              <a:rPr lang="en-US" sz="2400" dirty="0"/>
              <a:t>Plume models and what they tell us</a:t>
            </a:r>
          </a:p>
          <a:p>
            <a:pPr lvl="1"/>
            <a:r>
              <a:rPr lang="en-US" sz="2000" dirty="0"/>
              <a:t>1D</a:t>
            </a:r>
          </a:p>
          <a:p>
            <a:pPr lvl="1"/>
            <a:r>
              <a:rPr lang="en-US" sz="2000" dirty="0"/>
              <a:t>3D</a:t>
            </a:r>
          </a:p>
          <a:p>
            <a:r>
              <a:rPr lang="en-US" sz="2400" dirty="0"/>
              <a:t>Dispersion models and their operational use</a:t>
            </a:r>
          </a:p>
          <a:p>
            <a:r>
              <a:rPr lang="en-US" sz="2400" dirty="0"/>
              <a:t>The experience at </a:t>
            </a:r>
            <a:r>
              <a:rPr lang="en-US" sz="2400" dirty="0" err="1"/>
              <a:t>Eyja</a:t>
            </a:r>
            <a:r>
              <a:rPr lang="en-US" sz="2400" dirty="0"/>
              <a:t> and how it changed operational modeling</a:t>
            </a:r>
          </a:p>
          <a:p>
            <a:r>
              <a:rPr lang="en-US" sz="2400" dirty="0"/>
              <a:t>The challenge of making model forecasts more accurate</a:t>
            </a:r>
          </a:p>
          <a:p>
            <a:r>
              <a:rPr lang="en-US" sz="2400" dirty="0"/>
              <a:t>Questions and Challenges</a:t>
            </a:r>
          </a:p>
        </p:txBody>
      </p:sp>
    </p:spTree>
    <p:extLst>
      <p:ext uri="{BB962C8B-B14F-4D97-AF65-F5344CB8AC3E}">
        <p14:creationId xmlns:p14="http://schemas.microsoft.com/office/powerpoint/2010/main" val="4281806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55" name="AutoShape 19">
            <a:extLst>
              <a:ext uri="{FF2B5EF4-FFF2-40B4-BE49-F238E27FC236}">
                <a16:creationId xmlns:a16="http://schemas.microsoft.com/office/drawing/2014/main" id="{9B4FB57F-657E-44BE-BE6C-C9C34D0077A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33400" y="1295400"/>
            <a:ext cx="78486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8" name="Rectangle 22">
            <a:extLst>
              <a:ext uri="{FF2B5EF4-FFF2-40B4-BE49-F238E27FC236}">
                <a16:creationId xmlns:a16="http://schemas.microsoft.com/office/drawing/2014/main" id="{166A8FA6-CBF4-43D1-91A5-44D403874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775" y="1416050"/>
            <a:ext cx="5487988" cy="4124325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79F07409-A3FF-469C-8394-C41648F14C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06376"/>
            <a:ext cx="8229600" cy="1143000"/>
          </a:xfrm>
        </p:spPr>
        <p:txBody>
          <a:bodyPr/>
          <a:lstStyle/>
          <a:p>
            <a:r>
              <a:rPr lang="en-US" altLang="en-US" sz="3600" dirty="0"/>
              <a:t>Plumes are strong when wind is weak</a:t>
            </a:r>
            <a:br>
              <a:rPr lang="en-US" altLang="en-US" sz="3600" dirty="0"/>
            </a:br>
            <a:r>
              <a:rPr lang="en-US" altLang="en-US" sz="3600" dirty="0"/>
              <a:t>(and/or eruption rate is high)</a:t>
            </a:r>
          </a:p>
        </p:txBody>
      </p:sp>
      <p:pic>
        <p:nvPicPr>
          <p:cNvPr id="39940" name="Picture 4" descr="vid">
            <a:extLst>
              <a:ext uri="{FF2B5EF4-FFF2-40B4-BE49-F238E27FC236}">
                <a16:creationId xmlns:a16="http://schemas.microsoft.com/office/drawing/2014/main" id="{EDFFD9D5-43B6-46E8-90DB-57556CF57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1162050" cy="42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344" name="Group 408">
            <a:extLst>
              <a:ext uri="{FF2B5EF4-FFF2-40B4-BE49-F238E27FC236}">
                <a16:creationId xmlns:a16="http://schemas.microsoft.com/office/drawing/2014/main" id="{70EA4851-5A6B-4856-8D46-03105474AA1F}"/>
              </a:ext>
            </a:extLst>
          </p:cNvPr>
          <p:cNvGrpSpPr>
            <a:grpSpLocks/>
          </p:cNvGrpSpPr>
          <p:nvPr/>
        </p:nvGrpSpPr>
        <p:grpSpPr bwMode="auto">
          <a:xfrm>
            <a:off x="2270125" y="1447800"/>
            <a:ext cx="4283075" cy="3527425"/>
            <a:chOff x="1430" y="912"/>
            <a:chExt cx="2698" cy="2222"/>
          </a:xfrm>
        </p:grpSpPr>
        <p:sp>
          <p:nvSpPr>
            <p:cNvPr id="39946" name="Line 10">
              <a:extLst>
                <a:ext uri="{FF2B5EF4-FFF2-40B4-BE49-F238E27FC236}">
                  <a16:creationId xmlns:a16="http://schemas.microsoft.com/office/drawing/2014/main" id="{8624101D-A4B7-4863-8FD5-EBE292AE17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48" y="1296"/>
              <a:ext cx="0" cy="10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7" name="Text Box 11">
              <a:extLst>
                <a:ext uri="{FF2B5EF4-FFF2-40B4-BE49-F238E27FC236}">
                  <a16:creationId xmlns:a16="http://schemas.microsoft.com/office/drawing/2014/main" id="{D537CFBA-9D5A-48EC-A0E7-478EE56706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2400"/>
              <a:ext cx="4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MSH</a:t>
              </a:r>
            </a:p>
          </p:txBody>
        </p:sp>
        <p:sp>
          <p:nvSpPr>
            <p:cNvPr id="39948" name="Line 12">
              <a:extLst>
                <a:ext uri="{FF2B5EF4-FFF2-40B4-BE49-F238E27FC236}">
                  <a16:creationId xmlns:a16="http://schemas.microsoft.com/office/drawing/2014/main" id="{58D34679-83E6-41A3-80BF-E99F6689EA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4" y="1920"/>
              <a:ext cx="0" cy="8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9" name="Text Box 13">
              <a:extLst>
                <a:ext uri="{FF2B5EF4-FFF2-40B4-BE49-F238E27FC236}">
                  <a16:creationId xmlns:a16="http://schemas.microsoft.com/office/drawing/2014/main" id="{FA1329DB-7363-421B-B640-8C3CC718BB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0" y="2903"/>
              <a:ext cx="4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Spurr</a:t>
              </a:r>
            </a:p>
          </p:txBody>
        </p:sp>
        <p:sp>
          <p:nvSpPr>
            <p:cNvPr id="39950" name="Line 14">
              <a:extLst>
                <a:ext uri="{FF2B5EF4-FFF2-40B4-BE49-F238E27FC236}">
                  <a16:creationId xmlns:a16="http://schemas.microsoft.com/office/drawing/2014/main" id="{DE28AA3F-5B51-4000-B387-816B8C0674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28" y="912"/>
              <a:ext cx="0" cy="10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51" name="Text Box 15">
              <a:extLst>
                <a:ext uri="{FF2B5EF4-FFF2-40B4-BE49-F238E27FC236}">
                  <a16:creationId xmlns:a16="http://schemas.microsoft.com/office/drawing/2014/main" id="{9AACAB67-6D95-4F21-803D-A486BF75D3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0" y="1104"/>
              <a:ext cx="6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Pinatubo</a:t>
              </a:r>
            </a:p>
          </p:txBody>
        </p:sp>
      </p:grpSp>
      <p:sp>
        <p:nvSpPr>
          <p:cNvPr id="39952" name="Text Box 16">
            <a:extLst>
              <a:ext uri="{FF2B5EF4-FFF2-40B4-BE49-F238E27FC236}">
                <a16:creationId xmlns:a16="http://schemas.microsoft.com/office/drawing/2014/main" id="{BF47F1C2-E68E-40A9-87C8-D660B87DC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4194175"/>
            <a:ext cx="896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i="1">
                <a:solidFill>
                  <a:srgbClr val="0066CC"/>
                </a:solidFill>
              </a:rPr>
              <a:t>weak</a:t>
            </a:r>
          </a:p>
        </p:txBody>
      </p:sp>
      <p:sp>
        <p:nvSpPr>
          <p:cNvPr id="39953" name="Text Box 17">
            <a:extLst>
              <a:ext uri="{FF2B5EF4-FFF2-40B4-BE49-F238E27FC236}">
                <a16:creationId xmlns:a16="http://schemas.microsoft.com/office/drawing/2014/main" id="{6ED26218-90B0-4AC7-8513-DE5401D13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2097088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i="1">
                <a:solidFill>
                  <a:srgbClr val="0066CC"/>
                </a:solidFill>
              </a:rPr>
              <a:t>strong</a:t>
            </a:r>
          </a:p>
        </p:txBody>
      </p:sp>
      <p:sp>
        <p:nvSpPr>
          <p:cNvPr id="39959" name="Rectangle 23">
            <a:extLst>
              <a:ext uri="{FF2B5EF4-FFF2-40B4-BE49-F238E27FC236}">
                <a16:creationId xmlns:a16="http://schemas.microsoft.com/office/drawing/2014/main" id="{BD97AC41-B231-4B03-A4C1-EC8934CE7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775" y="1416050"/>
            <a:ext cx="5487988" cy="4124325"/>
          </a:xfrm>
          <a:prstGeom prst="rect">
            <a:avLst/>
          </a:prstGeom>
          <a:noFill/>
          <a:ln w="63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0" name="Line 24">
            <a:extLst>
              <a:ext uri="{FF2B5EF4-FFF2-40B4-BE49-F238E27FC236}">
                <a16:creationId xmlns:a16="http://schemas.microsoft.com/office/drawing/2014/main" id="{B3794F81-7709-44A7-B8EA-B6135733AC5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1416050"/>
            <a:ext cx="5487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1" name="Line 25">
            <a:extLst>
              <a:ext uri="{FF2B5EF4-FFF2-40B4-BE49-F238E27FC236}">
                <a16:creationId xmlns:a16="http://schemas.microsoft.com/office/drawing/2014/main" id="{8E195BE9-F2BB-4107-9677-A50185937F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5540375"/>
            <a:ext cx="5487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2" name="Line 26">
            <a:extLst>
              <a:ext uri="{FF2B5EF4-FFF2-40B4-BE49-F238E27FC236}">
                <a16:creationId xmlns:a16="http://schemas.microsoft.com/office/drawing/2014/main" id="{EC724B8A-4CEC-45F5-BE99-A2412A3099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8763" y="1416050"/>
            <a:ext cx="0" cy="41243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3" name="Line 27">
            <a:extLst>
              <a:ext uri="{FF2B5EF4-FFF2-40B4-BE49-F238E27FC236}">
                <a16:creationId xmlns:a16="http://schemas.microsoft.com/office/drawing/2014/main" id="{610FB52B-2BA3-4953-B911-4FE64BB8F4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20775" y="1416050"/>
            <a:ext cx="0" cy="41243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4" name="Line 28">
            <a:extLst>
              <a:ext uri="{FF2B5EF4-FFF2-40B4-BE49-F238E27FC236}">
                <a16:creationId xmlns:a16="http://schemas.microsoft.com/office/drawing/2014/main" id="{E852A673-1A47-478A-BB3A-994A9A2BB1E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5540375"/>
            <a:ext cx="5487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5" name="Line 29">
            <a:extLst>
              <a:ext uri="{FF2B5EF4-FFF2-40B4-BE49-F238E27FC236}">
                <a16:creationId xmlns:a16="http://schemas.microsoft.com/office/drawing/2014/main" id="{4362F6CC-1A84-40A1-97C8-5AF4B78EDF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20775" y="1416050"/>
            <a:ext cx="0" cy="41243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6" name="Line 30">
            <a:extLst>
              <a:ext uri="{FF2B5EF4-FFF2-40B4-BE49-F238E27FC236}">
                <a16:creationId xmlns:a16="http://schemas.microsoft.com/office/drawing/2014/main" id="{FA7AAFBD-399A-4B8B-A926-759671696B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20775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7" name="Line 31">
            <a:extLst>
              <a:ext uri="{FF2B5EF4-FFF2-40B4-BE49-F238E27FC236}">
                <a16:creationId xmlns:a16="http://schemas.microsoft.com/office/drawing/2014/main" id="{D81E345C-1E84-48B9-A481-B11C199D6AC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8" name="Line 32">
            <a:extLst>
              <a:ext uri="{FF2B5EF4-FFF2-40B4-BE49-F238E27FC236}">
                <a16:creationId xmlns:a16="http://schemas.microsoft.com/office/drawing/2014/main" id="{BDEF9C85-DE7B-482F-911B-82DFEB4965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20775" y="5483225"/>
            <a:ext cx="0" cy="571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9" name="Line 33">
            <a:extLst>
              <a:ext uri="{FF2B5EF4-FFF2-40B4-BE49-F238E27FC236}">
                <a16:creationId xmlns:a16="http://schemas.microsoft.com/office/drawing/2014/main" id="{AC0FC782-FE28-4C44-B196-F93A40EBC3F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1416050"/>
            <a:ext cx="0" cy="539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0" name="Freeform 34">
            <a:extLst>
              <a:ext uri="{FF2B5EF4-FFF2-40B4-BE49-F238E27FC236}">
                <a16:creationId xmlns:a16="http://schemas.microsoft.com/office/drawing/2014/main" id="{E4261C29-07C4-42EC-B03D-C89C4E7C9656}"/>
              </a:ext>
            </a:extLst>
          </p:cNvPr>
          <p:cNvSpPr>
            <a:spLocks/>
          </p:cNvSpPr>
          <p:nvPr/>
        </p:nvSpPr>
        <p:spPr bwMode="auto">
          <a:xfrm>
            <a:off x="1019175" y="5661025"/>
            <a:ext cx="42863" cy="115888"/>
          </a:xfrm>
          <a:custGeom>
            <a:avLst/>
            <a:gdLst>
              <a:gd name="T0" fmla="*/ 27 w 27"/>
              <a:gd name="T1" fmla="*/ 73 h 73"/>
              <a:gd name="T2" fmla="*/ 17 w 27"/>
              <a:gd name="T3" fmla="*/ 73 h 73"/>
              <a:gd name="T4" fmla="*/ 17 w 27"/>
              <a:gd name="T5" fmla="*/ 15 h 73"/>
              <a:gd name="T6" fmla="*/ 15 w 27"/>
              <a:gd name="T7" fmla="*/ 20 h 73"/>
              <a:gd name="T8" fmla="*/ 8 w 27"/>
              <a:gd name="T9" fmla="*/ 22 h 73"/>
              <a:gd name="T10" fmla="*/ 4 w 27"/>
              <a:gd name="T11" fmla="*/ 26 h 73"/>
              <a:gd name="T12" fmla="*/ 0 w 27"/>
              <a:gd name="T13" fmla="*/ 28 h 73"/>
              <a:gd name="T14" fmla="*/ 0 w 27"/>
              <a:gd name="T15" fmla="*/ 17 h 73"/>
              <a:gd name="T16" fmla="*/ 6 w 27"/>
              <a:gd name="T17" fmla="*/ 15 h 73"/>
              <a:gd name="T18" fmla="*/ 13 w 27"/>
              <a:gd name="T19" fmla="*/ 9 h 73"/>
              <a:gd name="T20" fmla="*/ 17 w 27"/>
              <a:gd name="T21" fmla="*/ 5 h 73"/>
              <a:gd name="T22" fmla="*/ 21 w 27"/>
              <a:gd name="T23" fmla="*/ 0 h 73"/>
              <a:gd name="T24" fmla="*/ 27 w 27"/>
              <a:gd name="T25" fmla="*/ 0 h 73"/>
              <a:gd name="T26" fmla="*/ 27 w 27"/>
              <a:gd name="T27" fmla="*/ 73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7" h="73">
                <a:moveTo>
                  <a:pt x="27" y="73"/>
                </a:moveTo>
                <a:lnTo>
                  <a:pt x="17" y="73"/>
                </a:lnTo>
                <a:lnTo>
                  <a:pt x="17" y="15"/>
                </a:lnTo>
                <a:lnTo>
                  <a:pt x="15" y="20"/>
                </a:lnTo>
                <a:lnTo>
                  <a:pt x="8" y="22"/>
                </a:lnTo>
                <a:lnTo>
                  <a:pt x="4" y="26"/>
                </a:lnTo>
                <a:lnTo>
                  <a:pt x="0" y="28"/>
                </a:lnTo>
                <a:lnTo>
                  <a:pt x="0" y="17"/>
                </a:lnTo>
                <a:lnTo>
                  <a:pt x="6" y="15"/>
                </a:lnTo>
                <a:lnTo>
                  <a:pt x="13" y="9"/>
                </a:lnTo>
                <a:lnTo>
                  <a:pt x="17" y="5"/>
                </a:lnTo>
                <a:lnTo>
                  <a:pt x="21" y="0"/>
                </a:lnTo>
                <a:lnTo>
                  <a:pt x="27" y="0"/>
                </a:lnTo>
                <a:lnTo>
                  <a:pt x="27" y="7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71" name="Freeform 35">
            <a:extLst>
              <a:ext uri="{FF2B5EF4-FFF2-40B4-BE49-F238E27FC236}">
                <a16:creationId xmlns:a16="http://schemas.microsoft.com/office/drawing/2014/main" id="{32DE0AE2-1E33-4266-8753-51D2E6C26EC0}"/>
              </a:ext>
            </a:extLst>
          </p:cNvPr>
          <p:cNvSpPr>
            <a:spLocks noEditPoints="1"/>
          </p:cNvSpPr>
          <p:nvPr/>
        </p:nvSpPr>
        <p:spPr bwMode="auto">
          <a:xfrm>
            <a:off x="1096963" y="5661025"/>
            <a:ext cx="77787" cy="119063"/>
          </a:xfrm>
          <a:custGeom>
            <a:avLst/>
            <a:gdLst>
              <a:gd name="T0" fmla="*/ 0 w 49"/>
              <a:gd name="T1" fmla="*/ 37 h 75"/>
              <a:gd name="T2" fmla="*/ 2 w 49"/>
              <a:gd name="T3" fmla="*/ 26 h 75"/>
              <a:gd name="T4" fmla="*/ 4 w 49"/>
              <a:gd name="T5" fmla="*/ 17 h 75"/>
              <a:gd name="T6" fmla="*/ 6 w 49"/>
              <a:gd name="T7" fmla="*/ 9 h 75"/>
              <a:gd name="T8" fmla="*/ 10 w 49"/>
              <a:gd name="T9" fmla="*/ 5 h 75"/>
              <a:gd name="T10" fmla="*/ 17 w 49"/>
              <a:gd name="T11" fmla="*/ 0 h 75"/>
              <a:gd name="T12" fmla="*/ 25 w 49"/>
              <a:gd name="T13" fmla="*/ 0 h 75"/>
              <a:gd name="T14" fmla="*/ 29 w 49"/>
              <a:gd name="T15" fmla="*/ 0 h 75"/>
              <a:gd name="T16" fmla="*/ 34 w 49"/>
              <a:gd name="T17" fmla="*/ 3 h 75"/>
              <a:gd name="T18" fmla="*/ 38 w 49"/>
              <a:gd name="T19" fmla="*/ 5 h 75"/>
              <a:gd name="T20" fmla="*/ 42 w 49"/>
              <a:gd name="T21" fmla="*/ 9 h 75"/>
              <a:gd name="T22" fmla="*/ 44 w 49"/>
              <a:gd name="T23" fmla="*/ 13 h 75"/>
              <a:gd name="T24" fmla="*/ 46 w 49"/>
              <a:gd name="T25" fmla="*/ 20 h 75"/>
              <a:gd name="T26" fmla="*/ 49 w 49"/>
              <a:gd name="T27" fmla="*/ 28 h 75"/>
              <a:gd name="T28" fmla="*/ 49 w 49"/>
              <a:gd name="T29" fmla="*/ 37 h 75"/>
              <a:gd name="T30" fmla="*/ 46 w 49"/>
              <a:gd name="T31" fmla="*/ 49 h 75"/>
              <a:gd name="T32" fmla="*/ 46 w 49"/>
              <a:gd name="T33" fmla="*/ 58 h 75"/>
              <a:gd name="T34" fmla="*/ 42 w 49"/>
              <a:gd name="T35" fmla="*/ 64 h 75"/>
              <a:gd name="T36" fmla="*/ 38 w 49"/>
              <a:gd name="T37" fmla="*/ 71 h 75"/>
              <a:gd name="T38" fmla="*/ 32 w 49"/>
              <a:gd name="T39" fmla="*/ 73 h 75"/>
              <a:gd name="T40" fmla="*/ 25 w 49"/>
              <a:gd name="T41" fmla="*/ 75 h 75"/>
              <a:gd name="T42" fmla="*/ 19 w 49"/>
              <a:gd name="T43" fmla="*/ 75 h 75"/>
              <a:gd name="T44" fmla="*/ 12 w 49"/>
              <a:gd name="T45" fmla="*/ 71 h 75"/>
              <a:gd name="T46" fmla="*/ 8 w 49"/>
              <a:gd name="T47" fmla="*/ 66 h 75"/>
              <a:gd name="T48" fmla="*/ 4 w 49"/>
              <a:gd name="T49" fmla="*/ 60 h 75"/>
              <a:gd name="T50" fmla="*/ 2 w 49"/>
              <a:gd name="T51" fmla="*/ 49 h 75"/>
              <a:gd name="T52" fmla="*/ 0 w 49"/>
              <a:gd name="T53" fmla="*/ 37 h 75"/>
              <a:gd name="T54" fmla="*/ 10 w 49"/>
              <a:gd name="T55" fmla="*/ 37 h 75"/>
              <a:gd name="T56" fmla="*/ 10 w 49"/>
              <a:gd name="T57" fmla="*/ 47 h 75"/>
              <a:gd name="T58" fmla="*/ 12 w 49"/>
              <a:gd name="T59" fmla="*/ 56 h 75"/>
              <a:gd name="T60" fmla="*/ 15 w 49"/>
              <a:gd name="T61" fmla="*/ 62 h 75"/>
              <a:gd name="T62" fmla="*/ 19 w 49"/>
              <a:gd name="T63" fmla="*/ 66 h 75"/>
              <a:gd name="T64" fmla="*/ 25 w 49"/>
              <a:gd name="T65" fmla="*/ 66 h 75"/>
              <a:gd name="T66" fmla="*/ 29 w 49"/>
              <a:gd name="T67" fmla="*/ 66 h 75"/>
              <a:gd name="T68" fmla="*/ 36 w 49"/>
              <a:gd name="T69" fmla="*/ 62 h 75"/>
              <a:gd name="T70" fmla="*/ 38 w 49"/>
              <a:gd name="T71" fmla="*/ 56 h 75"/>
              <a:gd name="T72" fmla="*/ 38 w 49"/>
              <a:gd name="T73" fmla="*/ 47 h 75"/>
              <a:gd name="T74" fmla="*/ 38 w 49"/>
              <a:gd name="T75" fmla="*/ 37 h 75"/>
              <a:gd name="T76" fmla="*/ 38 w 49"/>
              <a:gd name="T77" fmla="*/ 26 h 75"/>
              <a:gd name="T78" fmla="*/ 38 w 49"/>
              <a:gd name="T79" fmla="*/ 20 h 75"/>
              <a:gd name="T80" fmla="*/ 36 w 49"/>
              <a:gd name="T81" fmla="*/ 13 h 75"/>
              <a:gd name="T82" fmla="*/ 29 w 49"/>
              <a:gd name="T83" fmla="*/ 9 h 75"/>
              <a:gd name="T84" fmla="*/ 25 w 49"/>
              <a:gd name="T85" fmla="*/ 7 h 75"/>
              <a:gd name="T86" fmla="*/ 19 w 49"/>
              <a:gd name="T87" fmla="*/ 9 h 75"/>
              <a:gd name="T88" fmla="*/ 15 w 49"/>
              <a:gd name="T89" fmla="*/ 13 h 75"/>
              <a:gd name="T90" fmla="*/ 12 w 49"/>
              <a:gd name="T91" fmla="*/ 17 h 75"/>
              <a:gd name="T92" fmla="*/ 10 w 49"/>
              <a:gd name="T93" fmla="*/ 26 h 75"/>
              <a:gd name="T94" fmla="*/ 10 w 49"/>
              <a:gd name="T95" fmla="*/ 3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9" h="75">
                <a:moveTo>
                  <a:pt x="0" y="37"/>
                </a:moveTo>
                <a:lnTo>
                  <a:pt x="2" y="26"/>
                </a:lnTo>
                <a:lnTo>
                  <a:pt x="4" y="17"/>
                </a:lnTo>
                <a:lnTo>
                  <a:pt x="6" y="9"/>
                </a:lnTo>
                <a:lnTo>
                  <a:pt x="10" y="5"/>
                </a:lnTo>
                <a:lnTo>
                  <a:pt x="17" y="0"/>
                </a:lnTo>
                <a:lnTo>
                  <a:pt x="25" y="0"/>
                </a:lnTo>
                <a:lnTo>
                  <a:pt x="29" y="0"/>
                </a:lnTo>
                <a:lnTo>
                  <a:pt x="34" y="3"/>
                </a:lnTo>
                <a:lnTo>
                  <a:pt x="38" y="5"/>
                </a:lnTo>
                <a:lnTo>
                  <a:pt x="42" y="9"/>
                </a:lnTo>
                <a:lnTo>
                  <a:pt x="44" y="13"/>
                </a:lnTo>
                <a:lnTo>
                  <a:pt x="46" y="20"/>
                </a:lnTo>
                <a:lnTo>
                  <a:pt x="49" y="28"/>
                </a:lnTo>
                <a:lnTo>
                  <a:pt x="49" y="37"/>
                </a:lnTo>
                <a:lnTo>
                  <a:pt x="46" y="49"/>
                </a:lnTo>
                <a:lnTo>
                  <a:pt x="46" y="58"/>
                </a:lnTo>
                <a:lnTo>
                  <a:pt x="42" y="64"/>
                </a:lnTo>
                <a:lnTo>
                  <a:pt x="38" y="71"/>
                </a:lnTo>
                <a:lnTo>
                  <a:pt x="32" y="73"/>
                </a:lnTo>
                <a:lnTo>
                  <a:pt x="25" y="75"/>
                </a:lnTo>
                <a:lnTo>
                  <a:pt x="19" y="75"/>
                </a:lnTo>
                <a:lnTo>
                  <a:pt x="12" y="71"/>
                </a:lnTo>
                <a:lnTo>
                  <a:pt x="8" y="66"/>
                </a:lnTo>
                <a:lnTo>
                  <a:pt x="4" y="60"/>
                </a:lnTo>
                <a:lnTo>
                  <a:pt x="2" y="49"/>
                </a:lnTo>
                <a:lnTo>
                  <a:pt x="0" y="37"/>
                </a:lnTo>
                <a:close/>
                <a:moveTo>
                  <a:pt x="10" y="37"/>
                </a:moveTo>
                <a:lnTo>
                  <a:pt x="10" y="47"/>
                </a:lnTo>
                <a:lnTo>
                  <a:pt x="12" y="56"/>
                </a:lnTo>
                <a:lnTo>
                  <a:pt x="15" y="62"/>
                </a:lnTo>
                <a:lnTo>
                  <a:pt x="19" y="66"/>
                </a:lnTo>
                <a:lnTo>
                  <a:pt x="25" y="66"/>
                </a:lnTo>
                <a:lnTo>
                  <a:pt x="29" y="66"/>
                </a:lnTo>
                <a:lnTo>
                  <a:pt x="36" y="62"/>
                </a:lnTo>
                <a:lnTo>
                  <a:pt x="38" y="56"/>
                </a:lnTo>
                <a:lnTo>
                  <a:pt x="38" y="47"/>
                </a:lnTo>
                <a:lnTo>
                  <a:pt x="38" y="37"/>
                </a:lnTo>
                <a:lnTo>
                  <a:pt x="38" y="26"/>
                </a:lnTo>
                <a:lnTo>
                  <a:pt x="38" y="20"/>
                </a:lnTo>
                <a:lnTo>
                  <a:pt x="36" y="13"/>
                </a:lnTo>
                <a:lnTo>
                  <a:pt x="29" y="9"/>
                </a:lnTo>
                <a:lnTo>
                  <a:pt x="25" y="7"/>
                </a:lnTo>
                <a:lnTo>
                  <a:pt x="19" y="9"/>
                </a:lnTo>
                <a:lnTo>
                  <a:pt x="15" y="13"/>
                </a:lnTo>
                <a:lnTo>
                  <a:pt x="12" y="17"/>
                </a:lnTo>
                <a:lnTo>
                  <a:pt x="10" y="26"/>
                </a:lnTo>
                <a:lnTo>
                  <a:pt x="10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72" name="Freeform 36">
            <a:extLst>
              <a:ext uri="{FF2B5EF4-FFF2-40B4-BE49-F238E27FC236}">
                <a16:creationId xmlns:a16="http://schemas.microsoft.com/office/drawing/2014/main" id="{CB907084-AF1E-41D6-839E-DA65D69049AA}"/>
              </a:ext>
            </a:extLst>
          </p:cNvPr>
          <p:cNvSpPr>
            <a:spLocks/>
          </p:cNvSpPr>
          <p:nvPr/>
        </p:nvSpPr>
        <p:spPr bwMode="auto">
          <a:xfrm>
            <a:off x="1187450" y="5600700"/>
            <a:ext cx="50800" cy="77788"/>
          </a:xfrm>
          <a:custGeom>
            <a:avLst/>
            <a:gdLst>
              <a:gd name="T0" fmla="*/ 0 w 32"/>
              <a:gd name="T1" fmla="*/ 36 h 49"/>
              <a:gd name="T2" fmla="*/ 6 w 32"/>
              <a:gd name="T3" fmla="*/ 34 h 49"/>
              <a:gd name="T4" fmla="*/ 6 w 32"/>
              <a:gd name="T5" fmla="*/ 38 h 49"/>
              <a:gd name="T6" fmla="*/ 8 w 32"/>
              <a:gd name="T7" fmla="*/ 43 h 49"/>
              <a:gd name="T8" fmla="*/ 11 w 32"/>
              <a:gd name="T9" fmla="*/ 43 h 49"/>
              <a:gd name="T10" fmla="*/ 15 w 32"/>
              <a:gd name="T11" fmla="*/ 45 h 49"/>
              <a:gd name="T12" fmla="*/ 19 w 32"/>
              <a:gd name="T13" fmla="*/ 43 h 49"/>
              <a:gd name="T14" fmla="*/ 21 w 32"/>
              <a:gd name="T15" fmla="*/ 41 h 49"/>
              <a:gd name="T16" fmla="*/ 23 w 32"/>
              <a:gd name="T17" fmla="*/ 36 h 49"/>
              <a:gd name="T18" fmla="*/ 25 w 32"/>
              <a:gd name="T19" fmla="*/ 32 h 49"/>
              <a:gd name="T20" fmla="*/ 23 w 32"/>
              <a:gd name="T21" fmla="*/ 28 h 49"/>
              <a:gd name="T22" fmla="*/ 21 w 32"/>
              <a:gd name="T23" fmla="*/ 24 h 49"/>
              <a:gd name="T24" fmla="*/ 19 w 32"/>
              <a:gd name="T25" fmla="*/ 22 h 49"/>
              <a:gd name="T26" fmla="*/ 15 w 32"/>
              <a:gd name="T27" fmla="*/ 22 h 49"/>
              <a:gd name="T28" fmla="*/ 13 w 32"/>
              <a:gd name="T29" fmla="*/ 22 h 49"/>
              <a:gd name="T30" fmla="*/ 8 w 32"/>
              <a:gd name="T31" fmla="*/ 24 h 49"/>
              <a:gd name="T32" fmla="*/ 8 w 32"/>
              <a:gd name="T33" fmla="*/ 24 h 49"/>
              <a:gd name="T34" fmla="*/ 6 w 32"/>
              <a:gd name="T35" fmla="*/ 26 h 49"/>
              <a:gd name="T36" fmla="*/ 0 w 32"/>
              <a:gd name="T37" fmla="*/ 26 h 49"/>
              <a:gd name="T38" fmla="*/ 4 w 32"/>
              <a:gd name="T39" fmla="*/ 0 h 49"/>
              <a:gd name="T40" fmla="*/ 30 w 32"/>
              <a:gd name="T41" fmla="*/ 0 h 49"/>
              <a:gd name="T42" fmla="*/ 30 w 32"/>
              <a:gd name="T43" fmla="*/ 7 h 49"/>
              <a:gd name="T44" fmla="*/ 11 w 32"/>
              <a:gd name="T45" fmla="*/ 7 h 49"/>
              <a:gd name="T46" fmla="*/ 6 w 32"/>
              <a:gd name="T47" fmla="*/ 19 h 49"/>
              <a:gd name="T48" fmla="*/ 11 w 32"/>
              <a:gd name="T49" fmla="*/ 17 h 49"/>
              <a:gd name="T50" fmla="*/ 17 w 32"/>
              <a:gd name="T51" fmla="*/ 15 h 49"/>
              <a:gd name="T52" fmla="*/ 21 w 32"/>
              <a:gd name="T53" fmla="*/ 17 h 49"/>
              <a:gd name="T54" fmla="*/ 28 w 32"/>
              <a:gd name="T55" fmla="*/ 22 h 49"/>
              <a:gd name="T56" fmla="*/ 30 w 32"/>
              <a:gd name="T57" fmla="*/ 26 h 49"/>
              <a:gd name="T58" fmla="*/ 32 w 32"/>
              <a:gd name="T59" fmla="*/ 32 h 49"/>
              <a:gd name="T60" fmla="*/ 30 w 32"/>
              <a:gd name="T61" fmla="*/ 38 h 49"/>
              <a:gd name="T62" fmla="*/ 28 w 32"/>
              <a:gd name="T63" fmla="*/ 43 h 49"/>
              <a:gd name="T64" fmla="*/ 23 w 32"/>
              <a:gd name="T65" fmla="*/ 47 h 49"/>
              <a:gd name="T66" fmla="*/ 19 w 32"/>
              <a:gd name="T67" fmla="*/ 49 h 49"/>
              <a:gd name="T68" fmla="*/ 15 w 32"/>
              <a:gd name="T69" fmla="*/ 49 h 49"/>
              <a:gd name="T70" fmla="*/ 8 w 32"/>
              <a:gd name="T71" fmla="*/ 49 h 49"/>
              <a:gd name="T72" fmla="*/ 4 w 32"/>
              <a:gd name="T73" fmla="*/ 45 h 49"/>
              <a:gd name="T74" fmla="*/ 0 w 32"/>
              <a:gd name="T75" fmla="*/ 41 h 49"/>
              <a:gd name="T76" fmla="*/ 0 w 32"/>
              <a:gd name="T77" fmla="*/ 36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2" h="49">
                <a:moveTo>
                  <a:pt x="0" y="36"/>
                </a:moveTo>
                <a:lnTo>
                  <a:pt x="6" y="34"/>
                </a:lnTo>
                <a:lnTo>
                  <a:pt x="6" y="38"/>
                </a:lnTo>
                <a:lnTo>
                  <a:pt x="8" y="43"/>
                </a:lnTo>
                <a:lnTo>
                  <a:pt x="11" y="43"/>
                </a:lnTo>
                <a:lnTo>
                  <a:pt x="15" y="45"/>
                </a:lnTo>
                <a:lnTo>
                  <a:pt x="19" y="43"/>
                </a:lnTo>
                <a:lnTo>
                  <a:pt x="21" y="41"/>
                </a:lnTo>
                <a:lnTo>
                  <a:pt x="23" y="36"/>
                </a:lnTo>
                <a:lnTo>
                  <a:pt x="25" y="32"/>
                </a:lnTo>
                <a:lnTo>
                  <a:pt x="23" y="28"/>
                </a:lnTo>
                <a:lnTo>
                  <a:pt x="21" y="24"/>
                </a:lnTo>
                <a:lnTo>
                  <a:pt x="19" y="22"/>
                </a:lnTo>
                <a:lnTo>
                  <a:pt x="15" y="22"/>
                </a:lnTo>
                <a:lnTo>
                  <a:pt x="13" y="22"/>
                </a:lnTo>
                <a:lnTo>
                  <a:pt x="8" y="24"/>
                </a:lnTo>
                <a:lnTo>
                  <a:pt x="8" y="24"/>
                </a:lnTo>
                <a:lnTo>
                  <a:pt x="6" y="26"/>
                </a:lnTo>
                <a:lnTo>
                  <a:pt x="0" y="26"/>
                </a:lnTo>
                <a:lnTo>
                  <a:pt x="4" y="0"/>
                </a:lnTo>
                <a:lnTo>
                  <a:pt x="30" y="0"/>
                </a:lnTo>
                <a:lnTo>
                  <a:pt x="30" y="7"/>
                </a:lnTo>
                <a:lnTo>
                  <a:pt x="11" y="7"/>
                </a:lnTo>
                <a:lnTo>
                  <a:pt x="6" y="19"/>
                </a:lnTo>
                <a:lnTo>
                  <a:pt x="11" y="17"/>
                </a:lnTo>
                <a:lnTo>
                  <a:pt x="17" y="15"/>
                </a:lnTo>
                <a:lnTo>
                  <a:pt x="21" y="17"/>
                </a:lnTo>
                <a:lnTo>
                  <a:pt x="28" y="22"/>
                </a:lnTo>
                <a:lnTo>
                  <a:pt x="30" y="26"/>
                </a:lnTo>
                <a:lnTo>
                  <a:pt x="32" y="32"/>
                </a:lnTo>
                <a:lnTo>
                  <a:pt x="30" y="38"/>
                </a:lnTo>
                <a:lnTo>
                  <a:pt x="28" y="43"/>
                </a:lnTo>
                <a:lnTo>
                  <a:pt x="23" y="47"/>
                </a:lnTo>
                <a:lnTo>
                  <a:pt x="19" y="49"/>
                </a:lnTo>
                <a:lnTo>
                  <a:pt x="15" y="49"/>
                </a:lnTo>
                <a:lnTo>
                  <a:pt x="8" y="49"/>
                </a:lnTo>
                <a:lnTo>
                  <a:pt x="4" y="45"/>
                </a:lnTo>
                <a:lnTo>
                  <a:pt x="0" y="41"/>
                </a:lnTo>
                <a:lnTo>
                  <a:pt x="0" y="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73" name="Line 37">
            <a:extLst>
              <a:ext uri="{FF2B5EF4-FFF2-40B4-BE49-F238E27FC236}">
                <a16:creationId xmlns:a16="http://schemas.microsoft.com/office/drawing/2014/main" id="{16109134-0F7E-494B-9A54-DD79C1E81A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35113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4" name="Line 38">
            <a:extLst>
              <a:ext uri="{FF2B5EF4-FFF2-40B4-BE49-F238E27FC236}">
                <a16:creationId xmlns:a16="http://schemas.microsoft.com/office/drawing/2014/main" id="{4496DFDC-20A8-48D7-A55E-589A1C0C6A4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35113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5" name="Line 39">
            <a:extLst>
              <a:ext uri="{FF2B5EF4-FFF2-40B4-BE49-F238E27FC236}">
                <a16:creationId xmlns:a16="http://schemas.microsoft.com/office/drawing/2014/main" id="{57C5E1D1-6C1A-447D-901B-151CEEBC0F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74825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6" name="Line 40">
            <a:extLst>
              <a:ext uri="{FF2B5EF4-FFF2-40B4-BE49-F238E27FC236}">
                <a16:creationId xmlns:a16="http://schemas.microsoft.com/office/drawing/2014/main" id="{B30774DF-8100-4CCC-B634-354176AF2AF2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4825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7" name="Line 41">
            <a:extLst>
              <a:ext uri="{FF2B5EF4-FFF2-40B4-BE49-F238E27FC236}">
                <a16:creationId xmlns:a16="http://schemas.microsoft.com/office/drawing/2014/main" id="{0B03F770-A5C2-41BF-8255-E365315DAE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46275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8" name="Line 42">
            <a:extLst>
              <a:ext uri="{FF2B5EF4-FFF2-40B4-BE49-F238E27FC236}">
                <a16:creationId xmlns:a16="http://schemas.microsoft.com/office/drawing/2014/main" id="{1567DA98-E5E6-4659-A865-22C4446C21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46275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9" name="Line 43">
            <a:extLst>
              <a:ext uri="{FF2B5EF4-FFF2-40B4-BE49-F238E27FC236}">
                <a16:creationId xmlns:a16="http://schemas.microsoft.com/office/drawing/2014/main" id="{03226810-84BF-41AB-A0CF-20619261B8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81213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80" name="Line 44">
            <a:extLst>
              <a:ext uri="{FF2B5EF4-FFF2-40B4-BE49-F238E27FC236}">
                <a16:creationId xmlns:a16="http://schemas.microsoft.com/office/drawing/2014/main" id="{C1C084F1-5109-4BA0-A0A2-C2D154CE9BD7}"/>
              </a:ext>
            </a:extLst>
          </p:cNvPr>
          <p:cNvSpPr>
            <a:spLocks noChangeShapeType="1"/>
          </p:cNvSpPr>
          <p:nvPr/>
        </p:nvSpPr>
        <p:spPr bwMode="auto">
          <a:xfrm>
            <a:off x="2081213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81" name="Line 45">
            <a:extLst>
              <a:ext uri="{FF2B5EF4-FFF2-40B4-BE49-F238E27FC236}">
                <a16:creationId xmlns:a16="http://schemas.microsoft.com/office/drawing/2014/main" id="{1A491C2B-AAA5-43C2-A446-ABFF99551A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89163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82" name="Line 46">
            <a:extLst>
              <a:ext uri="{FF2B5EF4-FFF2-40B4-BE49-F238E27FC236}">
                <a16:creationId xmlns:a16="http://schemas.microsoft.com/office/drawing/2014/main" id="{E84FBFC2-1E1F-491C-9E64-062FE29CF29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89163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83" name="Line 47">
            <a:extLst>
              <a:ext uri="{FF2B5EF4-FFF2-40B4-BE49-F238E27FC236}">
                <a16:creationId xmlns:a16="http://schemas.microsoft.com/office/drawing/2014/main" id="{1D056FA9-0940-4226-86FC-776B64F06C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79650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84" name="Line 48">
            <a:extLst>
              <a:ext uri="{FF2B5EF4-FFF2-40B4-BE49-F238E27FC236}">
                <a16:creationId xmlns:a16="http://schemas.microsoft.com/office/drawing/2014/main" id="{CAA7F7B6-2DE4-4725-958F-9BD24246AC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9650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85" name="Line 49">
            <a:extLst>
              <a:ext uri="{FF2B5EF4-FFF2-40B4-BE49-F238E27FC236}">
                <a16:creationId xmlns:a16="http://schemas.microsoft.com/office/drawing/2014/main" id="{BC6F33B4-6A95-45B7-84CF-0CFFD5344C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0613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86" name="Line 50">
            <a:extLst>
              <a:ext uri="{FF2B5EF4-FFF2-40B4-BE49-F238E27FC236}">
                <a16:creationId xmlns:a16="http://schemas.microsoft.com/office/drawing/2014/main" id="{15768292-C2CC-4B2E-8BC0-248219889D14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0613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87" name="Line 51">
            <a:extLst>
              <a:ext uri="{FF2B5EF4-FFF2-40B4-BE49-F238E27FC236}">
                <a16:creationId xmlns:a16="http://schemas.microsoft.com/office/drawing/2014/main" id="{98F85CAF-00BC-4371-8786-F6AD05D7FE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28875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88" name="Line 52">
            <a:extLst>
              <a:ext uri="{FF2B5EF4-FFF2-40B4-BE49-F238E27FC236}">
                <a16:creationId xmlns:a16="http://schemas.microsoft.com/office/drawing/2014/main" id="{7D9EEE9A-026C-4789-8361-B2D2C2341454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8875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89" name="Line 53">
            <a:extLst>
              <a:ext uri="{FF2B5EF4-FFF2-40B4-BE49-F238E27FC236}">
                <a16:creationId xmlns:a16="http://schemas.microsoft.com/office/drawing/2014/main" id="{E04FC1AB-08E3-4A91-B4B9-E7302556C3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92375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90" name="Line 54">
            <a:extLst>
              <a:ext uri="{FF2B5EF4-FFF2-40B4-BE49-F238E27FC236}">
                <a16:creationId xmlns:a16="http://schemas.microsoft.com/office/drawing/2014/main" id="{36A5F74B-A0C9-4A9D-9D85-1A0770824F8A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2375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91" name="Line 55">
            <a:extLst>
              <a:ext uri="{FF2B5EF4-FFF2-40B4-BE49-F238E27FC236}">
                <a16:creationId xmlns:a16="http://schemas.microsoft.com/office/drawing/2014/main" id="{FDFAA62A-51A5-4092-AFED-F7184B2521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92375" y="5483225"/>
            <a:ext cx="0" cy="571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92" name="Line 56">
            <a:extLst>
              <a:ext uri="{FF2B5EF4-FFF2-40B4-BE49-F238E27FC236}">
                <a16:creationId xmlns:a16="http://schemas.microsoft.com/office/drawing/2014/main" id="{22A8DBA0-DE13-41B4-98C5-00AFB13884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2375" y="1416050"/>
            <a:ext cx="0" cy="539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93" name="Freeform 57">
            <a:extLst>
              <a:ext uri="{FF2B5EF4-FFF2-40B4-BE49-F238E27FC236}">
                <a16:creationId xmlns:a16="http://schemas.microsoft.com/office/drawing/2014/main" id="{60C801A5-9F95-4D07-93BF-944982D375D4}"/>
              </a:ext>
            </a:extLst>
          </p:cNvPr>
          <p:cNvSpPr>
            <a:spLocks/>
          </p:cNvSpPr>
          <p:nvPr/>
        </p:nvSpPr>
        <p:spPr bwMode="auto">
          <a:xfrm>
            <a:off x="2390775" y="5661025"/>
            <a:ext cx="41275" cy="115888"/>
          </a:xfrm>
          <a:custGeom>
            <a:avLst/>
            <a:gdLst>
              <a:gd name="T0" fmla="*/ 26 w 26"/>
              <a:gd name="T1" fmla="*/ 73 h 73"/>
              <a:gd name="T2" fmla="*/ 17 w 26"/>
              <a:gd name="T3" fmla="*/ 73 h 73"/>
              <a:gd name="T4" fmla="*/ 17 w 26"/>
              <a:gd name="T5" fmla="*/ 15 h 73"/>
              <a:gd name="T6" fmla="*/ 13 w 26"/>
              <a:gd name="T7" fmla="*/ 20 h 73"/>
              <a:gd name="T8" fmla="*/ 9 w 26"/>
              <a:gd name="T9" fmla="*/ 22 h 73"/>
              <a:gd name="T10" fmla="*/ 4 w 26"/>
              <a:gd name="T11" fmla="*/ 26 h 73"/>
              <a:gd name="T12" fmla="*/ 0 w 26"/>
              <a:gd name="T13" fmla="*/ 28 h 73"/>
              <a:gd name="T14" fmla="*/ 0 w 26"/>
              <a:gd name="T15" fmla="*/ 17 h 73"/>
              <a:gd name="T16" fmla="*/ 7 w 26"/>
              <a:gd name="T17" fmla="*/ 15 h 73"/>
              <a:gd name="T18" fmla="*/ 13 w 26"/>
              <a:gd name="T19" fmla="*/ 9 h 73"/>
              <a:gd name="T20" fmla="*/ 17 w 26"/>
              <a:gd name="T21" fmla="*/ 5 h 73"/>
              <a:gd name="T22" fmla="*/ 21 w 26"/>
              <a:gd name="T23" fmla="*/ 0 h 73"/>
              <a:gd name="T24" fmla="*/ 26 w 26"/>
              <a:gd name="T25" fmla="*/ 0 h 73"/>
              <a:gd name="T26" fmla="*/ 26 w 26"/>
              <a:gd name="T27" fmla="*/ 73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" h="73">
                <a:moveTo>
                  <a:pt x="26" y="73"/>
                </a:moveTo>
                <a:lnTo>
                  <a:pt x="17" y="73"/>
                </a:lnTo>
                <a:lnTo>
                  <a:pt x="17" y="15"/>
                </a:lnTo>
                <a:lnTo>
                  <a:pt x="13" y="20"/>
                </a:lnTo>
                <a:lnTo>
                  <a:pt x="9" y="22"/>
                </a:lnTo>
                <a:lnTo>
                  <a:pt x="4" y="26"/>
                </a:lnTo>
                <a:lnTo>
                  <a:pt x="0" y="28"/>
                </a:lnTo>
                <a:lnTo>
                  <a:pt x="0" y="17"/>
                </a:lnTo>
                <a:lnTo>
                  <a:pt x="7" y="15"/>
                </a:lnTo>
                <a:lnTo>
                  <a:pt x="13" y="9"/>
                </a:lnTo>
                <a:lnTo>
                  <a:pt x="17" y="5"/>
                </a:lnTo>
                <a:lnTo>
                  <a:pt x="21" y="0"/>
                </a:lnTo>
                <a:lnTo>
                  <a:pt x="26" y="0"/>
                </a:lnTo>
                <a:lnTo>
                  <a:pt x="26" y="7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94" name="Freeform 58">
            <a:extLst>
              <a:ext uri="{FF2B5EF4-FFF2-40B4-BE49-F238E27FC236}">
                <a16:creationId xmlns:a16="http://schemas.microsoft.com/office/drawing/2014/main" id="{17704BC2-1FE2-4CB4-AED3-595A08DA6A84}"/>
              </a:ext>
            </a:extLst>
          </p:cNvPr>
          <p:cNvSpPr>
            <a:spLocks noEditPoints="1"/>
          </p:cNvSpPr>
          <p:nvPr/>
        </p:nvSpPr>
        <p:spPr bwMode="auto">
          <a:xfrm>
            <a:off x="2468563" y="5661025"/>
            <a:ext cx="74612" cy="119063"/>
          </a:xfrm>
          <a:custGeom>
            <a:avLst/>
            <a:gdLst>
              <a:gd name="T0" fmla="*/ 0 w 47"/>
              <a:gd name="T1" fmla="*/ 37 h 75"/>
              <a:gd name="T2" fmla="*/ 0 w 47"/>
              <a:gd name="T3" fmla="*/ 26 h 75"/>
              <a:gd name="T4" fmla="*/ 2 w 47"/>
              <a:gd name="T5" fmla="*/ 17 h 75"/>
              <a:gd name="T6" fmla="*/ 6 w 47"/>
              <a:gd name="T7" fmla="*/ 9 h 75"/>
              <a:gd name="T8" fmla="*/ 11 w 47"/>
              <a:gd name="T9" fmla="*/ 5 h 75"/>
              <a:gd name="T10" fmla="*/ 17 w 47"/>
              <a:gd name="T11" fmla="*/ 0 h 75"/>
              <a:gd name="T12" fmla="*/ 23 w 47"/>
              <a:gd name="T13" fmla="*/ 0 h 75"/>
              <a:gd name="T14" fmla="*/ 30 w 47"/>
              <a:gd name="T15" fmla="*/ 0 h 75"/>
              <a:gd name="T16" fmla="*/ 34 w 47"/>
              <a:gd name="T17" fmla="*/ 3 h 75"/>
              <a:gd name="T18" fmla="*/ 38 w 47"/>
              <a:gd name="T19" fmla="*/ 5 h 75"/>
              <a:gd name="T20" fmla="*/ 42 w 47"/>
              <a:gd name="T21" fmla="*/ 9 h 75"/>
              <a:gd name="T22" fmla="*/ 45 w 47"/>
              <a:gd name="T23" fmla="*/ 13 h 75"/>
              <a:gd name="T24" fmla="*/ 47 w 47"/>
              <a:gd name="T25" fmla="*/ 20 h 75"/>
              <a:gd name="T26" fmla="*/ 47 w 47"/>
              <a:gd name="T27" fmla="*/ 28 h 75"/>
              <a:gd name="T28" fmla="*/ 47 w 47"/>
              <a:gd name="T29" fmla="*/ 37 h 75"/>
              <a:gd name="T30" fmla="*/ 47 w 47"/>
              <a:gd name="T31" fmla="*/ 49 h 75"/>
              <a:gd name="T32" fmla="*/ 45 w 47"/>
              <a:gd name="T33" fmla="*/ 58 h 75"/>
              <a:gd name="T34" fmla="*/ 42 w 47"/>
              <a:gd name="T35" fmla="*/ 64 h 75"/>
              <a:gd name="T36" fmla="*/ 38 w 47"/>
              <a:gd name="T37" fmla="*/ 71 h 75"/>
              <a:gd name="T38" fmla="*/ 32 w 47"/>
              <a:gd name="T39" fmla="*/ 73 h 75"/>
              <a:gd name="T40" fmla="*/ 23 w 47"/>
              <a:gd name="T41" fmla="*/ 75 h 75"/>
              <a:gd name="T42" fmla="*/ 17 w 47"/>
              <a:gd name="T43" fmla="*/ 75 h 75"/>
              <a:gd name="T44" fmla="*/ 13 w 47"/>
              <a:gd name="T45" fmla="*/ 71 h 75"/>
              <a:gd name="T46" fmla="*/ 6 w 47"/>
              <a:gd name="T47" fmla="*/ 66 h 75"/>
              <a:gd name="T48" fmla="*/ 4 w 47"/>
              <a:gd name="T49" fmla="*/ 60 h 75"/>
              <a:gd name="T50" fmla="*/ 0 w 47"/>
              <a:gd name="T51" fmla="*/ 49 h 75"/>
              <a:gd name="T52" fmla="*/ 0 w 47"/>
              <a:gd name="T53" fmla="*/ 37 h 75"/>
              <a:gd name="T54" fmla="*/ 9 w 47"/>
              <a:gd name="T55" fmla="*/ 37 h 75"/>
              <a:gd name="T56" fmla="*/ 11 w 47"/>
              <a:gd name="T57" fmla="*/ 47 h 75"/>
              <a:gd name="T58" fmla="*/ 11 w 47"/>
              <a:gd name="T59" fmla="*/ 56 h 75"/>
              <a:gd name="T60" fmla="*/ 13 w 47"/>
              <a:gd name="T61" fmla="*/ 62 h 75"/>
              <a:gd name="T62" fmla="*/ 19 w 47"/>
              <a:gd name="T63" fmla="*/ 66 h 75"/>
              <a:gd name="T64" fmla="*/ 23 w 47"/>
              <a:gd name="T65" fmla="*/ 66 h 75"/>
              <a:gd name="T66" fmla="*/ 30 w 47"/>
              <a:gd name="T67" fmla="*/ 66 h 75"/>
              <a:gd name="T68" fmla="*/ 34 w 47"/>
              <a:gd name="T69" fmla="*/ 62 h 75"/>
              <a:gd name="T70" fmla="*/ 36 w 47"/>
              <a:gd name="T71" fmla="*/ 56 h 75"/>
              <a:gd name="T72" fmla="*/ 38 w 47"/>
              <a:gd name="T73" fmla="*/ 47 h 75"/>
              <a:gd name="T74" fmla="*/ 38 w 47"/>
              <a:gd name="T75" fmla="*/ 37 h 75"/>
              <a:gd name="T76" fmla="*/ 38 w 47"/>
              <a:gd name="T77" fmla="*/ 26 h 75"/>
              <a:gd name="T78" fmla="*/ 36 w 47"/>
              <a:gd name="T79" fmla="*/ 20 h 75"/>
              <a:gd name="T80" fmla="*/ 34 w 47"/>
              <a:gd name="T81" fmla="*/ 13 h 75"/>
              <a:gd name="T82" fmla="*/ 30 w 47"/>
              <a:gd name="T83" fmla="*/ 9 h 75"/>
              <a:gd name="T84" fmla="*/ 23 w 47"/>
              <a:gd name="T85" fmla="*/ 7 h 75"/>
              <a:gd name="T86" fmla="*/ 19 w 47"/>
              <a:gd name="T87" fmla="*/ 9 h 75"/>
              <a:gd name="T88" fmla="*/ 15 w 47"/>
              <a:gd name="T89" fmla="*/ 13 h 75"/>
              <a:gd name="T90" fmla="*/ 11 w 47"/>
              <a:gd name="T91" fmla="*/ 17 h 75"/>
              <a:gd name="T92" fmla="*/ 11 w 47"/>
              <a:gd name="T93" fmla="*/ 26 h 75"/>
              <a:gd name="T94" fmla="*/ 9 w 47"/>
              <a:gd name="T95" fmla="*/ 3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7" h="75">
                <a:moveTo>
                  <a:pt x="0" y="37"/>
                </a:moveTo>
                <a:lnTo>
                  <a:pt x="0" y="26"/>
                </a:lnTo>
                <a:lnTo>
                  <a:pt x="2" y="17"/>
                </a:lnTo>
                <a:lnTo>
                  <a:pt x="6" y="9"/>
                </a:lnTo>
                <a:lnTo>
                  <a:pt x="11" y="5"/>
                </a:lnTo>
                <a:lnTo>
                  <a:pt x="17" y="0"/>
                </a:lnTo>
                <a:lnTo>
                  <a:pt x="23" y="0"/>
                </a:lnTo>
                <a:lnTo>
                  <a:pt x="30" y="0"/>
                </a:lnTo>
                <a:lnTo>
                  <a:pt x="34" y="3"/>
                </a:lnTo>
                <a:lnTo>
                  <a:pt x="38" y="5"/>
                </a:lnTo>
                <a:lnTo>
                  <a:pt x="42" y="9"/>
                </a:lnTo>
                <a:lnTo>
                  <a:pt x="45" y="13"/>
                </a:lnTo>
                <a:lnTo>
                  <a:pt x="47" y="20"/>
                </a:lnTo>
                <a:lnTo>
                  <a:pt x="47" y="28"/>
                </a:lnTo>
                <a:lnTo>
                  <a:pt x="47" y="37"/>
                </a:lnTo>
                <a:lnTo>
                  <a:pt x="47" y="49"/>
                </a:lnTo>
                <a:lnTo>
                  <a:pt x="45" y="58"/>
                </a:lnTo>
                <a:lnTo>
                  <a:pt x="42" y="64"/>
                </a:lnTo>
                <a:lnTo>
                  <a:pt x="38" y="71"/>
                </a:lnTo>
                <a:lnTo>
                  <a:pt x="32" y="73"/>
                </a:lnTo>
                <a:lnTo>
                  <a:pt x="23" y="75"/>
                </a:lnTo>
                <a:lnTo>
                  <a:pt x="17" y="75"/>
                </a:lnTo>
                <a:lnTo>
                  <a:pt x="13" y="71"/>
                </a:lnTo>
                <a:lnTo>
                  <a:pt x="6" y="66"/>
                </a:lnTo>
                <a:lnTo>
                  <a:pt x="4" y="60"/>
                </a:lnTo>
                <a:lnTo>
                  <a:pt x="0" y="49"/>
                </a:lnTo>
                <a:lnTo>
                  <a:pt x="0" y="37"/>
                </a:lnTo>
                <a:close/>
                <a:moveTo>
                  <a:pt x="9" y="37"/>
                </a:moveTo>
                <a:lnTo>
                  <a:pt x="11" y="47"/>
                </a:lnTo>
                <a:lnTo>
                  <a:pt x="11" y="56"/>
                </a:lnTo>
                <a:lnTo>
                  <a:pt x="13" y="62"/>
                </a:lnTo>
                <a:lnTo>
                  <a:pt x="19" y="66"/>
                </a:lnTo>
                <a:lnTo>
                  <a:pt x="23" y="66"/>
                </a:lnTo>
                <a:lnTo>
                  <a:pt x="30" y="66"/>
                </a:lnTo>
                <a:lnTo>
                  <a:pt x="34" y="62"/>
                </a:lnTo>
                <a:lnTo>
                  <a:pt x="36" y="56"/>
                </a:lnTo>
                <a:lnTo>
                  <a:pt x="38" y="47"/>
                </a:lnTo>
                <a:lnTo>
                  <a:pt x="38" y="37"/>
                </a:lnTo>
                <a:lnTo>
                  <a:pt x="38" y="26"/>
                </a:lnTo>
                <a:lnTo>
                  <a:pt x="36" y="20"/>
                </a:lnTo>
                <a:lnTo>
                  <a:pt x="34" y="13"/>
                </a:lnTo>
                <a:lnTo>
                  <a:pt x="30" y="9"/>
                </a:lnTo>
                <a:lnTo>
                  <a:pt x="23" y="7"/>
                </a:lnTo>
                <a:lnTo>
                  <a:pt x="19" y="9"/>
                </a:lnTo>
                <a:lnTo>
                  <a:pt x="15" y="13"/>
                </a:lnTo>
                <a:lnTo>
                  <a:pt x="11" y="17"/>
                </a:lnTo>
                <a:lnTo>
                  <a:pt x="11" y="26"/>
                </a:lnTo>
                <a:lnTo>
                  <a:pt x="9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95" name="Freeform 59">
            <a:extLst>
              <a:ext uri="{FF2B5EF4-FFF2-40B4-BE49-F238E27FC236}">
                <a16:creationId xmlns:a16="http://schemas.microsoft.com/office/drawing/2014/main" id="{BE403014-982F-4AC2-A055-47671490F748}"/>
              </a:ext>
            </a:extLst>
          </p:cNvPr>
          <p:cNvSpPr>
            <a:spLocks noEditPoints="1"/>
          </p:cNvSpPr>
          <p:nvPr/>
        </p:nvSpPr>
        <p:spPr bwMode="auto">
          <a:xfrm>
            <a:off x="2555875" y="5600700"/>
            <a:ext cx="50800" cy="77788"/>
          </a:xfrm>
          <a:custGeom>
            <a:avLst/>
            <a:gdLst>
              <a:gd name="T0" fmla="*/ 32 w 32"/>
              <a:gd name="T1" fmla="*/ 11 h 49"/>
              <a:gd name="T2" fmla="*/ 26 w 32"/>
              <a:gd name="T3" fmla="*/ 13 h 49"/>
              <a:gd name="T4" fmla="*/ 26 w 32"/>
              <a:gd name="T5" fmla="*/ 9 h 49"/>
              <a:gd name="T6" fmla="*/ 24 w 32"/>
              <a:gd name="T7" fmla="*/ 7 h 49"/>
              <a:gd name="T8" fmla="*/ 21 w 32"/>
              <a:gd name="T9" fmla="*/ 5 h 49"/>
              <a:gd name="T10" fmla="*/ 17 w 32"/>
              <a:gd name="T11" fmla="*/ 5 h 49"/>
              <a:gd name="T12" fmla="*/ 15 w 32"/>
              <a:gd name="T13" fmla="*/ 5 h 49"/>
              <a:gd name="T14" fmla="*/ 13 w 32"/>
              <a:gd name="T15" fmla="*/ 7 h 49"/>
              <a:gd name="T16" fmla="*/ 11 w 32"/>
              <a:gd name="T17" fmla="*/ 9 h 49"/>
              <a:gd name="T18" fmla="*/ 9 w 32"/>
              <a:gd name="T19" fmla="*/ 13 h 49"/>
              <a:gd name="T20" fmla="*/ 7 w 32"/>
              <a:gd name="T21" fmla="*/ 17 h 49"/>
              <a:gd name="T22" fmla="*/ 7 w 32"/>
              <a:gd name="T23" fmla="*/ 24 h 49"/>
              <a:gd name="T24" fmla="*/ 9 w 32"/>
              <a:gd name="T25" fmla="*/ 22 h 49"/>
              <a:gd name="T26" fmla="*/ 11 w 32"/>
              <a:gd name="T27" fmla="*/ 19 h 49"/>
              <a:gd name="T28" fmla="*/ 15 w 32"/>
              <a:gd name="T29" fmla="*/ 17 h 49"/>
              <a:gd name="T30" fmla="*/ 19 w 32"/>
              <a:gd name="T31" fmla="*/ 17 h 49"/>
              <a:gd name="T32" fmla="*/ 24 w 32"/>
              <a:gd name="T33" fmla="*/ 17 h 49"/>
              <a:gd name="T34" fmla="*/ 28 w 32"/>
              <a:gd name="T35" fmla="*/ 22 h 49"/>
              <a:gd name="T36" fmla="*/ 32 w 32"/>
              <a:gd name="T37" fmla="*/ 26 h 49"/>
              <a:gd name="T38" fmla="*/ 32 w 32"/>
              <a:gd name="T39" fmla="*/ 32 h 49"/>
              <a:gd name="T40" fmla="*/ 32 w 32"/>
              <a:gd name="T41" fmla="*/ 36 h 49"/>
              <a:gd name="T42" fmla="*/ 30 w 32"/>
              <a:gd name="T43" fmla="*/ 41 h 49"/>
              <a:gd name="T44" fmla="*/ 28 w 32"/>
              <a:gd name="T45" fmla="*/ 45 h 49"/>
              <a:gd name="T46" fmla="*/ 26 w 32"/>
              <a:gd name="T47" fmla="*/ 47 h 49"/>
              <a:gd name="T48" fmla="*/ 21 w 32"/>
              <a:gd name="T49" fmla="*/ 49 h 49"/>
              <a:gd name="T50" fmla="*/ 17 w 32"/>
              <a:gd name="T51" fmla="*/ 49 h 49"/>
              <a:gd name="T52" fmla="*/ 11 w 32"/>
              <a:gd name="T53" fmla="*/ 47 h 49"/>
              <a:gd name="T54" fmla="*/ 4 w 32"/>
              <a:gd name="T55" fmla="*/ 43 h 49"/>
              <a:gd name="T56" fmla="*/ 2 w 32"/>
              <a:gd name="T57" fmla="*/ 38 h 49"/>
              <a:gd name="T58" fmla="*/ 0 w 32"/>
              <a:gd name="T59" fmla="*/ 34 h 49"/>
              <a:gd name="T60" fmla="*/ 0 w 32"/>
              <a:gd name="T61" fmla="*/ 26 h 49"/>
              <a:gd name="T62" fmla="*/ 0 w 32"/>
              <a:gd name="T63" fmla="*/ 17 h 49"/>
              <a:gd name="T64" fmla="*/ 2 w 32"/>
              <a:gd name="T65" fmla="*/ 11 h 49"/>
              <a:gd name="T66" fmla="*/ 7 w 32"/>
              <a:gd name="T67" fmla="*/ 5 h 49"/>
              <a:gd name="T68" fmla="*/ 9 w 32"/>
              <a:gd name="T69" fmla="*/ 2 h 49"/>
              <a:gd name="T70" fmla="*/ 13 w 32"/>
              <a:gd name="T71" fmla="*/ 0 h 49"/>
              <a:gd name="T72" fmla="*/ 17 w 32"/>
              <a:gd name="T73" fmla="*/ 0 h 49"/>
              <a:gd name="T74" fmla="*/ 24 w 32"/>
              <a:gd name="T75" fmla="*/ 0 h 49"/>
              <a:gd name="T76" fmla="*/ 28 w 32"/>
              <a:gd name="T77" fmla="*/ 2 h 49"/>
              <a:gd name="T78" fmla="*/ 30 w 32"/>
              <a:gd name="T79" fmla="*/ 7 h 49"/>
              <a:gd name="T80" fmla="*/ 32 w 32"/>
              <a:gd name="T81" fmla="*/ 11 h 49"/>
              <a:gd name="T82" fmla="*/ 7 w 32"/>
              <a:gd name="T83" fmla="*/ 32 h 49"/>
              <a:gd name="T84" fmla="*/ 9 w 32"/>
              <a:gd name="T85" fmla="*/ 36 h 49"/>
              <a:gd name="T86" fmla="*/ 9 w 32"/>
              <a:gd name="T87" fmla="*/ 38 h 49"/>
              <a:gd name="T88" fmla="*/ 11 w 32"/>
              <a:gd name="T89" fmla="*/ 41 h 49"/>
              <a:gd name="T90" fmla="*/ 13 w 32"/>
              <a:gd name="T91" fmla="*/ 43 h 49"/>
              <a:gd name="T92" fmla="*/ 15 w 32"/>
              <a:gd name="T93" fmla="*/ 45 h 49"/>
              <a:gd name="T94" fmla="*/ 17 w 32"/>
              <a:gd name="T95" fmla="*/ 45 h 49"/>
              <a:gd name="T96" fmla="*/ 21 w 32"/>
              <a:gd name="T97" fmla="*/ 43 h 49"/>
              <a:gd name="T98" fmla="*/ 24 w 32"/>
              <a:gd name="T99" fmla="*/ 41 h 49"/>
              <a:gd name="T100" fmla="*/ 26 w 32"/>
              <a:gd name="T101" fmla="*/ 38 h 49"/>
              <a:gd name="T102" fmla="*/ 26 w 32"/>
              <a:gd name="T103" fmla="*/ 32 h 49"/>
              <a:gd name="T104" fmla="*/ 26 w 32"/>
              <a:gd name="T105" fmla="*/ 28 h 49"/>
              <a:gd name="T106" fmla="*/ 24 w 32"/>
              <a:gd name="T107" fmla="*/ 26 h 49"/>
              <a:gd name="T108" fmla="*/ 21 w 32"/>
              <a:gd name="T109" fmla="*/ 24 h 49"/>
              <a:gd name="T110" fmla="*/ 17 w 32"/>
              <a:gd name="T111" fmla="*/ 22 h 49"/>
              <a:gd name="T112" fmla="*/ 13 w 32"/>
              <a:gd name="T113" fmla="*/ 24 h 49"/>
              <a:gd name="T114" fmla="*/ 11 w 32"/>
              <a:gd name="T115" fmla="*/ 26 h 49"/>
              <a:gd name="T116" fmla="*/ 9 w 32"/>
              <a:gd name="T117" fmla="*/ 28 h 49"/>
              <a:gd name="T118" fmla="*/ 7 w 32"/>
              <a:gd name="T119" fmla="*/ 3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2" h="49">
                <a:moveTo>
                  <a:pt x="32" y="11"/>
                </a:moveTo>
                <a:lnTo>
                  <a:pt x="26" y="13"/>
                </a:lnTo>
                <a:lnTo>
                  <a:pt x="26" y="9"/>
                </a:lnTo>
                <a:lnTo>
                  <a:pt x="24" y="7"/>
                </a:lnTo>
                <a:lnTo>
                  <a:pt x="21" y="5"/>
                </a:lnTo>
                <a:lnTo>
                  <a:pt x="17" y="5"/>
                </a:lnTo>
                <a:lnTo>
                  <a:pt x="15" y="5"/>
                </a:lnTo>
                <a:lnTo>
                  <a:pt x="13" y="7"/>
                </a:lnTo>
                <a:lnTo>
                  <a:pt x="11" y="9"/>
                </a:lnTo>
                <a:lnTo>
                  <a:pt x="9" y="13"/>
                </a:lnTo>
                <a:lnTo>
                  <a:pt x="7" y="17"/>
                </a:lnTo>
                <a:lnTo>
                  <a:pt x="7" y="24"/>
                </a:lnTo>
                <a:lnTo>
                  <a:pt x="9" y="22"/>
                </a:lnTo>
                <a:lnTo>
                  <a:pt x="11" y="19"/>
                </a:lnTo>
                <a:lnTo>
                  <a:pt x="15" y="17"/>
                </a:lnTo>
                <a:lnTo>
                  <a:pt x="19" y="17"/>
                </a:lnTo>
                <a:lnTo>
                  <a:pt x="24" y="17"/>
                </a:lnTo>
                <a:lnTo>
                  <a:pt x="28" y="22"/>
                </a:lnTo>
                <a:lnTo>
                  <a:pt x="32" y="26"/>
                </a:lnTo>
                <a:lnTo>
                  <a:pt x="32" y="32"/>
                </a:lnTo>
                <a:lnTo>
                  <a:pt x="32" y="36"/>
                </a:lnTo>
                <a:lnTo>
                  <a:pt x="30" y="41"/>
                </a:lnTo>
                <a:lnTo>
                  <a:pt x="28" y="45"/>
                </a:lnTo>
                <a:lnTo>
                  <a:pt x="26" y="47"/>
                </a:lnTo>
                <a:lnTo>
                  <a:pt x="21" y="49"/>
                </a:lnTo>
                <a:lnTo>
                  <a:pt x="17" y="49"/>
                </a:lnTo>
                <a:lnTo>
                  <a:pt x="11" y="47"/>
                </a:lnTo>
                <a:lnTo>
                  <a:pt x="4" y="43"/>
                </a:lnTo>
                <a:lnTo>
                  <a:pt x="2" y="38"/>
                </a:lnTo>
                <a:lnTo>
                  <a:pt x="0" y="34"/>
                </a:lnTo>
                <a:lnTo>
                  <a:pt x="0" y="26"/>
                </a:lnTo>
                <a:lnTo>
                  <a:pt x="0" y="17"/>
                </a:lnTo>
                <a:lnTo>
                  <a:pt x="2" y="11"/>
                </a:lnTo>
                <a:lnTo>
                  <a:pt x="7" y="5"/>
                </a:lnTo>
                <a:lnTo>
                  <a:pt x="9" y="2"/>
                </a:lnTo>
                <a:lnTo>
                  <a:pt x="13" y="0"/>
                </a:lnTo>
                <a:lnTo>
                  <a:pt x="17" y="0"/>
                </a:lnTo>
                <a:lnTo>
                  <a:pt x="24" y="0"/>
                </a:lnTo>
                <a:lnTo>
                  <a:pt x="28" y="2"/>
                </a:lnTo>
                <a:lnTo>
                  <a:pt x="30" y="7"/>
                </a:lnTo>
                <a:lnTo>
                  <a:pt x="32" y="11"/>
                </a:lnTo>
                <a:close/>
                <a:moveTo>
                  <a:pt x="7" y="32"/>
                </a:moveTo>
                <a:lnTo>
                  <a:pt x="9" y="36"/>
                </a:lnTo>
                <a:lnTo>
                  <a:pt x="9" y="38"/>
                </a:lnTo>
                <a:lnTo>
                  <a:pt x="11" y="41"/>
                </a:lnTo>
                <a:lnTo>
                  <a:pt x="13" y="43"/>
                </a:lnTo>
                <a:lnTo>
                  <a:pt x="15" y="45"/>
                </a:lnTo>
                <a:lnTo>
                  <a:pt x="17" y="45"/>
                </a:lnTo>
                <a:lnTo>
                  <a:pt x="21" y="43"/>
                </a:lnTo>
                <a:lnTo>
                  <a:pt x="24" y="41"/>
                </a:lnTo>
                <a:lnTo>
                  <a:pt x="26" y="38"/>
                </a:lnTo>
                <a:lnTo>
                  <a:pt x="26" y="32"/>
                </a:lnTo>
                <a:lnTo>
                  <a:pt x="26" y="28"/>
                </a:lnTo>
                <a:lnTo>
                  <a:pt x="24" y="26"/>
                </a:lnTo>
                <a:lnTo>
                  <a:pt x="21" y="24"/>
                </a:lnTo>
                <a:lnTo>
                  <a:pt x="17" y="22"/>
                </a:lnTo>
                <a:lnTo>
                  <a:pt x="13" y="24"/>
                </a:lnTo>
                <a:lnTo>
                  <a:pt x="11" y="26"/>
                </a:lnTo>
                <a:lnTo>
                  <a:pt x="9" y="28"/>
                </a:lnTo>
                <a:lnTo>
                  <a:pt x="7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96" name="Line 60">
            <a:extLst>
              <a:ext uri="{FF2B5EF4-FFF2-40B4-BE49-F238E27FC236}">
                <a16:creationId xmlns:a16="http://schemas.microsoft.com/office/drawing/2014/main" id="{1C3B9CAD-F97C-4934-9289-26EC7A252C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06713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97" name="Line 61">
            <a:extLst>
              <a:ext uri="{FF2B5EF4-FFF2-40B4-BE49-F238E27FC236}">
                <a16:creationId xmlns:a16="http://schemas.microsoft.com/office/drawing/2014/main" id="{959BB874-8457-45D4-BF6A-1E6FCA07A551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6713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98" name="Line 62">
            <a:extLst>
              <a:ext uri="{FF2B5EF4-FFF2-40B4-BE49-F238E27FC236}">
                <a16:creationId xmlns:a16="http://schemas.microsoft.com/office/drawing/2014/main" id="{84161FA6-FD73-4C71-BBB3-8C9526A669E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46425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99" name="Line 63">
            <a:extLst>
              <a:ext uri="{FF2B5EF4-FFF2-40B4-BE49-F238E27FC236}">
                <a16:creationId xmlns:a16="http://schemas.microsoft.com/office/drawing/2014/main" id="{5DD576C2-D9DA-4FE7-BED3-AFFF0AF56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6425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00" name="Line 64">
            <a:extLst>
              <a:ext uri="{FF2B5EF4-FFF2-40B4-BE49-F238E27FC236}">
                <a16:creationId xmlns:a16="http://schemas.microsoft.com/office/drawing/2014/main" id="{72EE2937-A70A-434F-933A-14CFBB4569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17875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01" name="Line 65">
            <a:extLst>
              <a:ext uri="{FF2B5EF4-FFF2-40B4-BE49-F238E27FC236}">
                <a16:creationId xmlns:a16="http://schemas.microsoft.com/office/drawing/2014/main" id="{74DA1397-56C5-449D-98FB-51D1D5642BB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7875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02" name="Line 66">
            <a:extLst>
              <a:ext uri="{FF2B5EF4-FFF2-40B4-BE49-F238E27FC236}">
                <a16:creationId xmlns:a16="http://schemas.microsoft.com/office/drawing/2014/main" id="{ECC7E58D-5665-4A4E-8848-7844CA678B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52813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03" name="Line 67">
            <a:extLst>
              <a:ext uri="{FF2B5EF4-FFF2-40B4-BE49-F238E27FC236}">
                <a16:creationId xmlns:a16="http://schemas.microsoft.com/office/drawing/2014/main" id="{A2439DA0-0085-43CC-9BF2-443305AAC634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2813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04" name="Line 68">
            <a:extLst>
              <a:ext uri="{FF2B5EF4-FFF2-40B4-BE49-F238E27FC236}">
                <a16:creationId xmlns:a16="http://schemas.microsoft.com/office/drawing/2014/main" id="{5908DAB9-4DB6-4791-9636-6B7D58FBA9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60763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05" name="Line 69">
            <a:extLst>
              <a:ext uri="{FF2B5EF4-FFF2-40B4-BE49-F238E27FC236}">
                <a16:creationId xmlns:a16="http://schemas.microsoft.com/office/drawing/2014/main" id="{A52C0128-53B7-4025-BF90-58069B45808D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0763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06" name="Line 70">
            <a:extLst>
              <a:ext uri="{FF2B5EF4-FFF2-40B4-BE49-F238E27FC236}">
                <a16:creationId xmlns:a16="http://schemas.microsoft.com/office/drawing/2014/main" id="{8DFF7DC1-2793-49CD-B5BD-8FF0CC8043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51250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07" name="Line 71">
            <a:extLst>
              <a:ext uri="{FF2B5EF4-FFF2-40B4-BE49-F238E27FC236}">
                <a16:creationId xmlns:a16="http://schemas.microsoft.com/office/drawing/2014/main" id="{61DE3F43-B25B-436B-A3EB-3D6D4F630C5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1250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08" name="Line 72">
            <a:extLst>
              <a:ext uri="{FF2B5EF4-FFF2-40B4-BE49-F238E27FC236}">
                <a16:creationId xmlns:a16="http://schemas.microsoft.com/office/drawing/2014/main" id="{BB426C49-47DA-443A-9638-BEA1524487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32213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09" name="Line 73">
            <a:extLst>
              <a:ext uri="{FF2B5EF4-FFF2-40B4-BE49-F238E27FC236}">
                <a16:creationId xmlns:a16="http://schemas.microsoft.com/office/drawing/2014/main" id="{A922095D-FBF0-4FE6-B745-D15FCB3E11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2213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10" name="Line 74">
            <a:extLst>
              <a:ext uri="{FF2B5EF4-FFF2-40B4-BE49-F238E27FC236}">
                <a16:creationId xmlns:a16="http://schemas.microsoft.com/office/drawing/2014/main" id="{6C38F850-53CB-469B-BD55-64B538094E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00475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11" name="Line 75">
            <a:extLst>
              <a:ext uri="{FF2B5EF4-FFF2-40B4-BE49-F238E27FC236}">
                <a16:creationId xmlns:a16="http://schemas.microsoft.com/office/drawing/2014/main" id="{9859F969-032E-49E7-985C-309D7A2FD6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00475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12" name="Line 76">
            <a:extLst>
              <a:ext uri="{FF2B5EF4-FFF2-40B4-BE49-F238E27FC236}">
                <a16:creationId xmlns:a16="http://schemas.microsoft.com/office/drawing/2014/main" id="{C4672079-99B5-4F5A-A883-860F26BE3C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63975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13" name="Line 77">
            <a:extLst>
              <a:ext uri="{FF2B5EF4-FFF2-40B4-BE49-F238E27FC236}">
                <a16:creationId xmlns:a16="http://schemas.microsoft.com/office/drawing/2014/main" id="{6982ED17-7132-4154-B170-7B31FA9E0F1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3975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14" name="Line 78">
            <a:extLst>
              <a:ext uri="{FF2B5EF4-FFF2-40B4-BE49-F238E27FC236}">
                <a16:creationId xmlns:a16="http://schemas.microsoft.com/office/drawing/2014/main" id="{7CA29BCC-C3FB-47BB-B068-6720321AE2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63975" y="5483225"/>
            <a:ext cx="0" cy="571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15" name="Line 79">
            <a:extLst>
              <a:ext uri="{FF2B5EF4-FFF2-40B4-BE49-F238E27FC236}">
                <a16:creationId xmlns:a16="http://schemas.microsoft.com/office/drawing/2014/main" id="{276EAF18-810C-4D84-B21B-878E4FC76AD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3975" y="1416050"/>
            <a:ext cx="0" cy="539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16" name="Freeform 80">
            <a:extLst>
              <a:ext uri="{FF2B5EF4-FFF2-40B4-BE49-F238E27FC236}">
                <a16:creationId xmlns:a16="http://schemas.microsoft.com/office/drawing/2014/main" id="{9E62EE8D-50FF-4C77-B53E-530B734A9466}"/>
              </a:ext>
            </a:extLst>
          </p:cNvPr>
          <p:cNvSpPr>
            <a:spLocks/>
          </p:cNvSpPr>
          <p:nvPr/>
        </p:nvSpPr>
        <p:spPr bwMode="auto">
          <a:xfrm>
            <a:off x="3763963" y="5661025"/>
            <a:ext cx="42862" cy="115888"/>
          </a:xfrm>
          <a:custGeom>
            <a:avLst/>
            <a:gdLst>
              <a:gd name="T0" fmla="*/ 27 w 27"/>
              <a:gd name="T1" fmla="*/ 73 h 73"/>
              <a:gd name="T2" fmla="*/ 17 w 27"/>
              <a:gd name="T3" fmla="*/ 73 h 73"/>
              <a:gd name="T4" fmla="*/ 17 w 27"/>
              <a:gd name="T5" fmla="*/ 15 h 73"/>
              <a:gd name="T6" fmla="*/ 14 w 27"/>
              <a:gd name="T7" fmla="*/ 20 h 73"/>
              <a:gd name="T8" fmla="*/ 8 w 27"/>
              <a:gd name="T9" fmla="*/ 22 h 73"/>
              <a:gd name="T10" fmla="*/ 4 w 27"/>
              <a:gd name="T11" fmla="*/ 26 h 73"/>
              <a:gd name="T12" fmla="*/ 0 w 27"/>
              <a:gd name="T13" fmla="*/ 28 h 73"/>
              <a:gd name="T14" fmla="*/ 0 w 27"/>
              <a:gd name="T15" fmla="*/ 17 h 73"/>
              <a:gd name="T16" fmla="*/ 6 w 27"/>
              <a:gd name="T17" fmla="*/ 15 h 73"/>
              <a:gd name="T18" fmla="*/ 12 w 27"/>
              <a:gd name="T19" fmla="*/ 9 h 73"/>
              <a:gd name="T20" fmla="*/ 17 w 27"/>
              <a:gd name="T21" fmla="*/ 5 h 73"/>
              <a:gd name="T22" fmla="*/ 21 w 27"/>
              <a:gd name="T23" fmla="*/ 0 h 73"/>
              <a:gd name="T24" fmla="*/ 27 w 27"/>
              <a:gd name="T25" fmla="*/ 0 h 73"/>
              <a:gd name="T26" fmla="*/ 27 w 27"/>
              <a:gd name="T27" fmla="*/ 73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7" h="73">
                <a:moveTo>
                  <a:pt x="27" y="73"/>
                </a:moveTo>
                <a:lnTo>
                  <a:pt x="17" y="73"/>
                </a:lnTo>
                <a:lnTo>
                  <a:pt x="17" y="15"/>
                </a:lnTo>
                <a:lnTo>
                  <a:pt x="14" y="20"/>
                </a:lnTo>
                <a:lnTo>
                  <a:pt x="8" y="22"/>
                </a:lnTo>
                <a:lnTo>
                  <a:pt x="4" y="26"/>
                </a:lnTo>
                <a:lnTo>
                  <a:pt x="0" y="28"/>
                </a:lnTo>
                <a:lnTo>
                  <a:pt x="0" y="17"/>
                </a:lnTo>
                <a:lnTo>
                  <a:pt x="6" y="15"/>
                </a:lnTo>
                <a:lnTo>
                  <a:pt x="12" y="9"/>
                </a:lnTo>
                <a:lnTo>
                  <a:pt x="17" y="5"/>
                </a:lnTo>
                <a:lnTo>
                  <a:pt x="21" y="0"/>
                </a:lnTo>
                <a:lnTo>
                  <a:pt x="27" y="0"/>
                </a:lnTo>
                <a:lnTo>
                  <a:pt x="27" y="7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017" name="Freeform 81">
            <a:extLst>
              <a:ext uri="{FF2B5EF4-FFF2-40B4-BE49-F238E27FC236}">
                <a16:creationId xmlns:a16="http://schemas.microsoft.com/office/drawing/2014/main" id="{C6B11563-4E65-4A88-B53D-F67194C5F914}"/>
              </a:ext>
            </a:extLst>
          </p:cNvPr>
          <p:cNvSpPr>
            <a:spLocks noEditPoints="1"/>
          </p:cNvSpPr>
          <p:nvPr/>
        </p:nvSpPr>
        <p:spPr bwMode="auto">
          <a:xfrm>
            <a:off x="3840163" y="5661025"/>
            <a:ext cx="77787" cy="119063"/>
          </a:xfrm>
          <a:custGeom>
            <a:avLst/>
            <a:gdLst>
              <a:gd name="T0" fmla="*/ 0 w 49"/>
              <a:gd name="T1" fmla="*/ 37 h 75"/>
              <a:gd name="T2" fmla="*/ 2 w 49"/>
              <a:gd name="T3" fmla="*/ 26 h 75"/>
              <a:gd name="T4" fmla="*/ 5 w 49"/>
              <a:gd name="T5" fmla="*/ 17 h 75"/>
              <a:gd name="T6" fmla="*/ 7 w 49"/>
              <a:gd name="T7" fmla="*/ 9 h 75"/>
              <a:gd name="T8" fmla="*/ 11 w 49"/>
              <a:gd name="T9" fmla="*/ 5 h 75"/>
              <a:gd name="T10" fmla="*/ 17 w 49"/>
              <a:gd name="T11" fmla="*/ 0 h 75"/>
              <a:gd name="T12" fmla="*/ 24 w 49"/>
              <a:gd name="T13" fmla="*/ 0 h 75"/>
              <a:gd name="T14" fmla="*/ 30 w 49"/>
              <a:gd name="T15" fmla="*/ 0 h 75"/>
              <a:gd name="T16" fmla="*/ 34 w 49"/>
              <a:gd name="T17" fmla="*/ 3 h 75"/>
              <a:gd name="T18" fmla="*/ 39 w 49"/>
              <a:gd name="T19" fmla="*/ 5 h 75"/>
              <a:gd name="T20" fmla="*/ 43 w 49"/>
              <a:gd name="T21" fmla="*/ 9 h 75"/>
              <a:gd name="T22" fmla="*/ 45 w 49"/>
              <a:gd name="T23" fmla="*/ 13 h 75"/>
              <a:gd name="T24" fmla="*/ 47 w 49"/>
              <a:gd name="T25" fmla="*/ 20 h 75"/>
              <a:gd name="T26" fmla="*/ 47 w 49"/>
              <a:gd name="T27" fmla="*/ 28 h 75"/>
              <a:gd name="T28" fmla="*/ 49 w 49"/>
              <a:gd name="T29" fmla="*/ 37 h 75"/>
              <a:gd name="T30" fmla="*/ 47 w 49"/>
              <a:gd name="T31" fmla="*/ 49 h 75"/>
              <a:gd name="T32" fmla="*/ 45 w 49"/>
              <a:gd name="T33" fmla="*/ 58 h 75"/>
              <a:gd name="T34" fmla="*/ 43 w 49"/>
              <a:gd name="T35" fmla="*/ 64 h 75"/>
              <a:gd name="T36" fmla="*/ 39 w 49"/>
              <a:gd name="T37" fmla="*/ 71 h 75"/>
              <a:gd name="T38" fmla="*/ 32 w 49"/>
              <a:gd name="T39" fmla="*/ 73 h 75"/>
              <a:gd name="T40" fmla="*/ 24 w 49"/>
              <a:gd name="T41" fmla="*/ 75 h 75"/>
              <a:gd name="T42" fmla="*/ 17 w 49"/>
              <a:gd name="T43" fmla="*/ 75 h 75"/>
              <a:gd name="T44" fmla="*/ 13 w 49"/>
              <a:gd name="T45" fmla="*/ 71 h 75"/>
              <a:gd name="T46" fmla="*/ 9 w 49"/>
              <a:gd name="T47" fmla="*/ 66 h 75"/>
              <a:gd name="T48" fmla="*/ 5 w 49"/>
              <a:gd name="T49" fmla="*/ 60 h 75"/>
              <a:gd name="T50" fmla="*/ 2 w 49"/>
              <a:gd name="T51" fmla="*/ 49 h 75"/>
              <a:gd name="T52" fmla="*/ 0 w 49"/>
              <a:gd name="T53" fmla="*/ 37 h 75"/>
              <a:gd name="T54" fmla="*/ 11 w 49"/>
              <a:gd name="T55" fmla="*/ 37 h 75"/>
              <a:gd name="T56" fmla="*/ 11 w 49"/>
              <a:gd name="T57" fmla="*/ 47 h 75"/>
              <a:gd name="T58" fmla="*/ 13 w 49"/>
              <a:gd name="T59" fmla="*/ 56 h 75"/>
              <a:gd name="T60" fmla="*/ 15 w 49"/>
              <a:gd name="T61" fmla="*/ 62 h 75"/>
              <a:gd name="T62" fmla="*/ 19 w 49"/>
              <a:gd name="T63" fmla="*/ 66 h 75"/>
              <a:gd name="T64" fmla="*/ 24 w 49"/>
              <a:gd name="T65" fmla="*/ 66 h 75"/>
              <a:gd name="T66" fmla="*/ 30 w 49"/>
              <a:gd name="T67" fmla="*/ 66 h 75"/>
              <a:gd name="T68" fmla="*/ 34 w 49"/>
              <a:gd name="T69" fmla="*/ 62 h 75"/>
              <a:gd name="T70" fmla="*/ 36 w 49"/>
              <a:gd name="T71" fmla="*/ 56 h 75"/>
              <a:gd name="T72" fmla="*/ 39 w 49"/>
              <a:gd name="T73" fmla="*/ 47 h 75"/>
              <a:gd name="T74" fmla="*/ 39 w 49"/>
              <a:gd name="T75" fmla="*/ 37 h 75"/>
              <a:gd name="T76" fmla="*/ 39 w 49"/>
              <a:gd name="T77" fmla="*/ 26 h 75"/>
              <a:gd name="T78" fmla="*/ 36 w 49"/>
              <a:gd name="T79" fmla="*/ 20 h 75"/>
              <a:gd name="T80" fmla="*/ 34 w 49"/>
              <a:gd name="T81" fmla="*/ 13 h 75"/>
              <a:gd name="T82" fmla="*/ 30 w 49"/>
              <a:gd name="T83" fmla="*/ 9 h 75"/>
              <a:gd name="T84" fmla="*/ 24 w 49"/>
              <a:gd name="T85" fmla="*/ 7 h 75"/>
              <a:gd name="T86" fmla="*/ 19 w 49"/>
              <a:gd name="T87" fmla="*/ 9 h 75"/>
              <a:gd name="T88" fmla="*/ 15 w 49"/>
              <a:gd name="T89" fmla="*/ 13 h 75"/>
              <a:gd name="T90" fmla="*/ 13 w 49"/>
              <a:gd name="T91" fmla="*/ 17 h 75"/>
              <a:gd name="T92" fmla="*/ 11 w 49"/>
              <a:gd name="T93" fmla="*/ 26 h 75"/>
              <a:gd name="T94" fmla="*/ 11 w 49"/>
              <a:gd name="T95" fmla="*/ 3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9" h="75">
                <a:moveTo>
                  <a:pt x="0" y="37"/>
                </a:moveTo>
                <a:lnTo>
                  <a:pt x="2" y="26"/>
                </a:lnTo>
                <a:lnTo>
                  <a:pt x="5" y="17"/>
                </a:lnTo>
                <a:lnTo>
                  <a:pt x="7" y="9"/>
                </a:lnTo>
                <a:lnTo>
                  <a:pt x="11" y="5"/>
                </a:lnTo>
                <a:lnTo>
                  <a:pt x="17" y="0"/>
                </a:lnTo>
                <a:lnTo>
                  <a:pt x="24" y="0"/>
                </a:lnTo>
                <a:lnTo>
                  <a:pt x="30" y="0"/>
                </a:lnTo>
                <a:lnTo>
                  <a:pt x="34" y="3"/>
                </a:lnTo>
                <a:lnTo>
                  <a:pt x="39" y="5"/>
                </a:lnTo>
                <a:lnTo>
                  <a:pt x="43" y="9"/>
                </a:lnTo>
                <a:lnTo>
                  <a:pt x="45" y="13"/>
                </a:lnTo>
                <a:lnTo>
                  <a:pt x="47" y="20"/>
                </a:lnTo>
                <a:lnTo>
                  <a:pt x="47" y="28"/>
                </a:lnTo>
                <a:lnTo>
                  <a:pt x="49" y="37"/>
                </a:lnTo>
                <a:lnTo>
                  <a:pt x="47" y="49"/>
                </a:lnTo>
                <a:lnTo>
                  <a:pt x="45" y="58"/>
                </a:lnTo>
                <a:lnTo>
                  <a:pt x="43" y="64"/>
                </a:lnTo>
                <a:lnTo>
                  <a:pt x="39" y="71"/>
                </a:lnTo>
                <a:lnTo>
                  <a:pt x="32" y="73"/>
                </a:lnTo>
                <a:lnTo>
                  <a:pt x="24" y="75"/>
                </a:lnTo>
                <a:lnTo>
                  <a:pt x="17" y="75"/>
                </a:lnTo>
                <a:lnTo>
                  <a:pt x="13" y="71"/>
                </a:lnTo>
                <a:lnTo>
                  <a:pt x="9" y="66"/>
                </a:lnTo>
                <a:lnTo>
                  <a:pt x="5" y="60"/>
                </a:lnTo>
                <a:lnTo>
                  <a:pt x="2" y="49"/>
                </a:lnTo>
                <a:lnTo>
                  <a:pt x="0" y="37"/>
                </a:lnTo>
                <a:close/>
                <a:moveTo>
                  <a:pt x="11" y="37"/>
                </a:moveTo>
                <a:lnTo>
                  <a:pt x="11" y="47"/>
                </a:lnTo>
                <a:lnTo>
                  <a:pt x="13" y="56"/>
                </a:lnTo>
                <a:lnTo>
                  <a:pt x="15" y="62"/>
                </a:lnTo>
                <a:lnTo>
                  <a:pt x="19" y="66"/>
                </a:lnTo>
                <a:lnTo>
                  <a:pt x="24" y="66"/>
                </a:lnTo>
                <a:lnTo>
                  <a:pt x="30" y="66"/>
                </a:lnTo>
                <a:lnTo>
                  <a:pt x="34" y="62"/>
                </a:lnTo>
                <a:lnTo>
                  <a:pt x="36" y="56"/>
                </a:lnTo>
                <a:lnTo>
                  <a:pt x="39" y="47"/>
                </a:lnTo>
                <a:lnTo>
                  <a:pt x="39" y="37"/>
                </a:lnTo>
                <a:lnTo>
                  <a:pt x="39" y="26"/>
                </a:lnTo>
                <a:lnTo>
                  <a:pt x="36" y="20"/>
                </a:lnTo>
                <a:lnTo>
                  <a:pt x="34" y="13"/>
                </a:lnTo>
                <a:lnTo>
                  <a:pt x="30" y="9"/>
                </a:lnTo>
                <a:lnTo>
                  <a:pt x="24" y="7"/>
                </a:lnTo>
                <a:lnTo>
                  <a:pt x="19" y="9"/>
                </a:lnTo>
                <a:lnTo>
                  <a:pt x="15" y="13"/>
                </a:lnTo>
                <a:lnTo>
                  <a:pt x="13" y="17"/>
                </a:lnTo>
                <a:lnTo>
                  <a:pt x="11" y="26"/>
                </a:lnTo>
                <a:lnTo>
                  <a:pt x="11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018" name="Freeform 82">
            <a:extLst>
              <a:ext uri="{FF2B5EF4-FFF2-40B4-BE49-F238E27FC236}">
                <a16:creationId xmlns:a16="http://schemas.microsoft.com/office/drawing/2014/main" id="{776B3CF3-DE20-4110-A4F9-6D239EE320F0}"/>
              </a:ext>
            </a:extLst>
          </p:cNvPr>
          <p:cNvSpPr>
            <a:spLocks/>
          </p:cNvSpPr>
          <p:nvPr/>
        </p:nvSpPr>
        <p:spPr bwMode="auto">
          <a:xfrm>
            <a:off x="3929063" y="5600700"/>
            <a:ext cx="49212" cy="77788"/>
          </a:xfrm>
          <a:custGeom>
            <a:avLst/>
            <a:gdLst>
              <a:gd name="T0" fmla="*/ 0 w 31"/>
              <a:gd name="T1" fmla="*/ 7 h 49"/>
              <a:gd name="T2" fmla="*/ 0 w 31"/>
              <a:gd name="T3" fmla="*/ 0 h 49"/>
              <a:gd name="T4" fmla="*/ 31 w 31"/>
              <a:gd name="T5" fmla="*/ 0 h 49"/>
              <a:gd name="T6" fmla="*/ 31 w 31"/>
              <a:gd name="T7" fmla="*/ 5 h 49"/>
              <a:gd name="T8" fmla="*/ 27 w 31"/>
              <a:gd name="T9" fmla="*/ 11 h 49"/>
              <a:gd name="T10" fmla="*/ 23 w 31"/>
              <a:gd name="T11" fmla="*/ 17 h 49"/>
              <a:gd name="T12" fmla="*/ 19 w 31"/>
              <a:gd name="T13" fmla="*/ 26 h 49"/>
              <a:gd name="T14" fmla="*/ 17 w 31"/>
              <a:gd name="T15" fmla="*/ 34 h 49"/>
              <a:gd name="T16" fmla="*/ 14 w 31"/>
              <a:gd name="T17" fmla="*/ 41 h 49"/>
              <a:gd name="T18" fmla="*/ 14 w 31"/>
              <a:gd name="T19" fmla="*/ 49 h 49"/>
              <a:gd name="T20" fmla="*/ 8 w 31"/>
              <a:gd name="T21" fmla="*/ 49 h 49"/>
              <a:gd name="T22" fmla="*/ 8 w 31"/>
              <a:gd name="T23" fmla="*/ 43 h 49"/>
              <a:gd name="T24" fmla="*/ 10 w 31"/>
              <a:gd name="T25" fmla="*/ 34 h 49"/>
              <a:gd name="T26" fmla="*/ 12 w 31"/>
              <a:gd name="T27" fmla="*/ 26 h 49"/>
              <a:gd name="T28" fmla="*/ 17 w 31"/>
              <a:gd name="T29" fmla="*/ 19 h 49"/>
              <a:gd name="T30" fmla="*/ 21 w 31"/>
              <a:gd name="T31" fmla="*/ 11 h 49"/>
              <a:gd name="T32" fmla="*/ 25 w 31"/>
              <a:gd name="T33" fmla="*/ 7 h 49"/>
              <a:gd name="T34" fmla="*/ 0 w 31"/>
              <a:gd name="T35" fmla="*/ 7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" h="49">
                <a:moveTo>
                  <a:pt x="0" y="7"/>
                </a:moveTo>
                <a:lnTo>
                  <a:pt x="0" y="0"/>
                </a:lnTo>
                <a:lnTo>
                  <a:pt x="31" y="0"/>
                </a:lnTo>
                <a:lnTo>
                  <a:pt x="31" y="5"/>
                </a:lnTo>
                <a:lnTo>
                  <a:pt x="27" y="11"/>
                </a:lnTo>
                <a:lnTo>
                  <a:pt x="23" y="17"/>
                </a:lnTo>
                <a:lnTo>
                  <a:pt x="19" y="26"/>
                </a:lnTo>
                <a:lnTo>
                  <a:pt x="17" y="34"/>
                </a:lnTo>
                <a:lnTo>
                  <a:pt x="14" y="41"/>
                </a:lnTo>
                <a:lnTo>
                  <a:pt x="14" y="49"/>
                </a:lnTo>
                <a:lnTo>
                  <a:pt x="8" y="49"/>
                </a:lnTo>
                <a:lnTo>
                  <a:pt x="8" y="43"/>
                </a:lnTo>
                <a:lnTo>
                  <a:pt x="10" y="34"/>
                </a:lnTo>
                <a:lnTo>
                  <a:pt x="12" y="26"/>
                </a:lnTo>
                <a:lnTo>
                  <a:pt x="17" y="19"/>
                </a:lnTo>
                <a:lnTo>
                  <a:pt x="21" y="11"/>
                </a:lnTo>
                <a:lnTo>
                  <a:pt x="25" y="7"/>
                </a:lnTo>
                <a:lnTo>
                  <a:pt x="0" y="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019" name="Line 83">
            <a:extLst>
              <a:ext uri="{FF2B5EF4-FFF2-40B4-BE49-F238E27FC236}">
                <a16:creationId xmlns:a16="http://schemas.microsoft.com/office/drawing/2014/main" id="{2086C963-722D-4D2C-9C4B-61DEEDD423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75138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20" name="Line 84">
            <a:extLst>
              <a:ext uri="{FF2B5EF4-FFF2-40B4-BE49-F238E27FC236}">
                <a16:creationId xmlns:a16="http://schemas.microsoft.com/office/drawing/2014/main" id="{E5637122-CEBF-4C74-956D-1703D7720D8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5138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21" name="Line 85">
            <a:extLst>
              <a:ext uri="{FF2B5EF4-FFF2-40B4-BE49-F238E27FC236}">
                <a16:creationId xmlns:a16="http://schemas.microsoft.com/office/drawing/2014/main" id="{053CEAA6-3225-4175-A1BA-CC28D10DF9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18025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22" name="Line 86">
            <a:extLst>
              <a:ext uri="{FF2B5EF4-FFF2-40B4-BE49-F238E27FC236}">
                <a16:creationId xmlns:a16="http://schemas.microsoft.com/office/drawing/2014/main" id="{E4CF43C4-0DC3-4A13-8796-1D657A9F0D4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8025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23" name="Line 87">
            <a:extLst>
              <a:ext uri="{FF2B5EF4-FFF2-40B4-BE49-F238E27FC236}">
                <a16:creationId xmlns:a16="http://schemas.microsoft.com/office/drawing/2014/main" id="{17869C66-10BC-4FE6-888C-E88F264084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91063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24" name="Line 88">
            <a:extLst>
              <a:ext uri="{FF2B5EF4-FFF2-40B4-BE49-F238E27FC236}">
                <a16:creationId xmlns:a16="http://schemas.microsoft.com/office/drawing/2014/main" id="{9B9CDE2C-3B7A-414E-8234-B3ED395CC9C0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1063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25" name="Line 89">
            <a:extLst>
              <a:ext uri="{FF2B5EF4-FFF2-40B4-BE49-F238E27FC236}">
                <a16:creationId xmlns:a16="http://schemas.microsoft.com/office/drawing/2014/main" id="{8EC9DA71-184F-4247-ACD9-353B59DA50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1238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26" name="Line 90">
            <a:extLst>
              <a:ext uri="{FF2B5EF4-FFF2-40B4-BE49-F238E27FC236}">
                <a16:creationId xmlns:a16="http://schemas.microsoft.com/office/drawing/2014/main" id="{00D0D27D-F031-42BC-B99C-EFA26048E2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1238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27" name="Line 91">
            <a:extLst>
              <a:ext uri="{FF2B5EF4-FFF2-40B4-BE49-F238E27FC236}">
                <a16:creationId xmlns:a16="http://schemas.microsoft.com/office/drawing/2014/main" id="{C3690D35-FEB4-442D-82A3-5B3FA22556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32363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28" name="Line 92">
            <a:extLst>
              <a:ext uri="{FF2B5EF4-FFF2-40B4-BE49-F238E27FC236}">
                <a16:creationId xmlns:a16="http://schemas.microsoft.com/office/drawing/2014/main" id="{AB9B2493-FFD8-48EB-8FF6-1D5D1675B72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2363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29" name="Line 93">
            <a:extLst>
              <a:ext uri="{FF2B5EF4-FFF2-40B4-BE49-F238E27FC236}">
                <a16:creationId xmlns:a16="http://schemas.microsoft.com/office/drawing/2014/main" id="{9B50838C-68B6-43B4-B076-D1F23506DB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4438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30" name="Line 94">
            <a:extLst>
              <a:ext uri="{FF2B5EF4-FFF2-40B4-BE49-F238E27FC236}">
                <a16:creationId xmlns:a16="http://schemas.microsoft.com/office/drawing/2014/main" id="{0CD35395-7C7B-4A11-9738-763A82B7BC2D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4438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31" name="Line 95">
            <a:extLst>
              <a:ext uri="{FF2B5EF4-FFF2-40B4-BE49-F238E27FC236}">
                <a16:creationId xmlns:a16="http://schemas.microsoft.com/office/drawing/2014/main" id="{6C3BF699-E82B-484F-91B5-4950F016CE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2225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32" name="Line 96">
            <a:extLst>
              <a:ext uri="{FF2B5EF4-FFF2-40B4-BE49-F238E27FC236}">
                <a16:creationId xmlns:a16="http://schemas.microsoft.com/office/drawing/2014/main" id="{0D4D40BC-106B-4282-BA2F-4C4F719D35C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2225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33" name="Line 97">
            <a:extLst>
              <a:ext uri="{FF2B5EF4-FFF2-40B4-BE49-F238E27FC236}">
                <a16:creationId xmlns:a16="http://schemas.microsoft.com/office/drawing/2014/main" id="{61FC68E0-9473-443B-8825-A0839152A0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72075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34" name="Line 98">
            <a:extLst>
              <a:ext uri="{FF2B5EF4-FFF2-40B4-BE49-F238E27FC236}">
                <a16:creationId xmlns:a16="http://schemas.microsoft.com/office/drawing/2014/main" id="{3FAD4813-9C8A-4622-B02F-DE5FC749ED0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2075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35" name="Line 99">
            <a:extLst>
              <a:ext uri="{FF2B5EF4-FFF2-40B4-BE49-F238E27FC236}">
                <a16:creationId xmlns:a16="http://schemas.microsoft.com/office/drawing/2014/main" id="{71DAA8C7-EE2A-44A8-B649-324EA57FDD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36" name="Line 100">
            <a:extLst>
              <a:ext uri="{FF2B5EF4-FFF2-40B4-BE49-F238E27FC236}">
                <a16:creationId xmlns:a16="http://schemas.microsoft.com/office/drawing/2014/main" id="{E985AB58-AA2E-4BE9-B51F-8E98D3680053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7163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37" name="Line 101">
            <a:extLst>
              <a:ext uri="{FF2B5EF4-FFF2-40B4-BE49-F238E27FC236}">
                <a16:creationId xmlns:a16="http://schemas.microsoft.com/office/drawing/2014/main" id="{7A369F8C-6C8F-41AC-8046-073CA1D7F7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5483225"/>
            <a:ext cx="0" cy="571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38" name="Line 102">
            <a:extLst>
              <a:ext uri="{FF2B5EF4-FFF2-40B4-BE49-F238E27FC236}">
                <a16:creationId xmlns:a16="http://schemas.microsoft.com/office/drawing/2014/main" id="{4DBC1094-97E4-451F-A98F-D07ADAB2E7F1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7163" y="1416050"/>
            <a:ext cx="0" cy="539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39" name="Freeform 103">
            <a:extLst>
              <a:ext uri="{FF2B5EF4-FFF2-40B4-BE49-F238E27FC236}">
                <a16:creationId xmlns:a16="http://schemas.microsoft.com/office/drawing/2014/main" id="{D432771F-90A3-4C3F-A052-7A708D7823FC}"/>
              </a:ext>
            </a:extLst>
          </p:cNvPr>
          <p:cNvSpPr>
            <a:spLocks/>
          </p:cNvSpPr>
          <p:nvPr/>
        </p:nvSpPr>
        <p:spPr bwMode="auto">
          <a:xfrm>
            <a:off x="5135563" y="5661025"/>
            <a:ext cx="39687" cy="115888"/>
          </a:xfrm>
          <a:custGeom>
            <a:avLst/>
            <a:gdLst>
              <a:gd name="T0" fmla="*/ 25 w 25"/>
              <a:gd name="T1" fmla="*/ 73 h 73"/>
              <a:gd name="T2" fmla="*/ 17 w 25"/>
              <a:gd name="T3" fmla="*/ 73 h 73"/>
              <a:gd name="T4" fmla="*/ 17 w 25"/>
              <a:gd name="T5" fmla="*/ 15 h 73"/>
              <a:gd name="T6" fmla="*/ 13 w 25"/>
              <a:gd name="T7" fmla="*/ 20 h 73"/>
              <a:gd name="T8" fmla="*/ 8 w 25"/>
              <a:gd name="T9" fmla="*/ 22 h 73"/>
              <a:gd name="T10" fmla="*/ 4 w 25"/>
              <a:gd name="T11" fmla="*/ 26 h 73"/>
              <a:gd name="T12" fmla="*/ 0 w 25"/>
              <a:gd name="T13" fmla="*/ 28 h 73"/>
              <a:gd name="T14" fmla="*/ 0 w 25"/>
              <a:gd name="T15" fmla="*/ 17 h 73"/>
              <a:gd name="T16" fmla="*/ 6 w 25"/>
              <a:gd name="T17" fmla="*/ 15 h 73"/>
              <a:gd name="T18" fmla="*/ 13 w 25"/>
              <a:gd name="T19" fmla="*/ 9 h 73"/>
              <a:gd name="T20" fmla="*/ 17 w 25"/>
              <a:gd name="T21" fmla="*/ 5 h 73"/>
              <a:gd name="T22" fmla="*/ 21 w 25"/>
              <a:gd name="T23" fmla="*/ 0 h 73"/>
              <a:gd name="T24" fmla="*/ 25 w 25"/>
              <a:gd name="T25" fmla="*/ 0 h 73"/>
              <a:gd name="T26" fmla="*/ 25 w 25"/>
              <a:gd name="T27" fmla="*/ 73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" h="73">
                <a:moveTo>
                  <a:pt x="25" y="73"/>
                </a:moveTo>
                <a:lnTo>
                  <a:pt x="17" y="73"/>
                </a:lnTo>
                <a:lnTo>
                  <a:pt x="17" y="15"/>
                </a:lnTo>
                <a:lnTo>
                  <a:pt x="13" y="20"/>
                </a:lnTo>
                <a:lnTo>
                  <a:pt x="8" y="22"/>
                </a:lnTo>
                <a:lnTo>
                  <a:pt x="4" y="26"/>
                </a:lnTo>
                <a:lnTo>
                  <a:pt x="0" y="28"/>
                </a:lnTo>
                <a:lnTo>
                  <a:pt x="0" y="17"/>
                </a:lnTo>
                <a:lnTo>
                  <a:pt x="6" y="15"/>
                </a:lnTo>
                <a:lnTo>
                  <a:pt x="13" y="9"/>
                </a:lnTo>
                <a:lnTo>
                  <a:pt x="17" y="5"/>
                </a:lnTo>
                <a:lnTo>
                  <a:pt x="21" y="0"/>
                </a:lnTo>
                <a:lnTo>
                  <a:pt x="25" y="0"/>
                </a:lnTo>
                <a:lnTo>
                  <a:pt x="25" y="7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040" name="Freeform 104">
            <a:extLst>
              <a:ext uri="{FF2B5EF4-FFF2-40B4-BE49-F238E27FC236}">
                <a16:creationId xmlns:a16="http://schemas.microsoft.com/office/drawing/2014/main" id="{1CD39335-DE57-43DD-842F-9F005808741E}"/>
              </a:ext>
            </a:extLst>
          </p:cNvPr>
          <p:cNvSpPr>
            <a:spLocks noEditPoints="1"/>
          </p:cNvSpPr>
          <p:nvPr/>
        </p:nvSpPr>
        <p:spPr bwMode="auto">
          <a:xfrm>
            <a:off x="5213350" y="5661025"/>
            <a:ext cx="77788" cy="119063"/>
          </a:xfrm>
          <a:custGeom>
            <a:avLst/>
            <a:gdLst>
              <a:gd name="T0" fmla="*/ 0 w 49"/>
              <a:gd name="T1" fmla="*/ 37 h 75"/>
              <a:gd name="T2" fmla="*/ 2 w 49"/>
              <a:gd name="T3" fmla="*/ 26 h 75"/>
              <a:gd name="T4" fmla="*/ 4 w 49"/>
              <a:gd name="T5" fmla="*/ 17 h 75"/>
              <a:gd name="T6" fmla="*/ 6 w 49"/>
              <a:gd name="T7" fmla="*/ 9 h 75"/>
              <a:gd name="T8" fmla="*/ 10 w 49"/>
              <a:gd name="T9" fmla="*/ 5 h 75"/>
              <a:gd name="T10" fmla="*/ 17 w 49"/>
              <a:gd name="T11" fmla="*/ 0 h 75"/>
              <a:gd name="T12" fmla="*/ 23 w 49"/>
              <a:gd name="T13" fmla="*/ 0 h 75"/>
              <a:gd name="T14" fmla="*/ 29 w 49"/>
              <a:gd name="T15" fmla="*/ 0 h 75"/>
              <a:gd name="T16" fmla="*/ 34 w 49"/>
              <a:gd name="T17" fmla="*/ 3 h 75"/>
              <a:gd name="T18" fmla="*/ 38 w 49"/>
              <a:gd name="T19" fmla="*/ 5 h 75"/>
              <a:gd name="T20" fmla="*/ 42 w 49"/>
              <a:gd name="T21" fmla="*/ 9 h 75"/>
              <a:gd name="T22" fmla="*/ 44 w 49"/>
              <a:gd name="T23" fmla="*/ 13 h 75"/>
              <a:gd name="T24" fmla="*/ 46 w 49"/>
              <a:gd name="T25" fmla="*/ 20 h 75"/>
              <a:gd name="T26" fmla="*/ 46 w 49"/>
              <a:gd name="T27" fmla="*/ 28 h 75"/>
              <a:gd name="T28" fmla="*/ 49 w 49"/>
              <a:gd name="T29" fmla="*/ 37 h 75"/>
              <a:gd name="T30" fmla="*/ 46 w 49"/>
              <a:gd name="T31" fmla="*/ 49 h 75"/>
              <a:gd name="T32" fmla="*/ 44 w 49"/>
              <a:gd name="T33" fmla="*/ 58 h 75"/>
              <a:gd name="T34" fmla="*/ 42 w 49"/>
              <a:gd name="T35" fmla="*/ 64 h 75"/>
              <a:gd name="T36" fmla="*/ 38 w 49"/>
              <a:gd name="T37" fmla="*/ 71 h 75"/>
              <a:gd name="T38" fmla="*/ 32 w 49"/>
              <a:gd name="T39" fmla="*/ 73 h 75"/>
              <a:gd name="T40" fmla="*/ 23 w 49"/>
              <a:gd name="T41" fmla="*/ 75 h 75"/>
              <a:gd name="T42" fmla="*/ 17 w 49"/>
              <a:gd name="T43" fmla="*/ 75 h 75"/>
              <a:gd name="T44" fmla="*/ 12 w 49"/>
              <a:gd name="T45" fmla="*/ 71 h 75"/>
              <a:gd name="T46" fmla="*/ 8 w 49"/>
              <a:gd name="T47" fmla="*/ 66 h 75"/>
              <a:gd name="T48" fmla="*/ 4 w 49"/>
              <a:gd name="T49" fmla="*/ 60 h 75"/>
              <a:gd name="T50" fmla="*/ 2 w 49"/>
              <a:gd name="T51" fmla="*/ 49 h 75"/>
              <a:gd name="T52" fmla="*/ 0 w 49"/>
              <a:gd name="T53" fmla="*/ 37 h 75"/>
              <a:gd name="T54" fmla="*/ 10 w 49"/>
              <a:gd name="T55" fmla="*/ 37 h 75"/>
              <a:gd name="T56" fmla="*/ 10 w 49"/>
              <a:gd name="T57" fmla="*/ 47 h 75"/>
              <a:gd name="T58" fmla="*/ 10 w 49"/>
              <a:gd name="T59" fmla="*/ 56 h 75"/>
              <a:gd name="T60" fmla="*/ 15 w 49"/>
              <a:gd name="T61" fmla="*/ 62 h 75"/>
              <a:gd name="T62" fmla="*/ 19 w 49"/>
              <a:gd name="T63" fmla="*/ 66 h 75"/>
              <a:gd name="T64" fmla="*/ 23 w 49"/>
              <a:gd name="T65" fmla="*/ 66 h 75"/>
              <a:gd name="T66" fmla="*/ 29 w 49"/>
              <a:gd name="T67" fmla="*/ 66 h 75"/>
              <a:gd name="T68" fmla="*/ 34 w 49"/>
              <a:gd name="T69" fmla="*/ 62 h 75"/>
              <a:gd name="T70" fmla="*/ 36 w 49"/>
              <a:gd name="T71" fmla="*/ 56 h 75"/>
              <a:gd name="T72" fmla="*/ 38 w 49"/>
              <a:gd name="T73" fmla="*/ 47 h 75"/>
              <a:gd name="T74" fmla="*/ 38 w 49"/>
              <a:gd name="T75" fmla="*/ 37 h 75"/>
              <a:gd name="T76" fmla="*/ 38 w 49"/>
              <a:gd name="T77" fmla="*/ 26 h 75"/>
              <a:gd name="T78" fmla="*/ 36 w 49"/>
              <a:gd name="T79" fmla="*/ 20 h 75"/>
              <a:gd name="T80" fmla="*/ 34 w 49"/>
              <a:gd name="T81" fmla="*/ 13 h 75"/>
              <a:gd name="T82" fmla="*/ 29 w 49"/>
              <a:gd name="T83" fmla="*/ 9 h 75"/>
              <a:gd name="T84" fmla="*/ 23 w 49"/>
              <a:gd name="T85" fmla="*/ 7 h 75"/>
              <a:gd name="T86" fmla="*/ 19 w 49"/>
              <a:gd name="T87" fmla="*/ 9 h 75"/>
              <a:gd name="T88" fmla="*/ 15 w 49"/>
              <a:gd name="T89" fmla="*/ 13 h 75"/>
              <a:gd name="T90" fmla="*/ 12 w 49"/>
              <a:gd name="T91" fmla="*/ 17 h 75"/>
              <a:gd name="T92" fmla="*/ 10 w 49"/>
              <a:gd name="T93" fmla="*/ 26 h 75"/>
              <a:gd name="T94" fmla="*/ 10 w 49"/>
              <a:gd name="T95" fmla="*/ 3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9" h="75">
                <a:moveTo>
                  <a:pt x="0" y="37"/>
                </a:moveTo>
                <a:lnTo>
                  <a:pt x="2" y="26"/>
                </a:lnTo>
                <a:lnTo>
                  <a:pt x="4" y="17"/>
                </a:lnTo>
                <a:lnTo>
                  <a:pt x="6" y="9"/>
                </a:lnTo>
                <a:lnTo>
                  <a:pt x="10" y="5"/>
                </a:lnTo>
                <a:lnTo>
                  <a:pt x="17" y="0"/>
                </a:lnTo>
                <a:lnTo>
                  <a:pt x="23" y="0"/>
                </a:lnTo>
                <a:lnTo>
                  <a:pt x="29" y="0"/>
                </a:lnTo>
                <a:lnTo>
                  <a:pt x="34" y="3"/>
                </a:lnTo>
                <a:lnTo>
                  <a:pt x="38" y="5"/>
                </a:lnTo>
                <a:lnTo>
                  <a:pt x="42" y="9"/>
                </a:lnTo>
                <a:lnTo>
                  <a:pt x="44" y="13"/>
                </a:lnTo>
                <a:lnTo>
                  <a:pt x="46" y="20"/>
                </a:lnTo>
                <a:lnTo>
                  <a:pt x="46" y="28"/>
                </a:lnTo>
                <a:lnTo>
                  <a:pt x="49" y="37"/>
                </a:lnTo>
                <a:lnTo>
                  <a:pt x="46" y="49"/>
                </a:lnTo>
                <a:lnTo>
                  <a:pt x="44" y="58"/>
                </a:lnTo>
                <a:lnTo>
                  <a:pt x="42" y="64"/>
                </a:lnTo>
                <a:lnTo>
                  <a:pt x="38" y="71"/>
                </a:lnTo>
                <a:lnTo>
                  <a:pt x="32" y="73"/>
                </a:lnTo>
                <a:lnTo>
                  <a:pt x="23" y="75"/>
                </a:lnTo>
                <a:lnTo>
                  <a:pt x="17" y="75"/>
                </a:lnTo>
                <a:lnTo>
                  <a:pt x="12" y="71"/>
                </a:lnTo>
                <a:lnTo>
                  <a:pt x="8" y="66"/>
                </a:lnTo>
                <a:lnTo>
                  <a:pt x="4" y="60"/>
                </a:lnTo>
                <a:lnTo>
                  <a:pt x="2" y="49"/>
                </a:lnTo>
                <a:lnTo>
                  <a:pt x="0" y="37"/>
                </a:lnTo>
                <a:close/>
                <a:moveTo>
                  <a:pt x="10" y="37"/>
                </a:moveTo>
                <a:lnTo>
                  <a:pt x="10" y="47"/>
                </a:lnTo>
                <a:lnTo>
                  <a:pt x="10" y="56"/>
                </a:lnTo>
                <a:lnTo>
                  <a:pt x="15" y="62"/>
                </a:lnTo>
                <a:lnTo>
                  <a:pt x="19" y="66"/>
                </a:lnTo>
                <a:lnTo>
                  <a:pt x="23" y="66"/>
                </a:lnTo>
                <a:lnTo>
                  <a:pt x="29" y="66"/>
                </a:lnTo>
                <a:lnTo>
                  <a:pt x="34" y="62"/>
                </a:lnTo>
                <a:lnTo>
                  <a:pt x="36" y="56"/>
                </a:lnTo>
                <a:lnTo>
                  <a:pt x="38" y="47"/>
                </a:lnTo>
                <a:lnTo>
                  <a:pt x="38" y="37"/>
                </a:lnTo>
                <a:lnTo>
                  <a:pt x="38" y="26"/>
                </a:lnTo>
                <a:lnTo>
                  <a:pt x="36" y="20"/>
                </a:lnTo>
                <a:lnTo>
                  <a:pt x="34" y="13"/>
                </a:lnTo>
                <a:lnTo>
                  <a:pt x="29" y="9"/>
                </a:lnTo>
                <a:lnTo>
                  <a:pt x="23" y="7"/>
                </a:lnTo>
                <a:lnTo>
                  <a:pt x="19" y="9"/>
                </a:lnTo>
                <a:lnTo>
                  <a:pt x="15" y="13"/>
                </a:lnTo>
                <a:lnTo>
                  <a:pt x="12" y="17"/>
                </a:lnTo>
                <a:lnTo>
                  <a:pt x="10" y="26"/>
                </a:lnTo>
                <a:lnTo>
                  <a:pt x="10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041" name="Freeform 105">
            <a:extLst>
              <a:ext uri="{FF2B5EF4-FFF2-40B4-BE49-F238E27FC236}">
                <a16:creationId xmlns:a16="http://schemas.microsoft.com/office/drawing/2014/main" id="{83789E34-0148-43F6-81F3-4E409D066D9A}"/>
              </a:ext>
            </a:extLst>
          </p:cNvPr>
          <p:cNvSpPr>
            <a:spLocks noEditPoints="1"/>
          </p:cNvSpPr>
          <p:nvPr/>
        </p:nvSpPr>
        <p:spPr bwMode="auto">
          <a:xfrm>
            <a:off x="5300663" y="5600700"/>
            <a:ext cx="50800" cy="77788"/>
          </a:xfrm>
          <a:custGeom>
            <a:avLst/>
            <a:gdLst>
              <a:gd name="T0" fmla="*/ 6 w 32"/>
              <a:gd name="T1" fmla="*/ 19 h 49"/>
              <a:gd name="T2" fmla="*/ 2 w 32"/>
              <a:gd name="T3" fmla="*/ 15 h 49"/>
              <a:gd name="T4" fmla="*/ 2 w 32"/>
              <a:gd name="T5" fmla="*/ 7 h 49"/>
              <a:gd name="T6" fmla="*/ 11 w 32"/>
              <a:gd name="T7" fmla="*/ 0 h 49"/>
              <a:gd name="T8" fmla="*/ 21 w 32"/>
              <a:gd name="T9" fmla="*/ 0 h 49"/>
              <a:gd name="T10" fmla="*/ 30 w 32"/>
              <a:gd name="T11" fmla="*/ 7 h 49"/>
              <a:gd name="T12" fmla="*/ 30 w 32"/>
              <a:gd name="T13" fmla="*/ 15 h 49"/>
              <a:gd name="T14" fmla="*/ 25 w 32"/>
              <a:gd name="T15" fmla="*/ 19 h 49"/>
              <a:gd name="T16" fmla="*/ 28 w 32"/>
              <a:gd name="T17" fmla="*/ 24 h 49"/>
              <a:gd name="T18" fmla="*/ 32 w 32"/>
              <a:gd name="T19" fmla="*/ 30 h 49"/>
              <a:gd name="T20" fmla="*/ 32 w 32"/>
              <a:gd name="T21" fmla="*/ 41 h 49"/>
              <a:gd name="T22" fmla="*/ 23 w 32"/>
              <a:gd name="T23" fmla="*/ 49 h 49"/>
              <a:gd name="T24" fmla="*/ 11 w 32"/>
              <a:gd name="T25" fmla="*/ 49 h 49"/>
              <a:gd name="T26" fmla="*/ 2 w 32"/>
              <a:gd name="T27" fmla="*/ 41 h 49"/>
              <a:gd name="T28" fmla="*/ 0 w 32"/>
              <a:gd name="T29" fmla="*/ 30 h 49"/>
              <a:gd name="T30" fmla="*/ 6 w 32"/>
              <a:gd name="T31" fmla="*/ 24 h 49"/>
              <a:gd name="T32" fmla="*/ 8 w 32"/>
              <a:gd name="T33" fmla="*/ 11 h 49"/>
              <a:gd name="T34" fmla="*/ 11 w 32"/>
              <a:gd name="T35" fmla="*/ 17 h 49"/>
              <a:gd name="T36" fmla="*/ 17 w 32"/>
              <a:gd name="T37" fmla="*/ 19 h 49"/>
              <a:gd name="T38" fmla="*/ 21 w 32"/>
              <a:gd name="T39" fmla="*/ 17 h 49"/>
              <a:gd name="T40" fmla="*/ 23 w 32"/>
              <a:gd name="T41" fmla="*/ 13 h 49"/>
              <a:gd name="T42" fmla="*/ 21 w 32"/>
              <a:gd name="T43" fmla="*/ 7 h 49"/>
              <a:gd name="T44" fmla="*/ 17 w 32"/>
              <a:gd name="T45" fmla="*/ 5 h 49"/>
              <a:gd name="T46" fmla="*/ 11 w 32"/>
              <a:gd name="T47" fmla="*/ 7 h 49"/>
              <a:gd name="T48" fmla="*/ 8 w 32"/>
              <a:gd name="T49" fmla="*/ 11 h 49"/>
              <a:gd name="T50" fmla="*/ 6 w 32"/>
              <a:gd name="T51" fmla="*/ 36 h 49"/>
              <a:gd name="T52" fmla="*/ 8 w 32"/>
              <a:gd name="T53" fmla="*/ 41 h 49"/>
              <a:gd name="T54" fmla="*/ 13 w 32"/>
              <a:gd name="T55" fmla="*/ 45 h 49"/>
              <a:gd name="T56" fmla="*/ 21 w 32"/>
              <a:gd name="T57" fmla="*/ 43 h 49"/>
              <a:gd name="T58" fmla="*/ 25 w 32"/>
              <a:gd name="T59" fmla="*/ 38 h 49"/>
              <a:gd name="T60" fmla="*/ 25 w 32"/>
              <a:gd name="T61" fmla="*/ 30 h 49"/>
              <a:gd name="T62" fmla="*/ 19 w 32"/>
              <a:gd name="T63" fmla="*/ 26 h 49"/>
              <a:gd name="T64" fmla="*/ 13 w 32"/>
              <a:gd name="T65" fmla="*/ 26 h 49"/>
              <a:gd name="T66" fmla="*/ 6 w 32"/>
              <a:gd name="T67" fmla="*/ 3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2" h="49">
                <a:moveTo>
                  <a:pt x="8" y="22"/>
                </a:moveTo>
                <a:lnTo>
                  <a:pt x="6" y="19"/>
                </a:lnTo>
                <a:lnTo>
                  <a:pt x="4" y="17"/>
                </a:lnTo>
                <a:lnTo>
                  <a:pt x="2" y="15"/>
                </a:lnTo>
                <a:lnTo>
                  <a:pt x="2" y="13"/>
                </a:lnTo>
                <a:lnTo>
                  <a:pt x="2" y="7"/>
                </a:lnTo>
                <a:lnTo>
                  <a:pt x="6" y="2"/>
                </a:lnTo>
                <a:lnTo>
                  <a:pt x="11" y="0"/>
                </a:lnTo>
                <a:lnTo>
                  <a:pt x="17" y="0"/>
                </a:lnTo>
                <a:lnTo>
                  <a:pt x="21" y="0"/>
                </a:lnTo>
                <a:lnTo>
                  <a:pt x="25" y="2"/>
                </a:lnTo>
                <a:lnTo>
                  <a:pt x="30" y="7"/>
                </a:lnTo>
                <a:lnTo>
                  <a:pt x="30" y="13"/>
                </a:lnTo>
                <a:lnTo>
                  <a:pt x="30" y="15"/>
                </a:lnTo>
                <a:lnTo>
                  <a:pt x="28" y="17"/>
                </a:lnTo>
                <a:lnTo>
                  <a:pt x="25" y="19"/>
                </a:lnTo>
                <a:lnTo>
                  <a:pt x="23" y="22"/>
                </a:lnTo>
                <a:lnTo>
                  <a:pt x="28" y="24"/>
                </a:lnTo>
                <a:lnTo>
                  <a:pt x="30" y="26"/>
                </a:lnTo>
                <a:lnTo>
                  <a:pt x="32" y="30"/>
                </a:lnTo>
                <a:lnTo>
                  <a:pt x="32" y="34"/>
                </a:lnTo>
                <a:lnTo>
                  <a:pt x="32" y="41"/>
                </a:lnTo>
                <a:lnTo>
                  <a:pt x="28" y="45"/>
                </a:lnTo>
                <a:lnTo>
                  <a:pt x="23" y="49"/>
                </a:lnTo>
                <a:lnTo>
                  <a:pt x="17" y="49"/>
                </a:lnTo>
                <a:lnTo>
                  <a:pt x="11" y="49"/>
                </a:lnTo>
                <a:lnTo>
                  <a:pt x="4" y="45"/>
                </a:lnTo>
                <a:lnTo>
                  <a:pt x="2" y="41"/>
                </a:lnTo>
                <a:lnTo>
                  <a:pt x="0" y="34"/>
                </a:lnTo>
                <a:lnTo>
                  <a:pt x="0" y="30"/>
                </a:lnTo>
                <a:lnTo>
                  <a:pt x="2" y="26"/>
                </a:lnTo>
                <a:lnTo>
                  <a:pt x="6" y="24"/>
                </a:lnTo>
                <a:lnTo>
                  <a:pt x="8" y="22"/>
                </a:lnTo>
                <a:close/>
                <a:moveTo>
                  <a:pt x="8" y="11"/>
                </a:moveTo>
                <a:lnTo>
                  <a:pt x="8" y="15"/>
                </a:lnTo>
                <a:lnTo>
                  <a:pt x="11" y="17"/>
                </a:lnTo>
                <a:lnTo>
                  <a:pt x="13" y="19"/>
                </a:lnTo>
                <a:lnTo>
                  <a:pt x="17" y="19"/>
                </a:lnTo>
                <a:lnTo>
                  <a:pt x="19" y="19"/>
                </a:lnTo>
                <a:lnTo>
                  <a:pt x="21" y="17"/>
                </a:lnTo>
                <a:lnTo>
                  <a:pt x="23" y="15"/>
                </a:lnTo>
                <a:lnTo>
                  <a:pt x="23" y="13"/>
                </a:lnTo>
                <a:lnTo>
                  <a:pt x="23" y="9"/>
                </a:lnTo>
                <a:lnTo>
                  <a:pt x="21" y="7"/>
                </a:lnTo>
                <a:lnTo>
                  <a:pt x="19" y="5"/>
                </a:lnTo>
                <a:lnTo>
                  <a:pt x="17" y="5"/>
                </a:lnTo>
                <a:lnTo>
                  <a:pt x="13" y="5"/>
                </a:lnTo>
                <a:lnTo>
                  <a:pt x="11" y="7"/>
                </a:lnTo>
                <a:lnTo>
                  <a:pt x="8" y="9"/>
                </a:lnTo>
                <a:lnTo>
                  <a:pt x="8" y="11"/>
                </a:lnTo>
                <a:close/>
                <a:moveTo>
                  <a:pt x="6" y="34"/>
                </a:moveTo>
                <a:lnTo>
                  <a:pt x="6" y="36"/>
                </a:lnTo>
                <a:lnTo>
                  <a:pt x="8" y="38"/>
                </a:lnTo>
                <a:lnTo>
                  <a:pt x="8" y="41"/>
                </a:lnTo>
                <a:lnTo>
                  <a:pt x="11" y="43"/>
                </a:lnTo>
                <a:lnTo>
                  <a:pt x="13" y="45"/>
                </a:lnTo>
                <a:lnTo>
                  <a:pt x="17" y="45"/>
                </a:lnTo>
                <a:lnTo>
                  <a:pt x="21" y="43"/>
                </a:lnTo>
                <a:lnTo>
                  <a:pt x="23" y="41"/>
                </a:lnTo>
                <a:lnTo>
                  <a:pt x="25" y="38"/>
                </a:lnTo>
                <a:lnTo>
                  <a:pt x="25" y="34"/>
                </a:lnTo>
                <a:lnTo>
                  <a:pt x="25" y="30"/>
                </a:lnTo>
                <a:lnTo>
                  <a:pt x="23" y="28"/>
                </a:lnTo>
                <a:lnTo>
                  <a:pt x="19" y="26"/>
                </a:lnTo>
                <a:lnTo>
                  <a:pt x="17" y="24"/>
                </a:lnTo>
                <a:lnTo>
                  <a:pt x="13" y="26"/>
                </a:lnTo>
                <a:lnTo>
                  <a:pt x="8" y="28"/>
                </a:lnTo>
                <a:lnTo>
                  <a:pt x="6" y="30"/>
                </a:lnTo>
                <a:lnTo>
                  <a:pt x="6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042" name="Line 106">
            <a:extLst>
              <a:ext uri="{FF2B5EF4-FFF2-40B4-BE49-F238E27FC236}">
                <a16:creationId xmlns:a16="http://schemas.microsoft.com/office/drawing/2014/main" id="{0D25392D-82D5-4D28-8E11-206A79EB79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48325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43" name="Line 107">
            <a:extLst>
              <a:ext uri="{FF2B5EF4-FFF2-40B4-BE49-F238E27FC236}">
                <a16:creationId xmlns:a16="http://schemas.microsoft.com/office/drawing/2014/main" id="{1AA8C502-5763-4965-9A8B-444A5D2BBE68}"/>
              </a:ext>
            </a:extLst>
          </p:cNvPr>
          <p:cNvSpPr>
            <a:spLocks noChangeShapeType="1"/>
          </p:cNvSpPr>
          <p:nvPr/>
        </p:nvSpPr>
        <p:spPr bwMode="auto">
          <a:xfrm>
            <a:off x="5648325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44" name="Line 108">
            <a:extLst>
              <a:ext uri="{FF2B5EF4-FFF2-40B4-BE49-F238E27FC236}">
                <a16:creationId xmlns:a16="http://schemas.microsoft.com/office/drawing/2014/main" id="{85FB697C-325A-4EBF-B037-C45A8A768E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91213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45" name="Line 109">
            <a:extLst>
              <a:ext uri="{FF2B5EF4-FFF2-40B4-BE49-F238E27FC236}">
                <a16:creationId xmlns:a16="http://schemas.microsoft.com/office/drawing/2014/main" id="{DAA062B6-8358-4656-9B02-A65E099C1D37}"/>
              </a:ext>
            </a:extLst>
          </p:cNvPr>
          <p:cNvSpPr>
            <a:spLocks noChangeShapeType="1"/>
          </p:cNvSpPr>
          <p:nvPr/>
        </p:nvSpPr>
        <p:spPr bwMode="auto">
          <a:xfrm>
            <a:off x="5891213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46" name="Line 110">
            <a:extLst>
              <a:ext uri="{FF2B5EF4-FFF2-40B4-BE49-F238E27FC236}">
                <a16:creationId xmlns:a16="http://schemas.microsoft.com/office/drawing/2014/main" id="{0449A5F9-D8CB-4E58-9070-14BDD8C352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62663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47" name="Line 111">
            <a:extLst>
              <a:ext uri="{FF2B5EF4-FFF2-40B4-BE49-F238E27FC236}">
                <a16:creationId xmlns:a16="http://schemas.microsoft.com/office/drawing/2014/main" id="{86DE7060-D3EC-4B8A-899C-5DF3CA4525D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62663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48" name="Line 112">
            <a:extLst>
              <a:ext uri="{FF2B5EF4-FFF2-40B4-BE49-F238E27FC236}">
                <a16:creationId xmlns:a16="http://schemas.microsoft.com/office/drawing/2014/main" id="{CD02D1FD-7118-455F-A0CE-8B45DC9B8C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94425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49" name="Line 113">
            <a:extLst>
              <a:ext uri="{FF2B5EF4-FFF2-40B4-BE49-F238E27FC236}">
                <a16:creationId xmlns:a16="http://schemas.microsoft.com/office/drawing/2014/main" id="{AC8E5E9C-1AA7-4923-B6C4-F982A80989F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4425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50" name="Line 114">
            <a:extLst>
              <a:ext uri="{FF2B5EF4-FFF2-40B4-BE49-F238E27FC236}">
                <a16:creationId xmlns:a16="http://schemas.microsoft.com/office/drawing/2014/main" id="{36DC336C-07B3-422F-B5F1-B957755CFC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05550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51" name="Line 115">
            <a:extLst>
              <a:ext uri="{FF2B5EF4-FFF2-40B4-BE49-F238E27FC236}">
                <a16:creationId xmlns:a16="http://schemas.microsoft.com/office/drawing/2014/main" id="{E518BC82-2DBD-4121-9BFA-EF29DE05CE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305550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52" name="Line 116">
            <a:extLst>
              <a:ext uri="{FF2B5EF4-FFF2-40B4-BE49-F238E27FC236}">
                <a16:creationId xmlns:a16="http://schemas.microsoft.com/office/drawing/2014/main" id="{E79E549C-14CA-46FB-88AB-8DDFB38933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96038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53" name="Line 117">
            <a:extLst>
              <a:ext uri="{FF2B5EF4-FFF2-40B4-BE49-F238E27FC236}">
                <a16:creationId xmlns:a16="http://schemas.microsoft.com/office/drawing/2014/main" id="{E570C974-BAF1-4E95-8642-D8A2CEE3041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96038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54" name="Line 118">
            <a:extLst>
              <a:ext uri="{FF2B5EF4-FFF2-40B4-BE49-F238E27FC236}">
                <a16:creationId xmlns:a16="http://schemas.microsoft.com/office/drawing/2014/main" id="{F8F45BA5-6E50-4DC5-A07D-0BB896B313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3825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55" name="Line 119">
            <a:extLst>
              <a:ext uri="{FF2B5EF4-FFF2-40B4-BE49-F238E27FC236}">
                <a16:creationId xmlns:a16="http://schemas.microsoft.com/office/drawing/2014/main" id="{8EBE1897-B5B6-49C2-BEE9-90A8FF4647FD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3825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56" name="Line 120">
            <a:extLst>
              <a:ext uri="{FF2B5EF4-FFF2-40B4-BE49-F238E27FC236}">
                <a16:creationId xmlns:a16="http://schemas.microsoft.com/office/drawing/2014/main" id="{72CF23CE-26A9-4498-8681-CB10B1F17D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45263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57" name="Line 121">
            <a:extLst>
              <a:ext uri="{FF2B5EF4-FFF2-40B4-BE49-F238E27FC236}">
                <a16:creationId xmlns:a16="http://schemas.microsoft.com/office/drawing/2014/main" id="{A016620B-05A2-4A34-B22B-21B8AFB0FB5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45263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58" name="Line 122">
            <a:extLst>
              <a:ext uri="{FF2B5EF4-FFF2-40B4-BE49-F238E27FC236}">
                <a16:creationId xmlns:a16="http://schemas.microsoft.com/office/drawing/2014/main" id="{CDA0B47F-6789-4EEF-943F-1E3A30D875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8763" y="5510213"/>
            <a:ext cx="0" cy="301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59" name="Line 123">
            <a:extLst>
              <a:ext uri="{FF2B5EF4-FFF2-40B4-BE49-F238E27FC236}">
                <a16:creationId xmlns:a16="http://schemas.microsoft.com/office/drawing/2014/main" id="{680B1533-9783-45EF-9DE3-BB19A42BFC5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8763" y="1416050"/>
            <a:ext cx="0" cy="269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60" name="Line 124">
            <a:extLst>
              <a:ext uri="{FF2B5EF4-FFF2-40B4-BE49-F238E27FC236}">
                <a16:creationId xmlns:a16="http://schemas.microsoft.com/office/drawing/2014/main" id="{08F054AD-BAA8-40C9-864E-7FC60FC447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8763" y="5483225"/>
            <a:ext cx="0" cy="571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61" name="Line 125">
            <a:extLst>
              <a:ext uri="{FF2B5EF4-FFF2-40B4-BE49-F238E27FC236}">
                <a16:creationId xmlns:a16="http://schemas.microsoft.com/office/drawing/2014/main" id="{C0D271FF-AFBF-4F57-82C9-2B9B9596CD1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8763" y="1416050"/>
            <a:ext cx="0" cy="539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62" name="Freeform 126">
            <a:extLst>
              <a:ext uri="{FF2B5EF4-FFF2-40B4-BE49-F238E27FC236}">
                <a16:creationId xmlns:a16="http://schemas.microsoft.com/office/drawing/2014/main" id="{0EBCB384-B5FC-41D2-B3A5-7079D26CAC2B}"/>
              </a:ext>
            </a:extLst>
          </p:cNvPr>
          <p:cNvSpPr>
            <a:spLocks/>
          </p:cNvSpPr>
          <p:nvPr/>
        </p:nvSpPr>
        <p:spPr bwMode="auto">
          <a:xfrm>
            <a:off x="6507163" y="5661025"/>
            <a:ext cx="41275" cy="115888"/>
          </a:xfrm>
          <a:custGeom>
            <a:avLst/>
            <a:gdLst>
              <a:gd name="T0" fmla="*/ 26 w 26"/>
              <a:gd name="T1" fmla="*/ 73 h 73"/>
              <a:gd name="T2" fmla="*/ 17 w 26"/>
              <a:gd name="T3" fmla="*/ 73 h 73"/>
              <a:gd name="T4" fmla="*/ 17 w 26"/>
              <a:gd name="T5" fmla="*/ 15 h 73"/>
              <a:gd name="T6" fmla="*/ 13 w 26"/>
              <a:gd name="T7" fmla="*/ 20 h 73"/>
              <a:gd name="T8" fmla="*/ 9 w 26"/>
              <a:gd name="T9" fmla="*/ 22 h 73"/>
              <a:gd name="T10" fmla="*/ 4 w 26"/>
              <a:gd name="T11" fmla="*/ 26 h 73"/>
              <a:gd name="T12" fmla="*/ 0 w 26"/>
              <a:gd name="T13" fmla="*/ 28 h 73"/>
              <a:gd name="T14" fmla="*/ 0 w 26"/>
              <a:gd name="T15" fmla="*/ 17 h 73"/>
              <a:gd name="T16" fmla="*/ 7 w 26"/>
              <a:gd name="T17" fmla="*/ 15 h 73"/>
              <a:gd name="T18" fmla="*/ 13 w 26"/>
              <a:gd name="T19" fmla="*/ 9 h 73"/>
              <a:gd name="T20" fmla="*/ 17 w 26"/>
              <a:gd name="T21" fmla="*/ 5 h 73"/>
              <a:gd name="T22" fmla="*/ 21 w 26"/>
              <a:gd name="T23" fmla="*/ 0 h 73"/>
              <a:gd name="T24" fmla="*/ 26 w 26"/>
              <a:gd name="T25" fmla="*/ 0 h 73"/>
              <a:gd name="T26" fmla="*/ 26 w 26"/>
              <a:gd name="T27" fmla="*/ 73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" h="73">
                <a:moveTo>
                  <a:pt x="26" y="73"/>
                </a:moveTo>
                <a:lnTo>
                  <a:pt x="17" y="73"/>
                </a:lnTo>
                <a:lnTo>
                  <a:pt x="17" y="15"/>
                </a:lnTo>
                <a:lnTo>
                  <a:pt x="13" y="20"/>
                </a:lnTo>
                <a:lnTo>
                  <a:pt x="9" y="22"/>
                </a:lnTo>
                <a:lnTo>
                  <a:pt x="4" y="26"/>
                </a:lnTo>
                <a:lnTo>
                  <a:pt x="0" y="28"/>
                </a:lnTo>
                <a:lnTo>
                  <a:pt x="0" y="17"/>
                </a:lnTo>
                <a:lnTo>
                  <a:pt x="7" y="15"/>
                </a:lnTo>
                <a:lnTo>
                  <a:pt x="13" y="9"/>
                </a:lnTo>
                <a:lnTo>
                  <a:pt x="17" y="5"/>
                </a:lnTo>
                <a:lnTo>
                  <a:pt x="21" y="0"/>
                </a:lnTo>
                <a:lnTo>
                  <a:pt x="26" y="0"/>
                </a:lnTo>
                <a:lnTo>
                  <a:pt x="26" y="7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063" name="Freeform 127">
            <a:extLst>
              <a:ext uri="{FF2B5EF4-FFF2-40B4-BE49-F238E27FC236}">
                <a16:creationId xmlns:a16="http://schemas.microsoft.com/office/drawing/2014/main" id="{89236A21-423D-4773-BEEC-B8C70886FDDE}"/>
              </a:ext>
            </a:extLst>
          </p:cNvPr>
          <p:cNvSpPr>
            <a:spLocks noEditPoints="1"/>
          </p:cNvSpPr>
          <p:nvPr/>
        </p:nvSpPr>
        <p:spPr bwMode="auto">
          <a:xfrm>
            <a:off x="6584950" y="5661025"/>
            <a:ext cx="77788" cy="119063"/>
          </a:xfrm>
          <a:custGeom>
            <a:avLst/>
            <a:gdLst>
              <a:gd name="T0" fmla="*/ 0 w 49"/>
              <a:gd name="T1" fmla="*/ 37 h 75"/>
              <a:gd name="T2" fmla="*/ 2 w 49"/>
              <a:gd name="T3" fmla="*/ 26 h 75"/>
              <a:gd name="T4" fmla="*/ 2 w 49"/>
              <a:gd name="T5" fmla="*/ 17 h 75"/>
              <a:gd name="T6" fmla="*/ 6 w 49"/>
              <a:gd name="T7" fmla="*/ 9 h 75"/>
              <a:gd name="T8" fmla="*/ 11 w 49"/>
              <a:gd name="T9" fmla="*/ 5 h 75"/>
              <a:gd name="T10" fmla="*/ 17 w 49"/>
              <a:gd name="T11" fmla="*/ 0 h 75"/>
              <a:gd name="T12" fmla="*/ 23 w 49"/>
              <a:gd name="T13" fmla="*/ 0 h 75"/>
              <a:gd name="T14" fmla="*/ 30 w 49"/>
              <a:gd name="T15" fmla="*/ 0 h 75"/>
              <a:gd name="T16" fmla="*/ 34 w 49"/>
              <a:gd name="T17" fmla="*/ 3 h 75"/>
              <a:gd name="T18" fmla="*/ 38 w 49"/>
              <a:gd name="T19" fmla="*/ 5 h 75"/>
              <a:gd name="T20" fmla="*/ 43 w 49"/>
              <a:gd name="T21" fmla="*/ 9 h 75"/>
              <a:gd name="T22" fmla="*/ 45 w 49"/>
              <a:gd name="T23" fmla="*/ 13 h 75"/>
              <a:gd name="T24" fmla="*/ 47 w 49"/>
              <a:gd name="T25" fmla="*/ 20 h 75"/>
              <a:gd name="T26" fmla="*/ 47 w 49"/>
              <a:gd name="T27" fmla="*/ 28 h 75"/>
              <a:gd name="T28" fmla="*/ 49 w 49"/>
              <a:gd name="T29" fmla="*/ 37 h 75"/>
              <a:gd name="T30" fmla="*/ 47 w 49"/>
              <a:gd name="T31" fmla="*/ 49 h 75"/>
              <a:gd name="T32" fmla="*/ 45 w 49"/>
              <a:gd name="T33" fmla="*/ 58 h 75"/>
              <a:gd name="T34" fmla="*/ 43 w 49"/>
              <a:gd name="T35" fmla="*/ 64 h 75"/>
              <a:gd name="T36" fmla="*/ 38 w 49"/>
              <a:gd name="T37" fmla="*/ 71 h 75"/>
              <a:gd name="T38" fmla="*/ 32 w 49"/>
              <a:gd name="T39" fmla="*/ 73 h 75"/>
              <a:gd name="T40" fmla="*/ 23 w 49"/>
              <a:gd name="T41" fmla="*/ 75 h 75"/>
              <a:gd name="T42" fmla="*/ 17 w 49"/>
              <a:gd name="T43" fmla="*/ 75 h 75"/>
              <a:gd name="T44" fmla="*/ 13 w 49"/>
              <a:gd name="T45" fmla="*/ 71 h 75"/>
              <a:gd name="T46" fmla="*/ 9 w 49"/>
              <a:gd name="T47" fmla="*/ 66 h 75"/>
              <a:gd name="T48" fmla="*/ 4 w 49"/>
              <a:gd name="T49" fmla="*/ 60 h 75"/>
              <a:gd name="T50" fmla="*/ 2 w 49"/>
              <a:gd name="T51" fmla="*/ 49 h 75"/>
              <a:gd name="T52" fmla="*/ 0 w 49"/>
              <a:gd name="T53" fmla="*/ 37 h 75"/>
              <a:gd name="T54" fmla="*/ 11 w 49"/>
              <a:gd name="T55" fmla="*/ 37 h 75"/>
              <a:gd name="T56" fmla="*/ 11 w 49"/>
              <a:gd name="T57" fmla="*/ 47 h 75"/>
              <a:gd name="T58" fmla="*/ 11 w 49"/>
              <a:gd name="T59" fmla="*/ 56 h 75"/>
              <a:gd name="T60" fmla="*/ 13 w 49"/>
              <a:gd name="T61" fmla="*/ 62 h 75"/>
              <a:gd name="T62" fmla="*/ 19 w 49"/>
              <a:gd name="T63" fmla="*/ 66 h 75"/>
              <a:gd name="T64" fmla="*/ 23 w 49"/>
              <a:gd name="T65" fmla="*/ 66 h 75"/>
              <a:gd name="T66" fmla="*/ 30 w 49"/>
              <a:gd name="T67" fmla="*/ 66 h 75"/>
              <a:gd name="T68" fmla="*/ 34 w 49"/>
              <a:gd name="T69" fmla="*/ 62 h 75"/>
              <a:gd name="T70" fmla="*/ 36 w 49"/>
              <a:gd name="T71" fmla="*/ 56 h 75"/>
              <a:gd name="T72" fmla="*/ 38 w 49"/>
              <a:gd name="T73" fmla="*/ 47 h 75"/>
              <a:gd name="T74" fmla="*/ 38 w 49"/>
              <a:gd name="T75" fmla="*/ 37 h 75"/>
              <a:gd name="T76" fmla="*/ 38 w 49"/>
              <a:gd name="T77" fmla="*/ 26 h 75"/>
              <a:gd name="T78" fmla="*/ 36 w 49"/>
              <a:gd name="T79" fmla="*/ 20 h 75"/>
              <a:gd name="T80" fmla="*/ 34 w 49"/>
              <a:gd name="T81" fmla="*/ 13 h 75"/>
              <a:gd name="T82" fmla="*/ 30 w 49"/>
              <a:gd name="T83" fmla="*/ 9 h 75"/>
              <a:gd name="T84" fmla="*/ 23 w 49"/>
              <a:gd name="T85" fmla="*/ 7 h 75"/>
              <a:gd name="T86" fmla="*/ 19 w 49"/>
              <a:gd name="T87" fmla="*/ 9 h 75"/>
              <a:gd name="T88" fmla="*/ 15 w 49"/>
              <a:gd name="T89" fmla="*/ 13 h 75"/>
              <a:gd name="T90" fmla="*/ 11 w 49"/>
              <a:gd name="T91" fmla="*/ 17 h 75"/>
              <a:gd name="T92" fmla="*/ 11 w 49"/>
              <a:gd name="T93" fmla="*/ 26 h 75"/>
              <a:gd name="T94" fmla="*/ 11 w 49"/>
              <a:gd name="T95" fmla="*/ 3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9" h="75">
                <a:moveTo>
                  <a:pt x="0" y="37"/>
                </a:moveTo>
                <a:lnTo>
                  <a:pt x="2" y="26"/>
                </a:lnTo>
                <a:lnTo>
                  <a:pt x="2" y="17"/>
                </a:lnTo>
                <a:lnTo>
                  <a:pt x="6" y="9"/>
                </a:lnTo>
                <a:lnTo>
                  <a:pt x="11" y="5"/>
                </a:lnTo>
                <a:lnTo>
                  <a:pt x="17" y="0"/>
                </a:lnTo>
                <a:lnTo>
                  <a:pt x="23" y="0"/>
                </a:lnTo>
                <a:lnTo>
                  <a:pt x="30" y="0"/>
                </a:lnTo>
                <a:lnTo>
                  <a:pt x="34" y="3"/>
                </a:lnTo>
                <a:lnTo>
                  <a:pt x="38" y="5"/>
                </a:lnTo>
                <a:lnTo>
                  <a:pt x="43" y="9"/>
                </a:lnTo>
                <a:lnTo>
                  <a:pt x="45" y="13"/>
                </a:lnTo>
                <a:lnTo>
                  <a:pt x="47" y="20"/>
                </a:lnTo>
                <a:lnTo>
                  <a:pt x="47" y="28"/>
                </a:lnTo>
                <a:lnTo>
                  <a:pt x="49" y="37"/>
                </a:lnTo>
                <a:lnTo>
                  <a:pt x="47" y="49"/>
                </a:lnTo>
                <a:lnTo>
                  <a:pt x="45" y="58"/>
                </a:lnTo>
                <a:lnTo>
                  <a:pt x="43" y="64"/>
                </a:lnTo>
                <a:lnTo>
                  <a:pt x="38" y="71"/>
                </a:lnTo>
                <a:lnTo>
                  <a:pt x="32" y="73"/>
                </a:lnTo>
                <a:lnTo>
                  <a:pt x="23" y="75"/>
                </a:lnTo>
                <a:lnTo>
                  <a:pt x="17" y="75"/>
                </a:lnTo>
                <a:lnTo>
                  <a:pt x="13" y="71"/>
                </a:lnTo>
                <a:lnTo>
                  <a:pt x="9" y="66"/>
                </a:lnTo>
                <a:lnTo>
                  <a:pt x="4" y="60"/>
                </a:lnTo>
                <a:lnTo>
                  <a:pt x="2" y="49"/>
                </a:lnTo>
                <a:lnTo>
                  <a:pt x="0" y="37"/>
                </a:lnTo>
                <a:close/>
                <a:moveTo>
                  <a:pt x="11" y="37"/>
                </a:moveTo>
                <a:lnTo>
                  <a:pt x="11" y="47"/>
                </a:lnTo>
                <a:lnTo>
                  <a:pt x="11" y="56"/>
                </a:lnTo>
                <a:lnTo>
                  <a:pt x="13" y="62"/>
                </a:lnTo>
                <a:lnTo>
                  <a:pt x="19" y="66"/>
                </a:lnTo>
                <a:lnTo>
                  <a:pt x="23" y="66"/>
                </a:lnTo>
                <a:lnTo>
                  <a:pt x="30" y="66"/>
                </a:lnTo>
                <a:lnTo>
                  <a:pt x="34" y="62"/>
                </a:lnTo>
                <a:lnTo>
                  <a:pt x="36" y="56"/>
                </a:lnTo>
                <a:lnTo>
                  <a:pt x="38" y="47"/>
                </a:lnTo>
                <a:lnTo>
                  <a:pt x="38" y="37"/>
                </a:lnTo>
                <a:lnTo>
                  <a:pt x="38" y="26"/>
                </a:lnTo>
                <a:lnTo>
                  <a:pt x="36" y="20"/>
                </a:lnTo>
                <a:lnTo>
                  <a:pt x="34" y="13"/>
                </a:lnTo>
                <a:lnTo>
                  <a:pt x="30" y="9"/>
                </a:lnTo>
                <a:lnTo>
                  <a:pt x="23" y="7"/>
                </a:lnTo>
                <a:lnTo>
                  <a:pt x="19" y="9"/>
                </a:lnTo>
                <a:lnTo>
                  <a:pt x="15" y="13"/>
                </a:lnTo>
                <a:lnTo>
                  <a:pt x="11" y="17"/>
                </a:lnTo>
                <a:lnTo>
                  <a:pt x="11" y="26"/>
                </a:lnTo>
                <a:lnTo>
                  <a:pt x="11" y="3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064" name="Freeform 128">
            <a:extLst>
              <a:ext uri="{FF2B5EF4-FFF2-40B4-BE49-F238E27FC236}">
                <a16:creationId xmlns:a16="http://schemas.microsoft.com/office/drawing/2014/main" id="{DB1F6915-20EB-40A6-9E62-A3133BF5528D}"/>
              </a:ext>
            </a:extLst>
          </p:cNvPr>
          <p:cNvSpPr>
            <a:spLocks noEditPoints="1"/>
          </p:cNvSpPr>
          <p:nvPr/>
        </p:nvSpPr>
        <p:spPr bwMode="auto">
          <a:xfrm>
            <a:off x="6672263" y="5600700"/>
            <a:ext cx="50800" cy="77788"/>
          </a:xfrm>
          <a:custGeom>
            <a:avLst/>
            <a:gdLst>
              <a:gd name="T0" fmla="*/ 2 w 32"/>
              <a:gd name="T1" fmla="*/ 36 h 49"/>
              <a:gd name="T2" fmla="*/ 7 w 32"/>
              <a:gd name="T3" fmla="*/ 36 h 49"/>
              <a:gd name="T4" fmla="*/ 9 w 32"/>
              <a:gd name="T5" fmla="*/ 41 h 49"/>
              <a:gd name="T6" fmla="*/ 11 w 32"/>
              <a:gd name="T7" fmla="*/ 43 h 49"/>
              <a:gd name="T8" fmla="*/ 13 w 32"/>
              <a:gd name="T9" fmla="*/ 45 h 49"/>
              <a:gd name="T10" fmla="*/ 15 w 32"/>
              <a:gd name="T11" fmla="*/ 45 h 49"/>
              <a:gd name="T12" fmla="*/ 17 w 32"/>
              <a:gd name="T13" fmla="*/ 45 h 49"/>
              <a:gd name="T14" fmla="*/ 19 w 32"/>
              <a:gd name="T15" fmla="*/ 43 h 49"/>
              <a:gd name="T16" fmla="*/ 22 w 32"/>
              <a:gd name="T17" fmla="*/ 41 h 49"/>
              <a:gd name="T18" fmla="*/ 24 w 32"/>
              <a:gd name="T19" fmla="*/ 41 h 49"/>
              <a:gd name="T20" fmla="*/ 24 w 32"/>
              <a:gd name="T21" fmla="*/ 36 h 49"/>
              <a:gd name="T22" fmla="*/ 26 w 32"/>
              <a:gd name="T23" fmla="*/ 34 h 49"/>
              <a:gd name="T24" fmla="*/ 26 w 32"/>
              <a:gd name="T25" fmla="*/ 30 h 49"/>
              <a:gd name="T26" fmla="*/ 26 w 32"/>
              <a:gd name="T27" fmla="*/ 26 h 49"/>
              <a:gd name="T28" fmla="*/ 26 w 32"/>
              <a:gd name="T29" fmla="*/ 26 h 49"/>
              <a:gd name="T30" fmla="*/ 26 w 32"/>
              <a:gd name="T31" fmla="*/ 26 h 49"/>
              <a:gd name="T32" fmla="*/ 24 w 32"/>
              <a:gd name="T33" fmla="*/ 28 h 49"/>
              <a:gd name="T34" fmla="*/ 22 w 32"/>
              <a:gd name="T35" fmla="*/ 30 h 49"/>
              <a:gd name="T36" fmla="*/ 19 w 32"/>
              <a:gd name="T37" fmla="*/ 32 h 49"/>
              <a:gd name="T38" fmla="*/ 15 w 32"/>
              <a:gd name="T39" fmla="*/ 32 h 49"/>
              <a:gd name="T40" fmla="*/ 9 w 32"/>
              <a:gd name="T41" fmla="*/ 30 h 49"/>
              <a:gd name="T42" fmla="*/ 5 w 32"/>
              <a:gd name="T43" fmla="*/ 28 h 49"/>
              <a:gd name="T44" fmla="*/ 2 w 32"/>
              <a:gd name="T45" fmla="*/ 22 h 49"/>
              <a:gd name="T46" fmla="*/ 0 w 32"/>
              <a:gd name="T47" fmla="*/ 15 h 49"/>
              <a:gd name="T48" fmla="*/ 2 w 32"/>
              <a:gd name="T49" fmla="*/ 9 h 49"/>
              <a:gd name="T50" fmla="*/ 5 w 32"/>
              <a:gd name="T51" fmla="*/ 5 h 49"/>
              <a:gd name="T52" fmla="*/ 9 w 32"/>
              <a:gd name="T53" fmla="*/ 0 h 49"/>
              <a:gd name="T54" fmla="*/ 15 w 32"/>
              <a:gd name="T55" fmla="*/ 0 h 49"/>
              <a:gd name="T56" fmla="*/ 19 w 32"/>
              <a:gd name="T57" fmla="*/ 0 h 49"/>
              <a:gd name="T58" fmla="*/ 24 w 32"/>
              <a:gd name="T59" fmla="*/ 2 h 49"/>
              <a:gd name="T60" fmla="*/ 28 w 32"/>
              <a:gd name="T61" fmla="*/ 5 h 49"/>
              <a:gd name="T62" fmla="*/ 30 w 32"/>
              <a:gd name="T63" fmla="*/ 9 h 49"/>
              <a:gd name="T64" fmla="*/ 32 w 32"/>
              <a:gd name="T65" fmla="*/ 15 h 49"/>
              <a:gd name="T66" fmla="*/ 32 w 32"/>
              <a:gd name="T67" fmla="*/ 24 h 49"/>
              <a:gd name="T68" fmla="*/ 32 w 32"/>
              <a:gd name="T69" fmla="*/ 32 h 49"/>
              <a:gd name="T70" fmla="*/ 30 w 32"/>
              <a:gd name="T71" fmla="*/ 38 h 49"/>
              <a:gd name="T72" fmla="*/ 28 w 32"/>
              <a:gd name="T73" fmla="*/ 43 h 49"/>
              <a:gd name="T74" fmla="*/ 24 w 32"/>
              <a:gd name="T75" fmla="*/ 47 h 49"/>
              <a:gd name="T76" fmla="*/ 19 w 32"/>
              <a:gd name="T77" fmla="*/ 49 h 49"/>
              <a:gd name="T78" fmla="*/ 15 w 32"/>
              <a:gd name="T79" fmla="*/ 49 h 49"/>
              <a:gd name="T80" fmla="*/ 11 w 32"/>
              <a:gd name="T81" fmla="*/ 49 h 49"/>
              <a:gd name="T82" fmla="*/ 7 w 32"/>
              <a:gd name="T83" fmla="*/ 47 h 49"/>
              <a:gd name="T84" fmla="*/ 2 w 32"/>
              <a:gd name="T85" fmla="*/ 43 h 49"/>
              <a:gd name="T86" fmla="*/ 2 w 32"/>
              <a:gd name="T87" fmla="*/ 36 h 49"/>
              <a:gd name="T88" fmla="*/ 26 w 32"/>
              <a:gd name="T89" fmla="*/ 15 h 49"/>
              <a:gd name="T90" fmla="*/ 26 w 32"/>
              <a:gd name="T91" fmla="*/ 11 h 49"/>
              <a:gd name="T92" fmla="*/ 24 w 32"/>
              <a:gd name="T93" fmla="*/ 7 h 49"/>
              <a:gd name="T94" fmla="*/ 19 w 32"/>
              <a:gd name="T95" fmla="*/ 5 h 49"/>
              <a:gd name="T96" fmla="*/ 17 w 32"/>
              <a:gd name="T97" fmla="*/ 5 h 49"/>
              <a:gd name="T98" fmla="*/ 13 w 32"/>
              <a:gd name="T99" fmla="*/ 5 h 49"/>
              <a:gd name="T100" fmla="*/ 9 w 32"/>
              <a:gd name="T101" fmla="*/ 9 h 49"/>
              <a:gd name="T102" fmla="*/ 7 w 32"/>
              <a:gd name="T103" fmla="*/ 11 h 49"/>
              <a:gd name="T104" fmla="*/ 7 w 32"/>
              <a:gd name="T105" fmla="*/ 15 h 49"/>
              <a:gd name="T106" fmla="*/ 7 w 32"/>
              <a:gd name="T107" fmla="*/ 19 h 49"/>
              <a:gd name="T108" fmla="*/ 9 w 32"/>
              <a:gd name="T109" fmla="*/ 24 h 49"/>
              <a:gd name="T110" fmla="*/ 13 w 32"/>
              <a:gd name="T111" fmla="*/ 26 h 49"/>
              <a:gd name="T112" fmla="*/ 17 w 32"/>
              <a:gd name="T113" fmla="*/ 26 h 49"/>
              <a:gd name="T114" fmla="*/ 19 w 32"/>
              <a:gd name="T115" fmla="*/ 26 h 49"/>
              <a:gd name="T116" fmla="*/ 24 w 32"/>
              <a:gd name="T117" fmla="*/ 24 h 49"/>
              <a:gd name="T118" fmla="*/ 26 w 32"/>
              <a:gd name="T119" fmla="*/ 19 h 49"/>
              <a:gd name="T120" fmla="*/ 26 w 32"/>
              <a:gd name="T121" fmla="*/ 15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2" h="49">
                <a:moveTo>
                  <a:pt x="2" y="36"/>
                </a:moveTo>
                <a:lnTo>
                  <a:pt x="7" y="36"/>
                </a:lnTo>
                <a:lnTo>
                  <a:pt x="9" y="41"/>
                </a:lnTo>
                <a:lnTo>
                  <a:pt x="11" y="43"/>
                </a:lnTo>
                <a:lnTo>
                  <a:pt x="13" y="45"/>
                </a:lnTo>
                <a:lnTo>
                  <a:pt x="15" y="45"/>
                </a:lnTo>
                <a:lnTo>
                  <a:pt x="17" y="45"/>
                </a:lnTo>
                <a:lnTo>
                  <a:pt x="19" y="43"/>
                </a:lnTo>
                <a:lnTo>
                  <a:pt x="22" y="41"/>
                </a:lnTo>
                <a:lnTo>
                  <a:pt x="24" y="41"/>
                </a:lnTo>
                <a:lnTo>
                  <a:pt x="24" y="36"/>
                </a:lnTo>
                <a:lnTo>
                  <a:pt x="26" y="34"/>
                </a:lnTo>
                <a:lnTo>
                  <a:pt x="26" y="30"/>
                </a:lnTo>
                <a:lnTo>
                  <a:pt x="26" y="26"/>
                </a:lnTo>
                <a:lnTo>
                  <a:pt x="26" y="26"/>
                </a:lnTo>
                <a:lnTo>
                  <a:pt x="26" y="26"/>
                </a:lnTo>
                <a:lnTo>
                  <a:pt x="24" y="28"/>
                </a:lnTo>
                <a:lnTo>
                  <a:pt x="22" y="30"/>
                </a:lnTo>
                <a:lnTo>
                  <a:pt x="19" y="32"/>
                </a:lnTo>
                <a:lnTo>
                  <a:pt x="15" y="32"/>
                </a:lnTo>
                <a:lnTo>
                  <a:pt x="9" y="30"/>
                </a:lnTo>
                <a:lnTo>
                  <a:pt x="5" y="28"/>
                </a:lnTo>
                <a:lnTo>
                  <a:pt x="2" y="22"/>
                </a:lnTo>
                <a:lnTo>
                  <a:pt x="0" y="15"/>
                </a:lnTo>
                <a:lnTo>
                  <a:pt x="2" y="9"/>
                </a:lnTo>
                <a:lnTo>
                  <a:pt x="5" y="5"/>
                </a:lnTo>
                <a:lnTo>
                  <a:pt x="9" y="0"/>
                </a:lnTo>
                <a:lnTo>
                  <a:pt x="15" y="0"/>
                </a:lnTo>
                <a:lnTo>
                  <a:pt x="19" y="0"/>
                </a:lnTo>
                <a:lnTo>
                  <a:pt x="24" y="2"/>
                </a:lnTo>
                <a:lnTo>
                  <a:pt x="28" y="5"/>
                </a:lnTo>
                <a:lnTo>
                  <a:pt x="30" y="9"/>
                </a:lnTo>
                <a:lnTo>
                  <a:pt x="32" y="15"/>
                </a:lnTo>
                <a:lnTo>
                  <a:pt x="32" y="24"/>
                </a:lnTo>
                <a:lnTo>
                  <a:pt x="32" y="32"/>
                </a:lnTo>
                <a:lnTo>
                  <a:pt x="30" y="38"/>
                </a:lnTo>
                <a:lnTo>
                  <a:pt x="28" y="43"/>
                </a:lnTo>
                <a:lnTo>
                  <a:pt x="24" y="47"/>
                </a:lnTo>
                <a:lnTo>
                  <a:pt x="19" y="49"/>
                </a:lnTo>
                <a:lnTo>
                  <a:pt x="15" y="49"/>
                </a:lnTo>
                <a:lnTo>
                  <a:pt x="11" y="49"/>
                </a:lnTo>
                <a:lnTo>
                  <a:pt x="7" y="47"/>
                </a:lnTo>
                <a:lnTo>
                  <a:pt x="2" y="43"/>
                </a:lnTo>
                <a:lnTo>
                  <a:pt x="2" y="36"/>
                </a:lnTo>
                <a:close/>
                <a:moveTo>
                  <a:pt x="26" y="15"/>
                </a:moveTo>
                <a:lnTo>
                  <a:pt x="26" y="11"/>
                </a:lnTo>
                <a:lnTo>
                  <a:pt x="24" y="7"/>
                </a:lnTo>
                <a:lnTo>
                  <a:pt x="19" y="5"/>
                </a:lnTo>
                <a:lnTo>
                  <a:pt x="17" y="5"/>
                </a:lnTo>
                <a:lnTo>
                  <a:pt x="13" y="5"/>
                </a:lnTo>
                <a:lnTo>
                  <a:pt x="9" y="9"/>
                </a:lnTo>
                <a:lnTo>
                  <a:pt x="7" y="11"/>
                </a:lnTo>
                <a:lnTo>
                  <a:pt x="7" y="15"/>
                </a:lnTo>
                <a:lnTo>
                  <a:pt x="7" y="19"/>
                </a:lnTo>
                <a:lnTo>
                  <a:pt x="9" y="24"/>
                </a:lnTo>
                <a:lnTo>
                  <a:pt x="13" y="26"/>
                </a:lnTo>
                <a:lnTo>
                  <a:pt x="17" y="26"/>
                </a:lnTo>
                <a:lnTo>
                  <a:pt x="19" y="26"/>
                </a:lnTo>
                <a:lnTo>
                  <a:pt x="24" y="24"/>
                </a:lnTo>
                <a:lnTo>
                  <a:pt x="26" y="19"/>
                </a:lnTo>
                <a:lnTo>
                  <a:pt x="26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065" name="Line 129">
            <a:extLst>
              <a:ext uri="{FF2B5EF4-FFF2-40B4-BE49-F238E27FC236}">
                <a16:creationId xmlns:a16="http://schemas.microsoft.com/office/drawing/2014/main" id="{E3DD741B-8CD6-41E2-9397-61CBF0EA690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5540375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66" name="Line 130">
            <a:extLst>
              <a:ext uri="{FF2B5EF4-FFF2-40B4-BE49-F238E27FC236}">
                <a16:creationId xmlns:a16="http://schemas.microsoft.com/office/drawing/2014/main" id="{A5E2C7FC-6181-4E5A-885D-78B1097309F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5540375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67" name="Line 131">
            <a:extLst>
              <a:ext uri="{FF2B5EF4-FFF2-40B4-BE49-F238E27FC236}">
                <a16:creationId xmlns:a16="http://schemas.microsoft.com/office/drawing/2014/main" id="{94C58D64-CD49-47DB-BD72-98A3CA9C717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5540375"/>
            <a:ext cx="5397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68" name="Line 132">
            <a:extLst>
              <a:ext uri="{FF2B5EF4-FFF2-40B4-BE49-F238E27FC236}">
                <a16:creationId xmlns:a16="http://schemas.microsoft.com/office/drawing/2014/main" id="{437FE94A-4841-4B76-8461-D06FE8C202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4788" y="5540375"/>
            <a:ext cx="5397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69" name="Freeform 133">
            <a:extLst>
              <a:ext uri="{FF2B5EF4-FFF2-40B4-BE49-F238E27FC236}">
                <a16:creationId xmlns:a16="http://schemas.microsoft.com/office/drawing/2014/main" id="{2AD2EBA3-927B-4BB7-8B81-64036E757175}"/>
              </a:ext>
            </a:extLst>
          </p:cNvPr>
          <p:cNvSpPr>
            <a:spLocks/>
          </p:cNvSpPr>
          <p:nvPr/>
        </p:nvSpPr>
        <p:spPr bwMode="auto">
          <a:xfrm>
            <a:off x="796925" y="5483225"/>
            <a:ext cx="42863" cy="114300"/>
          </a:xfrm>
          <a:custGeom>
            <a:avLst/>
            <a:gdLst>
              <a:gd name="T0" fmla="*/ 27 w 27"/>
              <a:gd name="T1" fmla="*/ 72 h 72"/>
              <a:gd name="T2" fmla="*/ 17 w 27"/>
              <a:gd name="T3" fmla="*/ 72 h 72"/>
              <a:gd name="T4" fmla="*/ 17 w 27"/>
              <a:gd name="T5" fmla="*/ 15 h 72"/>
              <a:gd name="T6" fmla="*/ 15 w 27"/>
              <a:gd name="T7" fmla="*/ 19 h 72"/>
              <a:gd name="T8" fmla="*/ 8 w 27"/>
              <a:gd name="T9" fmla="*/ 21 h 72"/>
              <a:gd name="T10" fmla="*/ 4 w 27"/>
              <a:gd name="T11" fmla="*/ 25 h 72"/>
              <a:gd name="T12" fmla="*/ 0 w 27"/>
              <a:gd name="T13" fmla="*/ 28 h 72"/>
              <a:gd name="T14" fmla="*/ 0 w 27"/>
              <a:gd name="T15" fmla="*/ 17 h 72"/>
              <a:gd name="T16" fmla="*/ 6 w 27"/>
              <a:gd name="T17" fmla="*/ 15 h 72"/>
              <a:gd name="T18" fmla="*/ 12 w 27"/>
              <a:gd name="T19" fmla="*/ 8 h 72"/>
              <a:gd name="T20" fmla="*/ 17 w 27"/>
              <a:gd name="T21" fmla="*/ 4 h 72"/>
              <a:gd name="T22" fmla="*/ 21 w 27"/>
              <a:gd name="T23" fmla="*/ 0 h 72"/>
              <a:gd name="T24" fmla="*/ 27 w 27"/>
              <a:gd name="T25" fmla="*/ 0 h 72"/>
              <a:gd name="T26" fmla="*/ 27 w 27"/>
              <a:gd name="T27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7" h="72">
                <a:moveTo>
                  <a:pt x="27" y="72"/>
                </a:moveTo>
                <a:lnTo>
                  <a:pt x="17" y="72"/>
                </a:lnTo>
                <a:lnTo>
                  <a:pt x="17" y="15"/>
                </a:lnTo>
                <a:lnTo>
                  <a:pt x="15" y="19"/>
                </a:lnTo>
                <a:lnTo>
                  <a:pt x="8" y="21"/>
                </a:lnTo>
                <a:lnTo>
                  <a:pt x="4" y="25"/>
                </a:lnTo>
                <a:lnTo>
                  <a:pt x="0" y="28"/>
                </a:lnTo>
                <a:lnTo>
                  <a:pt x="0" y="17"/>
                </a:lnTo>
                <a:lnTo>
                  <a:pt x="6" y="15"/>
                </a:lnTo>
                <a:lnTo>
                  <a:pt x="12" y="8"/>
                </a:lnTo>
                <a:lnTo>
                  <a:pt x="17" y="4"/>
                </a:lnTo>
                <a:lnTo>
                  <a:pt x="21" y="0"/>
                </a:lnTo>
                <a:lnTo>
                  <a:pt x="27" y="0"/>
                </a:lnTo>
                <a:lnTo>
                  <a:pt x="27" y="7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070" name="Freeform 134">
            <a:extLst>
              <a:ext uri="{FF2B5EF4-FFF2-40B4-BE49-F238E27FC236}">
                <a16:creationId xmlns:a16="http://schemas.microsoft.com/office/drawing/2014/main" id="{777F972C-EF9D-4CD5-AA7F-5540E1383DE9}"/>
              </a:ext>
            </a:extLst>
          </p:cNvPr>
          <p:cNvSpPr>
            <a:spLocks noEditPoints="1"/>
          </p:cNvSpPr>
          <p:nvPr/>
        </p:nvSpPr>
        <p:spPr bwMode="auto">
          <a:xfrm>
            <a:off x="873125" y="5483225"/>
            <a:ext cx="77788" cy="117475"/>
          </a:xfrm>
          <a:custGeom>
            <a:avLst/>
            <a:gdLst>
              <a:gd name="T0" fmla="*/ 0 w 49"/>
              <a:gd name="T1" fmla="*/ 36 h 74"/>
              <a:gd name="T2" fmla="*/ 3 w 49"/>
              <a:gd name="T3" fmla="*/ 25 h 74"/>
              <a:gd name="T4" fmla="*/ 5 w 49"/>
              <a:gd name="T5" fmla="*/ 17 h 74"/>
              <a:gd name="T6" fmla="*/ 7 w 49"/>
              <a:gd name="T7" fmla="*/ 8 h 74"/>
              <a:gd name="T8" fmla="*/ 11 w 49"/>
              <a:gd name="T9" fmla="*/ 4 h 74"/>
              <a:gd name="T10" fmla="*/ 17 w 49"/>
              <a:gd name="T11" fmla="*/ 0 h 74"/>
              <a:gd name="T12" fmla="*/ 26 w 49"/>
              <a:gd name="T13" fmla="*/ 0 h 74"/>
              <a:gd name="T14" fmla="*/ 30 w 49"/>
              <a:gd name="T15" fmla="*/ 0 h 74"/>
              <a:gd name="T16" fmla="*/ 37 w 49"/>
              <a:gd name="T17" fmla="*/ 2 h 74"/>
              <a:gd name="T18" fmla="*/ 39 w 49"/>
              <a:gd name="T19" fmla="*/ 4 h 74"/>
              <a:gd name="T20" fmla="*/ 43 w 49"/>
              <a:gd name="T21" fmla="*/ 8 h 74"/>
              <a:gd name="T22" fmla="*/ 45 w 49"/>
              <a:gd name="T23" fmla="*/ 13 h 74"/>
              <a:gd name="T24" fmla="*/ 47 w 49"/>
              <a:gd name="T25" fmla="*/ 19 h 74"/>
              <a:gd name="T26" fmla="*/ 49 w 49"/>
              <a:gd name="T27" fmla="*/ 28 h 74"/>
              <a:gd name="T28" fmla="*/ 49 w 49"/>
              <a:gd name="T29" fmla="*/ 36 h 74"/>
              <a:gd name="T30" fmla="*/ 49 w 49"/>
              <a:gd name="T31" fmla="*/ 49 h 74"/>
              <a:gd name="T32" fmla="*/ 47 w 49"/>
              <a:gd name="T33" fmla="*/ 57 h 74"/>
              <a:gd name="T34" fmla="*/ 43 w 49"/>
              <a:gd name="T35" fmla="*/ 64 h 74"/>
              <a:gd name="T36" fmla="*/ 39 w 49"/>
              <a:gd name="T37" fmla="*/ 70 h 74"/>
              <a:gd name="T38" fmla="*/ 32 w 49"/>
              <a:gd name="T39" fmla="*/ 72 h 74"/>
              <a:gd name="T40" fmla="*/ 26 w 49"/>
              <a:gd name="T41" fmla="*/ 74 h 74"/>
              <a:gd name="T42" fmla="*/ 20 w 49"/>
              <a:gd name="T43" fmla="*/ 74 h 74"/>
              <a:gd name="T44" fmla="*/ 13 w 49"/>
              <a:gd name="T45" fmla="*/ 70 h 74"/>
              <a:gd name="T46" fmla="*/ 9 w 49"/>
              <a:gd name="T47" fmla="*/ 66 h 74"/>
              <a:gd name="T48" fmla="*/ 5 w 49"/>
              <a:gd name="T49" fmla="*/ 59 h 74"/>
              <a:gd name="T50" fmla="*/ 3 w 49"/>
              <a:gd name="T51" fmla="*/ 49 h 74"/>
              <a:gd name="T52" fmla="*/ 0 w 49"/>
              <a:gd name="T53" fmla="*/ 36 h 74"/>
              <a:gd name="T54" fmla="*/ 11 w 49"/>
              <a:gd name="T55" fmla="*/ 36 h 74"/>
              <a:gd name="T56" fmla="*/ 11 w 49"/>
              <a:gd name="T57" fmla="*/ 47 h 74"/>
              <a:gd name="T58" fmla="*/ 13 w 49"/>
              <a:gd name="T59" fmla="*/ 55 h 74"/>
              <a:gd name="T60" fmla="*/ 15 w 49"/>
              <a:gd name="T61" fmla="*/ 62 h 74"/>
              <a:gd name="T62" fmla="*/ 20 w 49"/>
              <a:gd name="T63" fmla="*/ 66 h 74"/>
              <a:gd name="T64" fmla="*/ 26 w 49"/>
              <a:gd name="T65" fmla="*/ 66 h 74"/>
              <a:gd name="T66" fmla="*/ 30 w 49"/>
              <a:gd name="T67" fmla="*/ 66 h 74"/>
              <a:gd name="T68" fmla="*/ 37 w 49"/>
              <a:gd name="T69" fmla="*/ 62 h 74"/>
              <a:gd name="T70" fmla="*/ 39 w 49"/>
              <a:gd name="T71" fmla="*/ 55 h 74"/>
              <a:gd name="T72" fmla="*/ 39 w 49"/>
              <a:gd name="T73" fmla="*/ 47 h 74"/>
              <a:gd name="T74" fmla="*/ 41 w 49"/>
              <a:gd name="T75" fmla="*/ 36 h 74"/>
              <a:gd name="T76" fmla="*/ 39 w 49"/>
              <a:gd name="T77" fmla="*/ 25 h 74"/>
              <a:gd name="T78" fmla="*/ 39 w 49"/>
              <a:gd name="T79" fmla="*/ 19 h 74"/>
              <a:gd name="T80" fmla="*/ 37 w 49"/>
              <a:gd name="T81" fmla="*/ 13 h 74"/>
              <a:gd name="T82" fmla="*/ 30 w 49"/>
              <a:gd name="T83" fmla="*/ 8 h 74"/>
              <a:gd name="T84" fmla="*/ 26 w 49"/>
              <a:gd name="T85" fmla="*/ 6 h 74"/>
              <a:gd name="T86" fmla="*/ 20 w 49"/>
              <a:gd name="T87" fmla="*/ 8 h 74"/>
              <a:gd name="T88" fmla="*/ 15 w 49"/>
              <a:gd name="T89" fmla="*/ 13 h 74"/>
              <a:gd name="T90" fmla="*/ 13 w 49"/>
              <a:gd name="T91" fmla="*/ 17 h 74"/>
              <a:gd name="T92" fmla="*/ 11 w 49"/>
              <a:gd name="T93" fmla="*/ 25 h 74"/>
              <a:gd name="T94" fmla="*/ 11 w 49"/>
              <a:gd name="T95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9" h="74">
                <a:moveTo>
                  <a:pt x="0" y="36"/>
                </a:moveTo>
                <a:lnTo>
                  <a:pt x="3" y="25"/>
                </a:lnTo>
                <a:lnTo>
                  <a:pt x="5" y="17"/>
                </a:lnTo>
                <a:lnTo>
                  <a:pt x="7" y="8"/>
                </a:lnTo>
                <a:lnTo>
                  <a:pt x="11" y="4"/>
                </a:lnTo>
                <a:lnTo>
                  <a:pt x="17" y="0"/>
                </a:lnTo>
                <a:lnTo>
                  <a:pt x="26" y="0"/>
                </a:lnTo>
                <a:lnTo>
                  <a:pt x="30" y="0"/>
                </a:lnTo>
                <a:lnTo>
                  <a:pt x="37" y="2"/>
                </a:lnTo>
                <a:lnTo>
                  <a:pt x="39" y="4"/>
                </a:lnTo>
                <a:lnTo>
                  <a:pt x="43" y="8"/>
                </a:lnTo>
                <a:lnTo>
                  <a:pt x="45" y="13"/>
                </a:lnTo>
                <a:lnTo>
                  <a:pt x="47" y="19"/>
                </a:lnTo>
                <a:lnTo>
                  <a:pt x="49" y="28"/>
                </a:lnTo>
                <a:lnTo>
                  <a:pt x="49" y="36"/>
                </a:lnTo>
                <a:lnTo>
                  <a:pt x="49" y="49"/>
                </a:lnTo>
                <a:lnTo>
                  <a:pt x="47" y="57"/>
                </a:lnTo>
                <a:lnTo>
                  <a:pt x="43" y="64"/>
                </a:lnTo>
                <a:lnTo>
                  <a:pt x="39" y="70"/>
                </a:lnTo>
                <a:lnTo>
                  <a:pt x="32" y="72"/>
                </a:lnTo>
                <a:lnTo>
                  <a:pt x="26" y="74"/>
                </a:lnTo>
                <a:lnTo>
                  <a:pt x="20" y="74"/>
                </a:lnTo>
                <a:lnTo>
                  <a:pt x="13" y="70"/>
                </a:lnTo>
                <a:lnTo>
                  <a:pt x="9" y="66"/>
                </a:lnTo>
                <a:lnTo>
                  <a:pt x="5" y="59"/>
                </a:lnTo>
                <a:lnTo>
                  <a:pt x="3" y="49"/>
                </a:lnTo>
                <a:lnTo>
                  <a:pt x="0" y="36"/>
                </a:lnTo>
                <a:close/>
                <a:moveTo>
                  <a:pt x="11" y="36"/>
                </a:moveTo>
                <a:lnTo>
                  <a:pt x="11" y="47"/>
                </a:lnTo>
                <a:lnTo>
                  <a:pt x="13" y="55"/>
                </a:lnTo>
                <a:lnTo>
                  <a:pt x="15" y="62"/>
                </a:lnTo>
                <a:lnTo>
                  <a:pt x="20" y="66"/>
                </a:lnTo>
                <a:lnTo>
                  <a:pt x="26" y="66"/>
                </a:lnTo>
                <a:lnTo>
                  <a:pt x="30" y="66"/>
                </a:lnTo>
                <a:lnTo>
                  <a:pt x="37" y="62"/>
                </a:lnTo>
                <a:lnTo>
                  <a:pt x="39" y="55"/>
                </a:lnTo>
                <a:lnTo>
                  <a:pt x="39" y="47"/>
                </a:lnTo>
                <a:lnTo>
                  <a:pt x="41" y="36"/>
                </a:lnTo>
                <a:lnTo>
                  <a:pt x="39" y="25"/>
                </a:lnTo>
                <a:lnTo>
                  <a:pt x="39" y="19"/>
                </a:lnTo>
                <a:lnTo>
                  <a:pt x="37" y="13"/>
                </a:lnTo>
                <a:lnTo>
                  <a:pt x="30" y="8"/>
                </a:lnTo>
                <a:lnTo>
                  <a:pt x="26" y="6"/>
                </a:lnTo>
                <a:lnTo>
                  <a:pt x="20" y="8"/>
                </a:lnTo>
                <a:lnTo>
                  <a:pt x="15" y="13"/>
                </a:lnTo>
                <a:lnTo>
                  <a:pt x="13" y="17"/>
                </a:lnTo>
                <a:lnTo>
                  <a:pt x="11" y="25"/>
                </a:lnTo>
                <a:lnTo>
                  <a:pt x="11" y="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071" name="Rectangle 135">
            <a:extLst>
              <a:ext uri="{FF2B5EF4-FFF2-40B4-BE49-F238E27FC236}">
                <a16:creationId xmlns:a16="http://schemas.microsoft.com/office/drawing/2014/main" id="{6269BBFD-D28C-4DFC-BAF5-E301BABC3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025" y="5465763"/>
            <a:ext cx="30163" cy="1111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072" name="Freeform 136">
            <a:extLst>
              <a:ext uri="{FF2B5EF4-FFF2-40B4-BE49-F238E27FC236}">
                <a16:creationId xmlns:a16="http://schemas.microsoft.com/office/drawing/2014/main" id="{EBD468E0-A557-4167-AA3A-4DF0F269CD0A}"/>
              </a:ext>
            </a:extLst>
          </p:cNvPr>
          <p:cNvSpPr>
            <a:spLocks/>
          </p:cNvSpPr>
          <p:nvPr/>
        </p:nvSpPr>
        <p:spPr bwMode="auto">
          <a:xfrm>
            <a:off x="998538" y="5422900"/>
            <a:ext cx="50800" cy="77788"/>
          </a:xfrm>
          <a:custGeom>
            <a:avLst/>
            <a:gdLst>
              <a:gd name="T0" fmla="*/ 32 w 32"/>
              <a:gd name="T1" fmla="*/ 42 h 49"/>
              <a:gd name="T2" fmla="*/ 32 w 32"/>
              <a:gd name="T3" fmla="*/ 49 h 49"/>
              <a:gd name="T4" fmla="*/ 0 w 32"/>
              <a:gd name="T5" fmla="*/ 49 h 49"/>
              <a:gd name="T6" fmla="*/ 0 w 32"/>
              <a:gd name="T7" fmla="*/ 46 h 49"/>
              <a:gd name="T8" fmla="*/ 0 w 32"/>
              <a:gd name="T9" fmla="*/ 44 h 49"/>
              <a:gd name="T10" fmla="*/ 2 w 32"/>
              <a:gd name="T11" fmla="*/ 40 h 49"/>
              <a:gd name="T12" fmla="*/ 4 w 32"/>
              <a:gd name="T13" fmla="*/ 38 h 49"/>
              <a:gd name="T14" fmla="*/ 6 w 32"/>
              <a:gd name="T15" fmla="*/ 34 h 49"/>
              <a:gd name="T16" fmla="*/ 13 w 32"/>
              <a:gd name="T17" fmla="*/ 29 h 49"/>
              <a:gd name="T18" fmla="*/ 19 w 32"/>
              <a:gd name="T19" fmla="*/ 23 h 49"/>
              <a:gd name="T20" fmla="*/ 23 w 32"/>
              <a:gd name="T21" fmla="*/ 19 h 49"/>
              <a:gd name="T22" fmla="*/ 26 w 32"/>
              <a:gd name="T23" fmla="*/ 17 h 49"/>
              <a:gd name="T24" fmla="*/ 26 w 32"/>
              <a:gd name="T25" fmla="*/ 12 h 49"/>
              <a:gd name="T26" fmla="*/ 26 w 32"/>
              <a:gd name="T27" fmla="*/ 8 h 49"/>
              <a:gd name="T28" fmla="*/ 23 w 32"/>
              <a:gd name="T29" fmla="*/ 6 h 49"/>
              <a:gd name="T30" fmla="*/ 19 w 32"/>
              <a:gd name="T31" fmla="*/ 4 h 49"/>
              <a:gd name="T32" fmla="*/ 17 w 32"/>
              <a:gd name="T33" fmla="*/ 4 h 49"/>
              <a:gd name="T34" fmla="*/ 13 w 32"/>
              <a:gd name="T35" fmla="*/ 4 h 49"/>
              <a:gd name="T36" fmla="*/ 9 w 32"/>
              <a:gd name="T37" fmla="*/ 6 h 49"/>
              <a:gd name="T38" fmla="*/ 6 w 32"/>
              <a:gd name="T39" fmla="*/ 10 h 49"/>
              <a:gd name="T40" fmla="*/ 6 w 32"/>
              <a:gd name="T41" fmla="*/ 15 h 49"/>
              <a:gd name="T42" fmla="*/ 0 w 32"/>
              <a:gd name="T43" fmla="*/ 12 h 49"/>
              <a:gd name="T44" fmla="*/ 2 w 32"/>
              <a:gd name="T45" fmla="*/ 6 h 49"/>
              <a:gd name="T46" fmla="*/ 4 w 32"/>
              <a:gd name="T47" fmla="*/ 2 h 49"/>
              <a:gd name="T48" fmla="*/ 11 w 32"/>
              <a:gd name="T49" fmla="*/ 0 h 49"/>
              <a:gd name="T50" fmla="*/ 17 w 32"/>
              <a:gd name="T51" fmla="*/ 0 h 49"/>
              <a:gd name="T52" fmla="*/ 23 w 32"/>
              <a:gd name="T53" fmla="*/ 0 h 49"/>
              <a:gd name="T54" fmla="*/ 28 w 32"/>
              <a:gd name="T55" fmla="*/ 2 h 49"/>
              <a:gd name="T56" fmla="*/ 30 w 32"/>
              <a:gd name="T57" fmla="*/ 8 h 49"/>
              <a:gd name="T58" fmla="*/ 32 w 32"/>
              <a:gd name="T59" fmla="*/ 12 h 49"/>
              <a:gd name="T60" fmla="*/ 32 w 32"/>
              <a:gd name="T61" fmla="*/ 15 h 49"/>
              <a:gd name="T62" fmla="*/ 30 w 32"/>
              <a:gd name="T63" fmla="*/ 19 h 49"/>
              <a:gd name="T64" fmla="*/ 28 w 32"/>
              <a:gd name="T65" fmla="*/ 21 h 49"/>
              <a:gd name="T66" fmla="*/ 26 w 32"/>
              <a:gd name="T67" fmla="*/ 25 h 49"/>
              <a:gd name="T68" fmla="*/ 23 w 32"/>
              <a:gd name="T69" fmla="*/ 27 h 49"/>
              <a:gd name="T70" fmla="*/ 17 w 32"/>
              <a:gd name="T71" fmla="*/ 34 h 49"/>
              <a:gd name="T72" fmla="*/ 13 w 32"/>
              <a:gd name="T73" fmla="*/ 36 h 49"/>
              <a:gd name="T74" fmla="*/ 11 w 32"/>
              <a:gd name="T75" fmla="*/ 38 h 49"/>
              <a:gd name="T76" fmla="*/ 9 w 32"/>
              <a:gd name="T77" fmla="*/ 40 h 49"/>
              <a:gd name="T78" fmla="*/ 9 w 32"/>
              <a:gd name="T79" fmla="*/ 42 h 49"/>
              <a:gd name="T80" fmla="*/ 32 w 32"/>
              <a:gd name="T81" fmla="*/ 4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2" h="49">
                <a:moveTo>
                  <a:pt x="32" y="42"/>
                </a:moveTo>
                <a:lnTo>
                  <a:pt x="32" y="49"/>
                </a:lnTo>
                <a:lnTo>
                  <a:pt x="0" y="49"/>
                </a:lnTo>
                <a:lnTo>
                  <a:pt x="0" y="46"/>
                </a:lnTo>
                <a:lnTo>
                  <a:pt x="0" y="44"/>
                </a:lnTo>
                <a:lnTo>
                  <a:pt x="2" y="40"/>
                </a:lnTo>
                <a:lnTo>
                  <a:pt x="4" y="38"/>
                </a:lnTo>
                <a:lnTo>
                  <a:pt x="6" y="34"/>
                </a:lnTo>
                <a:lnTo>
                  <a:pt x="13" y="29"/>
                </a:lnTo>
                <a:lnTo>
                  <a:pt x="19" y="23"/>
                </a:lnTo>
                <a:lnTo>
                  <a:pt x="23" y="19"/>
                </a:lnTo>
                <a:lnTo>
                  <a:pt x="26" y="17"/>
                </a:lnTo>
                <a:lnTo>
                  <a:pt x="26" y="12"/>
                </a:lnTo>
                <a:lnTo>
                  <a:pt x="26" y="8"/>
                </a:lnTo>
                <a:lnTo>
                  <a:pt x="23" y="6"/>
                </a:lnTo>
                <a:lnTo>
                  <a:pt x="19" y="4"/>
                </a:lnTo>
                <a:lnTo>
                  <a:pt x="17" y="4"/>
                </a:lnTo>
                <a:lnTo>
                  <a:pt x="13" y="4"/>
                </a:lnTo>
                <a:lnTo>
                  <a:pt x="9" y="6"/>
                </a:lnTo>
                <a:lnTo>
                  <a:pt x="6" y="10"/>
                </a:lnTo>
                <a:lnTo>
                  <a:pt x="6" y="15"/>
                </a:lnTo>
                <a:lnTo>
                  <a:pt x="0" y="12"/>
                </a:lnTo>
                <a:lnTo>
                  <a:pt x="2" y="6"/>
                </a:lnTo>
                <a:lnTo>
                  <a:pt x="4" y="2"/>
                </a:lnTo>
                <a:lnTo>
                  <a:pt x="11" y="0"/>
                </a:lnTo>
                <a:lnTo>
                  <a:pt x="17" y="0"/>
                </a:lnTo>
                <a:lnTo>
                  <a:pt x="23" y="0"/>
                </a:lnTo>
                <a:lnTo>
                  <a:pt x="28" y="2"/>
                </a:lnTo>
                <a:lnTo>
                  <a:pt x="30" y="8"/>
                </a:lnTo>
                <a:lnTo>
                  <a:pt x="32" y="12"/>
                </a:lnTo>
                <a:lnTo>
                  <a:pt x="32" y="15"/>
                </a:lnTo>
                <a:lnTo>
                  <a:pt x="30" y="19"/>
                </a:lnTo>
                <a:lnTo>
                  <a:pt x="28" y="21"/>
                </a:lnTo>
                <a:lnTo>
                  <a:pt x="26" y="25"/>
                </a:lnTo>
                <a:lnTo>
                  <a:pt x="23" y="27"/>
                </a:lnTo>
                <a:lnTo>
                  <a:pt x="17" y="34"/>
                </a:lnTo>
                <a:lnTo>
                  <a:pt x="13" y="36"/>
                </a:lnTo>
                <a:lnTo>
                  <a:pt x="11" y="38"/>
                </a:lnTo>
                <a:lnTo>
                  <a:pt x="9" y="40"/>
                </a:lnTo>
                <a:lnTo>
                  <a:pt x="9" y="42"/>
                </a:lnTo>
                <a:lnTo>
                  <a:pt x="32" y="4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073" name="Line 137">
            <a:extLst>
              <a:ext uri="{FF2B5EF4-FFF2-40B4-BE49-F238E27FC236}">
                <a16:creationId xmlns:a16="http://schemas.microsoft.com/office/drawing/2014/main" id="{F5A3D5B0-117F-4977-921C-771D15197EE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5230813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74" name="Line 138">
            <a:extLst>
              <a:ext uri="{FF2B5EF4-FFF2-40B4-BE49-F238E27FC236}">
                <a16:creationId xmlns:a16="http://schemas.microsoft.com/office/drawing/2014/main" id="{7B0200FC-465F-4F76-8E69-B8FA35F89B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5230813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75" name="Line 139">
            <a:extLst>
              <a:ext uri="{FF2B5EF4-FFF2-40B4-BE49-F238E27FC236}">
                <a16:creationId xmlns:a16="http://schemas.microsoft.com/office/drawing/2014/main" id="{B4A5E92E-55DA-41FC-BDEB-E9537DB3B53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5048250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76" name="Line 140">
            <a:extLst>
              <a:ext uri="{FF2B5EF4-FFF2-40B4-BE49-F238E27FC236}">
                <a16:creationId xmlns:a16="http://schemas.microsoft.com/office/drawing/2014/main" id="{64396E62-9CAA-40D0-810C-1E01146DD6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5048250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77" name="Line 141">
            <a:extLst>
              <a:ext uri="{FF2B5EF4-FFF2-40B4-BE49-F238E27FC236}">
                <a16:creationId xmlns:a16="http://schemas.microsoft.com/office/drawing/2014/main" id="{65B5D374-D2E4-42FF-9997-B447D15DFE4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4919663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78" name="Line 142">
            <a:extLst>
              <a:ext uri="{FF2B5EF4-FFF2-40B4-BE49-F238E27FC236}">
                <a16:creationId xmlns:a16="http://schemas.microsoft.com/office/drawing/2014/main" id="{CE2E94EB-A7C6-40BB-9E46-7A3CA8DC32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4919663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79" name="Line 143">
            <a:extLst>
              <a:ext uri="{FF2B5EF4-FFF2-40B4-BE49-F238E27FC236}">
                <a16:creationId xmlns:a16="http://schemas.microsoft.com/office/drawing/2014/main" id="{90911EC2-CDFD-4206-BB8B-A022550801A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4819650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80" name="Line 144">
            <a:extLst>
              <a:ext uri="{FF2B5EF4-FFF2-40B4-BE49-F238E27FC236}">
                <a16:creationId xmlns:a16="http://schemas.microsoft.com/office/drawing/2014/main" id="{4145276F-6C51-4B95-8755-F2E9E47A0D7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4819650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81" name="Line 145">
            <a:extLst>
              <a:ext uri="{FF2B5EF4-FFF2-40B4-BE49-F238E27FC236}">
                <a16:creationId xmlns:a16="http://schemas.microsoft.com/office/drawing/2014/main" id="{298A6494-07AC-482B-8E23-438A201A3A4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4738688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82" name="Line 146">
            <a:extLst>
              <a:ext uri="{FF2B5EF4-FFF2-40B4-BE49-F238E27FC236}">
                <a16:creationId xmlns:a16="http://schemas.microsoft.com/office/drawing/2014/main" id="{9E38BECD-4E8E-4022-85B7-B1A0FD2D35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4738688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83" name="Line 147">
            <a:extLst>
              <a:ext uri="{FF2B5EF4-FFF2-40B4-BE49-F238E27FC236}">
                <a16:creationId xmlns:a16="http://schemas.microsoft.com/office/drawing/2014/main" id="{B32A159B-D251-425A-8817-B4C811176F0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4667250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84" name="Line 148">
            <a:extLst>
              <a:ext uri="{FF2B5EF4-FFF2-40B4-BE49-F238E27FC236}">
                <a16:creationId xmlns:a16="http://schemas.microsoft.com/office/drawing/2014/main" id="{10D7E6A9-22C8-473E-88B0-B52BF7BEF3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4667250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85" name="Line 149">
            <a:extLst>
              <a:ext uri="{FF2B5EF4-FFF2-40B4-BE49-F238E27FC236}">
                <a16:creationId xmlns:a16="http://schemas.microsoft.com/office/drawing/2014/main" id="{EE6BFE7E-8CE6-4DE3-9544-05BDBCE82F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4610100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86" name="Line 150">
            <a:extLst>
              <a:ext uri="{FF2B5EF4-FFF2-40B4-BE49-F238E27FC236}">
                <a16:creationId xmlns:a16="http://schemas.microsoft.com/office/drawing/2014/main" id="{7E9E5621-5BAE-4596-A129-BBCC0A23A4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4610100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87" name="Line 151">
            <a:extLst>
              <a:ext uri="{FF2B5EF4-FFF2-40B4-BE49-F238E27FC236}">
                <a16:creationId xmlns:a16="http://schemas.microsoft.com/office/drawing/2014/main" id="{AF1F2FE2-629F-4963-83CB-CE5720AADAD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4556125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88" name="Line 152">
            <a:extLst>
              <a:ext uri="{FF2B5EF4-FFF2-40B4-BE49-F238E27FC236}">
                <a16:creationId xmlns:a16="http://schemas.microsoft.com/office/drawing/2014/main" id="{42781321-4283-4B5B-90F3-9E4139F36A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4556125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89" name="Line 153">
            <a:extLst>
              <a:ext uri="{FF2B5EF4-FFF2-40B4-BE49-F238E27FC236}">
                <a16:creationId xmlns:a16="http://schemas.microsoft.com/office/drawing/2014/main" id="{DE21AE2A-FBDD-44BB-94CA-81EA7BD6BBB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4508500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90" name="Line 154">
            <a:extLst>
              <a:ext uri="{FF2B5EF4-FFF2-40B4-BE49-F238E27FC236}">
                <a16:creationId xmlns:a16="http://schemas.microsoft.com/office/drawing/2014/main" id="{9054FBC3-3CA4-429A-8EB5-307587B335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4508500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91" name="Line 155">
            <a:extLst>
              <a:ext uri="{FF2B5EF4-FFF2-40B4-BE49-F238E27FC236}">
                <a16:creationId xmlns:a16="http://schemas.microsoft.com/office/drawing/2014/main" id="{2B58572B-DC0A-42F9-978F-FF2E9F2A57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4508500"/>
            <a:ext cx="5397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92" name="Line 156">
            <a:extLst>
              <a:ext uri="{FF2B5EF4-FFF2-40B4-BE49-F238E27FC236}">
                <a16:creationId xmlns:a16="http://schemas.microsoft.com/office/drawing/2014/main" id="{76CF9643-0CC5-40B2-885A-FD911AA7C2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4788" y="4508500"/>
            <a:ext cx="5397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93" name="Freeform 157">
            <a:extLst>
              <a:ext uri="{FF2B5EF4-FFF2-40B4-BE49-F238E27FC236}">
                <a16:creationId xmlns:a16="http://schemas.microsoft.com/office/drawing/2014/main" id="{E914B319-B1E0-411F-ADB7-56E9536B4D6F}"/>
              </a:ext>
            </a:extLst>
          </p:cNvPr>
          <p:cNvSpPr>
            <a:spLocks/>
          </p:cNvSpPr>
          <p:nvPr/>
        </p:nvSpPr>
        <p:spPr bwMode="auto">
          <a:xfrm>
            <a:off x="796925" y="4451350"/>
            <a:ext cx="42863" cy="114300"/>
          </a:xfrm>
          <a:custGeom>
            <a:avLst/>
            <a:gdLst>
              <a:gd name="T0" fmla="*/ 27 w 27"/>
              <a:gd name="T1" fmla="*/ 72 h 72"/>
              <a:gd name="T2" fmla="*/ 17 w 27"/>
              <a:gd name="T3" fmla="*/ 72 h 72"/>
              <a:gd name="T4" fmla="*/ 17 w 27"/>
              <a:gd name="T5" fmla="*/ 17 h 72"/>
              <a:gd name="T6" fmla="*/ 15 w 27"/>
              <a:gd name="T7" fmla="*/ 19 h 72"/>
              <a:gd name="T8" fmla="*/ 8 w 27"/>
              <a:gd name="T9" fmla="*/ 21 h 72"/>
              <a:gd name="T10" fmla="*/ 4 w 27"/>
              <a:gd name="T11" fmla="*/ 25 h 72"/>
              <a:gd name="T12" fmla="*/ 0 w 27"/>
              <a:gd name="T13" fmla="*/ 28 h 72"/>
              <a:gd name="T14" fmla="*/ 0 w 27"/>
              <a:gd name="T15" fmla="*/ 19 h 72"/>
              <a:gd name="T16" fmla="*/ 6 w 27"/>
              <a:gd name="T17" fmla="*/ 15 h 72"/>
              <a:gd name="T18" fmla="*/ 12 w 27"/>
              <a:gd name="T19" fmla="*/ 11 h 72"/>
              <a:gd name="T20" fmla="*/ 17 w 27"/>
              <a:gd name="T21" fmla="*/ 4 h 72"/>
              <a:gd name="T22" fmla="*/ 21 w 27"/>
              <a:gd name="T23" fmla="*/ 0 h 72"/>
              <a:gd name="T24" fmla="*/ 27 w 27"/>
              <a:gd name="T25" fmla="*/ 0 h 72"/>
              <a:gd name="T26" fmla="*/ 27 w 27"/>
              <a:gd name="T27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7" h="72">
                <a:moveTo>
                  <a:pt x="27" y="72"/>
                </a:moveTo>
                <a:lnTo>
                  <a:pt x="17" y="72"/>
                </a:lnTo>
                <a:lnTo>
                  <a:pt x="17" y="17"/>
                </a:lnTo>
                <a:lnTo>
                  <a:pt x="15" y="19"/>
                </a:lnTo>
                <a:lnTo>
                  <a:pt x="8" y="21"/>
                </a:lnTo>
                <a:lnTo>
                  <a:pt x="4" y="25"/>
                </a:lnTo>
                <a:lnTo>
                  <a:pt x="0" y="28"/>
                </a:lnTo>
                <a:lnTo>
                  <a:pt x="0" y="19"/>
                </a:lnTo>
                <a:lnTo>
                  <a:pt x="6" y="15"/>
                </a:lnTo>
                <a:lnTo>
                  <a:pt x="12" y="11"/>
                </a:lnTo>
                <a:lnTo>
                  <a:pt x="17" y="4"/>
                </a:lnTo>
                <a:lnTo>
                  <a:pt x="21" y="0"/>
                </a:lnTo>
                <a:lnTo>
                  <a:pt x="27" y="0"/>
                </a:lnTo>
                <a:lnTo>
                  <a:pt x="27" y="7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094" name="Freeform 158">
            <a:extLst>
              <a:ext uri="{FF2B5EF4-FFF2-40B4-BE49-F238E27FC236}">
                <a16:creationId xmlns:a16="http://schemas.microsoft.com/office/drawing/2014/main" id="{FF3F2467-497E-4FDF-8150-6EA8100F27A7}"/>
              </a:ext>
            </a:extLst>
          </p:cNvPr>
          <p:cNvSpPr>
            <a:spLocks noEditPoints="1"/>
          </p:cNvSpPr>
          <p:nvPr/>
        </p:nvSpPr>
        <p:spPr bwMode="auto">
          <a:xfrm>
            <a:off x="873125" y="4451350"/>
            <a:ext cx="77788" cy="117475"/>
          </a:xfrm>
          <a:custGeom>
            <a:avLst/>
            <a:gdLst>
              <a:gd name="T0" fmla="*/ 0 w 49"/>
              <a:gd name="T1" fmla="*/ 38 h 74"/>
              <a:gd name="T2" fmla="*/ 3 w 49"/>
              <a:gd name="T3" fmla="*/ 25 h 74"/>
              <a:gd name="T4" fmla="*/ 5 w 49"/>
              <a:gd name="T5" fmla="*/ 17 h 74"/>
              <a:gd name="T6" fmla="*/ 7 w 49"/>
              <a:gd name="T7" fmla="*/ 8 h 74"/>
              <a:gd name="T8" fmla="*/ 11 w 49"/>
              <a:gd name="T9" fmla="*/ 4 h 74"/>
              <a:gd name="T10" fmla="*/ 17 w 49"/>
              <a:gd name="T11" fmla="*/ 0 h 74"/>
              <a:gd name="T12" fmla="*/ 26 w 49"/>
              <a:gd name="T13" fmla="*/ 0 h 74"/>
              <a:gd name="T14" fmla="*/ 30 w 49"/>
              <a:gd name="T15" fmla="*/ 0 h 74"/>
              <a:gd name="T16" fmla="*/ 37 w 49"/>
              <a:gd name="T17" fmla="*/ 2 h 74"/>
              <a:gd name="T18" fmla="*/ 39 w 49"/>
              <a:gd name="T19" fmla="*/ 4 h 74"/>
              <a:gd name="T20" fmla="*/ 43 w 49"/>
              <a:gd name="T21" fmla="*/ 8 h 74"/>
              <a:gd name="T22" fmla="*/ 45 w 49"/>
              <a:gd name="T23" fmla="*/ 15 h 74"/>
              <a:gd name="T24" fmla="*/ 47 w 49"/>
              <a:gd name="T25" fmla="*/ 19 h 74"/>
              <a:gd name="T26" fmla="*/ 49 w 49"/>
              <a:gd name="T27" fmla="*/ 28 h 74"/>
              <a:gd name="T28" fmla="*/ 49 w 49"/>
              <a:gd name="T29" fmla="*/ 38 h 74"/>
              <a:gd name="T30" fmla="*/ 49 w 49"/>
              <a:gd name="T31" fmla="*/ 49 h 74"/>
              <a:gd name="T32" fmla="*/ 47 w 49"/>
              <a:gd name="T33" fmla="*/ 57 h 74"/>
              <a:gd name="T34" fmla="*/ 43 w 49"/>
              <a:gd name="T35" fmla="*/ 66 h 74"/>
              <a:gd name="T36" fmla="*/ 39 w 49"/>
              <a:gd name="T37" fmla="*/ 70 h 74"/>
              <a:gd name="T38" fmla="*/ 32 w 49"/>
              <a:gd name="T39" fmla="*/ 74 h 74"/>
              <a:gd name="T40" fmla="*/ 26 w 49"/>
              <a:gd name="T41" fmla="*/ 74 h 74"/>
              <a:gd name="T42" fmla="*/ 20 w 49"/>
              <a:gd name="T43" fmla="*/ 74 h 74"/>
              <a:gd name="T44" fmla="*/ 13 w 49"/>
              <a:gd name="T45" fmla="*/ 70 h 74"/>
              <a:gd name="T46" fmla="*/ 9 w 49"/>
              <a:gd name="T47" fmla="*/ 68 h 74"/>
              <a:gd name="T48" fmla="*/ 5 w 49"/>
              <a:gd name="T49" fmla="*/ 59 h 74"/>
              <a:gd name="T50" fmla="*/ 3 w 49"/>
              <a:gd name="T51" fmla="*/ 49 h 74"/>
              <a:gd name="T52" fmla="*/ 0 w 49"/>
              <a:gd name="T53" fmla="*/ 38 h 74"/>
              <a:gd name="T54" fmla="*/ 11 w 49"/>
              <a:gd name="T55" fmla="*/ 38 h 74"/>
              <a:gd name="T56" fmla="*/ 11 w 49"/>
              <a:gd name="T57" fmla="*/ 49 h 74"/>
              <a:gd name="T58" fmla="*/ 13 w 49"/>
              <a:gd name="T59" fmla="*/ 55 h 74"/>
              <a:gd name="T60" fmla="*/ 15 w 49"/>
              <a:gd name="T61" fmla="*/ 62 h 74"/>
              <a:gd name="T62" fmla="*/ 20 w 49"/>
              <a:gd name="T63" fmla="*/ 66 h 74"/>
              <a:gd name="T64" fmla="*/ 26 w 49"/>
              <a:gd name="T65" fmla="*/ 68 h 74"/>
              <a:gd name="T66" fmla="*/ 30 w 49"/>
              <a:gd name="T67" fmla="*/ 66 h 74"/>
              <a:gd name="T68" fmla="*/ 37 w 49"/>
              <a:gd name="T69" fmla="*/ 62 h 74"/>
              <a:gd name="T70" fmla="*/ 39 w 49"/>
              <a:gd name="T71" fmla="*/ 55 h 74"/>
              <a:gd name="T72" fmla="*/ 39 w 49"/>
              <a:gd name="T73" fmla="*/ 49 h 74"/>
              <a:gd name="T74" fmla="*/ 41 w 49"/>
              <a:gd name="T75" fmla="*/ 38 h 74"/>
              <a:gd name="T76" fmla="*/ 39 w 49"/>
              <a:gd name="T77" fmla="*/ 28 h 74"/>
              <a:gd name="T78" fmla="*/ 39 w 49"/>
              <a:gd name="T79" fmla="*/ 19 h 74"/>
              <a:gd name="T80" fmla="*/ 37 w 49"/>
              <a:gd name="T81" fmla="*/ 13 h 74"/>
              <a:gd name="T82" fmla="*/ 30 w 49"/>
              <a:gd name="T83" fmla="*/ 8 h 74"/>
              <a:gd name="T84" fmla="*/ 26 w 49"/>
              <a:gd name="T85" fmla="*/ 6 h 74"/>
              <a:gd name="T86" fmla="*/ 20 w 49"/>
              <a:gd name="T87" fmla="*/ 8 h 74"/>
              <a:gd name="T88" fmla="*/ 15 w 49"/>
              <a:gd name="T89" fmla="*/ 13 h 74"/>
              <a:gd name="T90" fmla="*/ 13 w 49"/>
              <a:gd name="T91" fmla="*/ 19 h 74"/>
              <a:gd name="T92" fmla="*/ 11 w 49"/>
              <a:gd name="T93" fmla="*/ 25 h 74"/>
              <a:gd name="T94" fmla="*/ 11 w 49"/>
              <a:gd name="T95" fmla="*/ 38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9" h="74">
                <a:moveTo>
                  <a:pt x="0" y="38"/>
                </a:moveTo>
                <a:lnTo>
                  <a:pt x="3" y="25"/>
                </a:lnTo>
                <a:lnTo>
                  <a:pt x="5" y="17"/>
                </a:lnTo>
                <a:lnTo>
                  <a:pt x="7" y="8"/>
                </a:lnTo>
                <a:lnTo>
                  <a:pt x="11" y="4"/>
                </a:lnTo>
                <a:lnTo>
                  <a:pt x="17" y="0"/>
                </a:lnTo>
                <a:lnTo>
                  <a:pt x="26" y="0"/>
                </a:lnTo>
                <a:lnTo>
                  <a:pt x="30" y="0"/>
                </a:lnTo>
                <a:lnTo>
                  <a:pt x="37" y="2"/>
                </a:lnTo>
                <a:lnTo>
                  <a:pt x="39" y="4"/>
                </a:lnTo>
                <a:lnTo>
                  <a:pt x="43" y="8"/>
                </a:lnTo>
                <a:lnTo>
                  <a:pt x="45" y="15"/>
                </a:lnTo>
                <a:lnTo>
                  <a:pt x="47" y="19"/>
                </a:lnTo>
                <a:lnTo>
                  <a:pt x="49" y="28"/>
                </a:lnTo>
                <a:lnTo>
                  <a:pt x="49" y="38"/>
                </a:lnTo>
                <a:lnTo>
                  <a:pt x="49" y="49"/>
                </a:lnTo>
                <a:lnTo>
                  <a:pt x="47" y="57"/>
                </a:lnTo>
                <a:lnTo>
                  <a:pt x="43" y="66"/>
                </a:lnTo>
                <a:lnTo>
                  <a:pt x="39" y="70"/>
                </a:lnTo>
                <a:lnTo>
                  <a:pt x="32" y="74"/>
                </a:lnTo>
                <a:lnTo>
                  <a:pt x="26" y="74"/>
                </a:lnTo>
                <a:lnTo>
                  <a:pt x="20" y="74"/>
                </a:lnTo>
                <a:lnTo>
                  <a:pt x="13" y="70"/>
                </a:lnTo>
                <a:lnTo>
                  <a:pt x="9" y="68"/>
                </a:lnTo>
                <a:lnTo>
                  <a:pt x="5" y="59"/>
                </a:lnTo>
                <a:lnTo>
                  <a:pt x="3" y="49"/>
                </a:lnTo>
                <a:lnTo>
                  <a:pt x="0" y="38"/>
                </a:lnTo>
                <a:close/>
                <a:moveTo>
                  <a:pt x="11" y="38"/>
                </a:moveTo>
                <a:lnTo>
                  <a:pt x="11" y="49"/>
                </a:lnTo>
                <a:lnTo>
                  <a:pt x="13" y="55"/>
                </a:lnTo>
                <a:lnTo>
                  <a:pt x="15" y="62"/>
                </a:lnTo>
                <a:lnTo>
                  <a:pt x="20" y="66"/>
                </a:lnTo>
                <a:lnTo>
                  <a:pt x="26" y="68"/>
                </a:lnTo>
                <a:lnTo>
                  <a:pt x="30" y="66"/>
                </a:lnTo>
                <a:lnTo>
                  <a:pt x="37" y="62"/>
                </a:lnTo>
                <a:lnTo>
                  <a:pt x="39" y="55"/>
                </a:lnTo>
                <a:lnTo>
                  <a:pt x="39" y="49"/>
                </a:lnTo>
                <a:lnTo>
                  <a:pt x="41" y="38"/>
                </a:lnTo>
                <a:lnTo>
                  <a:pt x="39" y="28"/>
                </a:lnTo>
                <a:lnTo>
                  <a:pt x="39" y="19"/>
                </a:lnTo>
                <a:lnTo>
                  <a:pt x="37" y="13"/>
                </a:lnTo>
                <a:lnTo>
                  <a:pt x="30" y="8"/>
                </a:lnTo>
                <a:lnTo>
                  <a:pt x="26" y="6"/>
                </a:lnTo>
                <a:lnTo>
                  <a:pt x="20" y="8"/>
                </a:lnTo>
                <a:lnTo>
                  <a:pt x="15" y="13"/>
                </a:lnTo>
                <a:lnTo>
                  <a:pt x="13" y="19"/>
                </a:lnTo>
                <a:lnTo>
                  <a:pt x="11" y="25"/>
                </a:lnTo>
                <a:lnTo>
                  <a:pt x="11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095" name="Rectangle 159">
            <a:extLst>
              <a:ext uri="{FF2B5EF4-FFF2-40B4-BE49-F238E27FC236}">
                <a16:creationId xmlns:a16="http://schemas.microsoft.com/office/drawing/2014/main" id="{A08C3682-0F6E-4E34-82E3-CB384C5C4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025" y="4433888"/>
            <a:ext cx="30163" cy="1111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096" name="Freeform 160">
            <a:extLst>
              <a:ext uri="{FF2B5EF4-FFF2-40B4-BE49-F238E27FC236}">
                <a16:creationId xmlns:a16="http://schemas.microsoft.com/office/drawing/2014/main" id="{C7EFA2CE-67F0-4C9B-90F3-EEF85E5FC508}"/>
              </a:ext>
            </a:extLst>
          </p:cNvPr>
          <p:cNvSpPr>
            <a:spLocks/>
          </p:cNvSpPr>
          <p:nvPr/>
        </p:nvSpPr>
        <p:spPr bwMode="auto">
          <a:xfrm>
            <a:off x="1004888" y="4391025"/>
            <a:ext cx="30162" cy="77788"/>
          </a:xfrm>
          <a:custGeom>
            <a:avLst/>
            <a:gdLst>
              <a:gd name="T0" fmla="*/ 19 w 19"/>
              <a:gd name="T1" fmla="*/ 49 h 49"/>
              <a:gd name="T2" fmla="*/ 13 w 19"/>
              <a:gd name="T3" fmla="*/ 49 h 49"/>
              <a:gd name="T4" fmla="*/ 13 w 19"/>
              <a:gd name="T5" fmla="*/ 10 h 49"/>
              <a:gd name="T6" fmla="*/ 11 w 19"/>
              <a:gd name="T7" fmla="*/ 13 h 49"/>
              <a:gd name="T8" fmla="*/ 7 w 19"/>
              <a:gd name="T9" fmla="*/ 15 h 49"/>
              <a:gd name="T10" fmla="*/ 5 w 19"/>
              <a:gd name="T11" fmla="*/ 17 h 49"/>
              <a:gd name="T12" fmla="*/ 0 w 19"/>
              <a:gd name="T13" fmla="*/ 17 h 49"/>
              <a:gd name="T14" fmla="*/ 0 w 19"/>
              <a:gd name="T15" fmla="*/ 13 h 49"/>
              <a:gd name="T16" fmla="*/ 5 w 19"/>
              <a:gd name="T17" fmla="*/ 8 h 49"/>
              <a:gd name="T18" fmla="*/ 9 w 19"/>
              <a:gd name="T19" fmla="*/ 6 h 49"/>
              <a:gd name="T20" fmla="*/ 13 w 19"/>
              <a:gd name="T21" fmla="*/ 2 h 49"/>
              <a:gd name="T22" fmla="*/ 15 w 19"/>
              <a:gd name="T23" fmla="*/ 0 h 49"/>
              <a:gd name="T24" fmla="*/ 19 w 19"/>
              <a:gd name="T25" fmla="*/ 0 h 49"/>
              <a:gd name="T26" fmla="*/ 19 w 19"/>
              <a:gd name="T27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9" h="49">
                <a:moveTo>
                  <a:pt x="19" y="49"/>
                </a:moveTo>
                <a:lnTo>
                  <a:pt x="13" y="49"/>
                </a:lnTo>
                <a:lnTo>
                  <a:pt x="13" y="10"/>
                </a:lnTo>
                <a:lnTo>
                  <a:pt x="11" y="13"/>
                </a:lnTo>
                <a:lnTo>
                  <a:pt x="7" y="15"/>
                </a:lnTo>
                <a:lnTo>
                  <a:pt x="5" y="17"/>
                </a:lnTo>
                <a:lnTo>
                  <a:pt x="0" y="17"/>
                </a:lnTo>
                <a:lnTo>
                  <a:pt x="0" y="13"/>
                </a:lnTo>
                <a:lnTo>
                  <a:pt x="5" y="8"/>
                </a:lnTo>
                <a:lnTo>
                  <a:pt x="9" y="6"/>
                </a:lnTo>
                <a:lnTo>
                  <a:pt x="13" y="2"/>
                </a:lnTo>
                <a:lnTo>
                  <a:pt x="15" y="0"/>
                </a:lnTo>
                <a:lnTo>
                  <a:pt x="19" y="0"/>
                </a:lnTo>
                <a:lnTo>
                  <a:pt x="19" y="4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097" name="Line 161">
            <a:extLst>
              <a:ext uri="{FF2B5EF4-FFF2-40B4-BE49-F238E27FC236}">
                <a16:creationId xmlns:a16="http://schemas.microsoft.com/office/drawing/2014/main" id="{2C892DC4-7AAB-4EC6-A40F-5D05F63BDF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4198938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98" name="Line 162">
            <a:extLst>
              <a:ext uri="{FF2B5EF4-FFF2-40B4-BE49-F238E27FC236}">
                <a16:creationId xmlns:a16="http://schemas.microsoft.com/office/drawing/2014/main" id="{3D0EFE24-3E66-4271-B64D-CB54B852AB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4198938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99" name="Line 163">
            <a:extLst>
              <a:ext uri="{FF2B5EF4-FFF2-40B4-BE49-F238E27FC236}">
                <a16:creationId xmlns:a16="http://schemas.microsoft.com/office/drawing/2014/main" id="{5F668C9F-DE5A-4C82-B6AD-0414A67795C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4016375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00" name="Line 164">
            <a:extLst>
              <a:ext uri="{FF2B5EF4-FFF2-40B4-BE49-F238E27FC236}">
                <a16:creationId xmlns:a16="http://schemas.microsoft.com/office/drawing/2014/main" id="{77B9D8FE-FB50-4461-9104-70F00AD2F3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4016375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01" name="Line 165">
            <a:extLst>
              <a:ext uri="{FF2B5EF4-FFF2-40B4-BE49-F238E27FC236}">
                <a16:creationId xmlns:a16="http://schemas.microsoft.com/office/drawing/2014/main" id="{90FE00C5-9BE2-4B40-A8DD-319662E4752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3887788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02" name="Line 166">
            <a:extLst>
              <a:ext uri="{FF2B5EF4-FFF2-40B4-BE49-F238E27FC236}">
                <a16:creationId xmlns:a16="http://schemas.microsoft.com/office/drawing/2014/main" id="{ED2FB009-0CE6-44A0-A088-702DE18776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3887788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03" name="Line 167">
            <a:extLst>
              <a:ext uri="{FF2B5EF4-FFF2-40B4-BE49-F238E27FC236}">
                <a16:creationId xmlns:a16="http://schemas.microsoft.com/office/drawing/2014/main" id="{1831635F-CD16-4466-B6EE-ABE739F2293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3787775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04" name="Line 168">
            <a:extLst>
              <a:ext uri="{FF2B5EF4-FFF2-40B4-BE49-F238E27FC236}">
                <a16:creationId xmlns:a16="http://schemas.microsoft.com/office/drawing/2014/main" id="{CFA5EBB9-6CCB-473A-AC7B-A741015DEE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3787775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05" name="Line 169">
            <a:extLst>
              <a:ext uri="{FF2B5EF4-FFF2-40B4-BE49-F238E27FC236}">
                <a16:creationId xmlns:a16="http://schemas.microsoft.com/office/drawing/2014/main" id="{6B92E75F-A0C3-4810-908B-B01C24CBA40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3706813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06" name="Line 170">
            <a:extLst>
              <a:ext uri="{FF2B5EF4-FFF2-40B4-BE49-F238E27FC236}">
                <a16:creationId xmlns:a16="http://schemas.microsoft.com/office/drawing/2014/main" id="{69221D97-D7D0-459F-8030-8282842908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3706813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07" name="Line 171">
            <a:extLst>
              <a:ext uri="{FF2B5EF4-FFF2-40B4-BE49-F238E27FC236}">
                <a16:creationId xmlns:a16="http://schemas.microsoft.com/office/drawing/2014/main" id="{1BA2D864-1BBE-4B81-85CE-F57FEAD77D3F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3638550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08" name="Line 172">
            <a:extLst>
              <a:ext uri="{FF2B5EF4-FFF2-40B4-BE49-F238E27FC236}">
                <a16:creationId xmlns:a16="http://schemas.microsoft.com/office/drawing/2014/main" id="{B080319D-D0F0-4C15-8B7D-58302E7F41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3638550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09" name="Line 173">
            <a:extLst>
              <a:ext uri="{FF2B5EF4-FFF2-40B4-BE49-F238E27FC236}">
                <a16:creationId xmlns:a16="http://schemas.microsoft.com/office/drawing/2014/main" id="{E57C8923-3EDF-455E-8CDF-C2F696C0D82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3578225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10" name="Line 174">
            <a:extLst>
              <a:ext uri="{FF2B5EF4-FFF2-40B4-BE49-F238E27FC236}">
                <a16:creationId xmlns:a16="http://schemas.microsoft.com/office/drawing/2014/main" id="{50426ECF-585D-44AD-BF91-3100E4ABB3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3578225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11" name="Line 175">
            <a:extLst>
              <a:ext uri="{FF2B5EF4-FFF2-40B4-BE49-F238E27FC236}">
                <a16:creationId xmlns:a16="http://schemas.microsoft.com/office/drawing/2014/main" id="{918598D4-A822-4398-B33D-DC079F293BD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3524250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12" name="Line 176">
            <a:extLst>
              <a:ext uri="{FF2B5EF4-FFF2-40B4-BE49-F238E27FC236}">
                <a16:creationId xmlns:a16="http://schemas.microsoft.com/office/drawing/2014/main" id="{5E1119BF-693F-403A-A437-8BBECE5837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3524250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13" name="Line 177">
            <a:extLst>
              <a:ext uri="{FF2B5EF4-FFF2-40B4-BE49-F238E27FC236}">
                <a16:creationId xmlns:a16="http://schemas.microsoft.com/office/drawing/2014/main" id="{AF6B4D84-25BB-4BA1-8A03-FB313EDFCC2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3476625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14" name="Line 178">
            <a:extLst>
              <a:ext uri="{FF2B5EF4-FFF2-40B4-BE49-F238E27FC236}">
                <a16:creationId xmlns:a16="http://schemas.microsoft.com/office/drawing/2014/main" id="{8C3A946F-CD87-4180-85A8-9091E3C3F4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3476625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15" name="Line 179">
            <a:extLst>
              <a:ext uri="{FF2B5EF4-FFF2-40B4-BE49-F238E27FC236}">
                <a16:creationId xmlns:a16="http://schemas.microsoft.com/office/drawing/2014/main" id="{FCC8177A-40A0-490D-90AA-90F4C23BCED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3476625"/>
            <a:ext cx="5397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16" name="Line 180">
            <a:extLst>
              <a:ext uri="{FF2B5EF4-FFF2-40B4-BE49-F238E27FC236}">
                <a16:creationId xmlns:a16="http://schemas.microsoft.com/office/drawing/2014/main" id="{0C232D0C-600E-4EC1-B9B9-9F31EFF558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4788" y="3476625"/>
            <a:ext cx="5397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17" name="Freeform 181">
            <a:extLst>
              <a:ext uri="{FF2B5EF4-FFF2-40B4-BE49-F238E27FC236}">
                <a16:creationId xmlns:a16="http://schemas.microsoft.com/office/drawing/2014/main" id="{6A7713C5-DD61-48C2-96B6-BAEF2DEE956D}"/>
              </a:ext>
            </a:extLst>
          </p:cNvPr>
          <p:cNvSpPr>
            <a:spLocks/>
          </p:cNvSpPr>
          <p:nvPr/>
        </p:nvSpPr>
        <p:spPr bwMode="auto">
          <a:xfrm>
            <a:off x="796925" y="3419475"/>
            <a:ext cx="42863" cy="117475"/>
          </a:xfrm>
          <a:custGeom>
            <a:avLst/>
            <a:gdLst>
              <a:gd name="T0" fmla="*/ 27 w 27"/>
              <a:gd name="T1" fmla="*/ 74 h 74"/>
              <a:gd name="T2" fmla="*/ 17 w 27"/>
              <a:gd name="T3" fmla="*/ 74 h 74"/>
              <a:gd name="T4" fmla="*/ 17 w 27"/>
              <a:gd name="T5" fmla="*/ 17 h 74"/>
              <a:gd name="T6" fmla="*/ 15 w 27"/>
              <a:gd name="T7" fmla="*/ 19 h 74"/>
              <a:gd name="T8" fmla="*/ 8 w 27"/>
              <a:gd name="T9" fmla="*/ 23 h 74"/>
              <a:gd name="T10" fmla="*/ 4 w 27"/>
              <a:gd name="T11" fmla="*/ 26 h 74"/>
              <a:gd name="T12" fmla="*/ 0 w 27"/>
              <a:gd name="T13" fmla="*/ 28 h 74"/>
              <a:gd name="T14" fmla="*/ 0 w 27"/>
              <a:gd name="T15" fmla="*/ 19 h 74"/>
              <a:gd name="T16" fmla="*/ 6 w 27"/>
              <a:gd name="T17" fmla="*/ 15 h 74"/>
              <a:gd name="T18" fmla="*/ 12 w 27"/>
              <a:gd name="T19" fmla="*/ 11 h 74"/>
              <a:gd name="T20" fmla="*/ 17 w 27"/>
              <a:gd name="T21" fmla="*/ 6 h 74"/>
              <a:gd name="T22" fmla="*/ 21 w 27"/>
              <a:gd name="T23" fmla="*/ 0 h 74"/>
              <a:gd name="T24" fmla="*/ 27 w 27"/>
              <a:gd name="T25" fmla="*/ 0 h 74"/>
              <a:gd name="T26" fmla="*/ 27 w 27"/>
              <a:gd name="T27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7" h="74">
                <a:moveTo>
                  <a:pt x="27" y="74"/>
                </a:moveTo>
                <a:lnTo>
                  <a:pt x="17" y="74"/>
                </a:lnTo>
                <a:lnTo>
                  <a:pt x="17" y="17"/>
                </a:lnTo>
                <a:lnTo>
                  <a:pt x="15" y="19"/>
                </a:lnTo>
                <a:lnTo>
                  <a:pt x="8" y="23"/>
                </a:lnTo>
                <a:lnTo>
                  <a:pt x="4" y="26"/>
                </a:lnTo>
                <a:lnTo>
                  <a:pt x="0" y="28"/>
                </a:lnTo>
                <a:lnTo>
                  <a:pt x="0" y="19"/>
                </a:lnTo>
                <a:lnTo>
                  <a:pt x="6" y="15"/>
                </a:lnTo>
                <a:lnTo>
                  <a:pt x="12" y="11"/>
                </a:lnTo>
                <a:lnTo>
                  <a:pt x="17" y="6"/>
                </a:lnTo>
                <a:lnTo>
                  <a:pt x="21" y="0"/>
                </a:lnTo>
                <a:lnTo>
                  <a:pt x="27" y="0"/>
                </a:lnTo>
                <a:lnTo>
                  <a:pt x="27" y="7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118" name="Freeform 182">
            <a:extLst>
              <a:ext uri="{FF2B5EF4-FFF2-40B4-BE49-F238E27FC236}">
                <a16:creationId xmlns:a16="http://schemas.microsoft.com/office/drawing/2014/main" id="{CE1BFAEA-7C08-4789-ABFE-A177AA123D76}"/>
              </a:ext>
            </a:extLst>
          </p:cNvPr>
          <p:cNvSpPr>
            <a:spLocks noEditPoints="1"/>
          </p:cNvSpPr>
          <p:nvPr/>
        </p:nvSpPr>
        <p:spPr bwMode="auto">
          <a:xfrm>
            <a:off x="873125" y="3419475"/>
            <a:ext cx="77788" cy="117475"/>
          </a:xfrm>
          <a:custGeom>
            <a:avLst/>
            <a:gdLst>
              <a:gd name="T0" fmla="*/ 0 w 49"/>
              <a:gd name="T1" fmla="*/ 38 h 74"/>
              <a:gd name="T2" fmla="*/ 3 w 49"/>
              <a:gd name="T3" fmla="*/ 26 h 74"/>
              <a:gd name="T4" fmla="*/ 5 w 49"/>
              <a:gd name="T5" fmla="*/ 17 h 74"/>
              <a:gd name="T6" fmla="*/ 7 w 49"/>
              <a:gd name="T7" fmla="*/ 11 h 74"/>
              <a:gd name="T8" fmla="*/ 11 w 49"/>
              <a:gd name="T9" fmla="*/ 4 h 74"/>
              <a:gd name="T10" fmla="*/ 17 w 49"/>
              <a:gd name="T11" fmla="*/ 2 h 74"/>
              <a:gd name="T12" fmla="*/ 26 w 49"/>
              <a:gd name="T13" fmla="*/ 0 h 74"/>
              <a:gd name="T14" fmla="*/ 30 w 49"/>
              <a:gd name="T15" fmla="*/ 2 h 74"/>
              <a:gd name="T16" fmla="*/ 37 w 49"/>
              <a:gd name="T17" fmla="*/ 4 h 74"/>
              <a:gd name="T18" fmla="*/ 39 w 49"/>
              <a:gd name="T19" fmla="*/ 6 h 74"/>
              <a:gd name="T20" fmla="*/ 43 w 49"/>
              <a:gd name="T21" fmla="*/ 11 h 74"/>
              <a:gd name="T22" fmla="*/ 45 w 49"/>
              <a:gd name="T23" fmla="*/ 15 h 74"/>
              <a:gd name="T24" fmla="*/ 47 w 49"/>
              <a:gd name="T25" fmla="*/ 21 h 74"/>
              <a:gd name="T26" fmla="*/ 49 w 49"/>
              <a:gd name="T27" fmla="*/ 28 h 74"/>
              <a:gd name="T28" fmla="*/ 49 w 49"/>
              <a:gd name="T29" fmla="*/ 38 h 74"/>
              <a:gd name="T30" fmla="*/ 49 w 49"/>
              <a:gd name="T31" fmla="*/ 49 h 74"/>
              <a:gd name="T32" fmla="*/ 47 w 49"/>
              <a:gd name="T33" fmla="*/ 60 h 74"/>
              <a:gd name="T34" fmla="*/ 43 w 49"/>
              <a:gd name="T35" fmla="*/ 66 h 74"/>
              <a:gd name="T36" fmla="*/ 39 w 49"/>
              <a:gd name="T37" fmla="*/ 70 h 74"/>
              <a:gd name="T38" fmla="*/ 32 w 49"/>
              <a:gd name="T39" fmla="*/ 74 h 74"/>
              <a:gd name="T40" fmla="*/ 26 w 49"/>
              <a:gd name="T41" fmla="*/ 74 h 74"/>
              <a:gd name="T42" fmla="*/ 20 w 49"/>
              <a:gd name="T43" fmla="*/ 74 h 74"/>
              <a:gd name="T44" fmla="*/ 13 w 49"/>
              <a:gd name="T45" fmla="*/ 72 h 74"/>
              <a:gd name="T46" fmla="*/ 9 w 49"/>
              <a:gd name="T47" fmla="*/ 68 h 74"/>
              <a:gd name="T48" fmla="*/ 5 w 49"/>
              <a:gd name="T49" fmla="*/ 60 h 74"/>
              <a:gd name="T50" fmla="*/ 3 w 49"/>
              <a:gd name="T51" fmla="*/ 51 h 74"/>
              <a:gd name="T52" fmla="*/ 0 w 49"/>
              <a:gd name="T53" fmla="*/ 38 h 74"/>
              <a:gd name="T54" fmla="*/ 11 w 49"/>
              <a:gd name="T55" fmla="*/ 38 h 74"/>
              <a:gd name="T56" fmla="*/ 11 w 49"/>
              <a:gd name="T57" fmla="*/ 49 h 74"/>
              <a:gd name="T58" fmla="*/ 13 w 49"/>
              <a:gd name="T59" fmla="*/ 57 h 74"/>
              <a:gd name="T60" fmla="*/ 15 w 49"/>
              <a:gd name="T61" fmla="*/ 62 h 74"/>
              <a:gd name="T62" fmla="*/ 20 w 49"/>
              <a:gd name="T63" fmla="*/ 66 h 74"/>
              <a:gd name="T64" fmla="*/ 26 w 49"/>
              <a:gd name="T65" fmla="*/ 68 h 74"/>
              <a:gd name="T66" fmla="*/ 30 w 49"/>
              <a:gd name="T67" fmla="*/ 66 h 74"/>
              <a:gd name="T68" fmla="*/ 37 w 49"/>
              <a:gd name="T69" fmla="*/ 62 h 74"/>
              <a:gd name="T70" fmla="*/ 39 w 49"/>
              <a:gd name="T71" fmla="*/ 57 h 74"/>
              <a:gd name="T72" fmla="*/ 39 w 49"/>
              <a:gd name="T73" fmla="*/ 49 h 74"/>
              <a:gd name="T74" fmla="*/ 41 w 49"/>
              <a:gd name="T75" fmla="*/ 38 h 74"/>
              <a:gd name="T76" fmla="*/ 39 w 49"/>
              <a:gd name="T77" fmla="*/ 28 h 74"/>
              <a:gd name="T78" fmla="*/ 39 w 49"/>
              <a:gd name="T79" fmla="*/ 19 h 74"/>
              <a:gd name="T80" fmla="*/ 37 w 49"/>
              <a:gd name="T81" fmla="*/ 15 h 74"/>
              <a:gd name="T82" fmla="*/ 30 w 49"/>
              <a:gd name="T83" fmla="*/ 11 h 74"/>
              <a:gd name="T84" fmla="*/ 26 w 49"/>
              <a:gd name="T85" fmla="*/ 9 h 74"/>
              <a:gd name="T86" fmla="*/ 20 w 49"/>
              <a:gd name="T87" fmla="*/ 11 h 74"/>
              <a:gd name="T88" fmla="*/ 15 w 49"/>
              <a:gd name="T89" fmla="*/ 13 h 74"/>
              <a:gd name="T90" fmla="*/ 13 w 49"/>
              <a:gd name="T91" fmla="*/ 19 h 74"/>
              <a:gd name="T92" fmla="*/ 11 w 49"/>
              <a:gd name="T93" fmla="*/ 28 h 74"/>
              <a:gd name="T94" fmla="*/ 11 w 49"/>
              <a:gd name="T95" fmla="*/ 38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9" h="74">
                <a:moveTo>
                  <a:pt x="0" y="38"/>
                </a:moveTo>
                <a:lnTo>
                  <a:pt x="3" y="26"/>
                </a:lnTo>
                <a:lnTo>
                  <a:pt x="5" y="17"/>
                </a:lnTo>
                <a:lnTo>
                  <a:pt x="7" y="11"/>
                </a:lnTo>
                <a:lnTo>
                  <a:pt x="11" y="4"/>
                </a:lnTo>
                <a:lnTo>
                  <a:pt x="17" y="2"/>
                </a:lnTo>
                <a:lnTo>
                  <a:pt x="26" y="0"/>
                </a:lnTo>
                <a:lnTo>
                  <a:pt x="30" y="2"/>
                </a:lnTo>
                <a:lnTo>
                  <a:pt x="37" y="4"/>
                </a:lnTo>
                <a:lnTo>
                  <a:pt x="39" y="6"/>
                </a:lnTo>
                <a:lnTo>
                  <a:pt x="43" y="11"/>
                </a:lnTo>
                <a:lnTo>
                  <a:pt x="45" y="15"/>
                </a:lnTo>
                <a:lnTo>
                  <a:pt x="47" y="21"/>
                </a:lnTo>
                <a:lnTo>
                  <a:pt x="49" y="28"/>
                </a:lnTo>
                <a:lnTo>
                  <a:pt x="49" y="38"/>
                </a:lnTo>
                <a:lnTo>
                  <a:pt x="49" y="49"/>
                </a:lnTo>
                <a:lnTo>
                  <a:pt x="47" y="60"/>
                </a:lnTo>
                <a:lnTo>
                  <a:pt x="43" y="66"/>
                </a:lnTo>
                <a:lnTo>
                  <a:pt x="39" y="70"/>
                </a:lnTo>
                <a:lnTo>
                  <a:pt x="32" y="74"/>
                </a:lnTo>
                <a:lnTo>
                  <a:pt x="26" y="74"/>
                </a:lnTo>
                <a:lnTo>
                  <a:pt x="20" y="74"/>
                </a:lnTo>
                <a:lnTo>
                  <a:pt x="13" y="72"/>
                </a:lnTo>
                <a:lnTo>
                  <a:pt x="9" y="68"/>
                </a:lnTo>
                <a:lnTo>
                  <a:pt x="5" y="60"/>
                </a:lnTo>
                <a:lnTo>
                  <a:pt x="3" y="51"/>
                </a:lnTo>
                <a:lnTo>
                  <a:pt x="0" y="38"/>
                </a:lnTo>
                <a:close/>
                <a:moveTo>
                  <a:pt x="11" y="38"/>
                </a:moveTo>
                <a:lnTo>
                  <a:pt x="11" y="49"/>
                </a:lnTo>
                <a:lnTo>
                  <a:pt x="13" y="57"/>
                </a:lnTo>
                <a:lnTo>
                  <a:pt x="15" y="62"/>
                </a:lnTo>
                <a:lnTo>
                  <a:pt x="20" y="66"/>
                </a:lnTo>
                <a:lnTo>
                  <a:pt x="26" y="68"/>
                </a:lnTo>
                <a:lnTo>
                  <a:pt x="30" y="66"/>
                </a:lnTo>
                <a:lnTo>
                  <a:pt x="37" y="62"/>
                </a:lnTo>
                <a:lnTo>
                  <a:pt x="39" y="57"/>
                </a:lnTo>
                <a:lnTo>
                  <a:pt x="39" y="49"/>
                </a:lnTo>
                <a:lnTo>
                  <a:pt x="41" y="38"/>
                </a:lnTo>
                <a:lnTo>
                  <a:pt x="39" y="28"/>
                </a:lnTo>
                <a:lnTo>
                  <a:pt x="39" y="19"/>
                </a:lnTo>
                <a:lnTo>
                  <a:pt x="37" y="15"/>
                </a:lnTo>
                <a:lnTo>
                  <a:pt x="30" y="11"/>
                </a:lnTo>
                <a:lnTo>
                  <a:pt x="26" y="9"/>
                </a:lnTo>
                <a:lnTo>
                  <a:pt x="20" y="11"/>
                </a:lnTo>
                <a:lnTo>
                  <a:pt x="15" y="13"/>
                </a:lnTo>
                <a:lnTo>
                  <a:pt x="13" y="19"/>
                </a:lnTo>
                <a:lnTo>
                  <a:pt x="11" y="28"/>
                </a:lnTo>
                <a:lnTo>
                  <a:pt x="11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119" name="Freeform 183">
            <a:extLst>
              <a:ext uri="{FF2B5EF4-FFF2-40B4-BE49-F238E27FC236}">
                <a16:creationId xmlns:a16="http://schemas.microsoft.com/office/drawing/2014/main" id="{B72D2746-E5B3-41E3-A68D-9BA8FCA18294}"/>
              </a:ext>
            </a:extLst>
          </p:cNvPr>
          <p:cNvSpPr>
            <a:spLocks noEditPoints="1"/>
          </p:cNvSpPr>
          <p:nvPr/>
        </p:nvSpPr>
        <p:spPr bwMode="auto">
          <a:xfrm>
            <a:off x="962025" y="3359150"/>
            <a:ext cx="50800" cy="80963"/>
          </a:xfrm>
          <a:custGeom>
            <a:avLst/>
            <a:gdLst>
              <a:gd name="T0" fmla="*/ 0 w 32"/>
              <a:gd name="T1" fmla="*/ 25 h 51"/>
              <a:gd name="T2" fmla="*/ 2 w 32"/>
              <a:gd name="T3" fmla="*/ 17 h 51"/>
              <a:gd name="T4" fmla="*/ 2 w 32"/>
              <a:gd name="T5" fmla="*/ 10 h 51"/>
              <a:gd name="T6" fmla="*/ 4 w 32"/>
              <a:gd name="T7" fmla="*/ 6 h 51"/>
              <a:gd name="T8" fmla="*/ 8 w 32"/>
              <a:gd name="T9" fmla="*/ 4 h 51"/>
              <a:gd name="T10" fmla="*/ 12 w 32"/>
              <a:gd name="T11" fmla="*/ 2 h 51"/>
              <a:gd name="T12" fmla="*/ 17 w 32"/>
              <a:gd name="T13" fmla="*/ 0 h 51"/>
              <a:gd name="T14" fmla="*/ 21 w 32"/>
              <a:gd name="T15" fmla="*/ 0 h 51"/>
              <a:gd name="T16" fmla="*/ 23 w 32"/>
              <a:gd name="T17" fmla="*/ 2 h 51"/>
              <a:gd name="T18" fmla="*/ 25 w 32"/>
              <a:gd name="T19" fmla="*/ 4 h 51"/>
              <a:gd name="T20" fmla="*/ 27 w 32"/>
              <a:gd name="T21" fmla="*/ 6 h 51"/>
              <a:gd name="T22" fmla="*/ 29 w 32"/>
              <a:gd name="T23" fmla="*/ 10 h 51"/>
              <a:gd name="T24" fmla="*/ 32 w 32"/>
              <a:gd name="T25" fmla="*/ 15 h 51"/>
              <a:gd name="T26" fmla="*/ 32 w 32"/>
              <a:gd name="T27" fmla="*/ 19 h 51"/>
              <a:gd name="T28" fmla="*/ 32 w 32"/>
              <a:gd name="T29" fmla="*/ 25 h 51"/>
              <a:gd name="T30" fmla="*/ 32 w 32"/>
              <a:gd name="T31" fmla="*/ 34 h 51"/>
              <a:gd name="T32" fmla="*/ 32 w 32"/>
              <a:gd name="T33" fmla="*/ 38 h 51"/>
              <a:gd name="T34" fmla="*/ 27 w 32"/>
              <a:gd name="T35" fmla="*/ 44 h 51"/>
              <a:gd name="T36" fmla="*/ 25 w 32"/>
              <a:gd name="T37" fmla="*/ 47 h 51"/>
              <a:gd name="T38" fmla="*/ 21 w 32"/>
              <a:gd name="T39" fmla="*/ 49 h 51"/>
              <a:gd name="T40" fmla="*/ 17 w 32"/>
              <a:gd name="T41" fmla="*/ 51 h 51"/>
              <a:gd name="T42" fmla="*/ 10 w 32"/>
              <a:gd name="T43" fmla="*/ 49 h 51"/>
              <a:gd name="T44" fmla="*/ 6 w 32"/>
              <a:gd name="T45" fmla="*/ 44 h 51"/>
              <a:gd name="T46" fmla="*/ 2 w 32"/>
              <a:gd name="T47" fmla="*/ 40 h 51"/>
              <a:gd name="T48" fmla="*/ 2 w 32"/>
              <a:gd name="T49" fmla="*/ 34 h 51"/>
              <a:gd name="T50" fmla="*/ 0 w 32"/>
              <a:gd name="T51" fmla="*/ 25 h 51"/>
              <a:gd name="T52" fmla="*/ 6 w 32"/>
              <a:gd name="T53" fmla="*/ 25 h 51"/>
              <a:gd name="T54" fmla="*/ 6 w 32"/>
              <a:gd name="T55" fmla="*/ 32 h 51"/>
              <a:gd name="T56" fmla="*/ 8 w 32"/>
              <a:gd name="T57" fmla="*/ 38 h 51"/>
              <a:gd name="T58" fmla="*/ 10 w 32"/>
              <a:gd name="T59" fmla="*/ 40 h 51"/>
              <a:gd name="T60" fmla="*/ 12 w 32"/>
              <a:gd name="T61" fmla="*/ 44 h 51"/>
              <a:gd name="T62" fmla="*/ 17 w 32"/>
              <a:gd name="T63" fmla="*/ 44 h 51"/>
              <a:gd name="T64" fmla="*/ 21 w 32"/>
              <a:gd name="T65" fmla="*/ 44 h 51"/>
              <a:gd name="T66" fmla="*/ 23 w 32"/>
              <a:gd name="T67" fmla="*/ 40 h 51"/>
              <a:gd name="T68" fmla="*/ 25 w 32"/>
              <a:gd name="T69" fmla="*/ 38 h 51"/>
              <a:gd name="T70" fmla="*/ 25 w 32"/>
              <a:gd name="T71" fmla="*/ 32 h 51"/>
              <a:gd name="T72" fmla="*/ 25 w 32"/>
              <a:gd name="T73" fmla="*/ 25 h 51"/>
              <a:gd name="T74" fmla="*/ 25 w 32"/>
              <a:gd name="T75" fmla="*/ 19 h 51"/>
              <a:gd name="T76" fmla="*/ 25 w 32"/>
              <a:gd name="T77" fmla="*/ 13 h 51"/>
              <a:gd name="T78" fmla="*/ 23 w 32"/>
              <a:gd name="T79" fmla="*/ 8 h 51"/>
              <a:gd name="T80" fmla="*/ 21 w 32"/>
              <a:gd name="T81" fmla="*/ 6 h 51"/>
              <a:gd name="T82" fmla="*/ 17 w 32"/>
              <a:gd name="T83" fmla="*/ 6 h 51"/>
              <a:gd name="T84" fmla="*/ 12 w 32"/>
              <a:gd name="T85" fmla="*/ 6 h 51"/>
              <a:gd name="T86" fmla="*/ 10 w 32"/>
              <a:gd name="T87" fmla="*/ 8 h 51"/>
              <a:gd name="T88" fmla="*/ 8 w 32"/>
              <a:gd name="T89" fmla="*/ 13 h 51"/>
              <a:gd name="T90" fmla="*/ 6 w 32"/>
              <a:gd name="T91" fmla="*/ 19 h 51"/>
              <a:gd name="T92" fmla="*/ 6 w 32"/>
              <a:gd name="T93" fmla="*/ 25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2" h="51">
                <a:moveTo>
                  <a:pt x="0" y="25"/>
                </a:moveTo>
                <a:lnTo>
                  <a:pt x="2" y="17"/>
                </a:lnTo>
                <a:lnTo>
                  <a:pt x="2" y="10"/>
                </a:lnTo>
                <a:lnTo>
                  <a:pt x="4" y="6"/>
                </a:lnTo>
                <a:lnTo>
                  <a:pt x="8" y="4"/>
                </a:lnTo>
                <a:lnTo>
                  <a:pt x="12" y="2"/>
                </a:lnTo>
                <a:lnTo>
                  <a:pt x="17" y="0"/>
                </a:lnTo>
                <a:lnTo>
                  <a:pt x="21" y="0"/>
                </a:lnTo>
                <a:lnTo>
                  <a:pt x="23" y="2"/>
                </a:lnTo>
                <a:lnTo>
                  <a:pt x="25" y="4"/>
                </a:lnTo>
                <a:lnTo>
                  <a:pt x="27" y="6"/>
                </a:lnTo>
                <a:lnTo>
                  <a:pt x="29" y="10"/>
                </a:lnTo>
                <a:lnTo>
                  <a:pt x="32" y="15"/>
                </a:lnTo>
                <a:lnTo>
                  <a:pt x="32" y="19"/>
                </a:lnTo>
                <a:lnTo>
                  <a:pt x="32" y="25"/>
                </a:lnTo>
                <a:lnTo>
                  <a:pt x="32" y="34"/>
                </a:lnTo>
                <a:lnTo>
                  <a:pt x="32" y="38"/>
                </a:lnTo>
                <a:lnTo>
                  <a:pt x="27" y="44"/>
                </a:lnTo>
                <a:lnTo>
                  <a:pt x="25" y="47"/>
                </a:lnTo>
                <a:lnTo>
                  <a:pt x="21" y="49"/>
                </a:lnTo>
                <a:lnTo>
                  <a:pt x="17" y="51"/>
                </a:lnTo>
                <a:lnTo>
                  <a:pt x="10" y="49"/>
                </a:lnTo>
                <a:lnTo>
                  <a:pt x="6" y="44"/>
                </a:lnTo>
                <a:lnTo>
                  <a:pt x="2" y="40"/>
                </a:lnTo>
                <a:lnTo>
                  <a:pt x="2" y="34"/>
                </a:lnTo>
                <a:lnTo>
                  <a:pt x="0" y="25"/>
                </a:lnTo>
                <a:close/>
                <a:moveTo>
                  <a:pt x="6" y="25"/>
                </a:moveTo>
                <a:lnTo>
                  <a:pt x="6" y="32"/>
                </a:lnTo>
                <a:lnTo>
                  <a:pt x="8" y="38"/>
                </a:lnTo>
                <a:lnTo>
                  <a:pt x="10" y="40"/>
                </a:lnTo>
                <a:lnTo>
                  <a:pt x="12" y="44"/>
                </a:lnTo>
                <a:lnTo>
                  <a:pt x="17" y="44"/>
                </a:lnTo>
                <a:lnTo>
                  <a:pt x="21" y="44"/>
                </a:lnTo>
                <a:lnTo>
                  <a:pt x="23" y="40"/>
                </a:lnTo>
                <a:lnTo>
                  <a:pt x="25" y="38"/>
                </a:lnTo>
                <a:lnTo>
                  <a:pt x="25" y="32"/>
                </a:lnTo>
                <a:lnTo>
                  <a:pt x="25" y="25"/>
                </a:lnTo>
                <a:lnTo>
                  <a:pt x="25" y="19"/>
                </a:lnTo>
                <a:lnTo>
                  <a:pt x="25" y="13"/>
                </a:lnTo>
                <a:lnTo>
                  <a:pt x="23" y="8"/>
                </a:lnTo>
                <a:lnTo>
                  <a:pt x="21" y="6"/>
                </a:lnTo>
                <a:lnTo>
                  <a:pt x="17" y="6"/>
                </a:lnTo>
                <a:lnTo>
                  <a:pt x="12" y="6"/>
                </a:lnTo>
                <a:lnTo>
                  <a:pt x="10" y="8"/>
                </a:lnTo>
                <a:lnTo>
                  <a:pt x="8" y="13"/>
                </a:lnTo>
                <a:lnTo>
                  <a:pt x="6" y="19"/>
                </a:lnTo>
                <a:lnTo>
                  <a:pt x="6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120" name="Line 184">
            <a:extLst>
              <a:ext uri="{FF2B5EF4-FFF2-40B4-BE49-F238E27FC236}">
                <a16:creationId xmlns:a16="http://schemas.microsoft.com/office/drawing/2014/main" id="{B9FF1872-A988-42B5-BDAE-330526DA30AF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3167063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21" name="Line 185">
            <a:extLst>
              <a:ext uri="{FF2B5EF4-FFF2-40B4-BE49-F238E27FC236}">
                <a16:creationId xmlns:a16="http://schemas.microsoft.com/office/drawing/2014/main" id="{8DE7A30B-A0AE-4424-86F8-37656ED71B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3167063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22" name="Line 186">
            <a:extLst>
              <a:ext uri="{FF2B5EF4-FFF2-40B4-BE49-F238E27FC236}">
                <a16:creationId xmlns:a16="http://schemas.microsoft.com/office/drawing/2014/main" id="{4522D337-CA97-4614-8A90-4D4C865D353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2987675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23" name="Line 187">
            <a:extLst>
              <a:ext uri="{FF2B5EF4-FFF2-40B4-BE49-F238E27FC236}">
                <a16:creationId xmlns:a16="http://schemas.microsoft.com/office/drawing/2014/main" id="{E4AC1E6F-231F-4A96-9808-8EF8D61B8DE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2987675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24" name="Line 188">
            <a:extLst>
              <a:ext uri="{FF2B5EF4-FFF2-40B4-BE49-F238E27FC236}">
                <a16:creationId xmlns:a16="http://schemas.microsoft.com/office/drawing/2014/main" id="{0A213079-7E9F-473C-AC02-4C6D82A81B8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2855913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25" name="Line 189">
            <a:extLst>
              <a:ext uri="{FF2B5EF4-FFF2-40B4-BE49-F238E27FC236}">
                <a16:creationId xmlns:a16="http://schemas.microsoft.com/office/drawing/2014/main" id="{E7B1D678-6D6F-409D-8889-4695C51B07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2855913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26" name="Line 190">
            <a:extLst>
              <a:ext uri="{FF2B5EF4-FFF2-40B4-BE49-F238E27FC236}">
                <a16:creationId xmlns:a16="http://schemas.microsoft.com/office/drawing/2014/main" id="{12170D6D-5F07-4227-881B-F7E62097F6A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2759075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27" name="Line 191">
            <a:extLst>
              <a:ext uri="{FF2B5EF4-FFF2-40B4-BE49-F238E27FC236}">
                <a16:creationId xmlns:a16="http://schemas.microsoft.com/office/drawing/2014/main" id="{BF0F5A61-164A-4739-8771-E64A7709BC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2759075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28" name="Line 192">
            <a:extLst>
              <a:ext uri="{FF2B5EF4-FFF2-40B4-BE49-F238E27FC236}">
                <a16:creationId xmlns:a16="http://schemas.microsoft.com/office/drawing/2014/main" id="{C1E025F3-3017-424D-B059-246FC7829C79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2678113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29" name="Line 193">
            <a:extLst>
              <a:ext uri="{FF2B5EF4-FFF2-40B4-BE49-F238E27FC236}">
                <a16:creationId xmlns:a16="http://schemas.microsoft.com/office/drawing/2014/main" id="{CCF8C9C5-5189-475E-A728-2DE0F1A9AC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2678113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30" name="Line 194">
            <a:extLst>
              <a:ext uri="{FF2B5EF4-FFF2-40B4-BE49-F238E27FC236}">
                <a16:creationId xmlns:a16="http://schemas.microsoft.com/office/drawing/2014/main" id="{7C8C00DE-AD8D-4360-9E86-885C0CAA60B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2606675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31" name="Line 195">
            <a:extLst>
              <a:ext uri="{FF2B5EF4-FFF2-40B4-BE49-F238E27FC236}">
                <a16:creationId xmlns:a16="http://schemas.microsoft.com/office/drawing/2014/main" id="{BBED5268-67AC-40BB-9C16-3E537379D1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2606675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32" name="Line 196">
            <a:extLst>
              <a:ext uri="{FF2B5EF4-FFF2-40B4-BE49-F238E27FC236}">
                <a16:creationId xmlns:a16="http://schemas.microsoft.com/office/drawing/2014/main" id="{89A66F8B-DA68-4920-A820-29819FBBADE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2546350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33" name="Line 197">
            <a:extLst>
              <a:ext uri="{FF2B5EF4-FFF2-40B4-BE49-F238E27FC236}">
                <a16:creationId xmlns:a16="http://schemas.microsoft.com/office/drawing/2014/main" id="{E716C20C-855D-40B9-BC21-015E60BCC7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2546350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34" name="Line 198">
            <a:extLst>
              <a:ext uri="{FF2B5EF4-FFF2-40B4-BE49-F238E27FC236}">
                <a16:creationId xmlns:a16="http://schemas.microsoft.com/office/drawing/2014/main" id="{1107221B-53C6-488F-A9C9-86108D3FD45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2495550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35" name="Line 199">
            <a:extLst>
              <a:ext uri="{FF2B5EF4-FFF2-40B4-BE49-F238E27FC236}">
                <a16:creationId xmlns:a16="http://schemas.microsoft.com/office/drawing/2014/main" id="{BDC51E66-9E5A-46A2-B220-9E4D8228D2D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2495550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36" name="Line 200">
            <a:extLst>
              <a:ext uri="{FF2B5EF4-FFF2-40B4-BE49-F238E27FC236}">
                <a16:creationId xmlns:a16="http://schemas.microsoft.com/office/drawing/2014/main" id="{BE848A49-6537-46E2-8E6C-48BBD48418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2447925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37" name="Line 201">
            <a:extLst>
              <a:ext uri="{FF2B5EF4-FFF2-40B4-BE49-F238E27FC236}">
                <a16:creationId xmlns:a16="http://schemas.microsoft.com/office/drawing/2014/main" id="{D6E34F3A-E5EA-46BD-ADE9-A2A827CEB5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2447925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38" name="Line 202">
            <a:extLst>
              <a:ext uri="{FF2B5EF4-FFF2-40B4-BE49-F238E27FC236}">
                <a16:creationId xmlns:a16="http://schemas.microsoft.com/office/drawing/2014/main" id="{BBC43432-5BE3-4A32-B564-B0A08552F33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2447925"/>
            <a:ext cx="5397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39" name="Line 203">
            <a:extLst>
              <a:ext uri="{FF2B5EF4-FFF2-40B4-BE49-F238E27FC236}">
                <a16:creationId xmlns:a16="http://schemas.microsoft.com/office/drawing/2014/main" id="{B7B295B2-7947-4AEE-A7E3-ACE319D3FA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4788" y="2447925"/>
            <a:ext cx="5397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40" name="Freeform 204">
            <a:extLst>
              <a:ext uri="{FF2B5EF4-FFF2-40B4-BE49-F238E27FC236}">
                <a16:creationId xmlns:a16="http://schemas.microsoft.com/office/drawing/2014/main" id="{85CDB169-1A60-4228-A3D2-3F9AD726267B}"/>
              </a:ext>
            </a:extLst>
          </p:cNvPr>
          <p:cNvSpPr>
            <a:spLocks/>
          </p:cNvSpPr>
          <p:nvPr/>
        </p:nvSpPr>
        <p:spPr bwMode="auto">
          <a:xfrm>
            <a:off x="796925" y="2390775"/>
            <a:ext cx="42863" cy="114300"/>
          </a:xfrm>
          <a:custGeom>
            <a:avLst/>
            <a:gdLst>
              <a:gd name="T0" fmla="*/ 27 w 27"/>
              <a:gd name="T1" fmla="*/ 72 h 72"/>
              <a:gd name="T2" fmla="*/ 17 w 27"/>
              <a:gd name="T3" fmla="*/ 72 h 72"/>
              <a:gd name="T4" fmla="*/ 17 w 27"/>
              <a:gd name="T5" fmla="*/ 15 h 72"/>
              <a:gd name="T6" fmla="*/ 15 w 27"/>
              <a:gd name="T7" fmla="*/ 19 h 72"/>
              <a:gd name="T8" fmla="*/ 8 w 27"/>
              <a:gd name="T9" fmla="*/ 22 h 72"/>
              <a:gd name="T10" fmla="*/ 4 w 27"/>
              <a:gd name="T11" fmla="*/ 26 h 72"/>
              <a:gd name="T12" fmla="*/ 0 w 27"/>
              <a:gd name="T13" fmla="*/ 28 h 72"/>
              <a:gd name="T14" fmla="*/ 0 w 27"/>
              <a:gd name="T15" fmla="*/ 17 h 72"/>
              <a:gd name="T16" fmla="*/ 6 w 27"/>
              <a:gd name="T17" fmla="*/ 15 h 72"/>
              <a:gd name="T18" fmla="*/ 12 w 27"/>
              <a:gd name="T19" fmla="*/ 9 h 72"/>
              <a:gd name="T20" fmla="*/ 17 w 27"/>
              <a:gd name="T21" fmla="*/ 5 h 72"/>
              <a:gd name="T22" fmla="*/ 21 w 27"/>
              <a:gd name="T23" fmla="*/ 0 h 72"/>
              <a:gd name="T24" fmla="*/ 27 w 27"/>
              <a:gd name="T25" fmla="*/ 0 h 72"/>
              <a:gd name="T26" fmla="*/ 27 w 27"/>
              <a:gd name="T27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7" h="72">
                <a:moveTo>
                  <a:pt x="27" y="72"/>
                </a:moveTo>
                <a:lnTo>
                  <a:pt x="17" y="72"/>
                </a:lnTo>
                <a:lnTo>
                  <a:pt x="17" y="15"/>
                </a:lnTo>
                <a:lnTo>
                  <a:pt x="15" y="19"/>
                </a:lnTo>
                <a:lnTo>
                  <a:pt x="8" y="22"/>
                </a:lnTo>
                <a:lnTo>
                  <a:pt x="4" y="26"/>
                </a:lnTo>
                <a:lnTo>
                  <a:pt x="0" y="28"/>
                </a:lnTo>
                <a:lnTo>
                  <a:pt x="0" y="17"/>
                </a:lnTo>
                <a:lnTo>
                  <a:pt x="6" y="15"/>
                </a:lnTo>
                <a:lnTo>
                  <a:pt x="12" y="9"/>
                </a:lnTo>
                <a:lnTo>
                  <a:pt x="17" y="5"/>
                </a:lnTo>
                <a:lnTo>
                  <a:pt x="21" y="0"/>
                </a:lnTo>
                <a:lnTo>
                  <a:pt x="27" y="0"/>
                </a:lnTo>
                <a:lnTo>
                  <a:pt x="27" y="7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141" name="Freeform 205">
            <a:extLst>
              <a:ext uri="{FF2B5EF4-FFF2-40B4-BE49-F238E27FC236}">
                <a16:creationId xmlns:a16="http://schemas.microsoft.com/office/drawing/2014/main" id="{C6D5D8FE-7029-4316-B164-6CCF9CE0DF33}"/>
              </a:ext>
            </a:extLst>
          </p:cNvPr>
          <p:cNvSpPr>
            <a:spLocks noEditPoints="1"/>
          </p:cNvSpPr>
          <p:nvPr/>
        </p:nvSpPr>
        <p:spPr bwMode="auto">
          <a:xfrm>
            <a:off x="873125" y="2390775"/>
            <a:ext cx="77788" cy="119063"/>
          </a:xfrm>
          <a:custGeom>
            <a:avLst/>
            <a:gdLst>
              <a:gd name="T0" fmla="*/ 0 w 49"/>
              <a:gd name="T1" fmla="*/ 36 h 75"/>
              <a:gd name="T2" fmla="*/ 3 w 49"/>
              <a:gd name="T3" fmla="*/ 26 h 75"/>
              <a:gd name="T4" fmla="*/ 5 w 49"/>
              <a:gd name="T5" fmla="*/ 17 h 75"/>
              <a:gd name="T6" fmla="*/ 7 w 49"/>
              <a:gd name="T7" fmla="*/ 9 h 75"/>
              <a:gd name="T8" fmla="*/ 11 w 49"/>
              <a:gd name="T9" fmla="*/ 5 h 75"/>
              <a:gd name="T10" fmla="*/ 17 w 49"/>
              <a:gd name="T11" fmla="*/ 0 h 75"/>
              <a:gd name="T12" fmla="*/ 26 w 49"/>
              <a:gd name="T13" fmla="*/ 0 h 75"/>
              <a:gd name="T14" fmla="*/ 30 w 49"/>
              <a:gd name="T15" fmla="*/ 0 h 75"/>
              <a:gd name="T16" fmla="*/ 37 w 49"/>
              <a:gd name="T17" fmla="*/ 2 h 75"/>
              <a:gd name="T18" fmla="*/ 39 w 49"/>
              <a:gd name="T19" fmla="*/ 5 h 75"/>
              <a:gd name="T20" fmla="*/ 43 w 49"/>
              <a:gd name="T21" fmla="*/ 9 h 75"/>
              <a:gd name="T22" fmla="*/ 45 w 49"/>
              <a:gd name="T23" fmla="*/ 13 h 75"/>
              <a:gd name="T24" fmla="*/ 47 w 49"/>
              <a:gd name="T25" fmla="*/ 19 h 75"/>
              <a:gd name="T26" fmla="*/ 49 w 49"/>
              <a:gd name="T27" fmla="*/ 28 h 75"/>
              <a:gd name="T28" fmla="*/ 49 w 49"/>
              <a:gd name="T29" fmla="*/ 36 h 75"/>
              <a:gd name="T30" fmla="*/ 49 w 49"/>
              <a:gd name="T31" fmla="*/ 49 h 75"/>
              <a:gd name="T32" fmla="*/ 47 w 49"/>
              <a:gd name="T33" fmla="*/ 58 h 75"/>
              <a:gd name="T34" fmla="*/ 43 w 49"/>
              <a:gd name="T35" fmla="*/ 64 h 75"/>
              <a:gd name="T36" fmla="*/ 39 w 49"/>
              <a:gd name="T37" fmla="*/ 70 h 75"/>
              <a:gd name="T38" fmla="*/ 32 w 49"/>
              <a:gd name="T39" fmla="*/ 72 h 75"/>
              <a:gd name="T40" fmla="*/ 26 w 49"/>
              <a:gd name="T41" fmla="*/ 75 h 75"/>
              <a:gd name="T42" fmla="*/ 20 w 49"/>
              <a:gd name="T43" fmla="*/ 75 h 75"/>
              <a:gd name="T44" fmla="*/ 13 w 49"/>
              <a:gd name="T45" fmla="*/ 70 h 75"/>
              <a:gd name="T46" fmla="*/ 9 w 49"/>
              <a:gd name="T47" fmla="*/ 66 h 75"/>
              <a:gd name="T48" fmla="*/ 5 w 49"/>
              <a:gd name="T49" fmla="*/ 60 h 75"/>
              <a:gd name="T50" fmla="*/ 3 w 49"/>
              <a:gd name="T51" fmla="*/ 49 h 75"/>
              <a:gd name="T52" fmla="*/ 0 w 49"/>
              <a:gd name="T53" fmla="*/ 36 h 75"/>
              <a:gd name="T54" fmla="*/ 11 w 49"/>
              <a:gd name="T55" fmla="*/ 36 h 75"/>
              <a:gd name="T56" fmla="*/ 11 w 49"/>
              <a:gd name="T57" fmla="*/ 47 h 75"/>
              <a:gd name="T58" fmla="*/ 13 w 49"/>
              <a:gd name="T59" fmla="*/ 56 h 75"/>
              <a:gd name="T60" fmla="*/ 15 w 49"/>
              <a:gd name="T61" fmla="*/ 62 h 75"/>
              <a:gd name="T62" fmla="*/ 20 w 49"/>
              <a:gd name="T63" fmla="*/ 66 h 75"/>
              <a:gd name="T64" fmla="*/ 26 w 49"/>
              <a:gd name="T65" fmla="*/ 66 h 75"/>
              <a:gd name="T66" fmla="*/ 30 w 49"/>
              <a:gd name="T67" fmla="*/ 66 h 75"/>
              <a:gd name="T68" fmla="*/ 37 w 49"/>
              <a:gd name="T69" fmla="*/ 62 h 75"/>
              <a:gd name="T70" fmla="*/ 39 w 49"/>
              <a:gd name="T71" fmla="*/ 56 h 75"/>
              <a:gd name="T72" fmla="*/ 39 w 49"/>
              <a:gd name="T73" fmla="*/ 47 h 75"/>
              <a:gd name="T74" fmla="*/ 41 w 49"/>
              <a:gd name="T75" fmla="*/ 36 h 75"/>
              <a:gd name="T76" fmla="*/ 39 w 49"/>
              <a:gd name="T77" fmla="*/ 26 h 75"/>
              <a:gd name="T78" fmla="*/ 39 w 49"/>
              <a:gd name="T79" fmla="*/ 19 h 75"/>
              <a:gd name="T80" fmla="*/ 37 w 49"/>
              <a:gd name="T81" fmla="*/ 13 h 75"/>
              <a:gd name="T82" fmla="*/ 30 w 49"/>
              <a:gd name="T83" fmla="*/ 9 h 75"/>
              <a:gd name="T84" fmla="*/ 26 w 49"/>
              <a:gd name="T85" fmla="*/ 7 h 75"/>
              <a:gd name="T86" fmla="*/ 20 w 49"/>
              <a:gd name="T87" fmla="*/ 9 h 75"/>
              <a:gd name="T88" fmla="*/ 15 w 49"/>
              <a:gd name="T89" fmla="*/ 13 h 75"/>
              <a:gd name="T90" fmla="*/ 13 w 49"/>
              <a:gd name="T91" fmla="*/ 17 h 75"/>
              <a:gd name="T92" fmla="*/ 11 w 49"/>
              <a:gd name="T93" fmla="*/ 26 h 75"/>
              <a:gd name="T94" fmla="*/ 11 w 49"/>
              <a:gd name="T95" fmla="*/ 3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9" h="75">
                <a:moveTo>
                  <a:pt x="0" y="36"/>
                </a:moveTo>
                <a:lnTo>
                  <a:pt x="3" y="26"/>
                </a:lnTo>
                <a:lnTo>
                  <a:pt x="5" y="17"/>
                </a:lnTo>
                <a:lnTo>
                  <a:pt x="7" y="9"/>
                </a:lnTo>
                <a:lnTo>
                  <a:pt x="11" y="5"/>
                </a:lnTo>
                <a:lnTo>
                  <a:pt x="17" y="0"/>
                </a:lnTo>
                <a:lnTo>
                  <a:pt x="26" y="0"/>
                </a:lnTo>
                <a:lnTo>
                  <a:pt x="30" y="0"/>
                </a:lnTo>
                <a:lnTo>
                  <a:pt x="37" y="2"/>
                </a:lnTo>
                <a:lnTo>
                  <a:pt x="39" y="5"/>
                </a:lnTo>
                <a:lnTo>
                  <a:pt x="43" y="9"/>
                </a:lnTo>
                <a:lnTo>
                  <a:pt x="45" y="13"/>
                </a:lnTo>
                <a:lnTo>
                  <a:pt x="47" y="19"/>
                </a:lnTo>
                <a:lnTo>
                  <a:pt x="49" y="28"/>
                </a:lnTo>
                <a:lnTo>
                  <a:pt x="49" y="36"/>
                </a:lnTo>
                <a:lnTo>
                  <a:pt x="49" y="49"/>
                </a:lnTo>
                <a:lnTo>
                  <a:pt x="47" y="58"/>
                </a:lnTo>
                <a:lnTo>
                  <a:pt x="43" y="64"/>
                </a:lnTo>
                <a:lnTo>
                  <a:pt x="39" y="70"/>
                </a:lnTo>
                <a:lnTo>
                  <a:pt x="32" y="72"/>
                </a:lnTo>
                <a:lnTo>
                  <a:pt x="26" y="75"/>
                </a:lnTo>
                <a:lnTo>
                  <a:pt x="20" y="75"/>
                </a:lnTo>
                <a:lnTo>
                  <a:pt x="13" y="70"/>
                </a:lnTo>
                <a:lnTo>
                  <a:pt x="9" y="66"/>
                </a:lnTo>
                <a:lnTo>
                  <a:pt x="5" y="60"/>
                </a:lnTo>
                <a:lnTo>
                  <a:pt x="3" y="49"/>
                </a:lnTo>
                <a:lnTo>
                  <a:pt x="0" y="36"/>
                </a:lnTo>
                <a:close/>
                <a:moveTo>
                  <a:pt x="11" y="36"/>
                </a:moveTo>
                <a:lnTo>
                  <a:pt x="11" y="47"/>
                </a:lnTo>
                <a:lnTo>
                  <a:pt x="13" y="56"/>
                </a:lnTo>
                <a:lnTo>
                  <a:pt x="15" y="62"/>
                </a:lnTo>
                <a:lnTo>
                  <a:pt x="20" y="66"/>
                </a:lnTo>
                <a:lnTo>
                  <a:pt x="26" y="66"/>
                </a:lnTo>
                <a:lnTo>
                  <a:pt x="30" y="66"/>
                </a:lnTo>
                <a:lnTo>
                  <a:pt x="37" y="62"/>
                </a:lnTo>
                <a:lnTo>
                  <a:pt x="39" y="56"/>
                </a:lnTo>
                <a:lnTo>
                  <a:pt x="39" y="47"/>
                </a:lnTo>
                <a:lnTo>
                  <a:pt x="41" y="36"/>
                </a:lnTo>
                <a:lnTo>
                  <a:pt x="39" y="26"/>
                </a:lnTo>
                <a:lnTo>
                  <a:pt x="39" y="19"/>
                </a:lnTo>
                <a:lnTo>
                  <a:pt x="37" y="13"/>
                </a:lnTo>
                <a:lnTo>
                  <a:pt x="30" y="9"/>
                </a:lnTo>
                <a:lnTo>
                  <a:pt x="26" y="7"/>
                </a:lnTo>
                <a:lnTo>
                  <a:pt x="20" y="9"/>
                </a:lnTo>
                <a:lnTo>
                  <a:pt x="15" y="13"/>
                </a:lnTo>
                <a:lnTo>
                  <a:pt x="13" y="17"/>
                </a:lnTo>
                <a:lnTo>
                  <a:pt x="11" y="26"/>
                </a:lnTo>
                <a:lnTo>
                  <a:pt x="11" y="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142" name="Freeform 206">
            <a:extLst>
              <a:ext uri="{FF2B5EF4-FFF2-40B4-BE49-F238E27FC236}">
                <a16:creationId xmlns:a16="http://schemas.microsoft.com/office/drawing/2014/main" id="{A9344B8E-CE62-4BE8-AAF4-F5EAD5A505C8}"/>
              </a:ext>
            </a:extLst>
          </p:cNvPr>
          <p:cNvSpPr>
            <a:spLocks/>
          </p:cNvSpPr>
          <p:nvPr/>
        </p:nvSpPr>
        <p:spPr bwMode="auto">
          <a:xfrm>
            <a:off x="971550" y="2327275"/>
            <a:ext cx="26988" cy="77788"/>
          </a:xfrm>
          <a:custGeom>
            <a:avLst/>
            <a:gdLst>
              <a:gd name="T0" fmla="*/ 17 w 17"/>
              <a:gd name="T1" fmla="*/ 49 h 49"/>
              <a:gd name="T2" fmla="*/ 11 w 17"/>
              <a:gd name="T3" fmla="*/ 49 h 49"/>
              <a:gd name="T4" fmla="*/ 11 w 17"/>
              <a:gd name="T5" fmla="*/ 11 h 49"/>
              <a:gd name="T6" fmla="*/ 9 w 17"/>
              <a:gd name="T7" fmla="*/ 13 h 49"/>
              <a:gd name="T8" fmla="*/ 6 w 17"/>
              <a:gd name="T9" fmla="*/ 15 h 49"/>
              <a:gd name="T10" fmla="*/ 2 w 17"/>
              <a:gd name="T11" fmla="*/ 17 h 49"/>
              <a:gd name="T12" fmla="*/ 0 w 17"/>
              <a:gd name="T13" fmla="*/ 19 h 49"/>
              <a:gd name="T14" fmla="*/ 0 w 17"/>
              <a:gd name="T15" fmla="*/ 13 h 49"/>
              <a:gd name="T16" fmla="*/ 4 w 17"/>
              <a:gd name="T17" fmla="*/ 11 h 49"/>
              <a:gd name="T18" fmla="*/ 9 w 17"/>
              <a:gd name="T19" fmla="*/ 6 h 49"/>
              <a:gd name="T20" fmla="*/ 11 w 17"/>
              <a:gd name="T21" fmla="*/ 4 h 49"/>
              <a:gd name="T22" fmla="*/ 13 w 17"/>
              <a:gd name="T23" fmla="*/ 0 h 49"/>
              <a:gd name="T24" fmla="*/ 17 w 17"/>
              <a:gd name="T25" fmla="*/ 0 h 49"/>
              <a:gd name="T26" fmla="*/ 17 w 17"/>
              <a:gd name="T27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" h="49">
                <a:moveTo>
                  <a:pt x="17" y="49"/>
                </a:moveTo>
                <a:lnTo>
                  <a:pt x="11" y="49"/>
                </a:lnTo>
                <a:lnTo>
                  <a:pt x="11" y="11"/>
                </a:lnTo>
                <a:lnTo>
                  <a:pt x="9" y="13"/>
                </a:lnTo>
                <a:lnTo>
                  <a:pt x="6" y="15"/>
                </a:lnTo>
                <a:lnTo>
                  <a:pt x="2" y="17"/>
                </a:lnTo>
                <a:lnTo>
                  <a:pt x="0" y="19"/>
                </a:lnTo>
                <a:lnTo>
                  <a:pt x="0" y="13"/>
                </a:lnTo>
                <a:lnTo>
                  <a:pt x="4" y="11"/>
                </a:lnTo>
                <a:lnTo>
                  <a:pt x="9" y="6"/>
                </a:lnTo>
                <a:lnTo>
                  <a:pt x="11" y="4"/>
                </a:lnTo>
                <a:lnTo>
                  <a:pt x="13" y="0"/>
                </a:lnTo>
                <a:lnTo>
                  <a:pt x="17" y="0"/>
                </a:lnTo>
                <a:lnTo>
                  <a:pt x="17" y="4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143" name="Line 207">
            <a:extLst>
              <a:ext uri="{FF2B5EF4-FFF2-40B4-BE49-F238E27FC236}">
                <a16:creationId xmlns:a16="http://schemas.microsoft.com/office/drawing/2014/main" id="{F7A2BD2D-C582-490A-9AF1-89B1C91AFDF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2138363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44" name="Line 208">
            <a:extLst>
              <a:ext uri="{FF2B5EF4-FFF2-40B4-BE49-F238E27FC236}">
                <a16:creationId xmlns:a16="http://schemas.microsoft.com/office/drawing/2014/main" id="{DABE1F92-0672-4DDA-863D-609EBF4554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2138363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45" name="Line 209">
            <a:extLst>
              <a:ext uri="{FF2B5EF4-FFF2-40B4-BE49-F238E27FC236}">
                <a16:creationId xmlns:a16="http://schemas.microsoft.com/office/drawing/2014/main" id="{0B6FD9FA-793D-4CAF-AD0B-5EB8A9C3116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1955800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46" name="Line 210">
            <a:extLst>
              <a:ext uri="{FF2B5EF4-FFF2-40B4-BE49-F238E27FC236}">
                <a16:creationId xmlns:a16="http://schemas.microsoft.com/office/drawing/2014/main" id="{C27DCEA7-E1A4-4B5C-9B97-91E8BDF7F1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1955800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47" name="Line 211">
            <a:extLst>
              <a:ext uri="{FF2B5EF4-FFF2-40B4-BE49-F238E27FC236}">
                <a16:creationId xmlns:a16="http://schemas.microsoft.com/office/drawing/2014/main" id="{78E7E65B-DDD4-4A42-893B-9327935A77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1828800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48" name="Line 212">
            <a:extLst>
              <a:ext uri="{FF2B5EF4-FFF2-40B4-BE49-F238E27FC236}">
                <a16:creationId xmlns:a16="http://schemas.microsoft.com/office/drawing/2014/main" id="{78CCE176-39FC-4A49-856D-315073A1BB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1828800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49" name="Line 213">
            <a:extLst>
              <a:ext uri="{FF2B5EF4-FFF2-40B4-BE49-F238E27FC236}">
                <a16:creationId xmlns:a16="http://schemas.microsoft.com/office/drawing/2014/main" id="{05E018E6-CF02-40C8-9393-DC6F9B3FB3B9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1727200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50" name="Line 214">
            <a:extLst>
              <a:ext uri="{FF2B5EF4-FFF2-40B4-BE49-F238E27FC236}">
                <a16:creationId xmlns:a16="http://schemas.microsoft.com/office/drawing/2014/main" id="{BDBC32EB-C58B-4DBE-A1AF-A3A276FC2F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1727200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51" name="Line 215">
            <a:extLst>
              <a:ext uri="{FF2B5EF4-FFF2-40B4-BE49-F238E27FC236}">
                <a16:creationId xmlns:a16="http://schemas.microsoft.com/office/drawing/2014/main" id="{7D295389-26F4-4A73-9A3D-D226AF599A9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1646238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52" name="Line 216">
            <a:extLst>
              <a:ext uri="{FF2B5EF4-FFF2-40B4-BE49-F238E27FC236}">
                <a16:creationId xmlns:a16="http://schemas.microsoft.com/office/drawing/2014/main" id="{9B5ACE78-5F79-46A6-A816-4C89B3DC9D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1646238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53" name="Line 217">
            <a:extLst>
              <a:ext uri="{FF2B5EF4-FFF2-40B4-BE49-F238E27FC236}">
                <a16:creationId xmlns:a16="http://schemas.microsoft.com/office/drawing/2014/main" id="{1783CD20-B06B-4B0A-9DC7-9F05E4EE08B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1577975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54" name="Line 218">
            <a:extLst>
              <a:ext uri="{FF2B5EF4-FFF2-40B4-BE49-F238E27FC236}">
                <a16:creationId xmlns:a16="http://schemas.microsoft.com/office/drawing/2014/main" id="{031A9C1A-0362-48B6-8673-01291AAE1A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1577975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55" name="Line 219">
            <a:extLst>
              <a:ext uri="{FF2B5EF4-FFF2-40B4-BE49-F238E27FC236}">
                <a16:creationId xmlns:a16="http://schemas.microsoft.com/office/drawing/2014/main" id="{B6224EAA-4414-405C-A202-00C18A69B31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1517650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56" name="Line 220">
            <a:extLst>
              <a:ext uri="{FF2B5EF4-FFF2-40B4-BE49-F238E27FC236}">
                <a16:creationId xmlns:a16="http://schemas.microsoft.com/office/drawing/2014/main" id="{7707B542-EC08-4FEA-902B-4BD4E7A0C1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1517650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58" name="Line 222">
            <a:extLst>
              <a:ext uri="{FF2B5EF4-FFF2-40B4-BE49-F238E27FC236}">
                <a16:creationId xmlns:a16="http://schemas.microsoft.com/office/drawing/2014/main" id="{B10EF496-B479-4BAF-A9D6-4261412100C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1463675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59" name="Line 223">
            <a:extLst>
              <a:ext uri="{FF2B5EF4-FFF2-40B4-BE49-F238E27FC236}">
                <a16:creationId xmlns:a16="http://schemas.microsoft.com/office/drawing/2014/main" id="{3B5FE5B8-B7FC-4AE8-B452-1B0775EBD4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1463675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60" name="Line 224">
            <a:extLst>
              <a:ext uri="{FF2B5EF4-FFF2-40B4-BE49-F238E27FC236}">
                <a16:creationId xmlns:a16="http://schemas.microsoft.com/office/drawing/2014/main" id="{CE389FEB-8AE7-47B0-A5B9-610905ED01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1416050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61" name="Line 225">
            <a:extLst>
              <a:ext uri="{FF2B5EF4-FFF2-40B4-BE49-F238E27FC236}">
                <a16:creationId xmlns:a16="http://schemas.microsoft.com/office/drawing/2014/main" id="{742CDBE8-40E5-4BAA-B142-57EB423E98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1775" y="1416050"/>
            <a:ext cx="26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62" name="Line 226">
            <a:extLst>
              <a:ext uri="{FF2B5EF4-FFF2-40B4-BE49-F238E27FC236}">
                <a16:creationId xmlns:a16="http://schemas.microsoft.com/office/drawing/2014/main" id="{2A91AC00-13B6-43AB-862E-16CD9F3454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1416050"/>
            <a:ext cx="5397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63" name="Line 227">
            <a:extLst>
              <a:ext uri="{FF2B5EF4-FFF2-40B4-BE49-F238E27FC236}">
                <a16:creationId xmlns:a16="http://schemas.microsoft.com/office/drawing/2014/main" id="{097F1B6B-6DCA-4695-8B61-B63D4B7963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4788" y="1416050"/>
            <a:ext cx="5397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64" name="Freeform 228">
            <a:extLst>
              <a:ext uri="{FF2B5EF4-FFF2-40B4-BE49-F238E27FC236}">
                <a16:creationId xmlns:a16="http://schemas.microsoft.com/office/drawing/2014/main" id="{91C47A1A-6868-45CD-B35E-4202985F54AB}"/>
              </a:ext>
            </a:extLst>
          </p:cNvPr>
          <p:cNvSpPr>
            <a:spLocks/>
          </p:cNvSpPr>
          <p:nvPr/>
        </p:nvSpPr>
        <p:spPr bwMode="auto">
          <a:xfrm>
            <a:off x="796925" y="1358900"/>
            <a:ext cx="42863" cy="119063"/>
          </a:xfrm>
          <a:custGeom>
            <a:avLst/>
            <a:gdLst>
              <a:gd name="T0" fmla="*/ 27 w 27"/>
              <a:gd name="T1" fmla="*/ 75 h 75"/>
              <a:gd name="T2" fmla="*/ 17 w 27"/>
              <a:gd name="T3" fmla="*/ 75 h 75"/>
              <a:gd name="T4" fmla="*/ 17 w 27"/>
              <a:gd name="T5" fmla="*/ 17 h 75"/>
              <a:gd name="T6" fmla="*/ 15 w 27"/>
              <a:gd name="T7" fmla="*/ 19 h 75"/>
              <a:gd name="T8" fmla="*/ 8 w 27"/>
              <a:gd name="T9" fmla="*/ 24 h 75"/>
              <a:gd name="T10" fmla="*/ 4 w 27"/>
              <a:gd name="T11" fmla="*/ 26 h 75"/>
              <a:gd name="T12" fmla="*/ 0 w 27"/>
              <a:gd name="T13" fmla="*/ 28 h 75"/>
              <a:gd name="T14" fmla="*/ 0 w 27"/>
              <a:gd name="T15" fmla="*/ 19 h 75"/>
              <a:gd name="T16" fmla="*/ 6 w 27"/>
              <a:gd name="T17" fmla="*/ 15 h 75"/>
              <a:gd name="T18" fmla="*/ 12 w 27"/>
              <a:gd name="T19" fmla="*/ 11 h 75"/>
              <a:gd name="T20" fmla="*/ 17 w 27"/>
              <a:gd name="T21" fmla="*/ 7 h 75"/>
              <a:gd name="T22" fmla="*/ 21 w 27"/>
              <a:gd name="T23" fmla="*/ 0 h 75"/>
              <a:gd name="T24" fmla="*/ 27 w 27"/>
              <a:gd name="T25" fmla="*/ 0 h 75"/>
              <a:gd name="T26" fmla="*/ 27 w 27"/>
              <a:gd name="T27" fmla="*/ 75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7" h="75">
                <a:moveTo>
                  <a:pt x="27" y="75"/>
                </a:moveTo>
                <a:lnTo>
                  <a:pt x="17" y="75"/>
                </a:lnTo>
                <a:lnTo>
                  <a:pt x="17" y="17"/>
                </a:lnTo>
                <a:lnTo>
                  <a:pt x="15" y="19"/>
                </a:lnTo>
                <a:lnTo>
                  <a:pt x="8" y="24"/>
                </a:lnTo>
                <a:lnTo>
                  <a:pt x="4" y="26"/>
                </a:lnTo>
                <a:lnTo>
                  <a:pt x="0" y="28"/>
                </a:lnTo>
                <a:lnTo>
                  <a:pt x="0" y="19"/>
                </a:lnTo>
                <a:lnTo>
                  <a:pt x="6" y="15"/>
                </a:lnTo>
                <a:lnTo>
                  <a:pt x="12" y="11"/>
                </a:lnTo>
                <a:lnTo>
                  <a:pt x="17" y="7"/>
                </a:lnTo>
                <a:lnTo>
                  <a:pt x="21" y="0"/>
                </a:lnTo>
                <a:lnTo>
                  <a:pt x="27" y="0"/>
                </a:lnTo>
                <a:lnTo>
                  <a:pt x="27" y="7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165" name="Freeform 229">
            <a:extLst>
              <a:ext uri="{FF2B5EF4-FFF2-40B4-BE49-F238E27FC236}">
                <a16:creationId xmlns:a16="http://schemas.microsoft.com/office/drawing/2014/main" id="{EF6AF5A6-B811-44EA-9A15-B9AD5B84F293}"/>
              </a:ext>
            </a:extLst>
          </p:cNvPr>
          <p:cNvSpPr>
            <a:spLocks noEditPoints="1"/>
          </p:cNvSpPr>
          <p:nvPr/>
        </p:nvSpPr>
        <p:spPr bwMode="auto">
          <a:xfrm>
            <a:off x="873125" y="1358900"/>
            <a:ext cx="77788" cy="119063"/>
          </a:xfrm>
          <a:custGeom>
            <a:avLst/>
            <a:gdLst>
              <a:gd name="T0" fmla="*/ 0 w 49"/>
              <a:gd name="T1" fmla="*/ 39 h 75"/>
              <a:gd name="T2" fmla="*/ 3 w 49"/>
              <a:gd name="T3" fmla="*/ 26 h 75"/>
              <a:gd name="T4" fmla="*/ 5 w 49"/>
              <a:gd name="T5" fmla="*/ 17 h 75"/>
              <a:gd name="T6" fmla="*/ 7 w 49"/>
              <a:gd name="T7" fmla="*/ 11 h 75"/>
              <a:gd name="T8" fmla="*/ 11 w 49"/>
              <a:gd name="T9" fmla="*/ 5 h 75"/>
              <a:gd name="T10" fmla="*/ 17 w 49"/>
              <a:gd name="T11" fmla="*/ 2 h 75"/>
              <a:gd name="T12" fmla="*/ 26 w 49"/>
              <a:gd name="T13" fmla="*/ 0 h 75"/>
              <a:gd name="T14" fmla="*/ 30 w 49"/>
              <a:gd name="T15" fmla="*/ 2 h 75"/>
              <a:gd name="T16" fmla="*/ 37 w 49"/>
              <a:gd name="T17" fmla="*/ 2 h 75"/>
              <a:gd name="T18" fmla="*/ 39 w 49"/>
              <a:gd name="T19" fmla="*/ 7 h 75"/>
              <a:gd name="T20" fmla="*/ 43 w 49"/>
              <a:gd name="T21" fmla="*/ 11 h 75"/>
              <a:gd name="T22" fmla="*/ 45 w 49"/>
              <a:gd name="T23" fmla="*/ 15 h 75"/>
              <a:gd name="T24" fmla="*/ 47 w 49"/>
              <a:gd name="T25" fmla="*/ 22 h 75"/>
              <a:gd name="T26" fmla="*/ 49 w 49"/>
              <a:gd name="T27" fmla="*/ 28 h 75"/>
              <a:gd name="T28" fmla="*/ 49 w 49"/>
              <a:gd name="T29" fmla="*/ 39 h 75"/>
              <a:gd name="T30" fmla="*/ 49 w 49"/>
              <a:gd name="T31" fmla="*/ 49 h 75"/>
              <a:gd name="T32" fmla="*/ 47 w 49"/>
              <a:gd name="T33" fmla="*/ 60 h 75"/>
              <a:gd name="T34" fmla="*/ 43 w 49"/>
              <a:gd name="T35" fmla="*/ 66 h 75"/>
              <a:gd name="T36" fmla="*/ 39 w 49"/>
              <a:gd name="T37" fmla="*/ 70 h 75"/>
              <a:gd name="T38" fmla="*/ 32 w 49"/>
              <a:gd name="T39" fmla="*/ 75 h 75"/>
              <a:gd name="T40" fmla="*/ 26 w 49"/>
              <a:gd name="T41" fmla="*/ 75 h 75"/>
              <a:gd name="T42" fmla="*/ 20 w 49"/>
              <a:gd name="T43" fmla="*/ 75 h 75"/>
              <a:gd name="T44" fmla="*/ 13 w 49"/>
              <a:gd name="T45" fmla="*/ 73 h 75"/>
              <a:gd name="T46" fmla="*/ 9 w 49"/>
              <a:gd name="T47" fmla="*/ 68 h 75"/>
              <a:gd name="T48" fmla="*/ 5 w 49"/>
              <a:gd name="T49" fmla="*/ 60 h 75"/>
              <a:gd name="T50" fmla="*/ 3 w 49"/>
              <a:gd name="T51" fmla="*/ 51 h 75"/>
              <a:gd name="T52" fmla="*/ 0 w 49"/>
              <a:gd name="T53" fmla="*/ 39 h 75"/>
              <a:gd name="T54" fmla="*/ 11 w 49"/>
              <a:gd name="T55" fmla="*/ 39 h 75"/>
              <a:gd name="T56" fmla="*/ 11 w 49"/>
              <a:gd name="T57" fmla="*/ 49 h 75"/>
              <a:gd name="T58" fmla="*/ 13 w 49"/>
              <a:gd name="T59" fmla="*/ 58 h 75"/>
              <a:gd name="T60" fmla="*/ 15 w 49"/>
              <a:gd name="T61" fmla="*/ 62 h 75"/>
              <a:gd name="T62" fmla="*/ 20 w 49"/>
              <a:gd name="T63" fmla="*/ 66 h 75"/>
              <a:gd name="T64" fmla="*/ 26 w 49"/>
              <a:gd name="T65" fmla="*/ 68 h 75"/>
              <a:gd name="T66" fmla="*/ 30 w 49"/>
              <a:gd name="T67" fmla="*/ 66 h 75"/>
              <a:gd name="T68" fmla="*/ 37 w 49"/>
              <a:gd name="T69" fmla="*/ 62 h 75"/>
              <a:gd name="T70" fmla="*/ 39 w 49"/>
              <a:gd name="T71" fmla="*/ 58 h 75"/>
              <a:gd name="T72" fmla="*/ 39 w 49"/>
              <a:gd name="T73" fmla="*/ 49 h 75"/>
              <a:gd name="T74" fmla="*/ 41 w 49"/>
              <a:gd name="T75" fmla="*/ 39 h 75"/>
              <a:gd name="T76" fmla="*/ 39 w 49"/>
              <a:gd name="T77" fmla="*/ 28 h 75"/>
              <a:gd name="T78" fmla="*/ 39 w 49"/>
              <a:gd name="T79" fmla="*/ 19 h 75"/>
              <a:gd name="T80" fmla="*/ 37 w 49"/>
              <a:gd name="T81" fmla="*/ 15 h 75"/>
              <a:gd name="T82" fmla="*/ 30 w 49"/>
              <a:gd name="T83" fmla="*/ 9 h 75"/>
              <a:gd name="T84" fmla="*/ 26 w 49"/>
              <a:gd name="T85" fmla="*/ 9 h 75"/>
              <a:gd name="T86" fmla="*/ 20 w 49"/>
              <a:gd name="T87" fmla="*/ 9 h 75"/>
              <a:gd name="T88" fmla="*/ 15 w 49"/>
              <a:gd name="T89" fmla="*/ 13 h 75"/>
              <a:gd name="T90" fmla="*/ 13 w 49"/>
              <a:gd name="T91" fmla="*/ 19 h 75"/>
              <a:gd name="T92" fmla="*/ 11 w 49"/>
              <a:gd name="T93" fmla="*/ 28 h 75"/>
              <a:gd name="T94" fmla="*/ 11 w 49"/>
              <a:gd name="T95" fmla="*/ 39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9" h="75">
                <a:moveTo>
                  <a:pt x="0" y="39"/>
                </a:moveTo>
                <a:lnTo>
                  <a:pt x="3" y="26"/>
                </a:lnTo>
                <a:lnTo>
                  <a:pt x="5" y="17"/>
                </a:lnTo>
                <a:lnTo>
                  <a:pt x="7" y="11"/>
                </a:lnTo>
                <a:lnTo>
                  <a:pt x="11" y="5"/>
                </a:lnTo>
                <a:lnTo>
                  <a:pt x="17" y="2"/>
                </a:lnTo>
                <a:lnTo>
                  <a:pt x="26" y="0"/>
                </a:lnTo>
                <a:lnTo>
                  <a:pt x="30" y="2"/>
                </a:lnTo>
                <a:lnTo>
                  <a:pt x="37" y="2"/>
                </a:lnTo>
                <a:lnTo>
                  <a:pt x="39" y="7"/>
                </a:lnTo>
                <a:lnTo>
                  <a:pt x="43" y="11"/>
                </a:lnTo>
                <a:lnTo>
                  <a:pt x="45" y="15"/>
                </a:lnTo>
                <a:lnTo>
                  <a:pt x="47" y="22"/>
                </a:lnTo>
                <a:lnTo>
                  <a:pt x="49" y="28"/>
                </a:lnTo>
                <a:lnTo>
                  <a:pt x="49" y="39"/>
                </a:lnTo>
                <a:lnTo>
                  <a:pt x="49" y="49"/>
                </a:lnTo>
                <a:lnTo>
                  <a:pt x="47" y="60"/>
                </a:lnTo>
                <a:lnTo>
                  <a:pt x="43" y="66"/>
                </a:lnTo>
                <a:lnTo>
                  <a:pt x="39" y="70"/>
                </a:lnTo>
                <a:lnTo>
                  <a:pt x="32" y="75"/>
                </a:lnTo>
                <a:lnTo>
                  <a:pt x="26" y="75"/>
                </a:lnTo>
                <a:lnTo>
                  <a:pt x="20" y="75"/>
                </a:lnTo>
                <a:lnTo>
                  <a:pt x="13" y="73"/>
                </a:lnTo>
                <a:lnTo>
                  <a:pt x="9" y="68"/>
                </a:lnTo>
                <a:lnTo>
                  <a:pt x="5" y="60"/>
                </a:lnTo>
                <a:lnTo>
                  <a:pt x="3" y="51"/>
                </a:lnTo>
                <a:lnTo>
                  <a:pt x="0" y="39"/>
                </a:lnTo>
                <a:close/>
                <a:moveTo>
                  <a:pt x="11" y="39"/>
                </a:moveTo>
                <a:lnTo>
                  <a:pt x="11" y="49"/>
                </a:lnTo>
                <a:lnTo>
                  <a:pt x="13" y="58"/>
                </a:lnTo>
                <a:lnTo>
                  <a:pt x="15" y="62"/>
                </a:lnTo>
                <a:lnTo>
                  <a:pt x="20" y="66"/>
                </a:lnTo>
                <a:lnTo>
                  <a:pt x="26" y="68"/>
                </a:lnTo>
                <a:lnTo>
                  <a:pt x="30" y="66"/>
                </a:lnTo>
                <a:lnTo>
                  <a:pt x="37" y="62"/>
                </a:lnTo>
                <a:lnTo>
                  <a:pt x="39" y="58"/>
                </a:lnTo>
                <a:lnTo>
                  <a:pt x="39" y="49"/>
                </a:lnTo>
                <a:lnTo>
                  <a:pt x="41" y="39"/>
                </a:lnTo>
                <a:lnTo>
                  <a:pt x="39" y="28"/>
                </a:lnTo>
                <a:lnTo>
                  <a:pt x="39" y="19"/>
                </a:lnTo>
                <a:lnTo>
                  <a:pt x="37" y="15"/>
                </a:lnTo>
                <a:lnTo>
                  <a:pt x="30" y="9"/>
                </a:lnTo>
                <a:lnTo>
                  <a:pt x="26" y="9"/>
                </a:lnTo>
                <a:lnTo>
                  <a:pt x="20" y="9"/>
                </a:lnTo>
                <a:lnTo>
                  <a:pt x="15" y="13"/>
                </a:lnTo>
                <a:lnTo>
                  <a:pt x="13" y="19"/>
                </a:lnTo>
                <a:lnTo>
                  <a:pt x="11" y="28"/>
                </a:lnTo>
                <a:lnTo>
                  <a:pt x="11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166" name="Freeform 230">
            <a:extLst>
              <a:ext uri="{FF2B5EF4-FFF2-40B4-BE49-F238E27FC236}">
                <a16:creationId xmlns:a16="http://schemas.microsoft.com/office/drawing/2014/main" id="{F8983664-BA46-4545-97AF-B7FAB520C1B0}"/>
              </a:ext>
            </a:extLst>
          </p:cNvPr>
          <p:cNvSpPr>
            <a:spLocks/>
          </p:cNvSpPr>
          <p:nvPr/>
        </p:nvSpPr>
        <p:spPr bwMode="auto">
          <a:xfrm>
            <a:off x="962025" y="1298575"/>
            <a:ext cx="50800" cy="77788"/>
          </a:xfrm>
          <a:custGeom>
            <a:avLst/>
            <a:gdLst>
              <a:gd name="T0" fmla="*/ 32 w 32"/>
              <a:gd name="T1" fmla="*/ 43 h 49"/>
              <a:gd name="T2" fmla="*/ 32 w 32"/>
              <a:gd name="T3" fmla="*/ 49 h 49"/>
              <a:gd name="T4" fmla="*/ 0 w 32"/>
              <a:gd name="T5" fmla="*/ 49 h 49"/>
              <a:gd name="T6" fmla="*/ 0 w 32"/>
              <a:gd name="T7" fmla="*/ 47 h 49"/>
              <a:gd name="T8" fmla="*/ 0 w 32"/>
              <a:gd name="T9" fmla="*/ 45 h 49"/>
              <a:gd name="T10" fmla="*/ 2 w 32"/>
              <a:gd name="T11" fmla="*/ 43 h 49"/>
              <a:gd name="T12" fmla="*/ 4 w 32"/>
              <a:gd name="T13" fmla="*/ 38 h 49"/>
              <a:gd name="T14" fmla="*/ 8 w 32"/>
              <a:gd name="T15" fmla="*/ 34 h 49"/>
              <a:gd name="T16" fmla="*/ 12 w 32"/>
              <a:gd name="T17" fmla="*/ 32 h 49"/>
              <a:gd name="T18" fmla="*/ 19 w 32"/>
              <a:gd name="T19" fmla="*/ 26 h 49"/>
              <a:gd name="T20" fmla="*/ 23 w 32"/>
              <a:gd name="T21" fmla="*/ 21 h 49"/>
              <a:gd name="T22" fmla="*/ 25 w 32"/>
              <a:gd name="T23" fmla="*/ 17 h 49"/>
              <a:gd name="T24" fmla="*/ 25 w 32"/>
              <a:gd name="T25" fmla="*/ 13 h 49"/>
              <a:gd name="T26" fmla="*/ 25 w 32"/>
              <a:gd name="T27" fmla="*/ 11 h 49"/>
              <a:gd name="T28" fmla="*/ 23 w 32"/>
              <a:gd name="T29" fmla="*/ 9 h 49"/>
              <a:gd name="T30" fmla="*/ 21 w 32"/>
              <a:gd name="T31" fmla="*/ 6 h 49"/>
              <a:gd name="T32" fmla="*/ 17 w 32"/>
              <a:gd name="T33" fmla="*/ 4 h 49"/>
              <a:gd name="T34" fmla="*/ 12 w 32"/>
              <a:gd name="T35" fmla="*/ 6 h 49"/>
              <a:gd name="T36" fmla="*/ 10 w 32"/>
              <a:gd name="T37" fmla="*/ 9 h 49"/>
              <a:gd name="T38" fmla="*/ 8 w 32"/>
              <a:gd name="T39" fmla="*/ 11 h 49"/>
              <a:gd name="T40" fmla="*/ 6 w 32"/>
              <a:gd name="T41" fmla="*/ 15 h 49"/>
              <a:gd name="T42" fmla="*/ 2 w 32"/>
              <a:gd name="T43" fmla="*/ 15 h 49"/>
              <a:gd name="T44" fmla="*/ 2 w 32"/>
              <a:gd name="T45" fmla="*/ 9 h 49"/>
              <a:gd name="T46" fmla="*/ 6 w 32"/>
              <a:gd name="T47" fmla="*/ 4 h 49"/>
              <a:gd name="T48" fmla="*/ 10 w 32"/>
              <a:gd name="T49" fmla="*/ 2 h 49"/>
              <a:gd name="T50" fmla="*/ 17 w 32"/>
              <a:gd name="T51" fmla="*/ 0 h 49"/>
              <a:gd name="T52" fmla="*/ 23 w 32"/>
              <a:gd name="T53" fmla="*/ 2 h 49"/>
              <a:gd name="T54" fmla="*/ 27 w 32"/>
              <a:gd name="T55" fmla="*/ 4 h 49"/>
              <a:gd name="T56" fmla="*/ 32 w 32"/>
              <a:gd name="T57" fmla="*/ 9 h 49"/>
              <a:gd name="T58" fmla="*/ 32 w 32"/>
              <a:gd name="T59" fmla="*/ 13 h 49"/>
              <a:gd name="T60" fmla="*/ 32 w 32"/>
              <a:gd name="T61" fmla="*/ 17 h 49"/>
              <a:gd name="T62" fmla="*/ 32 w 32"/>
              <a:gd name="T63" fmla="*/ 19 h 49"/>
              <a:gd name="T64" fmla="*/ 29 w 32"/>
              <a:gd name="T65" fmla="*/ 23 h 49"/>
              <a:gd name="T66" fmla="*/ 27 w 32"/>
              <a:gd name="T67" fmla="*/ 26 h 49"/>
              <a:gd name="T68" fmla="*/ 23 w 32"/>
              <a:gd name="T69" fmla="*/ 30 h 49"/>
              <a:gd name="T70" fmla="*/ 17 w 32"/>
              <a:gd name="T71" fmla="*/ 34 h 49"/>
              <a:gd name="T72" fmla="*/ 12 w 32"/>
              <a:gd name="T73" fmla="*/ 38 h 49"/>
              <a:gd name="T74" fmla="*/ 10 w 32"/>
              <a:gd name="T75" fmla="*/ 40 h 49"/>
              <a:gd name="T76" fmla="*/ 8 w 32"/>
              <a:gd name="T77" fmla="*/ 43 h 49"/>
              <a:gd name="T78" fmla="*/ 8 w 32"/>
              <a:gd name="T79" fmla="*/ 43 h 49"/>
              <a:gd name="T80" fmla="*/ 32 w 32"/>
              <a:gd name="T81" fmla="*/ 43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2" h="49">
                <a:moveTo>
                  <a:pt x="32" y="43"/>
                </a:moveTo>
                <a:lnTo>
                  <a:pt x="32" y="49"/>
                </a:lnTo>
                <a:lnTo>
                  <a:pt x="0" y="49"/>
                </a:lnTo>
                <a:lnTo>
                  <a:pt x="0" y="47"/>
                </a:lnTo>
                <a:lnTo>
                  <a:pt x="0" y="45"/>
                </a:lnTo>
                <a:lnTo>
                  <a:pt x="2" y="43"/>
                </a:lnTo>
                <a:lnTo>
                  <a:pt x="4" y="38"/>
                </a:lnTo>
                <a:lnTo>
                  <a:pt x="8" y="34"/>
                </a:lnTo>
                <a:lnTo>
                  <a:pt x="12" y="32"/>
                </a:lnTo>
                <a:lnTo>
                  <a:pt x="19" y="26"/>
                </a:lnTo>
                <a:lnTo>
                  <a:pt x="23" y="21"/>
                </a:lnTo>
                <a:lnTo>
                  <a:pt x="25" y="17"/>
                </a:lnTo>
                <a:lnTo>
                  <a:pt x="25" y="13"/>
                </a:lnTo>
                <a:lnTo>
                  <a:pt x="25" y="11"/>
                </a:lnTo>
                <a:lnTo>
                  <a:pt x="23" y="9"/>
                </a:lnTo>
                <a:lnTo>
                  <a:pt x="21" y="6"/>
                </a:lnTo>
                <a:lnTo>
                  <a:pt x="17" y="4"/>
                </a:lnTo>
                <a:lnTo>
                  <a:pt x="12" y="6"/>
                </a:lnTo>
                <a:lnTo>
                  <a:pt x="10" y="9"/>
                </a:lnTo>
                <a:lnTo>
                  <a:pt x="8" y="11"/>
                </a:lnTo>
                <a:lnTo>
                  <a:pt x="6" y="15"/>
                </a:lnTo>
                <a:lnTo>
                  <a:pt x="2" y="15"/>
                </a:lnTo>
                <a:lnTo>
                  <a:pt x="2" y="9"/>
                </a:lnTo>
                <a:lnTo>
                  <a:pt x="6" y="4"/>
                </a:lnTo>
                <a:lnTo>
                  <a:pt x="10" y="2"/>
                </a:lnTo>
                <a:lnTo>
                  <a:pt x="17" y="0"/>
                </a:lnTo>
                <a:lnTo>
                  <a:pt x="23" y="2"/>
                </a:lnTo>
                <a:lnTo>
                  <a:pt x="27" y="4"/>
                </a:lnTo>
                <a:lnTo>
                  <a:pt x="32" y="9"/>
                </a:lnTo>
                <a:lnTo>
                  <a:pt x="32" y="13"/>
                </a:lnTo>
                <a:lnTo>
                  <a:pt x="32" y="17"/>
                </a:lnTo>
                <a:lnTo>
                  <a:pt x="32" y="19"/>
                </a:lnTo>
                <a:lnTo>
                  <a:pt x="29" y="23"/>
                </a:lnTo>
                <a:lnTo>
                  <a:pt x="27" y="26"/>
                </a:lnTo>
                <a:lnTo>
                  <a:pt x="23" y="30"/>
                </a:lnTo>
                <a:lnTo>
                  <a:pt x="17" y="34"/>
                </a:lnTo>
                <a:lnTo>
                  <a:pt x="12" y="38"/>
                </a:lnTo>
                <a:lnTo>
                  <a:pt x="10" y="40"/>
                </a:lnTo>
                <a:lnTo>
                  <a:pt x="8" y="43"/>
                </a:lnTo>
                <a:lnTo>
                  <a:pt x="8" y="43"/>
                </a:lnTo>
                <a:lnTo>
                  <a:pt x="32" y="4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167" name="Line 231">
            <a:extLst>
              <a:ext uri="{FF2B5EF4-FFF2-40B4-BE49-F238E27FC236}">
                <a16:creationId xmlns:a16="http://schemas.microsoft.com/office/drawing/2014/main" id="{A44FAF47-9464-4FAD-90D2-003B8FF0F4C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1416050"/>
            <a:ext cx="5487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68" name="Line 232">
            <a:extLst>
              <a:ext uri="{FF2B5EF4-FFF2-40B4-BE49-F238E27FC236}">
                <a16:creationId xmlns:a16="http://schemas.microsoft.com/office/drawing/2014/main" id="{618C063F-7494-46C3-8277-F87E1EF9DD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75" y="5540375"/>
            <a:ext cx="5487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69" name="Line 233">
            <a:extLst>
              <a:ext uri="{FF2B5EF4-FFF2-40B4-BE49-F238E27FC236}">
                <a16:creationId xmlns:a16="http://schemas.microsoft.com/office/drawing/2014/main" id="{1100427F-CD54-41F5-98D6-5E832465D7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8763" y="1416050"/>
            <a:ext cx="0" cy="41243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70" name="Line 234">
            <a:extLst>
              <a:ext uri="{FF2B5EF4-FFF2-40B4-BE49-F238E27FC236}">
                <a16:creationId xmlns:a16="http://schemas.microsoft.com/office/drawing/2014/main" id="{4D4C348E-D76C-4FF8-9EE7-4807F48FCC3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20775" y="1416050"/>
            <a:ext cx="0" cy="41243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0340" name="Group 404">
            <a:extLst>
              <a:ext uri="{FF2B5EF4-FFF2-40B4-BE49-F238E27FC236}">
                <a16:creationId xmlns:a16="http://schemas.microsoft.com/office/drawing/2014/main" id="{9CAB8F8E-AE23-4274-8F27-9469D71D3C5F}"/>
              </a:ext>
            </a:extLst>
          </p:cNvPr>
          <p:cNvGrpSpPr>
            <a:grpSpLocks/>
          </p:cNvGrpSpPr>
          <p:nvPr/>
        </p:nvGrpSpPr>
        <p:grpSpPr bwMode="auto">
          <a:xfrm>
            <a:off x="1076325" y="1550988"/>
            <a:ext cx="4206875" cy="2243137"/>
            <a:chOff x="678" y="977"/>
            <a:chExt cx="2650" cy="1413"/>
          </a:xfrm>
        </p:grpSpPr>
        <p:sp>
          <p:nvSpPr>
            <p:cNvPr id="40171" name="Freeform 235">
              <a:extLst>
                <a:ext uri="{FF2B5EF4-FFF2-40B4-BE49-F238E27FC236}">
                  <a16:creationId xmlns:a16="http://schemas.microsoft.com/office/drawing/2014/main" id="{68FF04B2-D2DB-4E45-A599-908900FE8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" y="2339"/>
              <a:ext cx="57" cy="51"/>
            </a:xfrm>
            <a:custGeom>
              <a:avLst/>
              <a:gdLst>
                <a:gd name="T0" fmla="*/ 0 w 57"/>
                <a:gd name="T1" fmla="*/ 51 h 51"/>
                <a:gd name="T2" fmla="*/ 57 w 57"/>
                <a:gd name="T3" fmla="*/ 51 h 51"/>
                <a:gd name="T4" fmla="*/ 28 w 57"/>
                <a:gd name="T5" fmla="*/ 0 h 51"/>
                <a:gd name="T6" fmla="*/ 0 w 57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51">
                  <a:moveTo>
                    <a:pt x="0" y="51"/>
                  </a:moveTo>
                  <a:lnTo>
                    <a:pt x="57" y="51"/>
                  </a:lnTo>
                  <a:lnTo>
                    <a:pt x="28" y="0"/>
                  </a:lnTo>
                  <a:lnTo>
                    <a:pt x="0" y="51"/>
                  </a:lnTo>
                </a:path>
              </a:pathLst>
            </a:custGeom>
            <a:noFill/>
            <a:ln w="6350">
              <a:solidFill>
                <a:srgbClr val="030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72" name="Freeform 236">
              <a:extLst>
                <a:ext uri="{FF2B5EF4-FFF2-40B4-BE49-F238E27FC236}">
                  <a16:creationId xmlns:a16="http://schemas.microsoft.com/office/drawing/2014/main" id="{06AE2DC3-8D65-4D86-95BC-499D2D4A1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" y="2254"/>
              <a:ext cx="60" cy="49"/>
            </a:xfrm>
            <a:custGeom>
              <a:avLst/>
              <a:gdLst>
                <a:gd name="T0" fmla="*/ 0 w 60"/>
                <a:gd name="T1" fmla="*/ 49 h 49"/>
                <a:gd name="T2" fmla="*/ 60 w 60"/>
                <a:gd name="T3" fmla="*/ 49 h 49"/>
                <a:gd name="T4" fmla="*/ 30 w 60"/>
                <a:gd name="T5" fmla="*/ 0 h 49"/>
                <a:gd name="T6" fmla="*/ 0 w 60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49">
                  <a:moveTo>
                    <a:pt x="0" y="49"/>
                  </a:moveTo>
                  <a:lnTo>
                    <a:pt x="60" y="49"/>
                  </a:lnTo>
                  <a:lnTo>
                    <a:pt x="30" y="0"/>
                  </a:lnTo>
                  <a:lnTo>
                    <a:pt x="0" y="49"/>
                  </a:lnTo>
                </a:path>
              </a:pathLst>
            </a:custGeom>
            <a:noFill/>
            <a:ln w="6350">
              <a:solidFill>
                <a:srgbClr val="030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73" name="Freeform 237">
              <a:extLst>
                <a:ext uri="{FF2B5EF4-FFF2-40B4-BE49-F238E27FC236}">
                  <a16:creationId xmlns:a16="http://schemas.microsoft.com/office/drawing/2014/main" id="{D6E89A01-95EA-4FD8-AB09-D204F8876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" y="2160"/>
              <a:ext cx="57" cy="49"/>
            </a:xfrm>
            <a:custGeom>
              <a:avLst/>
              <a:gdLst>
                <a:gd name="T0" fmla="*/ 0 w 57"/>
                <a:gd name="T1" fmla="*/ 49 h 49"/>
                <a:gd name="T2" fmla="*/ 57 w 57"/>
                <a:gd name="T3" fmla="*/ 49 h 49"/>
                <a:gd name="T4" fmla="*/ 28 w 57"/>
                <a:gd name="T5" fmla="*/ 0 h 49"/>
                <a:gd name="T6" fmla="*/ 0 w 57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49">
                  <a:moveTo>
                    <a:pt x="0" y="49"/>
                  </a:moveTo>
                  <a:lnTo>
                    <a:pt x="57" y="49"/>
                  </a:lnTo>
                  <a:lnTo>
                    <a:pt x="28" y="0"/>
                  </a:lnTo>
                  <a:lnTo>
                    <a:pt x="0" y="49"/>
                  </a:lnTo>
                </a:path>
              </a:pathLst>
            </a:custGeom>
            <a:noFill/>
            <a:ln w="6350">
              <a:solidFill>
                <a:srgbClr val="030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74" name="Freeform 238">
              <a:extLst>
                <a:ext uri="{FF2B5EF4-FFF2-40B4-BE49-F238E27FC236}">
                  <a16:creationId xmlns:a16="http://schemas.microsoft.com/office/drawing/2014/main" id="{23824C8A-1E84-40C3-B0CA-756F14156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6" y="2050"/>
              <a:ext cx="57" cy="51"/>
            </a:xfrm>
            <a:custGeom>
              <a:avLst/>
              <a:gdLst>
                <a:gd name="T0" fmla="*/ 0 w 57"/>
                <a:gd name="T1" fmla="*/ 51 h 51"/>
                <a:gd name="T2" fmla="*/ 57 w 57"/>
                <a:gd name="T3" fmla="*/ 51 h 51"/>
                <a:gd name="T4" fmla="*/ 27 w 57"/>
                <a:gd name="T5" fmla="*/ 0 h 51"/>
                <a:gd name="T6" fmla="*/ 0 w 57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51">
                  <a:moveTo>
                    <a:pt x="0" y="51"/>
                  </a:moveTo>
                  <a:lnTo>
                    <a:pt x="57" y="51"/>
                  </a:lnTo>
                  <a:lnTo>
                    <a:pt x="27" y="0"/>
                  </a:lnTo>
                  <a:lnTo>
                    <a:pt x="0" y="51"/>
                  </a:lnTo>
                </a:path>
              </a:pathLst>
            </a:custGeom>
            <a:noFill/>
            <a:ln w="6350">
              <a:solidFill>
                <a:srgbClr val="030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75" name="Freeform 239">
              <a:extLst>
                <a:ext uri="{FF2B5EF4-FFF2-40B4-BE49-F238E27FC236}">
                  <a16:creationId xmlns:a16="http://schemas.microsoft.com/office/drawing/2014/main" id="{DAE6A149-A9A3-49A6-BF92-7F1A09611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0" y="1961"/>
              <a:ext cx="60" cy="49"/>
            </a:xfrm>
            <a:custGeom>
              <a:avLst/>
              <a:gdLst>
                <a:gd name="T0" fmla="*/ 0 w 60"/>
                <a:gd name="T1" fmla="*/ 49 h 49"/>
                <a:gd name="T2" fmla="*/ 60 w 60"/>
                <a:gd name="T3" fmla="*/ 49 h 49"/>
                <a:gd name="T4" fmla="*/ 30 w 60"/>
                <a:gd name="T5" fmla="*/ 0 h 49"/>
                <a:gd name="T6" fmla="*/ 0 w 60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49">
                  <a:moveTo>
                    <a:pt x="0" y="49"/>
                  </a:moveTo>
                  <a:lnTo>
                    <a:pt x="60" y="49"/>
                  </a:lnTo>
                  <a:lnTo>
                    <a:pt x="30" y="0"/>
                  </a:lnTo>
                  <a:lnTo>
                    <a:pt x="0" y="49"/>
                  </a:lnTo>
                </a:path>
              </a:pathLst>
            </a:custGeom>
            <a:noFill/>
            <a:ln w="6350">
              <a:solidFill>
                <a:srgbClr val="030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76" name="Freeform 240">
              <a:extLst>
                <a:ext uri="{FF2B5EF4-FFF2-40B4-BE49-F238E27FC236}">
                  <a16:creationId xmlns:a16="http://schemas.microsoft.com/office/drawing/2014/main" id="{3D35D877-79BD-47EF-BAC5-AE83479B9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7" y="1855"/>
              <a:ext cx="59" cy="51"/>
            </a:xfrm>
            <a:custGeom>
              <a:avLst/>
              <a:gdLst>
                <a:gd name="T0" fmla="*/ 0 w 59"/>
                <a:gd name="T1" fmla="*/ 51 h 51"/>
                <a:gd name="T2" fmla="*/ 59 w 59"/>
                <a:gd name="T3" fmla="*/ 51 h 51"/>
                <a:gd name="T4" fmla="*/ 29 w 59"/>
                <a:gd name="T5" fmla="*/ 0 h 51"/>
                <a:gd name="T6" fmla="*/ 0 w 59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51">
                  <a:moveTo>
                    <a:pt x="0" y="51"/>
                  </a:moveTo>
                  <a:lnTo>
                    <a:pt x="59" y="51"/>
                  </a:lnTo>
                  <a:lnTo>
                    <a:pt x="29" y="0"/>
                  </a:lnTo>
                  <a:lnTo>
                    <a:pt x="0" y="51"/>
                  </a:lnTo>
                </a:path>
              </a:pathLst>
            </a:custGeom>
            <a:noFill/>
            <a:ln w="6350">
              <a:solidFill>
                <a:srgbClr val="030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77" name="Freeform 241">
              <a:extLst>
                <a:ext uri="{FF2B5EF4-FFF2-40B4-BE49-F238E27FC236}">
                  <a16:creationId xmlns:a16="http://schemas.microsoft.com/office/drawing/2014/main" id="{1752D10C-DA47-4263-B494-A6ED6C509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" y="1678"/>
              <a:ext cx="58" cy="49"/>
            </a:xfrm>
            <a:custGeom>
              <a:avLst/>
              <a:gdLst>
                <a:gd name="T0" fmla="*/ 0 w 58"/>
                <a:gd name="T1" fmla="*/ 49 h 49"/>
                <a:gd name="T2" fmla="*/ 58 w 58"/>
                <a:gd name="T3" fmla="*/ 49 h 49"/>
                <a:gd name="T4" fmla="*/ 28 w 58"/>
                <a:gd name="T5" fmla="*/ 0 h 49"/>
                <a:gd name="T6" fmla="*/ 0 w 58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49"/>
                  </a:moveTo>
                  <a:lnTo>
                    <a:pt x="58" y="49"/>
                  </a:lnTo>
                  <a:lnTo>
                    <a:pt x="28" y="0"/>
                  </a:lnTo>
                  <a:lnTo>
                    <a:pt x="0" y="49"/>
                  </a:lnTo>
                </a:path>
              </a:pathLst>
            </a:custGeom>
            <a:noFill/>
            <a:ln w="6350">
              <a:solidFill>
                <a:srgbClr val="030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78" name="Freeform 242">
              <a:extLst>
                <a:ext uri="{FF2B5EF4-FFF2-40B4-BE49-F238E27FC236}">
                  <a16:creationId xmlns:a16="http://schemas.microsoft.com/office/drawing/2014/main" id="{84D1C356-F5AD-43BD-8FA7-C50FF29DD1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8" y="1474"/>
              <a:ext cx="59" cy="51"/>
            </a:xfrm>
            <a:custGeom>
              <a:avLst/>
              <a:gdLst>
                <a:gd name="T0" fmla="*/ 0 w 59"/>
                <a:gd name="T1" fmla="*/ 51 h 51"/>
                <a:gd name="T2" fmla="*/ 59 w 59"/>
                <a:gd name="T3" fmla="*/ 51 h 51"/>
                <a:gd name="T4" fmla="*/ 30 w 59"/>
                <a:gd name="T5" fmla="*/ 0 h 51"/>
                <a:gd name="T6" fmla="*/ 0 w 59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51">
                  <a:moveTo>
                    <a:pt x="0" y="51"/>
                  </a:moveTo>
                  <a:lnTo>
                    <a:pt x="59" y="51"/>
                  </a:lnTo>
                  <a:lnTo>
                    <a:pt x="30" y="0"/>
                  </a:lnTo>
                  <a:lnTo>
                    <a:pt x="0" y="51"/>
                  </a:lnTo>
                </a:path>
              </a:pathLst>
            </a:custGeom>
            <a:noFill/>
            <a:ln w="6350">
              <a:solidFill>
                <a:srgbClr val="030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79" name="Freeform 243">
              <a:extLst>
                <a:ext uri="{FF2B5EF4-FFF2-40B4-BE49-F238E27FC236}">
                  <a16:creationId xmlns:a16="http://schemas.microsoft.com/office/drawing/2014/main" id="{F7945D14-B2AF-4E77-95DC-AA00BDE90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4" y="1398"/>
              <a:ext cx="60" cy="51"/>
            </a:xfrm>
            <a:custGeom>
              <a:avLst/>
              <a:gdLst>
                <a:gd name="T0" fmla="*/ 0 w 60"/>
                <a:gd name="T1" fmla="*/ 51 h 51"/>
                <a:gd name="T2" fmla="*/ 60 w 60"/>
                <a:gd name="T3" fmla="*/ 51 h 51"/>
                <a:gd name="T4" fmla="*/ 30 w 60"/>
                <a:gd name="T5" fmla="*/ 0 h 51"/>
                <a:gd name="T6" fmla="*/ 0 w 60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51">
                  <a:moveTo>
                    <a:pt x="0" y="51"/>
                  </a:moveTo>
                  <a:lnTo>
                    <a:pt x="60" y="51"/>
                  </a:lnTo>
                  <a:lnTo>
                    <a:pt x="30" y="0"/>
                  </a:lnTo>
                  <a:lnTo>
                    <a:pt x="0" y="51"/>
                  </a:lnTo>
                </a:path>
              </a:pathLst>
            </a:custGeom>
            <a:noFill/>
            <a:ln w="6350">
              <a:solidFill>
                <a:srgbClr val="030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80" name="Freeform 244">
              <a:extLst>
                <a:ext uri="{FF2B5EF4-FFF2-40B4-BE49-F238E27FC236}">
                  <a16:creationId xmlns:a16="http://schemas.microsoft.com/office/drawing/2014/main" id="{2400B472-03BF-4077-890F-614BBB80F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1" y="1307"/>
              <a:ext cx="60" cy="51"/>
            </a:xfrm>
            <a:custGeom>
              <a:avLst/>
              <a:gdLst>
                <a:gd name="T0" fmla="*/ 0 w 60"/>
                <a:gd name="T1" fmla="*/ 51 h 51"/>
                <a:gd name="T2" fmla="*/ 60 w 60"/>
                <a:gd name="T3" fmla="*/ 51 h 51"/>
                <a:gd name="T4" fmla="*/ 30 w 60"/>
                <a:gd name="T5" fmla="*/ 0 h 51"/>
                <a:gd name="T6" fmla="*/ 0 w 60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51">
                  <a:moveTo>
                    <a:pt x="0" y="51"/>
                  </a:moveTo>
                  <a:lnTo>
                    <a:pt x="60" y="51"/>
                  </a:lnTo>
                  <a:lnTo>
                    <a:pt x="30" y="0"/>
                  </a:lnTo>
                  <a:lnTo>
                    <a:pt x="0" y="51"/>
                  </a:lnTo>
                </a:path>
              </a:pathLst>
            </a:custGeom>
            <a:noFill/>
            <a:ln w="6350">
              <a:solidFill>
                <a:srgbClr val="030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81" name="Freeform 245">
              <a:extLst>
                <a:ext uri="{FF2B5EF4-FFF2-40B4-BE49-F238E27FC236}">
                  <a16:creationId xmlns:a16="http://schemas.microsoft.com/office/drawing/2014/main" id="{8B4DDC5E-5DD2-4F18-A25A-AB6526CD9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" y="1205"/>
              <a:ext cx="57" cy="51"/>
            </a:xfrm>
            <a:custGeom>
              <a:avLst/>
              <a:gdLst>
                <a:gd name="T0" fmla="*/ 0 w 57"/>
                <a:gd name="T1" fmla="*/ 51 h 51"/>
                <a:gd name="T2" fmla="*/ 57 w 57"/>
                <a:gd name="T3" fmla="*/ 51 h 51"/>
                <a:gd name="T4" fmla="*/ 27 w 57"/>
                <a:gd name="T5" fmla="*/ 0 h 51"/>
                <a:gd name="T6" fmla="*/ 0 w 57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51">
                  <a:moveTo>
                    <a:pt x="0" y="51"/>
                  </a:moveTo>
                  <a:lnTo>
                    <a:pt x="57" y="51"/>
                  </a:lnTo>
                  <a:lnTo>
                    <a:pt x="27" y="0"/>
                  </a:lnTo>
                  <a:lnTo>
                    <a:pt x="0" y="51"/>
                  </a:lnTo>
                </a:path>
              </a:pathLst>
            </a:custGeom>
            <a:noFill/>
            <a:ln w="6350">
              <a:solidFill>
                <a:srgbClr val="030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82" name="Freeform 246">
              <a:extLst>
                <a:ext uri="{FF2B5EF4-FFF2-40B4-BE49-F238E27FC236}">
                  <a16:creationId xmlns:a16="http://schemas.microsoft.com/office/drawing/2014/main" id="{5F58E909-A0A4-4BF6-9A52-AF5F8D3A7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2" y="1094"/>
              <a:ext cx="60" cy="51"/>
            </a:xfrm>
            <a:custGeom>
              <a:avLst/>
              <a:gdLst>
                <a:gd name="T0" fmla="*/ 0 w 60"/>
                <a:gd name="T1" fmla="*/ 51 h 51"/>
                <a:gd name="T2" fmla="*/ 60 w 60"/>
                <a:gd name="T3" fmla="*/ 51 h 51"/>
                <a:gd name="T4" fmla="*/ 30 w 60"/>
                <a:gd name="T5" fmla="*/ 0 h 51"/>
                <a:gd name="T6" fmla="*/ 0 w 60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51">
                  <a:moveTo>
                    <a:pt x="0" y="51"/>
                  </a:moveTo>
                  <a:lnTo>
                    <a:pt x="60" y="51"/>
                  </a:lnTo>
                  <a:lnTo>
                    <a:pt x="30" y="0"/>
                  </a:lnTo>
                  <a:lnTo>
                    <a:pt x="0" y="51"/>
                  </a:lnTo>
                </a:path>
              </a:pathLst>
            </a:custGeom>
            <a:noFill/>
            <a:ln w="6350">
              <a:solidFill>
                <a:srgbClr val="030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83" name="Freeform 247">
              <a:extLst>
                <a:ext uri="{FF2B5EF4-FFF2-40B4-BE49-F238E27FC236}">
                  <a16:creationId xmlns:a16="http://schemas.microsoft.com/office/drawing/2014/main" id="{CBD287F8-E2F3-4EB2-9C97-330510505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9" y="977"/>
              <a:ext cx="59" cy="51"/>
            </a:xfrm>
            <a:custGeom>
              <a:avLst/>
              <a:gdLst>
                <a:gd name="T0" fmla="*/ 0 w 59"/>
                <a:gd name="T1" fmla="*/ 51 h 51"/>
                <a:gd name="T2" fmla="*/ 59 w 59"/>
                <a:gd name="T3" fmla="*/ 51 h 51"/>
                <a:gd name="T4" fmla="*/ 30 w 59"/>
                <a:gd name="T5" fmla="*/ 0 h 51"/>
                <a:gd name="T6" fmla="*/ 0 w 59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51">
                  <a:moveTo>
                    <a:pt x="0" y="51"/>
                  </a:moveTo>
                  <a:lnTo>
                    <a:pt x="59" y="51"/>
                  </a:lnTo>
                  <a:lnTo>
                    <a:pt x="30" y="0"/>
                  </a:lnTo>
                  <a:lnTo>
                    <a:pt x="0" y="51"/>
                  </a:lnTo>
                </a:path>
              </a:pathLst>
            </a:custGeom>
            <a:noFill/>
            <a:ln w="6350">
              <a:solidFill>
                <a:srgbClr val="030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192" name="Freeform 256">
            <a:extLst>
              <a:ext uri="{FF2B5EF4-FFF2-40B4-BE49-F238E27FC236}">
                <a16:creationId xmlns:a16="http://schemas.microsoft.com/office/drawing/2014/main" id="{45AE68AF-6A15-4BB7-9984-8B75C6BBCCA6}"/>
              </a:ext>
            </a:extLst>
          </p:cNvPr>
          <p:cNvSpPr>
            <a:spLocks/>
          </p:cNvSpPr>
          <p:nvPr/>
        </p:nvSpPr>
        <p:spPr bwMode="auto">
          <a:xfrm>
            <a:off x="3851275" y="3500438"/>
            <a:ext cx="26988" cy="26987"/>
          </a:xfrm>
          <a:custGeom>
            <a:avLst/>
            <a:gdLst>
              <a:gd name="T0" fmla="*/ 17 w 17"/>
              <a:gd name="T1" fmla="*/ 9 h 17"/>
              <a:gd name="T2" fmla="*/ 15 w 17"/>
              <a:gd name="T3" fmla="*/ 13 h 17"/>
              <a:gd name="T4" fmla="*/ 12 w 17"/>
              <a:gd name="T5" fmla="*/ 15 h 17"/>
              <a:gd name="T6" fmla="*/ 8 w 17"/>
              <a:gd name="T7" fmla="*/ 17 h 17"/>
              <a:gd name="T8" fmla="*/ 4 w 17"/>
              <a:gd name="T9" fmla="*/ 15 h 17"/>
              <a:gd name="T10" fmla="*/ 0 w 17"/>
              <a:gd name="T11" fmla="*/ 13 h 17"/>
              <a:gd name="T12" fmla="*/ 0 w 17"/>
              <a:gd name="T13" fmla="*/ 9 h 17"/>
              <a:gd name="T14" fmla="*/ 0 w 17"/>
              <a:gd name="T15" fmla="*/ 4 h 17"/>
              <a:gd name="T16" fmla="*/ 4 w 17"/>
              <a:gd name="T17" fmla="*/ 0 h 17"/>
              <a:gd name="T18" fmla="*/ 8 w 17"/>
              <a:gd name="T19" fmla="*/ 0 h 17"/>
              <a:gd name="T20" fmla="*/ 12 w 17"/>
              <a:gd name="T21" fmla="*/ 0 h 17"/>
              <a:gd name="T22" fmla="*/ 15 w 17"/>
              <a:gd name="T23" fmla="*/ 4 h 17"/>
              <a:gd name="T24" fmla="*/ 17 w 17"/>
              <a:gd name="T25" fmla="*/ 9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" h="17">
                <a:moveTo>
                  <a:pt x="17" y="9"/>
                </a:moveTo>
                <a:lnTo>
                  <a:pt x="15" y="13"/>
                </a:lnTo>
                <a:lnTo>
                  <a:pt x="12" y="15"/>
                </a:lnTo>
                <a:lnTo>
                  <a:pt x="8" y="17"/>
                </a:lnTo>
                <a:lnTo>
                  <a:pt x="4" y="15"/>
                </a:lnTo>
                <a:lnTo>
                  <a:pt x="0" y="13"/>
                </a:lnTo>
                <a:lnTo>
                  <a:pt x="0" y="9"/>
                </a:lnTo>
                <a:lnTo>
                  <a:pt x="0" y="4"/>
                </a:lnTo>
                <a:lnTo>
                  <a:pt x="4" y="0"/>
                </a:lnTo>
                <a:lnTo>
                  <a:pt x="8" y="0"/>
                </a:lnTo>
                <a:lnTo>
                  <a:pt x="12" y="0"/>
                </a:lnTo>
                <a:lnTo>
                  <a:pt x="15" y="4"/>
                </a:lnTo>
                <a:lnTo>
                  <a:pt x="17" y="9"/>
                </a:lnTo>
                <a:close/>
              </a:path>
            </a:pathLst>
          </a:custGeom>
          <a:solidFill>
            <a:srgbClr val="030AFF"/>
          </a:solidFill>
          <a:ln w="0">
            <a:solidFill>
              <a:srgbClr val="030A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201" name="Freeform 265">
            <a:extLst>
              <a:ext uri="{FF2B5EF4-FFF2-40B4-BE49-F238E27FC236}">
                <a16:creationId xmlns:a16="http://schemas.microsoft.com/office/drawing/2014/main" id="{71109936-BE32-40E7-B629-AFE6B3D835E4}"/>
              </a:ext>
            </a:extLst>
          </p:cNvPr>
          <p:cNvSpPr>
            <a:spLocks/>
          </p:cNvSpPr>
          <p:nvPr/>
        </p:nvSpPr>
        <p:spPr bwMode="auto">
          <a:xfrm>
            <a:off x="3251200" y="5876925"/>
            <a:ext cx="134938" cy="101600"/>
          </a:xfrm>
          <a:custGeom>
            <a:avLst/>
            <a:gdLst>
              <a:gd name="T0" fmla="*/ 0 w 85"/>
              <a:gd name="T1" fmla="*/ 64 h 64"/>
              <a:gd name="T2" fmla="*/ 0 w 85"/>
              <a:gd name="T3" fmla="*/ 3 h 64"/>
              <a:gd name="T4" fmla="*/ 10 w 85"/>
              <a:gd name="T5" fmla="*/ 3 h 64"/>
              <a:gd name="T6" fmla="*/ 10 w 85"/>
              <a:gd name="T7" fmla="*/ 11 h 64"/>
              <a:gd name="T8" fmla="*/ 12 w 85"/>
              <a:gd name="T9" fmla="*/ 7 h 64"/>
              <a:gd name="T10" fmla="*/ 17 w 85"/>
              <a:gd name="T11" fmla="*/ 3 h 64"/>
              <a:gd name="T12" fmla="*/ 23 w 85"/>
              <a:gd name="T13" fmla="*/ 0 h 64"/>
              <a:gd name="T14" fmla="*/ 27 w 85"/>
              <a:gd name="T15" fmla="*/ 0 h 64"/>
              <a:gd name="T16" fmla="*/ 34 w 85"/>
              <a:gd name="T17" fmla="*/ 0 h 64"/>
              <a:gd name="T18" fmla="*/ 40 w 85"/>
              <a:gd name="T19" fmla="*/ 3 h 64"/>
              <a:gd name="T20" fmla="*/ 44 w 85"/>
              <a:gd name="T21" fmla="*/ 7 h 64"/>
              <a:gd name="T22" fmla="*/ 46 w 85"/>
              <a:gd name="T23" fmla="*/ 11 h 64"/>
              <a:gd name="T24" fmla="*/ 51 w 85"/>
              <a:gd name="T25" fmla="*/ 5 h 64"/>
              <a:gd name="T26" fmla="*/ 57 w 85"/>
              <a:gd name="T27" fmla="*/ 3 h 64"/>
              <a:gd name="T28" fmla="*/ 66 w 85"/>
              <a:gd name="T29" fmla="*/ 0 h 64"/>
              <a:gd name="T30" fmla="*/ 70 w 85"/>
              <a:gd name="T31" fmla="*/ 0 h 64"/>
              <a:gd name="T32" fmla="*/ 74 w 85"/>
              <a:gd name="T33" fmla="*/ 3 h 64"/>
              <a:gd name="T34" fmla="*/ 78 w 85"/>
              <a:gd name="T35" fmla="*/ 5 h 64"/>
              <a:gd name="T36" fmla="*/ 83 w 85"/>
              <a:gd name="T37" fmla="*/ 9 h 64"/>
              <a:gd name="T38" fmla="*/ 83 w 85"/>
              <a:gd name="T39" fmla="*/ 15 h 64"/>
              <a:gd name="T40" fmla="*/ 85 w 85"/>
              <a:gd name="T41" fmla="*/ 22 h 64"/>
              <a:gd name="T42" fmla="*/ 85 w 85"/>
              <a:gd name="T43" fmla="*/ 64 h 64"/>
              <a:gd name="T44" fmla="*/ 74 w 85"/>
              <a:gd name="T45" fmla="*/ 64 h 64"/>
              <a:gd name="T46" fmla="*/ 74 w 85"/>
              <a:gd name="T47" fmla="*/ 24 h 64"/>
              <a:gd name="T48" fmla="*/ 74 w 85"/>
              <a:gd name="T49" fmla="*/ 20 h 64"/>
              <a:gd name="T50" fmla="*/ 72 w 85"/>
              <a:gd name="T51" fmla="*/ 15 h 64"/>
              <a:gd name="T52" fmla="*/ 72 w 85"/>
              <a:gd name="T53" fmla="*/ 13 h 64"/>
              <a:gd name="T54" fmla="*/ 70 w 85"/>
              <a:gd name="T55" fmla="*/ 11 h 64"/>
              <a:gd name="T56" fmla="*/ 66 w 85"/>
              <a:gd name="T57" fmla="*/ 9 h 64"/>
              <a:gd name="T58" fmla="*/ 63 w 85"/>
              <a:gd name="T59" fmla="*/ 9 h 64"/>
              <a:gd name="T60" fmla="*/ 57 w 85"/>
              <a:gd name="T61" fmla="*/ 11 h 64"/>
              <a:gd name="T62" fmla="*/ 51 w 85"/>
              <a:gd name="T63" fmla="*/ 13 h 64"/>
              <a:gd name="T64" fmla="*/ 49 w 85"/>
              <a:gd name="T65" fmla="*/ 17 h 64"/>
              <a:gd name="T66" fmla="*/ 49 w 85"/>
              <a:gd name="T67" fmla="*/ 22 h 64"/>
              <a:gd name="T68" fmla="*/ 46 w 85"/>
              <a:gd name="T69" fmla="*/ 28 h 64"/>
              <a:gd name="T70" fmla="*/ 46 w 85"/>
              <a:gd name="T71" fmla="*/ 64 h 64"/>
              <a:gd name="T72" fmla="*/ 38 w 85"/>
              <a:gd name="T73" fmla="*/ 64 h 64"/>
              <a:gd name="T74" fmla="*/ 38 w 85"/>
              <a:gd name="T75" fmla="*/ 24 h 64"/>
              <a:gd name="T76" fmla="*/ 36 w 85"/>
              <a:gd name="T77" fmla="*/ 17 h 64"/>
              <a:gd name="T78" fmla="*/ 34 w 85"/>
              <a:gd name="T79" fmla="*/ 13 h 64"/>
              <a:gd name="T80" fmla="*/ 32 w 85"/>
              <a:gd name="T81" fmla="*/ 11 h 64"/>
              <a:gd name="T82" fmla="*/ 25 w 85"/>
              <a:gd name="T83" fmla="*/ 9 h 64"/>
              <a:gd name="T84" fmla="*/ 21 w 85"/>
              <a:gd name="T85" fmla="*/ 9 h 64"/>
              <a:gd name="T86" fmla="*/ 19 w 85"/>
              <a:gd name="T87" fmla="*/ 11 h 64"/>
              <a:gd name="T88" fmla="*/ 15 w 85"/>
              <a:gd name="T89" fmla="*/ 15 h 64"/>
              <a:gd name="T90" fmla="*/ 12 w 85"/>
              <a:gd name="T91" fmla="*/ 17 h 64"/>
              <a:gd name="T92" fmla="*/ 10 w 85"/>
              <a:gd name="T93" fmla="*/ 24 h 64"/>
              <a:gd name="T94" fmla="*/ 10 w 85"/>
              <a:gd name="T95" fmla="*/ 32 h 64"/>
              <a:gd name="T96" fmla="*/ 10 w 85"/>
              <a:gd name="T97" fmla="*/ 64 h 64"/>
              <a:gd name="T98" fmla="*/ 0 w 85"/>
              <a:gd name="T99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5" h="64">
                <a:moveTo>
                  <a:pt x="0" y="64"/>
                </a:moveTo>
                <a:lnTo>
                  <a:pt x="0" y="3"/>
                </a:lnTo>
                <a:lnTo>
                  <a:pt x="10" y="3"/>
                </a:lnTo>
                <a:lnTo>
                  <a:pt x="10" y="11"/>
                </a:lnTo>
                <a:lnTo>
                  <a:pt x="12" y="7"/>
                </a:lnTo>
                <a:lnTo>
                  <a:pt x="17" y="3"/>
                </a:lnTo>
                <a:lnTo>
                  <a:pt x="23" y="0"/>
                </a:lnTo>
                <a:lnTo>
                  <a:pt x="27" y="0"/>
                </a:lnTo>
                <a:lnTo>
                  <a:pt x="34" y="0"/>
                </a:lnTo>
                <a:lnTo>
                  <a:pt x="40" y="3"/>
                </a:lnTo>
                <a:lnTo>
                  <a:pt x="44" y="7"/>
                </a:lnTo>
                <a:lnTo>
                  <a:pt x="46" y="11"/>
                </a:lnTo>
                <a:lnTo>
                  <a:pt x="51" y="5"/>
                </a:lnTo>
                <a:lnTo>
                  <a:pt x="57" y="3"/>
                </a:lnTo>
                <a:lnTo>
                  <a:pt x="66" y="0"/>
                </a:lnTo>
                <a:lnTo>
                  <a:pt x="70" y="0"/>
                </a:lnTo>
                <a:lnTo>
                  <a:pt x="74" y="3"/>
                </a:lnTo>
                <a:lnTo>
                  <a:pt x="78" y="5"/>
                </a:lnTo>
                <a:lnTo>
                  <a:pt x="83" y="9"/>
                </a:lnTo>
                <a:lnTo>
                  <a:pt x="83" y="15"/>
                </a:lnTo>
                <a:lnTo>
                  <a:pt x="85" y="22"/>
                </a:lnTo>
                <a:lnTo>
                  <a:pt x="85" y="64"/>
                </a:lnTo>
                <a:lnTo>
                  <a:pt x="74" y="64"/>
                </a:lnTo>
                <a:lnTo>
                  <a:pt x="74" y="24"/>
                </a:lnTo>
                <a:lnTo>
                  <a:pt x="74" y="20"/>
                </a:lnTo>
                <a:lnTo>
                  <a:pt x="72" y="15"/>
                </a:lnTo>
                <a:lnTo>
                  <a:pt x="72" y="13"/>
                </a:lnTo>
                <a:lnTo>
                  <a:pt x="70" y="11"/>
                </a:lnTo>
                <a:lnTo>
                  <a:pt x="66" y="9"/>
                </a:lnTo>
                <a:lnTo>
                  <a:pt x="63" y="9"/>
                </a:lnTo>
                <a:lnTo>
                  <a:pt x="57" y="11"/>
                </a:lnTo>
                <a:lnTo>
                  <a:pt x="51" y="13"/>
                </a:lnTo>
                <a:lnTo>
                  <a:pt x="49" y="17"/>
                </a:lnTo>
                <a:lnTo>
                  <a:pt x="49" y="22"/>
                </a:lnTo>
                <a:lnTo>
                  <a:pt x="46" y="28"/>
                </a:lnTo>
                <a:lnTo>
                  <a:pt x="46" y="64"/>
                </a:lnTo>
                <a:lnTo>
                  <a:pt x="38" y="64"/>
                </a:lnTo>
                <a:lnTo>
                  <a:pt x="38" y="24"/>
                </a:lnTo>
                <a:lnTo>
                  <a:pt x="36" y="17"/>
                </a:lnTo>
                <a:lnTo>
                  <a:pt x="34" y="13"/>
                </a:lnTo>
                <a:lnTo>
                  <a:pt x="32" y="11"/>
                </a:lnTo>
                <a:lnTo>
                  <a:pt x="25" y="9"/>
                </a:lnTo>
                <a:lnTo>
                  <a:pt x="21" y="9"/>
                </a:lnTo>
                <a:lnTo>
                  <a:pt x="19" y="11"/>
                </a:lnTo>
                <a:lnTo>
                  <a:pt x="15" y="15"/>
                </a:lnTo>
                <a:lnTo>
                  <a:pt x="12" y="17"/>
                </a:lnTo>
                <a:lnTo>
                  <a:pt x="10" y="24"/>
                </a:lnTo>
                <a:lnTo>
                  <a:pt x="10" y="32"/>
                </a:lnTo>
                <a:lnTo>
                  <a:pt x="10" y="64"/>
                </a:lnTo>
                <a:lnTo>
                  <a:pt x="0" y="6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202" name="Freeform 266">
            <a:extLst>
              <a:ext uri="{FF2B5EF4-FFF2-40B4-BE49-F238E27FC236}">
                <a16:creationId xmlns:a16="http://schemas.microsoft.com/office/drawing/2014/main" id="{EF1FAC95-EE91-4E99-834E-B80B105DE0A5}"/>
              </a:ext>
            </a:extLst>
          </p:cNvPr>
          <p:cNvSpPr>
            <a:spLocks noEditPoints="1"/>
          </p:cNvSpPr>
          <p:nvPr/>
        </p:nvSpPr>
        <p:spPr bwMode="auto">
          <a:xfrm>
            <a:off x="3402013" y="5876925"/>
            <a:ext cx="92075" cy="101600"/>
          </a:xfrm>
          <a:custGeom>
            <a:avLst/>
            <a:gdLst>
              <a:gd name="T0" fmla="*/ 39 w 58"/>
              <a:gd name="T1" fmla="*/ 60 h 64"/>
              <a:gd name="T2" fmla="*/ 28 w 58"/>
              <a:gd name="T3" fmla="*/ 64 h 64"/>
              <a:gd name="T4" fmla="*/ 15 w 58"/>
              <a:gd name="T5" fmla="*/ 64 h 64"/>
              <a:gd name="T6" fmla="*/ 7 w 58"/>
              <a:gd name="T7" fmla="*/ 60 h 64"/>
              <a:gd name="T8" fmla="*/ 0 w 58"/>
              <a:gd name="T9" fmla="*/ 47 h 64"/>
              <a:gd name="T10" fmla="*/ 2 w 58"/>
              <a:gd name="T11" fmla="*/ 39 h 64"/>
              <a:gd name="T12" fmla="*/ 9 w 58"/>
              <a:gd name="T13" fmla="*/ 32 h 64"/>
              <a:gd name="T14" fmla="*/ 15 w 58"/>
              <a:gd name="T15" fmla="*/ 30 h 64"/>
              <a:gd name="T16" fmla="*/ 26 w 58"/>
              <a:gd name="T17" fmla="*/ 28 h 64"/>
              <a:gd name="T18" fmla="*/ 43 w 58"/>
              <a:gd name="T19" fmla="*/ 24 h 64"/>
              <a:gd name="T20" fmla="*/ 43 w 58"/>
              <a:gd name="T21" fmla="*/ 22 h 64"/>
              <a:gd name="T22" fmla="*/ 41 w 58"/>
              <a:gd name="T23" fmla="*/ 13 h 64"/>
              <a:gd name="T24" fmla="*/ 28 w 58"/>
              <a:gd name="T25" fmla="*/ 9 h 64"/>
              <a:gd name="T26" fmla="*/ 17 w 58"/>
              <a:gd name="T27" fmla="*/ 11 h 64"/>
              <a:gd name="T28" fmla="*/ 13 w 58"/>
              <a:gd name="T29" fmla="*/ 22 h 64"/>
              <a:gd name="T30" fmla="*/ 5 w 58"/>
              <a:gd name="T31" fmla="*/ 13 h 64"/>
              <a:gd name="T32" fmla="*/ 11 w 58"/>
              <a:gd name="T33" fmla="*/ 5 h 64"/>
              <a:gd name="T34" fmla="*/ 24 w 58"/>
              <a:gd name="T35" fmla="*/ 0 h 64"/>
              <a:gd name="T36" fmla="*/ 39 w 58"/>
              <a:gd name="T37" fmla="*/ 0 h 64"/>
              <a:gd name="T38" fmla="*/ 47 w 58"/>
              <a:gd name="T39" fmla="*/ 5 h 64"/>
              <a:gd name="T40" fmla="*/ 53 w 58"/>
              <a:gd name="T41" fmla="*/ 11 h 64"/>
              <a:gd name="T42" fmla="*/ 53 w 58"/>
              <a:gd name="T43" fmla="*/ 17 h 64"/>
              <a:gd name="T44" fmla="*/ 53 w 58"/>
              <a:gd name="T45" fmla="*/ 39 h 64"/>
              <a:gd name="T46" fmla="*/ 55 w 58"/>
              <a:gd name="T47" fmla="*/ 51 h 64"/>
              <a:gd name="T48" fmla="*/ 55 w 58"/>
              <a:gd name="T49" fmla="*/ 60 h 64"/>
              <a:gd name="T50" fmla="*/ 47 w 58"/>
              <a:gd name="T51" fmla="*/ 64 h 64"/>
              <a:gd name="T52" fmla="*/ 45 w 58"/>
              <a:gd name="T53" fmla="*/ 56 h 64"/>
              <a:gd name="T54" fmla="*/ 36 w 58"/>
              <a:gd name="T55" fmla="*/ 34 h 64"/>
              <a:gd name="T56" fmla="*/ 22 w 58"/>
              <a:gd name="T57" fmla="*/ 37 h 64"/>
              <a:gd name="T58" fmla="*/ 15 w 58"/>
              <a:gd name="T59" fmla="*/ 41 h 64"/>
              <a:gd name="T60" fmla="*/ 13 w 58"/>
              <a:gd name="T61" fmla="*/ 45 h 64"/>
              <a:gd name="T62" fmla="*/ 13 w 58"/>
              <a:gd name="T63" fmla="*/ 51 h 64"/>
              <a:gd name="T64" fmla="*/ 19 w 58"/>
              <a:gd name="T65" fmla="*/ 56 h 64"/>
              <a:gd name="T66" fmla="*/ 30 w 58"/>
              <a:gd name="T67" fmla="*/ 56 h 64"/>
              <a:gd name="T68" fmla="*/ 39 w 58"/>
              <a:gd name="T69" fmla="*/ 51 h 64"/>
              <a:gd name="T70" fmla="*/ 43 w 58"/>
              <a:gd name="T71" fmla="*/ 43 h 64"/>
              <a:gd name="T72" fmla="*/ 43 w 58"/>
              <a:gd name="T73" fmla="*/ 3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8" h="64">
                <a:moveTo>
                  <a:pt x="45" y="56"/>
                </a:moveTo>
                <a:lnTo>
                  <a:pt x="39" y="60"/>
                </a:lnTo>
                <a:lnTo>
                  <a:pt x="34" y="62"/>
                </a:lnTo>
                <a:lnTo>
                  <a:pt x="28" y="64"/>
                </a:lnTo>
                <a:lnTo>
                  <a:pt x="22" y="64"/>
                </a:lnTo>
                <a:lnTo>
                  <a:pt x="15" y="64"/>
                </a:lnTo>
                <a:lnTo>
                  <a:pt x="11" y="62"/>
                </a:lnTo>
                <a:lnTo>
                  <a:pt x="7" y="60"/>
                </a:lnTo>
                <a:lnTo>
                  <a:pt x="2" y="54"/>
                </a:lnTo>
                <a:lnTo>
                  <a:pt x="0" y="47"/>
                </a:lnTo>
                <a:lnTo>
                  <a:pt x="0" y="43"/>
                </a:lnTo>
                <a:lnTo>
                  <a:pt x="2" y="39"/>
                </a:lnTo>
                <a:lnTo>
                  <a:pt x="5" y="37"/>
                </a:lnTo>
                <a:lnTo>
                  <a:pt x="9" y="32"/>
                </a:lnTo>
                <a:lnTo>
                  <a:pt x="11" y="30"/>
                </a:lnTo>
                <a:lnTo>
                  <a:pt x="15" y="30"/>
                </a:lnTo>
                <a:lnTo>
                  <a:pt x="19" y="28"/>
                </a:lnTo>
                <a:lnTo>
                  <a:pt x="26" y="28"/>
                </a:lnTo>
                <a:lnTo>
                  <a:pt x="36" y="26"/>
                </a:lnTo>
                <a:lnTo>
                  <a:pt x="43" y="24"/>
                </a:lnTo>
                <a:lnTo>
                  <a:pt x="43" y="22"/>
                </a:lnTo>
                <a:lnTo>
                  <a:pt x="43" y="22"/>
                </a:lnTo>
                <a:lnTo>
                  <a:pt x="43" y="15"/>
                </a:lnTo>
                <a:lnTo>
                  <a:pt x="41" y="13"/>
                </a:lnTo>
                <a:lnTo>
                  <a:pt x="36" y="9"/>
                </a:lnTo>
                <a:lnTo>
                  <a:pt x="28" y="9"/>
                </a:lnTo>
                <a:lnTo>
                  <a:pt x="22" y="9"/>
                </a:lnTo>
                <a:lnTo>
                  <a:pt x="17" y="11"/>
                </a:lnTo>
                <a:lnTo>
                  <a:pt x="15" y="15"/>
                </a:lnTo>
                <a:lnTo>
                  <a:pt x="13" y="22"/>
                </a:lnTo>
                <a:lnTo>
                  <a:pt x="2" y="20"/>
                </a:lnTo>
                <a:lnTo>
                  <a:pt x="5" y="13"/>
                </a:lnTo>
                <a:lnTo>
                  <a:pt x="7" y="9"/>
                </a:lnTo>
                <a:lnTo>
                  <a:pt x="11" y="5"/>
                </a:lnTo>
                <a:lnTo>
                  <a:pt x="17" y="3"/>
                </a:lnTo>
                <a:lnTo>
                  <a:pt x="24" y="0"/>
                </a:lnTo>
                <a:lnTo>
                  <a:pt x="30" y="0"/>
                </a:lnTo>
                <a:lnTo>
                  <a:pt x="39" y="0"/>
                </a:lnTo>
                <a:lnTo>
                  <a:pt x="43" y="3"/>
                </a:lnTo>
                <a:lnTo>
                  <a:pt x="47" y="5"/>
                </a:lnTo>
                <a:lnTo>
                  <a:pt x="51" y="7"/>
                </a:lnTo>
                <a:lnTo>
                  <a:pt x="53" y="11"/>
                </a:lnTo>
                <a:lnTo>
                  <a:pt x="53" y="13"/>
                </a:lnTo>
                <a:lnTo>
                  <a:pt x="53" y="17"/>
                </a:lnTo>
                <a:lnTo>
                  <a:pt x="53" y="24"/>
                </a:lnTo>
                <a:lnTo>
                  <a:pt x="53" y="39"/>
                </a:lnTo>
                <a:lnTo>
                  <a:pt x="53" y="45"/>
                </a:lnTo>
                <a:lnTo>
                  <a:pt x="55" y="51"/>
                </a:lnTo>
                <a:lnTo>
                  <a:pt x="55" y="56"/>
                </a:lnTo>
                <a:lnTo>
                  <a:pt x="55" y="60"/>
                </a:lnTo>
                <a:lnTo>
                  <a:pt x="58" y="64"/>
                </a:lnTo>
                <a:lnTo>
                  <a:pt x="47" y="64"/>
                </a:lnTo>
                <a:lnTo>
                  <a:pt x="45" y="60"/>
                </a:lnTo>
                <a:lnTo>
                  <a:pt x="45" y="56"/>
                </a:lnTo>
                <a:close/>
                <a:moveTo>
                  <a:pt x="43" y="32"/>
                </a:moveTo>
                <a:lnTo>
                  <a:pt x="36" y="34"/>
                </a:lnTo>
                <a:lnTo>
                  <a:pt x="26" y="37"/>
                </a:lnTo>
                <a:lnTo>
                  <a:pt x="22" y="37"/>
                </a:lnTo>
                <a:lnTo>
                  <a:pt x="17" y="39"/>
                </a:lnTo>
                <a:lnTo>
                  <a:pt x="15" y="41"/>
                </a:lnTo>
                <a:lnTo>
                  <a:pt x="13" y="43"/>
                </a:lnTo>
                <a:lnTo>
                  <a:pt x="13" y="45"/>
                </a:lnTo>
                <a:lnTo>
                  <a:pt x="11" y="47"/>
                </a:lnTo>
                <a:lnTo>
                  <a:pt x="13" y="51"/>
                </a:lnTo>
                <a:lnTo>
                  <a:pt x="15" y="54"/>
                </a:lnTo>
                <a:lnTo>
                  <a:pt x="19" y="56"/>
                </a:lnTo>
                <a:lnTo>
                  <a:pt x="24" y="56"/>
                </a:lnTo>
                <a:lnTo>
                  <a:pt x="30" y="56"/>
                </a:lnTo>
                <a:lnTo>
                  <a:pt x="34" y="54"/>
                </a:lnTo>
                <a:lnTo>
                  <a:pt x="39" y="51"/>
                </a:lnTo>
                <a:lnTo>
                  <a:pt x="43" y="47"/>
                </a:lnTo>
                <a:lnTo>
                  <a:pt x="43" y="43"/>
                </a:lnTo>
                <a:lnTo>
                  <a:pt x="43" y="37"/>
                </a:lnTo>
                <a:lnTo>
                  <a:pt x="43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203" name="Freeform 267">
            <a:extLst>
              <a:ext uri="{FF2B5EF4-FFF2-40B4-BE49-F238E27FC236}">
                <a16:creationId xmlns:a16="http://schemas.microsoft.com/office/drawing/2014/main" id="{74FAFF64-0313-4C57-935E-F93C4F8E8F5F}"/>
              </a:ext>
            </a:extLst>
          </p:cNvPr>
          <p:cNvSpPr>
            <a:spLocks/>
          </p:cNvSpPr>
          <p:nvPr/>
        </p:nvSpPr>
        <p:spPr bwMode="auto">
          <a:xfrm>
            <a:off x="3506788" y="5876925"/>
            <a:ext cx="80962" cy="101600"/>
          </a:xfrm>
          <a:custGeom>
            <a:avLst/>
            <a:gdLst>
              <a:gd name="T0" fmla="*/ 11 w 51"/>
              <a:gd name="T1" fmla="*/ 43 h 64"/>
              <a:gd name="T2" fmla="*/ 15 w 51"/>
              <a:gd name="T3" fmla="*/ 54 h 64"/>
              <a:gd name="T4" fmla="*/ 26 w 51"/>
              <a:gd name="T5" fmla="*/ 56 h 64"/>
              <a:gd name="T6" fmla="*/ 36 w 51"/>
              <a:gd name="T7" fmla="*/ 54 h 64"/>
              <a:gd name="T8" fmla="*/ 40 w 51"/>
              <a:gd name="T9" fmla="*/ 47 h 64"/>
              <a:gd name="T10" fmla="*/ 38 w 51"/>
              <a:gd name="T11" fmla="*/ 41 h 64"/>
              <a:gd name="T12" fmla="*/ 28 w 51"/>
              <a:gd name="T13" fmla="*/ 37 h 64"/>
              <a:gd name="T14" fmla="*/ 11 w 51"/>
              <a:gd name="T15" fmla="*/ 32 h 64"/>
              <a:gd name="T16" fmla="*/ 4 w 51"/>
              <a:gd name="T17" fmla="*/ 26 h 64"/>
              <a:gd name="T18" fmla="*/ 2 w 51"/>
              <a:gd name="T19" fmla="*/ 17 h 64"/>
              <a:gd name="T20" fmla="*/ 4 w 51"/>
              <a:gd name="T21" fmla="*/ 11 h 64"/>
              <a:gd name="T22" fmla="*/ 9 w 51"/>
              <a:gd name="T23" fmla="*/ 5 h 64"/>
              <a:gd name="T24" fmla="*/ 15 w 51"/>
              <a:gd name="T25" fmla="*/ 3 h 64"/>
              <a:gd name="T26" fmla="*/ 26 w 51"/>
              <a:gd name="T27" fmla="*/ 0 h 64"/>
              <a:gd name="T28" fmla="*/ 38 w 51"/>
              <a:gd name="T29" fmla="*/ 3 h 64"/>
              <a:gd name="T30" fmla="*/ 45 w 51"/>
              <a:gd name="T31" fmla="*/ 9 h 64"/>
              <a:gd name="T32" fmla="*/ 49 w 51"/>
              <a:gd name="T33" fmla="*/ 17 h 64"/>
              <a:gd name="T34" fmla="*/ 38 w 51"/>
              <a:gd name="T35" fmla="*/ 15 h 64"/>
              <a:gd name="T36" fmla="*/ 30 w 51"/>
              <a:gd name="T37" fmla="*/ 9 h 64"/>
              <a:gd name="T38" fmla="*/ 19 w 51"/>
              <a:gd name="T39" fmla="*/ 9 h 64"/>
              <a:gd name="T40" fmla="*/ 13 w 51"/>
              <a:gd name="T41" fmla="*/ 13 h 64"/>
              <a:gd name="T42" fmla="*/ 13 w 51"/>
              <a:gd name="T43" fmla="*/ 20 h 64"/>
              <a:gd name="T44" fmla="*/ 15 w 51"/>
              <a:gd name="T45" fmla="*/ 22 h 64"/>
              <a:gd name="T46" fmla="*/ 21 w 51"/>
              <a:gd name="T47" fmla="*/ 24 h 64"/>
              <a:gd name="T48" fmla="*/ 36 w 51"/>
              <a:gd name="T49" fmla="*/ 28 h 64"/>
              <a:gd name="T50" fmla="*/ 47 w 51"/>
              <a:gd name="T51" fmla="*/ 32 h 64"/>
              <a:gd name="T52" fmla="*/ 51 w 51"/>
              <a:gd name="T53" fmla="*/ 41 h 64"/>
              <a:gd name="T54" fmla="*/ 51 w 51"/>
              <a:gd name="T55" fmla="*/ 51 h 64"/>
              <a:gd name="T56" fmla="*/ 45 w 51"/>
              <a:gd name="T57" fmla="*/ 60 h 64"/>
              <a:gd name="T58" fmla="*/ 34 w 51"/>
              <a:gd name="T59" fmla="*/ 64 h 64"/>
              <a:gd name="T60" fmla="*/ 19 w 51"/>
              <a:gd name="T61" fmla="*/ 64 h 64"/>
              <a:gd name="T62" fmla="*/ 9 w 51"/>
              <a:gd name="T63" fmla="*/ 60 h 64"/>
              <a:gd name="T64" fmla="*/ 2 w 51"/>
              <a:gd name="T65" fmla="*/ 5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1" h="64">
                <a:moveTo>
                  <a:pt x="0" y="45"/>
                </a:moveTo>
                <a:lnTo>
                  <a:pt x="11" y="43"/>
                </a:lnTo>
                <a:lnTo>
                  <a:pt x="13" y="49"/>
                </a:lnTo>
                <a:lnTo>
                  <a:pt x="15" y="54"/>
                </a:lnTo>
                <a:lnTo>
                  <a:pt x="19" y="56"/>
                </a:lnTo>
                <a:lnTo>
                  <a:pt x="26" y="56"/>
                </a:lnTo>
                <a:lnTo>
                  <a:pt x="32" y="56"/>
                </a:lnTo>
                <a:lnTo>
                  <a:pt x="36" y="54"/>
                </a:lnTo>
                <a:lnTo>
                  <a:pt x="40" y="49"/>
                </a:lnTo>
                <a:lnTo>
                  <a:pt x="40" y="47"/>
                </a:lnTo>
                <a:lnTo>
                  <a:pt x="40" y="43"/>
                </a:lnTo>
                <a:lnTo>
                  <a:pt x="38" y="41"/>
                </a:lnTo>
                <a:lnTo>
                  <a:pt x="34" y="39"/>
                </a:lnTo>
                <a:lnTo>
                  <a:pt x="28" y="37"/>
                </a:lnTo>
                <a:lnTo>
                  <a:pt x="17" y="34"/>
                </a:lnTo>
                <a:lnTo>
                  <a:pt x="11" y="32"/>
                </a:lnTo>
                <a:lnTo>
                  <a:pt x="6" y="30"/>
                </a:lnTo>
                <a:lnTo>
                  <a:pt x="4" y="26"/>
                </a:lnTo>
                <a:lnTo>
                  <a:pt x="2" y="22"/>
                </a:lnTo>
                <a:lnTo>
                  <a:pt x="2" y="17"/>
                </a:lnTo>
                <a:lnTo>
                  <a:pt x="2" y="13"/>
                </a:lnTo>
                <a:lnTo>
                  <a:pt x="4" y="11"/>
                </a:lnTo>
                <a:lnTo>
                  <a:pt x="6" y="7"/>
                </a:lnTo>
                <a:lnTo>
                  <a:pt x="9" y="5"/>
                </a:lnTo>
                <a:lnTo>
                  <a:pt x="13" y="3"/>
                </a:lnTo>
                <a:lnTo>
                  <a:pt x="15" y="3"/>
                </a:lnTo>
                <a:lnTo>
                  <a:pt x="19" y="0"/>
                </a:lnTo>
                <a:lnTo>
                  <a:pt x="26" y="0"/>
                </a:lnTo>
                <a:lnTo>
                  <a:pt x="32" y="0"/>
                </a:lnTo>
                <a:lnTo>
                  <a:pt x="38" y="3"/>
                </a:lnTo>
                <a:lnTo>
                  <a:pt x="43" y="5"/>
                </a:lnTo>
                <a:lnTo>
                  <a:pt x="45" y="9"/>
                </a:lnTo>
                <a:lnTo>
                  <a:pt x="47" y="13"/>
                </a:lnTo>
                <a:lnTo>
                  <a:pt x="49" y="17"/>
                </a:lnTo>
                <a:lnTo>
                  <a:pt x="38" y="20"/>
                </a:lnTo>
                <a:lnTo>
                  <a:pt x="38" y="15"/>
                </a:lnTo>
                <a:lnTo>
                  <a:pt x="34" y="11"/>
                </a:lnTo>
                <a:lnTo>
                  <a:pt x="30" y="9"/>
                </a:lnTo>
                <a:lnTo>
                  <a:pt x="26" y="9"/>
                </a:lnTo>
                <a:lnTo>
                  <a:pt x="19" y="9"/>
                </a:lnTo>
                <a:lnTo>
                  <a:pt x="15" y="11"/>
                </a:lnTo>
                <a:lnTo>
                  <a:pt x="13" y="13"/>
                </a:lnTo>
                <a:lnTo>
                  <a:pt x="13" y="17"/>
                </a:lnTo>
                <a:lnTo>
                  <a:pt x="13" y="20"/>
                </a:lnTo>
                <a:lnTo>
                  <a:pt x="13" y="20"/>
                </a:lnTo>
                <a:lnTo>
                  <a:pt x="15" y="22"/>
                </a:lnTo>
                <a:lnTo>
                  <a:pt x="17" y="24"/>
                </a:lnTo>
                <a:lnTo>
                  <a:pt x="21" y="24"/>
                </a:lnTo>
                <a:lnTo>
                  <a:pt x="28" y="26"/>
                </a:lnTo>
                <a:lnTo>
                  <a:pt x="36" y="28"/>
                </a:lnTo>
                <a:lnTo>
                  <a:pt x="43" y="30"/>
                </a:lnTo>
                <a:lnTo>
                  <a:pt x="47" y="32"/>
                </a:lnTo>
                <a:lnTo>
                  <a:pt x="49" y="37"/>
                </a:lnTo>
                <a:lnTo>
                  <a:pt x="51" y="41"/>
                </a:lnTo>
                <a:lnTo>
                  <a:pt x="51" y="45"/>
                </a:lnTo>
                <a:lnTo>
                  <a:pt x="51" y="51"/>
                </a:lnTo>
                <a:lnTo>
                  <a:pt x="49" y="56"/>
                </a:lnTo>
                <a:lnTo>
                  <a:pt x="45" y="60"/>
                </a:lnTo>
                <a:lnTo>
                  <a:pt x="40" y="62"/>
                </a:lnTo>
                <a:lnTo>
                  <a:pt x="34" y="64"/>
                </a:lnTo>
                <a:lnTo>
                  <a:pt x="28" y="64"/>
                </a:lnTo>
                <a:lnTo>
                  <a:pt x="19" y="64"/>
                </a:lnTo>
                <a:lnTo>
                  <a:pt x="13" y="62"/>
                </a:lnTo>
                <a:lnTo>
                  <a:pt x="9" y="60"/>
                </a:lnTo>
                <a:lnTo>
                  <a:pt x="4" y="56"/>
                </a:lnTo>
                <a:lnTo>
                  <a:pt x="2" y="51"/>
                </a:lnTo>
                <a:lnTo>
                  <a:pt x="0" y="4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204" name="Freeform 268">
            <a:extLst>
              <a:ext uri="{FF2B5EF4-FFF2-40B4-BE49-F238E27FC236}">
                <a16:creationId xmlns:a16="http://schemas.microsoft.com/office/drawing/2014/main" id="{F8F9027D-D57A-45A9-9AAB-D681D1B4B8F2}"/>
              </a:ext>
            </a:extLst>
          </p:cNvPr>
          <p:cNvSpPr>
            <a:spLocks/>
          </p:cNvSpPr>
          <p:nvPr/>
        </p:nvSpPr>
        <p:spPr bwMode="auto">
          <a:xfrm>
            <a:off x="3602038" y="5876925"/>
            <a:ext cx="80962" cy="101600"/>
          </a:xfrm>
          <a:custGeom>
            <a:avLst/>
            <a:gdLst>
              <a:gd name="T0" fmla="*/ 10 w 51"/>
              <a:gd name="T1" fmla="*/ 43 h 64"/>
              <a:gd name="T2" fmla="*/ 14 w 51"/>
              <a:gd name="T3" fmla="*/ 54 h 64"/>
              <a:gd name="T4" fmla="*/ 25 w 51"/>
              <a:gd name="T5" fmla="*/ 56 h 64"/>
              <a:gd name="T6" fmla="*/ 36 w 51"/>
              <a:gd name="T7" fmla="*/ 54 h 64"/>
              <a:gd name="T8" fmla="*/ 40 w 51"/>
              <a:gd name="T9" fmla="*/ 47 h 64"/>
              <a:gd name="T10" fmla="*/ 38 w 51"/>
              <a:gd name="T11" fmla="*/ 41 h 64"/>
              <a:gd name="T12" fmla="*/ 27 w 51"/>
              <a:gd name="T13" fmla="*/ 37 h 64"/>
              <a:gd name="T14" fmla="*/ 10 w 51"/>
              <a:gd name="T15" fmla="*/ 32 h 64"/>
              <a:gd name="T16" fmla="*/ 4 w 51"/>
              <a:gd name="T17" fmla="*/ 26 h 64"/>
              <a:gd name="T18" fmla="*/ 2 w 51"/>
              <a:gd name="T19" fmla="*/ 17 h 64"/>
              <a:gd name="T20" fmla="*/ 4 w 51"/>
              <a:gd name="T21" fmla="*/ 11 h 64"/>
              <a:gd name="T22" fmla="*/ 8 w 51"/>
              <a:gd name="T23" fmla="*/ 5 h 64"/>
              <a:gd name="T24" fmla="*/ 14 w 51"/>
              <a:gd name="T25" fmla="*/ 3 h 64"/>
              <a:gd name="T26" fmla="*/ 25 w 51"/>
              <a:gd name="T27" fmla="*/ 0 h 64"/>
              <a:gd name="T28" fmla="*/ 38 w 51"/>
              <a:gd name="T29" fmla="*/ 3 h 64"/>
              <a:gd name="T30" fmla="*/ 44 w 51"/>
              <a:gd name="T31" fmla="*/ 9 h 64"/>
              <a:gd name="T32" fmla="*/ 48 w 51"/>
              <a:gd name="T33" fmla="*/ 17 h 64"/>
              <a:gd name="T34" fmla="*/ 38 w 51"/>
              <a:gd name="T35" fmla="*/ 15 h 64"/>
              <a:gd name="T36" fmla="*/ 29 w 51"/>
              <a:gd name="T37" fmla="*/ 9 h 64"/>
              <a:gd name="T38" fmla="*/ 19 w 51"/>
              <a:gd name="T39" fmla="*/ 9 h 64"/>
              <a:gd name="T40" fmla="*/ 12 w 51"/>
              <a:gd name="T41" fmla="*/ 13 h 64"/>
              <a:gd name="T42" fmla="*/ 12 w 51"/>
              <a:gd name="T43" fmla="*/ 20 h 64"/>
              <a:gd name="T44" fmla="*/ 14 w 51"/>
              <a:gd name="T45" fmla="*/ 22 h 64"/>
              <a:gd name="T46" fmla="*/ 21 w 51"/>
              <a:gd name="T47" fmla="*/ 24 h 64"/>
              <a:gd name="T48" fmla="*/ 36 w 51"/>
              <a:gd name="T49" fmla="*/ 28 h 64"/>
              <a:gd name="T50" fmla="*/ 46 w 51"/>
              <a:gd name="T51" fmla="*/ 32 h 64"/>
              <a:gd name="T52" fmla="*/ 51 w 51"/>
              <a:gd name="T53" fmla="*/ 41 h 64"/>
              <a:gd name="T54" fmla="*/ 51 w 51"/>
              <a:gd name="T55" fmla="*/ 51 h 64"/>
              <a:gd name="T56" fmla="*/ 44 w 51"/>
              <a:gd name="T57" fmla="*/ 60 h 64"/>
              <a:gd name="T58" fmla="*/ 34 w 51"/>
              <a:gd name="T59" fmla="*/ 64 h 64"/>
              <a:gd name="T60" fmla="*/ 19 w 51"/>
              <a:gd name="T61" fmla="*/ 64 h 64"/>
              <a:gd name="T62" fmla="*/ 8 w 51"/>
              <a:gd name="T63" fmla="*/ 60 h 64"/>
              <a:gd name="T64" fmla="*/ 2 w 51"/>
              <a:gd name="T65" fmla="*/ 5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1" h="64">
                <a:moveTo>
                  <a:pt x="0" y="45"/>
                </a:moveTo>
                <a:lnTo>
                  <a:pt x="10" y="43"/>
                </a:lnTo>
                <a:lnTo>
                  <a:pt x="12" y="49"/>
                </a:lnTo>
                <a:lnTo>
                  <a:pt x="14" y="54"/>
                </a:lnTo>
                <a:lnTo>
                  <a:pt x="19" y="56"/>
                </a:lnTo>
                <a:lnTo>
                  <a:pt x="25" y="56"/>
                </a:lnTo>
                <a:lnTo>
                  <a:pt x="31" y="56"/>
                </a:lnTo>
                <a:lnTo>
                  <a:pt x="36" y="54"/>
                </a:lnTo>
                <a:lnTo>
                  <a:pt x="40" y="49"/>
                </a:lnTo>
                <a:lnTo>
                  <a:pt x="40" y="47"/>
                </a:lnTo>
                <a:lnTo>
                  <a:pt x="40" y="43"/>
                </a:lnTo>
                <a:lnTo>
                  <a:pt x="38" y="41"/>
                </a:lnTo>
                <a:lnTo>
                  <a:pt x="34" y="39"/>
                </a:lnTo>
                <a:lnTo>
                  <a:pt x="27" y="37"/>
                </a:lnTo>
                <a:lnTo>
                  <a:pt x="17" y="34"/>
                </a:lnTo>
                <a:lnTo>
                  <a:pt x="10" y="32"/>
                </a:lnTo>
                <a:lnTo>
                  <a:pt x="6" y="30"/>
                </a:lnTo>
                <a:lnTo>
                  <a:pt x="4" y="26"/>
                </a:lnTo>
                <a:lnTo>
                  <a:pt x="2" y="22"/>
                </a:lnTo>
                <a:lnTo>
                  <a:pt x="2" y="17"/>
                </a:lnTo>
                <a:lnTo>
                  <a:pt x="2" y="13"/>
                </a:lnTo>
                <a:lnTo>
                  <a:pt x="4" y="11"/>
                </a:lnTo>
                <a:lnTo>
                  <a:pt x="6" y="7"/>
                </a:lnTo>
                <a:lnTo>
                  <a:pt x="8" y="5"/>
                </a:lnTo>
                <a:lnTo>
                  <a:pt x="12" y="3"/>
                </a:lnTo>
                <a:lnTo>
                  <a:pt x="14" y="3"/>
                </a:lnTo>
                <a:lnTo>
                  <a:pt x="19" y="0"/>
                </a:lnTo>
                <a:lnTo>
                  <a:pt x="25" y="0"/>
                </a:lnTo>
                <a:lnTo>
                  <a:pt x="31" y="0"/>
                </a:lnTo>
                <a:lnTo>
                  <a:pt x="38" y="3"/>
                </a:lnTo>
                <a:lnTo>
                  <a:pt x="42" y="5"/>
                </a:lnTo>
                <a:lnTo>
                  <a:pt x="44" y="9"/>
                </a:lnTo>
                <a:lnTo>
                  <a:pt x="46" y="13"/>
                </a:lnTo>
                <a:lnTo>
                  <a:pt x="48" y="17"/>
                </a:lnTo>
                <a:lnTo>
                  <a:pt x="38" y="20"/>
                </a:lnTo>
                <a:lnTo>
                  <a:pt x="38" y="15"/>
                </a:lnTo>
                <a:lnTo>
                  <a:pt x="34" y="11"/>
                </a:lnTo>
                <a:lnTo>
                  <a:pt x="29" y="9"/>
                </a:lnTo>
                <a:lnTo>
                  <a:pt x="25" y="9"/>
                </a:lnTo>
                <a:lnTo>
                  <a:pt x="19" y="9"/>
                </a:lnTo>
                <a:lnTo>
                  <a:pt x="14" y="11"/>
                </a:lnTo>
                <a:lnTo>
                  <a:pt x="12" y="13"/>
                </a:lnTo>
                <a:lnTo>
                  <a:pt x="12" y="17"/>
                </a:lnTo>
                <a:lnTo>
                  <a:pt x="12" y="20"/>
                </a:lnTo>
                <a:lnTo>
                  <a:pt x="12" y="20"/>
                </a:lnTo>
                <a:lnTo>
                  <a:pt x="14" y="22"/>
                </a:lnTo>
                <a:lnTo>
                  <a:pt x="17" y="24"/>
                </a:lnTo>
                <a:lnTo>
                  <a:pt x="21" y="24"/>
                </a:lnTo>
                <a:lnTo>
                  <a:pt x="27" y="26"/>
                </a:lnTo>
                <a:lnTo>
                  <a:pt x="36" y="28"/>
                </a:lnTo>
                <a:lnTo>
                  <a:pt x="42" y="30"/>
                </a:lnTo>
                <a:lnTo>
                  <a:pt x="46" y="32"/>
                </a:lnTo>
                <a:lnTo>
                  <a:pt x="48" y="37"/>
                </a:lnTo>
                <a:lnTo>
                  <a:pt x="51" y="41"/>
                </a:lnTo>
                <a:lnTo>
                  <a:pt x="51" y="45"/>
                </a:lnTo>
                <a:lnTo>
                  <a:pt x="51" y="51"/>
                </a:lnTo>
                <a:lnTo>
                  <a:pt x="48" y="56"/>
                </a:lnTo>
                <a:lnTo>
                  <a:pt x="44" y="60"/>
                </a:lnTo>
                <a:lnTo>
                  <a:pt x="40" y="62"/>
                </a:lnTo>
                <a:lnTo>
                  <a:pt x="34" y="64"/>
                </a:lnTo>
                <a:lnTo>
                  <a:pt x="27" y="64"/>
                </a:lnTo>
                <a:lnTo>
                  <a:pt x="19" y="64"/>
                </a:lnTo>
                <a:lnTo>
                  <a:pt x="12" y="62"/>
                </a:lnTo>
                <a:lnTo>
                  <a:pt x="8" y="60"/>
                </a:lnTo>
                <a:lnTo>
                  <a:pt x="4" y="56"/>
                </a:lnTo>
                <a:lnTo>
                  <a:pt x="2" y="51"/>
                </a:lnTo>
                <a:lnTo>
                  <a:pt x="0" y="4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205" name="Freeform 269">
            <a:extLst>
              <a:ext uri="{FF2B5EF4-FFF2-40B4-BE49-F238E27FC236}">
                <a16:creationId xmlns:a16="http://schemas.microsoft.com/office/drawing/2014/main" id="{BDF50CDF-6A5B-421E-B0A4-460194594728}"/>
              </a:ext>
            </a:extLst>
          </p:cNvPr>
          <p:cNvSpPr>
            <a:spLocks/>
          </p:cNvSpPr>
          <p:nvPr/>
        </p:nvSpPr>
        <p:spPr bwMode="auto">
          <a:xfrm>
            <a:off x="3743325" y="5840413"/>
            <a:ext cx="57150" cy="138112"/>
          </a:xfrm>
          <a:custGeom>
            <a:avLst/>
            <a:gdLst>
              <a:gd name="T0" fmla="*/ 10 w 36"/>
              <a:gd name="T1" fmla="*/ 87 h 87"/>
              <a:gd name="T2" fmla="*/ 10 w 36"/>
              <a:gd name="T3" fmla="*/ 32 h 87"/>
              <a:gd name="T4" fmla="*/ 0 w 36"/>
              <a:gd name="T5" fmla="*/ 32 h 87"/>
              <a:gd name="T6" fmla="*/ 0 w 36"/>
              <a:gd name="T7" fmla="*/ 26 h 87"/>
              <a:gd name="T8" fmla="*/ 10 w 36"/>
              <a:gd name="T9" fmla="*/ 26 h 87"/>
              <a:gd name="T10" fmla="*/ 10 w 36"/>
              <a:gd name="T11" fmla="*/ 19 h 87"/>
              <a:gd name="T12" fmla="*/ 10 w 36"/>
              <a:gd name="T13" fmla="*/ 13 h 87"/>
              <a:gd name="T14" fmla="*/ 10 w 36"/>
              <a:gd name="T15" fmla="*/ 9 h 87"/>
              <a:gd name="T16" fmla="*/ 13 w 36"/>
              <a:gd name="T17" fmla="*/ 4 h 87"/>
              <a:gd name="T18" fmla="*/ 17 w 36"/>
              <a:gd name="T19" fmla="*/ 2 h 87"/>
              <a:gd name="T20" fmla="*/ 21 w 36"/>
              <a:gd name="T21" fmla="*/ 0 h 87"/>
              <a:gd name="T22" fmla="*/ 27 w 36"/>
              <a:gd name="T23" fmla="*/ 0 h 87"/>
              <a:gd name="T24" fmla="*/ 32 w 36"/>
              <a:gd name="T25" fmla="*/ 0 h 87"/>
              <a:gd name="T26" fmla="*/ 36 w 36"/>
              <a:gd name="T27" fmla="*/ 0 h 87"/>
              <a:gd name="T28" fmla="*/ 36 w 36"/>
              <a:gd name="T29" fmla="*/ 11 h 87"/>
              <a:gd name="T30" fmla="*/ 32 w 36"/>
              <a:gd name="T31" fmla="*/ 9 h 87"/>
              <a:gd name="T32" fmla="*/ 30 w 36"/>
              <a:gd name="T33" fmla="*/ 9 h 87"/>
              <a:gd name="T34" fmla="*/ 25 w 36"/>
              <a:gd name="T35" fmla="*/ 11 h 87"/>
              <a:gd name="T36" fmla="*/ 23 w 36"/>
              <a:gd name="T37" fmla="*/ 11 h 87"/>
              <a:gd name="T38" fmla="*/ 21 w 36"/>
              <a:gd name="T39" fmla="*/ 15 h 87"/>
              <a:gd name="T40" fmla="*/ 21 w 36"/>
              <a:gd name="T41" fmla="*/ 19 h 87"/>
              <a:gd name="T42" fmla="*/ 21 w 36"/>
              <a:gd name="T43" fmla="*/ 26 h 87"/>
              <a:gd name="T44" fmla="*/ 32 w 36"/>
              <a:gd name="T45" fmla="*/ 26 h 87"/>
              <a:gd name="T46" fmla="*/ 32 w 36"/>
              <a:gd name="T47" fmla="*/ 32 h 87"/>
              <a:gd name="T48" fmla="*/ 21 w 36"/>
              <a:gd name="T49" fmla="*/ 32 h 87"/>
              <a:gd name="T50" fmla="*/ 21 w 36"/>
              <a:gd name="T51" fmla="*/ 87 h 87"/>
              <a:gd name="T52" fmla="*/ 10 w 36"/>
              <a:gd name="T53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87">
                <a:moveTo>
                  <a:pt x="10" y="87"/>
                </a:moveTo>
                <a:lnTo>
                  <a:pt x="10" y="32"/>
                </a:lnTo>
                <a:lnTo>
                  <a:pt x="0" y="32"/>
                </a:lnTo>
                <a:lnTo>
                  <a:pt x="0" y="26"/>
                </a:lnTo>
                <a:lnTo>
                  <a:pt x="10" y="26"/>
                </a:lnTo>
                <a:lnTo>
                  <a:pt x="10" y="19"/>
                </a:lnTo>
                <a:lnTo>
                  <a:pt x="10" y="13"/>
                </a:lnTo>
                <a:lnTo>
                  <a:pt x="10" y="9"/>
                </a:lnTo>
                <a:lnTo>
                  <a:pt x="13" y="4"/>
                </a:lnTo>
                <a:lnTo>
                  <a:pt x="17" y="2"/>
                </a:lnTo>
                <a:lnTo>
                  <a:pt x="21" y="0"/>
                </a:lnTo>
                <a:lnTo>
                  <a:pt x="27" y="0"/>
                </a:lnTo>
                <a:lnTo>
                  <a:pt x="32" y="0"/>
                </a:lnTo>
                <a:lnTo>
                  <a:pt x="36" y="0"/>
                </a:lnTo>
                <a:lnTo>
                  <a:pt x="36" y="11"/>
                </a:lnTo>
                <a:lnTo>
                  <a:pt x="32" y="9"/>
                </a:lnTo>
                <a:lnTo>
                  <a:pt x="30" y="9"/>
                </a:lnTo>
                <a:lnTo>
                  <a:pt x="25" y="11"/>
                </a:lnTo>
                <a:lnTo>
                  <a:pt x="23" y="11"/>
                </a:lnTo>
                <a:lnTo>
                  <a:pt x="21" y="15"/>
                </a:lnTo>
                <a:lnTo>
                  <a:pt x="21" y="19"/>
                </a:lnTo>
                <a:lnTo>
                  <a:pt x="21" y="26"/>
                </a:lnTo>
                <a:lnTo>
                  <a:pt x="32" y="26"/>
                </a:lnTo>
                <a:lnTo>
                  <a:pt x="32" y="32"/>
                </a:lnTo>
                <a:lnTo>
                  <a:pt x="21" y="32"/>
                </a:lnTo>
                <a:lnTo>
                  <a:pt x="21" y="87"/>
                </a:lnTo>
                <a:lnTo>
                  <a:pt x="10" y="8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206" name="Rectangle 270">
            <a:extLst>
              <a:ext uri="{FF2B5EF4-FFF2-40B4-BE49-F238E27FC236}">
                <a16:creationId xmlns:a16="http://schemas.microsoft.com/office/drawing/2014/main" id="{A53573AE-0944-4067-A0E7-5AF1B5CBA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825" y="5843588"/>
            <a:ext cx="17463" cy="13493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207" name="Freeform 271">
            <a:extLst>
              <a:ext uri="{FF2B5EF4-FFF2-40B4-BE49-F238E27FC236}">
                <a16:creationId xmlns:a16="http://schemas.microsoft.com/office/drawing/2014/main" id="{51D14A29-7B34-441B-9340-0F0DDD9A3AC5}"/>
              </a:ext>
            </a:extLst>
          </p:cNvPr>
          <p:cNvSpPr>
            <a:spLocks/>
          </p:cNvSpPr>
          <p:nvPr/>
        </p:nvSpPr>
        <p:spPr bwMode="auto">
          <a:xfrm>
            <a:off x="3848100" y="5881688"/>
            <a:ext cx="80963" cy="96837"/>
          </a:xfrm>
          <a:custGeom>
            <a:avLst/>
            <a:gdLst>
              <a:gd name="T0" fmla="*/ 42 w 51"/>
              <a:gd name="T1" fmla="*/ 61 h 61"/>
              <a:gd name="T2" fmla="*/ 42 w 51"/>
              <a:gd name="T3" fmla="*/ 51 h 61"/>
              <a:gd name="T4" fmla="*/ 36 w 51"/>
              <a:gd name="T5" fmla="*/ 57 h 61"/>
              <a:gd name="T6" fmla="*/ 29 w 51"/>
              <a:gd name="T7" fmla="*/ 61 h 61"/>
              <a:gd name="T8" fmla="*/ 21 w 51"/>
              <a:gd name="T9" fmla="*/ 61 h 61"/>
              <a:gd name="T10" fmla="*/ 17 w 51"/>
              <a:gd name="T11" fmla="*/ 61 h 61"/>
              <a:gd name="T12" fmla="*/ 12 w 51"/>
              <a:gd name="T13" fmla="*/ 59 h 61"/>
              <a:gd name="T14" fmla="*/ 8 w 51"/>
              <a:gd name="T15" fmla="*/ 57 h 61"/>
              <a:gd name="T16" fmla="*/ 4 w 51"/>
              <a:gd name="T17" fmla="*/ 55 h 61"/>
              <a:gd name="T18" fmla="*/ 2 w 51"/>
              <a:gd name="T19" fmla="*/ 51 h 61"/>
              <a:gd name="T20" fmla="*/ 2 w 51"/>
              <a:gd name="T21" fmla="*/ 46 h 61"/>
              <a:gd name="T22" fmla="*/ 2 w 51"/>
              <a:gd name="T23" fmla="*/ 42 h 61"/>
              <a:gd name="T24" fmla="*/ 0 w 51"/>
              <a:gd name="T25" fmla="*/ 38 h 61"/>
              <a:gd name="T26" fmla="*/ 0 w 51"/>
              <a:gd name="T27" fmla="*/ 0 h 61"/>
              <a:gd name="T28" fmla="*/ 10 w 51"/>
              <a:gd name="T29" fmla="*/ 0 h 61"/>
              <a:gd name="T30" fmla="*/ 10 w 51"/>
              <a:gd name="T31" fmla="*/ 34 h 61"/>
              <a:gd name="T32" fmla="*/ 10 w 51"/>
              <a:gd name="T33" fmla="*/ 40 h 61"/>
              <a:gd name="T34" fmla="*/ 12 w 51"/>
              <a:gd name="T35" fmla="*/ 44 h 61"/>
              <a:gd name="T36" fmla="*/ 12 w 51"/>
              <a:gd name="T37" fmla="*/ 48 h 61"/>
              <a:gd name="T38" fmla="*/ 17 w 51"/>
              <a:gd name="T39" fmla="*/ 51 h 61"/>
              <a:gd name="T40" fmla="*/ 19 w 51"/>
              <a:gd name="T41" fmla="*/ 53 h 61"/>
              <a:gd name="T42" fmla="*/ 23 w 51"/>
              <a:gd name="T43" fmla="*/ 53 h 61"/>
              <a:gd name="T44" fmla="*/ 29 w 51"/>
              <a:gd name="T45" fmla="*/ 53 h 61"/>
              <a:gd name="T46" fmla="*/ 34 w 51"/>
              <a:gd name="T47" fmla="*/ 51 h 61"/>
              <a:gd name="T48" fmla="*/ 36 w 51"/>
              <a:gd name="T49" fmla="*/ 48 h 61"/>
              <a:gd name="T50" fmla="*/ 38 w 51"/>
              <a:gd name="T51" fmla="*/ 44 h 61"/>
              <a:gd name="T52" fmla="*/ 40 w 51"/>
              <a:gd name="T53" fmla="*/ 38 h 61"/>
              <a:gd name="T54" fmla="*/ 40 w 51"/>
              <a:gd name="T55" fmla="*/ 31 h 61"/>
              <a:gd name="T56" fmla="*/ 40 w 51"/>
              <a:gd name="T57" fmla="*/ 0 h 61"/>
              <a:gd name="T58" fmla="*/ 51 w 51"/>
              <a:gd name="T59" fmla="*/ 0 h 61"/>
              <a:gd name="T60" fmla="*/ 51 w 51"/>
              <a:gd name="T61" fmla="*/ 61 h 61"/>
              <a:gd name="T62" fmla="*/ 42 w 51"/>
              <a:gd name="T63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1" h="61">
                <a:moveTo>
                  <a:pt x="42" y="61"/>
                </a:moveTo>
                <a:lnTo>
                  <a:pt x="42" y="51"/>
                </a:lnTo>
                <a:lnTo>
                  <a:pt x="36" y="57"/>
                </a:lnTo>
                <a:lnTo>
                  <a:pt x="29" y="61"/>
                </a:lnTo>
                <a:lnTo>
                  <a:pt x="21" y="61"/>
                </a:lnTo>
                <a:lnTo>
                  <a:pt x="17" y="61"/>
                </a:lnTo>
                <a:lnTo>
                  <a:pt x="12" y="59"/>
                </a:lnTo>
                <a:lnTo>
                  <a:pt x="8" y="57"/>
                </a:lnTo>
                <a:lnTo>
                  <a:pt x="4" y="55"/>
                </a:lnTo>
                <a:lnTo>
                  <a:pt x="2" y="51"/>
                </a:lnTo>
                <a:lnTo>
                  <a:pt x="2" y="46"/>
                </a:lnTo>
                <a:lnTo>
                  <a:pt x="2" y="42"/>
                </a:lnTo>
                <a:lnTo>
                  <a:pt x="0" y="38"/>
                </a:lnTo>
                <a:lnTo>
                  <a:pt x="0" y="0"/>
                </a:lnTo>
                <a:lnTo>
                  <a:pt x="10" y="0"/>
                </a:lnTo>
                <a:lnTo>
                  <a:pt x="10" y="34"/>
                </a:lnTo>
                <a:lnTo>
                  <a:pt x="10" y="40"/>
                </a:lnTo>
                <a:lnTo>
                  <a:pt x="12" y="44"/>
                </a:lnTo>
                <a:lnTo>
                  <a:pt x="12" y="48"/>
                </a:lnTo>
                <a:lnTo>
                  <a:pt x="17" y="51"/>
                </a:lnTo>
                <a:lnTo>
                  <a:pt x="19" y="53"/>
                </a:lnTo>
                <a:lnTo>
                  <a:pt x="23" y="53"/>
                </a:lnTo>
                <a:lnTo>
                  <a:pt x="29" y="53"/>
                </a:lnTo>
                <a:lnTo>
                  <a:pt x="34" y="51"/>
                </a:lnTo>
                <a:lnTo>
                  <a:pt x="36" y="48"/>
                </a:lnTo>
                <a:lnTo>
                  <a:pt x="38" y="44"/>
                </a:lnTo>
                <a:lnTo>
                  <a:pt x="40" y="38"/>
                </a:lnTo>
                <a:lnTo>
                  <a:pt x="40" y="31"/>
                </a:lnTo>
                <a:lnTo>
                  <a:pt x="40" y="0"/>
                </a:lnTo>
                <a:lnTo>
                  <a:pt x="51" y="0"/>
                </a:lnTo>
                <a:lnTo>
                  <a:pt x="51" y="61"/>
                </a:lnTo>
                <a:lnTo>
                  <a:pt x="42" y="6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208" name="Freeform 272">
            <a:extLst>
              <a:ext uri="{FF2B5EF4-FFF2-40B4-BE49-F238E27FC236}">
                <a16:creationId xmlns:a16="http://schemas.microsoft.com/office/drawing/2014/main" id="{B05E59DB-8AF1-4356-A68B-98EF5B927DFB}"/>
              </a:ext>
            </a:extLst>
          </p:cNvPr>
          <p:cNvSpPr>
            <a:spLocks/>
          </p:cNvSpPr>
          <p:nvPr/>
        </p:nvSpPr>
        <p:spPr bwMode="auto">
          <a:xfrm>
            <a:off x="3941763" y="5881688"/>
            <a:ext cx="95250" cy="96837"/>
          </a:xfrm>
          <a:custGeom>
            <a:avLst/>
            <a:gdLst>
              <a:gd name="T0" fmla="*/ 0 w 60"/>
              <a:gd name="T1" fmla="*/ 61 h 61"/>
              <a:gd name="T2" fmla="*/ 23 w 60"/>
              <a:gd name="T3" fmla="*/ 29 h 61"/>
              <a:gd name="T4" fmla="*/ 2 w 60"/>
              <a:gd name="T5" fmla="*/ 0 h 61"/>
              <a:gd name="T6" fmla="*/ 15 w 60"/>
              <a:gd name="T7" fmla="*/ 0 h 61"/>
              <a:gd name="T8" fmla="*/ 26 w 60"/>
              <a:gd name="T9" fmla="*/ 12 h 61"/>
              <a:gd name="T10" fmla="*/ 28 w 60"/>
              <a:gd name="T11" fmla="*/ 17 h 61"/>
              <a:gd name="T12" fmla="*/ 30 w 60"/>
              <a:gd name="T13" fmla="*/ 21 h 61"/>
              <a:gd name="T14" fmla="*/ 32 w 60"/>
              <a:gd name="T15" fmla="*/ 17 h 61"/>
              <a:gd name="T16" fmla="*/ 34 w 60"/>
              <a:gd name="T17" fmla="*/ 12 h 61"/>
              <a:gd name="T18" fmla="*/ 45 w 60"/>
              <a:gd name="T19" fmla="*/ 0 h 61"/>
              <a:gd name="T20" fmla="*/ 57 w 60"/>
              <a:gd name="T21" fmla="*/ 0 h 61"/>
              <a:gd name="T22" fmla="*/ 36 w 60"/>
              <a:gd name="T23" fmla="*/ 27 h 61"/>
              <a:gd name="T24" fmla="*/ 60 w 60"/>
              <a:gd name="T25" fmla="*/ 61 h 61"/>
              <a:gd name="T26" fmla="*/ 47 w 60"/>
              <a:gd name="T27" fmla="*/ 61 h 61"/>
              <a:gd name="T28" fmla="*/ 34 w 60"/>
              <a:gd name="T29" fmla="*/ 42 h 61"/>
              <a:gd name="T30" fmla="*/ 30 w 60"/>
              <a:gd name="T31" fmla="*/ 36 h 61"/>
              <a:gd name="T32" fmla="*/ 13 w 60"/>
              <a:gd name="T33" fmla="*/ 61 h 61"/>
              <a:gd name="T34" fmla="*/ 0 w 60"/>
              <a:gd name="T35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0" h="61">
                <a:moveTo>
                  <a:pt x="0" y="61"/>
                </a:moveTo>
                <a:lnTo>
                  <a:pt x="23" y="29"/>
                </a:lnTo>
                <a:lnTo>
                  <a:pt x="2" y="0"/>
                </a:lnTo>
                <a:lnTo>
                  <a:pt x="15" y="0"/>
                </a:lnTo>
                <a:lnTo>
                  <a:pt x="26" y="12"/>
                </a:lnTo>
                <a:lnTo>
                  <a:pt x="28" y="17"/>
                </a:lnTo>
                <a:lnTo>
                  <a:pt x="30" y="21"/>
                </a:lnTo>
                <a:lnTo>
                  <a:pt x="32" y="17"/>
                </a:lnTo>
                <a:lnTo>
                  <a:pt x="34" y="12"/>
                </a:lnTo>
                <a:lnTo>
                  <a:pt x="45" y="0"/>
                </a:lnTo>
                <a:lnTo>
                  <a:pt x="57" y="0"/>
                </a:lnTo>
                <a:lnTo>
                  <a:pt x="36" y="27"/>
                </a:lnTo>
                <a:lnTo>
                  <a:pt x="60" y="61"/>
                </a:lnTo>
                <a:lnTo>
                  <a:pt x="47" y="61"/>
                </a:lnTo>
                <a:lnTo>
                  <a:pt x="34" y="42"/>
                </a:lnTo>
                <a:lnTo>
                  <a:pt x="30" y="36"/>
                </a:lnTo>
                <a:lnTo>
                  <a:pt x="13" y="61"/>
                </a:lnTo>
                <a:lnTo>
                  <a:pt x="0" y="6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209" name="Freeform 273">
            <a:extLst>
              <a:ext uri="{FF2B5EF4-FFF2-40B4-BE49-F238E27FC236}">
                <a16:creationId xmlns:a16="http://schemas.microsoft.com/office/drawing/2014/main" id="{85BCDA37-ED29-4AA2-873C-E91845DFC87F}"/>
              </a:ext>
            </a:extLst>
          </p:cNvPr>
          <p:cNvSpPr>
            <a:spLocks/>
          </p:cNvSpPr>
          <p:nvPr/>
        </p:nvSpPr>
        <p:spPr bwMode="auto">
          <a:xfrm>
            <a:off x="4052888" y="5957888"/>
            <a:ext cx="20637" cy="47625"/>
          </a:xfrm>
          <a:custGeom>
            <a:avLst/>
            <a:gdLst>
              <a:gd name="T0" fmla="*/ 0 w 13"/>
              <a:gd name="T1" fmla="*/ 13 h 30"/>
              <a:gd name="T2" fmla="*/ 0 w 13"/>
              <a:gd name="T3" fmla="*/ 0 h 30"/>
              <a:gd name="T4" fmla="*/ 13 w 13"/>
              <a:gd name="T5" fmla="*/ 0 h 30"/>
              <a:gd name="T6" fmla="*/ 13 w 13"/>
              <a:gd name="T7" fmla="*/ 13 h 30"/>
              <a:gd name="T8" fmla="*/ 11 w 13"/>
              <a:gd name="T9" fmla="*/ 17 h 30"/>
              <a:gd name="T10" fmla="*/ 11 w 13"/>
              <a:gd name="T11" fmla="*/ 24 h 30"/>
              <a:gd name="T12" fmla="*/ 7 w 13"/>
              <a:gd name="T13" fmla="*/ 26 h 30"/>
              <a:gd name="T14" fmla="*/ 2 w 13"/>
              <a:gd name="T15" fmla="*/ 30 h 30"/>
              <a:gd name="T16" fmla="*/ 0 w 13"/>
              <a:gd name="T17" fmla="*/ 24 h 30"/>
              <a:gd name="T18" fmla="*/ 2 w 13"/>
              <a:gd name="T19" fmla="*/ 24 h 30"/>
              <a:gd name="T20" fmla="*/ 4 w 13"/>
              <a:gd name="T21" fmla="*/ 20 h 30"/>
              <a:gd name="T22" fmla="*/ 7 w 13"/>
              <a:gd name="T23" fmla="*/ 17 h 30"/>
              <a:gd name="T24" fmla="*/ 7 w 13"/>
              <a:gd name="T25" fmla="*/ 13 h 30"/>
              <a:gd name="T26" fmla="*/ 0 w 13"/>
              <a:gd name="T27" fmla="*/ 13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" h="30">
                <a:moveTo>
                  <a:pt x="0" y="13"/>
                </a:moveTo>
                <a:lnTo>
                  <a:pt x="0" y="0"/>
                </a:lnTo>
                <a:lnTo>
                  <a:pt x="13" y="0"/>
                </a:lnTo>
                <a:lnTo>
                  <a:pt x="13" y="13"/>
                </a:lnTo>
                <a:lnTo>
                  <a:pt x="11" y="17"/>
                </a:lnTo>
                <a:lnTo>
                  <a:pt x="11" y="24"/>
                </a:lnTo>
                <a:lnTo>
                  <a:pt x="7" y="26"/>
                </a:lnTo>
                <a:lnTo>
                  <a:pt x="2" y="30"/>
                </a:lnTo>
                <a:lnTo>
                  <a:pt x="0" y="24"/>
                </a:lnTo>
                <a:lnTo>
                  <a:pt x="2" y="24"/>
                </a:lnTo>
                <a:lnTo>
                  <a:pt x="4" y="20"/>
                </a:lnTo>
                <a:lnTo>
                  <a:pt x="7" y="17"/>
                </a:lnTo>
                <a:lnTo>
                  <a:pt x="7" y="13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210" name="Freeform 274">
            <a:extLst>
              <a:ext uri="{FF2B5EF4-FFF2-40B4-BE49-F238E27FC236}">
                <a16:creationId xmlns:a16="http://schemas.microsoft.com/office/drawing/2014/main" id="{42728A74-8582-40DC-A0DE-A55A1B50BF93}"/>
              </a:ext>
            </a:extLst>
          </p:cNvPr>
          <p:cNvSpPr>
            <a:spLocks/>
          </p:cNvSpPr>
          <p:nvPr/>
        </p:nvSpPr>
        <p:spPr bwMode="auto">
          <a:xfrm>
            <a:off x="4154488" y="5843588"/>
            <a:ext cx="80962" cy="134937"/>
          </a:xfrm>
          <a:custGeom>
            <a:avLst/>
            <a:gdLst>
              <a:gd name="T0" fmla="*/ 0 w 51"/>
              <a:gd name="T1" fmla="*/ 85 h 85"/>
              <a:gd name="T2" fmla="*/ 0 w 51"/>
              <a:gd name="T3" fmla="*/ 0 h 85"/>
              <a:gd name="T4" fmla="*/ 10 w 51"/>
              <a:gd name="T5" fmla="*/ 0 h 85"/>
              <a:gd name="T6" fmla="*/ 10 w 51"/>
              <a:gd name="T7" fmla="*/ 47 h 85"/>
              <a:gd name="T8" fmla="*/ 34 w 51"/>
              <a:gd name="T9" fmla="*/ 24 h 85"/>
              <a:gd name="T10" fmla="*/ 49 w 51"/>
              <a:gd name="T11" fmla="*/ 24 h 85"/>
              <a:gd name="T12" fmla="*/ 25 w 51"/>
              <a:gd name="T13" fmla="*/ 45 h 85"/>
              <a:gd name="T14" fmla="*/ 51 w 51"/>
              <a:gd name="T15" fmla="*/ 85 h 85"/>
              <a:gd name="T16" fmla="*/ 38 w 51"/>
              <a:gd name="T17" fmla="*/ 85 h 85"/>
              <a:gd name="T18" fmla="*/ 17 w 51"/>
              <a:gd name="T19" fmla="*/ 53 h 85"/>
              <a:gd name="T20" fmla="*/ 10 w 51"/>
              <a:gd name="T21" fmla="*/ 60 h 85"/>
              <a:gd name="T22" fmla="*/ 10 w 51"/>
              <a:gd name="T23" fmla="*/ 85 h 85"/>
              <a:gd name="T24" fmla="*/ 0 w 51"/>
              <a:gd name="T25" fmla="*/ 85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1" h="85">
                <a:moveTo>
                  <a:pt x="0" y="85"/>
                </a:moveTo>
                <a:lnTo>
                  <a:pt x="0" y="0"/>
                </a:lnTo>
                <a:lnTo>
                  <a:pt x="10" y="0"/>
                </a:lnTo>
                <a:lnTo>
                  <a:pt x="10" y="47"/>
                </a:lnTo>
                <a:lnTo>
                  <a:pt x="34" y="24"/>
                </a:lnTo>
                <a:lnTo>
                  <a:pt x="49" y="24"/>
                </a:lnTo>
                <a:lnTo>
                  <a:pt x="25" y="45"/>
                </a:lnTo>
                <a:lnTo>
                  <a:pt x="51" y="85"/>
                </a:lnTo>
                <a:lnTo>
                  <a:pt x="38" y="85"/>
                </a:lnTo>
                <a:lnTo>
                  <a:pt x="17" y="53"/>
                </a:lnTo>
                <a:lnTo>
                  <a:pt x="10" y="60"/>
                </a:lnTo>
                <a:lnTo>
                  <a:pt x="10" y="85"/>
                </a:lnTo>
                <a:lnTo>
                  <a:pt x="0" y="8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211" name="Freeform 275">
            <a:extLst>
              <a:ext uri="{FF2B5EF4-FFF2-40B4-BE49-F238E27FC236}">
                <a16:creationId xmlns:a16="http://schemas.microsoft.com/office/drawing/2014/main" id="{1FB0C6AF-1184-4B70-A66F-D3773C340FC6}"/>
              </a:ext>
            </a:extLst>
          </p:cNvPr>
          <p:cNvSpPr>
            <a:spLocks noEditPoints="1"/>
          </p:cNvSpPr>
          <p:nvPr/>
        </p:nvSpPr>
        <p:spPr bwMode="auto">
          <a:xfrm>
            <a:off x="4241800" y="5876925"/>
            <a:ext cx="87313" cy="139700"/>
          </a:xfrm>
          <a:custGeom>
            <a:avLst/>
            <a:gdLst>
              <a:gd name="T0" fmla="*/ 13 w 55"/>
              <a:gd name="T1" fmla="*/ 71 h 88"/>
              <a:gd name="T2" fmla="*/ 15 w 55"/>
              <a:gd name="T3" fmla="*/ 77 h 88"/>
              <a:gd name="T4" fmla="*/ 26 w 55"/>
              <a:gd name="T5" fmla="*/ 79 h 88"/>
              <a:gd name="T6" fmla="*/ 38 w 55"/>
              <a:gd name="T7" fmla="*/ 77 h 88"/>
              <a:gd name="T8" fmla="*/ 43 w 55"/>
              <a:gd name="T9" fmla="*/ 68 h 88"/>
              <a:gd name="T10" fmla="*/ 45 w 55"/>
              <a:gd name="T11" fmla="*/ 56 h 88"/>
              <a:gd name="T12" fmla="*/ 34 w 55"/>
              <a:gd name="T13" fmla="*/ 62 h 88"/>
              <a:gd name="T14" fmla="*/ 19 w 55"/>
              <a:gd name="T15" fmla="*/ 62 h 88"/>
              <a:gd name="T16" fmla="*/ 6 w 55"/>
              <a:gd name="T17" fmla="*/ 54 h 88"/>
              <a:gd name="T18" fmla="*/ 0 w 55"/>
              <a:gd name="T19" fmla="*/ 41 h 88"/>
              <a:gd name="T20" fmla="*/ 0 w 55"/>
              <a:gd name="T21" fmla="*/ 24 h 88"/>
              <a:gd name="T22" fmla="*/ 6 w 55"/>
              <a:gd name="T23" fmla="*/ 9 h 88"/>
              <a:gd name="T24" fmla="*/ 19 w 55"/>
              <a:gd name="T25" fmla="*/ 0 h 88"/>
              <a:gd name="T26" fmla="*/ 34 w 55"/>
              <a:gd name="T27" fmla="*/ 0 h 88"/>
              <a:gd name="T28" fmla="*/ 45 w 55"/>
              <a:gd name="T29" fmla="*/ 9 h 88"/>
              <a:gd name="T30" fmla="*/ 55 w 55"/>
              <a:gd name="T31" fmla="*/ 3 h 88"/>
              <a:gd name="T32" fmla="*/ 53 w 55"/>
              <a:gd name="T33" fmla="*/ 64 h 88"/>
              <a:gd name="T34" fmla="*/ 51 w 55"/>
              <a:gd name="T35" fmla="*/ 75 h 88"/>
              <a:gd name="T36" fmla="*/ 43 w 55"/>
              <a:gd name="T37" fmla="*/ 85 h 88"/>
              <a:gd name="T38" fmla="*/ 26 w 55"/>
              <a:gd name="T39" fmla="*/ 88 h 88"/>
              <a:gd name="T40" fmla="*/ 13 w 55"/>
              <a:gd name="T41" fmla="*/ 85 h 88"/>
              <a:gd name="T42" fmla="*/ 4 w 55"/>
              <a:gd name="T43" fmla="*/ 79 h 88"/>
              <a:gd name="T44" fmla="*/ 2 w 55"/>
              <a:gd name="T45" fmla="*/ 68 h 88"/>
              <a:gd name="T46" fmla="*/ 11 w 55"/>
              <a:gd name="T47" fmla="*/ 39 h 88"/>
              <a:gd name="T48" fmla="*/ 15 w 55"/>
              <a:gd name="T49" fmla="*/ 49 h 88"/>
              <a:gd name="T50" fmla="*/ 23 w 55"/>
              <a:gd name="T51" fmla="*/ 54 h 88"/>
              <a:gd name="T52" fmla="*/ 34 w 55"/>
              <a:gd name="T53" fmla="*/ 54 h 88"/>
              <a:gd name="T54" fmla="*/ 43 w 55"/>
              <a:gd name="T55" fmla="*/ 45 h 88"/>
              <a:gd name="T56" fmla="*/ 45 w 55"/>
              <a:gd name="T57" fmla="*/ 32 h 88"/>
              <a:gd name="T58" fmla="*/ 43 w 55"/>
              <a:gd name="T59" fmla="*/ 20 h 88"/>
              <a:gd name="T60" fmla="*/ 34 w 55"/>
              <a:gd name="T61" fmla="*/ 11 h 88"/>
              <a:gd name="T62" fmla="*/ 21 w 55"/>
              <a:gd name="T63" fmla="*/ 11 h 88"/>
              <a:gd name="T64" fmla="*/ 13 w 55"/>
              <a:gd name="T65" fmla="*/ 20 h 88"/>
              <a:gd name="T66" fmla="*/ 11 w 55"/>
              <a:gd name="T67" fmla="*/ 32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5" h="88">
                <a:moveTo>
                  <a:pt x="2" y="68"/>
                </a:moveTo>
                <a:lnTo>
                  <a:pt x="13" y="71"/>
                </a:lnTo>
                <a:lnTo>
                  <a:pt x="13" y="75"/>
                </a:lnTo>
                <a:lnTo>
                  <a:pt x="15" y="77"/>
                </a:lnTo>
                <a:lnTo>
                  <a:pt x="21" y="79"/>
                </a:lnTo>
                <a:lnTo>
                  <a:pt x="26" y="79"/>
                </a:lnTo>
                <a:lnTo>
                  <a:pt x="32" y="79"/>
                </a:lnTo>
                <a:lnTo>
                  <a:pt x="38" y="77"/>
                </a:lnTo>
                <a:lnTo>
                  <a:pt x="40" y="73"/>
                </a:lnTo>
                <a:lnTo>
                  <a:pt x="43" y="68"/>
                </a:lnTo>
                <a:lnTo>
                  <a:pt x="43" y="64"/>
                </a:lnTo>
                <a:lnTo>
                  <a:pt x="45" y="56"/>
                </a:lnTo>
                <a:lnTo>
                  <a:pt x="38" y="60"/>
                </a:lnTo>
                <a:lnTo>
                  <a:pt x="34" y="62"/>
                </a:lnTo>
                <a:lnTo>
                  <a:pt x="28" y="64"/>
                </a:lnTo>
                <a:lnTo>
                  <a:pt x="19" y="62"/>
                </a:lnTo>
                <a:lnTo>
                  <a:pt x="13" y="60"/>
                </a:lnTo>
                <a:lnTo>
                  <a:pt x="6" y="54"/>
                </a:lnTo>
                <a:lnTo>
                  <a:pt x="2" y="47"/>
                </a:lnTo>
                <a:lnTo>
                  <a:pt x="0" y="41"/>
                </a:lnTo>
                <a:lnTo>
                  <a:pt x="0" y="32"/>
                </a:lnTo>
                <a:lnTo>
                  <a:pt x="0" y="24"/>
                </a:lnTo>
                <a:lnTo>
                  <a:pt x="2" y="15"/>
                </a:lnTo>
                <a:lnTo>
                  <a:pt x="6" y="9"/>
                </a:lnTo>
                <a:lnTo>
                  <a:pt x="13" y="5"/>
                </a:lnTo>
                <a:lnTo>
                  <a:pt x="19" y="0"/>
                </a:lnTo>
                <a:lnTo>
                  <a:pt x="28" y="0"/>
                </a:lnTo>
                <a:lnTo>
                  <a:pt x="34" y="0"/>
                </a:lnTo>
                <a:lnTo>
                  <a:pt x="40" y="5"/>
                </a:lnTo>
                <a:lnTo>
                  <a:pt x="45" y="9"/>
                </a:lnTo>
                <a:lnTo>
                  <a:pt x="45" y="3"/>
                </a:lnTo>
                <a:lnTo>
                  <a:pt x="55" y="3"/>
                </a:lnTo>
                <a:lnTo>
                  <a:pt x="55" y="56"/>
                </a:lnTo>
                <a:lnTo>
                  <a:pt x="53" y="64"/>
                </a:lnTo>
                <a:lnTo>
                  <a:pt x="53" y="71"/>
                </a:lnTo>
                <a:lnTo>
                  <a:pt x="51" y="75"/>
                </a:lnTo>
                <a:lnTo>
                  <a:pt x="47" y="81"/>
                </a:lnTo>
                <a:lnTo>
                  <a:pt x="43" y="85"/>
                </a:lnTo>
                <a:lnTo>
                  <a:pt x="34" y="88"/>
                </a:lnTo>
                <a:lnTo>
                  <a:pt x="26" y="88"/>
                </a:lnTo>
                <a:lnTo>
                  <a:pt x="19" y="88"/>
                </a:lnTo>
                <a:lnTo>
                  <a:pt x="13" y="85"/>
                </a:lnTo>
                <a:lnTo>
                  <a:pt x="9" y="83"/>
                </a:lnTo>
                <a:lnTo>
                  <a:pt x="4" y="79"/>
                </a:lnTo>
                <a:lnTo>
                  <a:pt x="2" y="75"/>
                </a:lnTo>
                <a:lnTo>
                  <a:pt x="2" y="68"/>
                </a:lnTo>
                <a:close/>
                <a:moveTo>
                  <a:pt x="11" y="32"/>
                </a:moveTo>
                <a:lnTo>
                  <a:pt x="11" y="39"/>
                </a:lnTo>
                <a:lnTo>
                  <a:pt x="13" y="45"/>
                </a:lnTo>
                <a:lnTo>
                  <a:pt x="15" y="49"/>
                </a:lnTo>
                <a:lnTo>
                  <a:pt x="19" y="51"/>
                </a:lnTo>
                <a:lnTo>
                  <a:pt x="23" y="54"/>
                </a:lnTo>
                <a:lnTo>
                  <a:pt x="28" y="56"/>
                </a:lnTo>
                <a:lnTo>
                  <a:pt x="34" y="54"/>
                </a:lnTo>
                <a:lnTo>
                  <a:pt x="40" y="49"/>
                </a:lnTo>
                <a:lnTo>
                  <a:pt x="43" y="45"/>
                </a:lnTo>
                <a:lnTo>
                  <a:pt x="45" y="39"/>
                </a:lnTo>
                <a:lnTo>
                  <a:pt x="45" y="32"/>
                </a:lnTo>
                <a:lnTo>
                  <a:pt x="45" y="26"/>
                </a:lnTo>
                <a:lnTo>
                  <a:pt x="43" y="20"/>
                </a:lnTo>
                <a:lnTo>
                  <a:pt x="40" y="15"/>
                </a:lnTo>
                <a:lnTo>
                  <a:pt x="34" y="11"/>
                </a:lnTo>
                <a:lnTo>
                  <a:pt x="28" y="9"/>
                </a:lnTo>
                <a:lnTo>
                  <a:pt x="21" y="11"/>
                </a:lnTo>
                <a:lnTo>
                  <a:pt x="15" y="15"/>
                </a:lnTo>
                <a:lnTo>
                  <a:pt x="13" y="20"/>
                </a:lnTo>
                <a:lnTo>
                  <a:pt x="11" y="24"/>
                </a:lnTo>
                <a:lnTo>
                  <a:pt x="11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212" name="Freeform 276">
            <a:extLst>
              <a:ext uri="{FF2B5EF4-FFF2-40B4-BE49-F238E27FC236}">
                <a16:creationId xmlns:a16="http://schemas.microsoft.com/office/drawing/2014/main" id="{3509C3FA-324F-408D-BF81-D3DDFD40E4C9}"/>
              </a:ext>
            </a:extLst>
          </p:cNvPr>
          <p:cNvSpPr>
            <a:spLocks/>
          </p:cNvSpPr>
          <p:nvPr/>
        </p:nvSpPr>
        <p:spPr bwMode="auto">
          <a:xfrm>
            <a:off x="4340225" y="5840413"/>
            <a:ext cx="53975" cy="138112"/>
          </a:xfrm>
          <a:custGeom>
            <a:avLst/>
            <a:gdLst>
              <a:gd name="T0" fmla="*/ 0 w 34"/>
              <a:gd name="T1" fmla="*/ 87 h 87"/>
              <a:gd name="T2" fmla="*/ 25 w 34"/>
              <a:gd name="T3" fmla="*/ 0 h 87"/>
              <a:gd name="T4" fmla="*/ 34 w 34"/>
              <a:gd name="T5" fmla="*/ 0 h 87"/>
              <a:gd name="T6" fmla="*/ 8 w 34"/>
              <a:gd name="T7" fmla="*/ 87 h 87"/>
              <a:gd name="T8" fmla="*/ 0 w 34"/>
              <a:gd name="T9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87">
                <a:moveTo>
                  <a:pt x="0" y="87"/>
                </a:moveTo>
                <a:lnTo>
                  <a:pt x="25" y="0"/>
                </a:lnTo>
                <a:lnTo>
                  <a:pt x="34" y="0"/>
                </a:lnTo>
                <a:lnTo>
                  <a:pt x="8" y="87"/>
                </a:lnTo>
                <a:lnTo>
                  <a:pt x="0" y="8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213" name="Freeform 277">
            <a:extLst>
              <a:ext uri="{FF2B5EF4-FFF2-40B4-BE49-F238E27FC236}">
                <a16:creationId xmlns:a16="http://schemas.microsoft.com/office/drawing/2014/main" id="{F4874B98-9724-4F03-8FC0-3DE990F458D7}"/>
              </a:ext>
            </a:extLst>
          </p:cNvPr>
          <p:cNvSpPr>
            <a:spLocks/>
          </p:cNvSpPr>
          <p:nvPr/>
        </p:nvSpPr>
        <p:spPr bwMode="auto">
          <a:xfrm>
            <a:off x="4400550" y="5876925"/>
            <a:ext cx="80963" cy="101600"/>
          </a:xfrm>
          <a:custGeom>
            <a:avLst/>
            <a:gdLst>
              <a:gd name="T0" fmla="*/ 8 w 51"/>
              <a:gd name="T1" fmla="*/ 43 h 64"/>
              <a:gd name="T2" fmla="*/ 15 w 51"/>
              <a:gd name="T3" fmla="*/ 54 h 64"/>
              <a:gd name="T4" fmla="*/ 25 w 51"/>
              <a:gd name="T5" fmla="*/ 56 h 64"/>
              <a:gd name="T6" fmla="*/ 36 w 51"/>
              <a:gd name="T7" fmla="*/ 54 h 64"/>
              <a:gd name="T8" fmla="*/ 40 w 51"/>
              <a:gd name="T9" fmla="*/ 47 h 64"/>
              <a:gd name="T10" fmla="*/ 36 w 51"/>
              <a:gd name="T11" fmla="*/ 41 h 64"/>
              <a:gd name="T12" fmla="*/ 25 w 51"/>
              <a:gd name="T13" fmla="*/ 37 h 64"/>
              <a:gd name="T14" fmla="*/ 11 w 51"/>
              <a:gd name="T15" fmla="*/ 32 h 64"/>
              <a:gd name="T16" fmla="*/ 4 w 51"/>
              <a:gd name="T17" fmla="*/ 26 h 64"/>
              <a:gd name="T18" fmla="*/ 0 w 51"/>
              <a:gd name="T19" fmla="*/ 17 h 64"/>
              <a:gd name="T20" fmla="*/ 2 w 51"/>
              <a:gd name="T21" fmla="*/ 11 h 64"/>
              <a:gd name="T22" fmla="*/ 8 w 51"/>
              <a:gd name="T23" fmla="*/ 5 h 64"/>
              <a:gd name="T24" fmla="*/ 15 w 51"/>
              <a:gd name="T25" fmla="*/ 3 h 64"/>
              <a:gd name="T26" fmla="*/ 23 w 51"/>
              <a:gd name="T27" fmla="*/ 0 h 64"/>
              <a:gd name="T28" fmla="*/ 36 w 51"/>
              <a:gd name="T29" fmla="*/ 3 h 64"/>
              <a:gd name="T30" fmla="*/ 44 w 51"/>
              <a:gd name="T31" fmla="*/ 9 h 64"/>
              <a:gd name="T32" fmla="*/ 49 w 51"/>
              <a:gd name="T33" fmla="*/ 17 h 64"/>
              <a:gd name="T34" fmla="*/ 36 w 51"/>
              <a:gd name="T35" fmla="*/ 15 h 64"/>
              <a:gd name="T36" fmla="*/ 30 w 51"/>
              <a:gd name="T37" fmla="*/ 9 h 64"/>
              <a:gd name="T38" fmla="*/ 19 w 51"/>
              <a:gd name="T39" fmla="*/ 9 h 64"/>
              <a:gd name="T40" fmla="*/ 13 w 51"/>
              <a:gd name="T41" fmla="*/ 13 h 64"/>
              <a:gd name="T42" fmla="*/ 11 w 51"/>
              <a:gd name="T43" fmla="*/ 20 h 64"/>
              <a:gd name="T44" fmla="*/ 15 w 51"/>
              <a:gd name="T45" fmla="*/ 22 h 64"/>
              <a:gd name="T46" fmla="*/ 19 w 51"/>
              <a:gd name="T47" fmla="*/ 24 h 64"/>
              <a:gd name="T48" fmla="*/ 34 w 51"/>
              <a:gd name="T49" fmla="*/ 28 h 64"/>
              <a:gd name="T50" fmla="*/ 44 w 51"/>
              <a:gd name="T51" fmla="*/ 32 h 64"/>
              <a:gd name="T52" fmla="*/ 49 w 51"/>
              <a:gd name="T53" fmla="*/ 41 h 64"/>
              <a:gd name="T54" fmla="*/ 49 w 51"/>
              <a:gd name="T55" fmla="*/ 51 h 64"/>
              <a:gd name="T56" fmla="*/ 44 w 51"/>
              <a:gd name="T57" fmla="*/ 60 h 64"/>
              <a:gd name="T58" fmla="*/ 32 w 51"/>
              <a:gd name="T59" fmla="*/ 64 h 64"/>
              <a:gd name="T60" fmla="*/ 19 w 51"/>
              <a:gd name="T61" fmla="*/ 64 h 64"/>
              <a:gd name="T62" fmla="*/ 6 w 51"/>
              <a:gd name="T63" fmla="*/ 60 h 64"/>
              <a:gd name="T64" fmla="*/ 0 w 51"/>
              <a:gd name="T65" fmla="*/ 5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1" h="64">
                <a:moveTo>
                  <a:pt x="0" y="45"/>
                </a:moveTo>
                <a:lnTo>
                  <a:pt x="8" y="43"/>
                </a:lnTo>
                <a:lnTo>
                  <a:pt x="11" y="49"/>
                </a:lnTo>
                <a:lnTo>
                  <a:pt x="15" y="54"/>
                </a:lnTo>
                <a:lnTo>
                  <a:pt x="19" y="56"/>
                </a:lnTo>
                <a:lnTo>
                  <a:pt x="25" y="56"/>
                </a:lnTo>
                <a:lnTo>
                  <a:pt x="32" y="56"/>
                </a:lnTo>
                <a:lnTo>
                  <a:pt x="36" y="54"/>
                </a:lnTo>
                <a:lnTo>
                  <a:pt x="38" y="49"/>
                </a:lnTo>
                <a:lnTo>
                  <a:pt x="40" y="47"/>
                </a:lnTo>
                <a:lnTo>
                  <a:pt x="38" y="43"/>
                </a:lnTo>
                <a:lnTo>
                  <a:pt x="36" y="41"/>
                </a:lnTo>
                <a:lnTo>
                  <a:pt x="32" y="39"/>
                </a:lnTo>
                <a:lnTo>
                  <a:pt x="25" y="37"/>
                </a:lnTo>
                <a:lnTo>
                  <a:pt x="17" y="34"/>
                </a:lnTo>
                <a:lnTo>
                  <a:pt x="11" y="32"/>
                </a:lnTo>
                <a:lnTo>
                  <a:pt x="6" y="30"/>
                </a:lnTo>
                <a:lnTo>
                  <a:pt x="4" y="26"/>
                </a:lnTo>
                <a:lnTo>
                  <a:pt x="2" y="22"/>
                </a:lnTo>
                <a:lnTo>
                  <a:pt x="0" y="17"/>
                </a:lnTo>
                <a:lnTo>
                  <a:pt x="2" y="13"/>
                </a:lnTo>
                <a:lnTo>
                  <a:pt x="2" y="11"/>
                </a:lnTo>
                <a:lnTo>
                  <a:pt x="4" y="7"/>
                </a:lnTo>
                <a:lnTo>
                  <a:pt x="8" y="5"/>
                </a:lnTo>
                <a:lnTo>
                  <a:pt x="11" y="3"/>
                </a:lnTo>
                <a:lnTo>
                  <a:pt x="15" y="3"/>
                </a:lnTo>
                <a:lnTo>
                  <a:pt x="19" y="0"/>
                </a:lnTo>
                <a:lnTo>
                  <a:pt x="23" y="0"/>
                </a:lnTo>
                <a:lnTo>
                  <a:pt x="30" y="0"/>
                </a:lnTo>
                <a:lnTo>
                  <a:pt x="36" y="3"/>
                </a:lnTo>
                <a:lnTo>
                  <a:pt x="40" y="5"/>
                </a:lnTo>
                <a:lnTo>
                  <a:pt x="44" y="9"/>
                </a:lnTo>
                <a:lnTo>
                  <a:pt x="47" y="13"/>
                </a:lnTo>
                <a:lnTo>
                  <a:pt x="49" y="17"/>
                </a:lnTo>
                <a:lnTo>
                  <a:pt x="38" y="20"/>
                </a:lnTo>
                <a:lnTo>
                  <a:pt x="36" y="15"/>
                </a:lnTo>
                <a:lnTo>
                  <a:pt x="34" y="11"/>
                </a:lnTo>
                <a:lnTo>
                  <a:pt x="30" y="9"/>
                </a:lnTo>
                <a:lnTo>
                  <a:pt x="23" y="9"/>
                </a:lnTo>
                <a:lnTo>
                  <a:pt x="19" y="9"/>
                </a:lnTo>
                <a:lnTo>
                  <a:pt x="15" y="11"/>
                </a:lnTo>
                <a:lnTo>
                  <a:pt x="13" y="13"/>
                </a:lnTo>
                <a:lnTo>
                  <a:pt x="11" y="17"/>
                </a:lnTo>
                <a:lnTo>
                  <a:pt x="11" y="20"/>
                </a:lnTo>
                <a:lnTo>
                  <a:pt x="13" y="20"/>
                </a:lnTo>
                <a:lnTo>
                  <a:pt x="15" y="22"/>
                </a:lnTo>
                <a:lnTo>
                  <a:pt x="17" y="24"/>
                </a:lnTo>
                <a:lnTo>
                  <a:pt x="19" y="24"/>
                </a:lnTo>
                <a:lnTo>
                  <a:pt x="25" y="26"/>
                </a:lnTo>
                <a:lnTo>
                  <a:pt x="34" y="28"/>
                </a:lnTo>
                <a:lnTo>
                  <a:pt x="40" y="30"/>
                </a:lnTo>
                <a:lnTo>
                  <a:pt x="44" y="32"/>
                </a:lnTo>
                <a:lnTo>
                  <a:pt x="49" y="37"/>
                </a:lnTo>
                <a:lnTo>
                  <a:pt x="49" y="41"/>
                </a:lnTo>
                <a:lnTo>
                  <a:pt x="51" y="45"/>
                </a:lnTo>
                <a:lnTo>
                  <a:pt x="49" y="51"/>
                </a:lnTo>
                <a:lnTo>
                  <a:pt x="47" y="56"/>
                </a:lnTo>
                <a:lnTo>
                  <a:pt x="44" y="60"/>
                </a:lnTo>
                <a:lnTo>
                  <a:pt x="38" y="62"/>
                </a:lnTo>
                <a:lnTo>
                  <a:pt x="32" y="64"/>
                </a:lnTo>
                <a:lnTo>
                  <a:pt x="25" y="64"/>
                </a:lnTo>
                <a:lnTo>
                  <a:pt x="19" y="64"/>
                </a:lnTo>
                <a:lnTo>
                  <a:pt x="13" y="62"/>
                </a:lnTo>
                <a:lnTo>
                  <a:pt x="6" y="60"/>
                </a:lnTo>
                <a:lnTo>
                  <a:pt x="4" y="56"/>
                </a:lnTo>
                <a:lnTo>
                  <a:pt x="0" y="51"/>
                </a:lnTo>
                <a:lnTo>
                  <a:pt x="0" y="4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214" name="Freeform 278">
            <a:extLst>
              <a:ext uri="{FF2B5EF4-FFF2-40B4-BE49-F238E27FC236}">
                <a16:creationId xmlns:a16="http://schemas.microsoft.com/office/drawing/2014/main" id="{62B4B196-269A-41F2-A210-FDC2467178A7}"/>
              </a:ext>
            </a:extLst>
          </p:cNvPr>
          <p:cNvSpPr>
            <a:spLocks/>
          </p:cNvSpPr>
          <p:nvPr/>
        </p:nvSpPr>
        <p:spPr bwMode="auto">
          <a:xfrm>
            <a:off x="577850" y="3571875"/>
            <a:ext cx="96838" cy="50800"/>
          </a:xfrm>
          <a:custGeom>
            <a:avLst/>
            <a:gdLst>
              <a:gd name="T0" fmla="*/ 61 w 61"/>
              <a:gd name="T1" fmla="*/ 32 h 32"/>
              <a:gd name="T2" fmla="*/ 0 w 61"/>
              <a:gd name="T3" fmla="*/ 32 h 32"/>
              <a:gd name="T4" fmla="*/ 0 w 61"/>
              <a:gd name="T5" fmla="*/ 23 h 32"/>
              <a:gd name="T6" fmla="*/ 10 w 61"/>
              <a:gd name="T7" fmla="*/ 23 h 32"/>
              <a:gd name="T8" fmla="*/ 4 w 61"/>
              <a:gd name="T9" fmla="*/ 19 h 32"/>
              <a:gd name="T10" fmla="*/ 2 w 61"/>
              <a:gd name="T11" fmla="*/ 17 h 32"/>
              <a:gd name="T12" fmla="*/ 0 w 61"/>
              <a:gd name="T13" fmla="*/ 12 h 32"/>
              <a:gd name="T14" fmla="*/ 0 w 61"/>
              <a:gd name="T15" fmla="*/ 10 h 32"/>
              <a:gd name="T16" fmla="*/ 0 w 61"/>
              <a:gd name="T17" fmla="*/ 4 h 32"/>
              <a:gd name="T18" fmla="*/ 2 w 61"/>
              <a:gd name="T19" fmla="*/ 0 h 32"/>
              <a:gd name="T20" fmla="*/ 12 w 61"/>
              <a:gd name="T21" fmla="*/ 2 h 32"/>
              <a:gd name="T22" fmla="*/ 10 w 61"/>
              <a:gd name="T23" fmla="*/ 6 h 32"/>
              <a:gd name="T24" fmla="*/ 10 w 61"/>
              <a:gd name="T25" fmla="*/ 10 h 32"/>
              <a:gd name="T26" fmla="*/ 10 w 61"/>
              <a:gd name="T27" fmla="*/ 12 h 32"/>
              <a:gd name="T28" fmla="*/ 12 w 61"/>
              <a:gd name="T29" fmla="*/ 17 h 32"/>
              <a:gd name="T30" fmla="*/ 14 w 61"/>
              <a:gd name="T31" fmla="*/ 19 h 32"/>
              <a:gd name="T32" fmla="*/ 17 w 61"/>
              <a:gd name="T33" fmla="*/ 21 h 32"/>
              <a:gd name="T34" fmla="*/ 23 w 61"/>
              <a:gd name="T35" fmla="*/ 21 h 32"/>
              <a:gd name="T36" fmla="*/ 29 w 61"/>
              <a:gd name="T37" fmla="*/ 21 h 32"/>
              <a:gd name="T38" fmla="*/ 61 w 61"/>
              <a:gd name="T39" fmla="*/ 21 h 32"/>
              <a:gd name="T40" fmla="*/ 61 w 61"/>
              <a:gd name="T41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1" h="32">
                <a:moveTo>
                  <a:pt x="61" y="32"/>
                </a:moveTo>
                <a:lnTo>
                  <a:pt x="0" y="32"/>
                </a:lnTo>
                <a:lnTo>
                  <a:pt x="0" y="23"/>
                </a:lnTo>
                <a:lnTo>
                  <a:pt x="10" y="23"/>
                </a:lnTo>
                <a:lnTo>
                  <a:pt x="4" y="19"/>
                </a:lnTo>
                <a:lnTo>
                  <a:pt x="2" y="17"/>
                </a:lnTo>
                <a:lnTo>
                  <a:pt x="0" y="12"/>
                </a:lnTo>
                <a:lnTo>
                  <a:pt x="0" y="10"/>
                </a:lnTo>
                <a:lnTo>
                  <a:pt x="0" y="4"/>
                </a:lnTo>
                <a:lnTo>
                  <a:pt x="2" y="0"/>
                </a:lnTo>
                <a:lnTo>
                  <a:pt x="12" y="2"/>
                </a:lnTo>
                <a:lnTo>
                  <a:pt x="10" y="6"/>
                </a:lnTo>
                <a:lnTo>
                  <a:pt x="10" y="10"/>
                </a:lnTo>
                <a:lnTo>
                  <a:pt x="10" y="12"/>
                </a:lnTo>
                <a:lnTo>
                  <a:pt x="12" y="17"/>
                </a:lnTo>
                <a:lnTo>
                  <a:pt x="14" y="19"/>
                </a:lnTo>
                <a:lnTo>
                  <a:pt x="17" y="21"/>
                </a:lnTo>
                <a:lnTo>
                  <a:pt x="23" y="21"/>
                </a:lnTo>
                <a:lnTo>
                  <a:pt x="29" y="21"/>
                </a:lnTo>
                <a:lnTo>
                  <a:pt x="61" y="21"/>
                </a:lnTo>
                <a:lnTo>
                  <a:pt x="61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215" name="Freeform 279">
            <a:extLst>
              <a:ext uri="{FF2B5EF4-FFF2-40B4-BE49-F238E27FC236}">
                <a16:creationId xmlns:a16="http://schemas.microsoft.com/office/drawing/2014/main" id="{5F9402C2-D842-4CD3-9D5D-89D79A3E23EF}"/>
              </a:ext>
            </a:extLst>
          </p:cNvPr>
          <p:cNvSpPr>
            <a:spLocks/>
          </p:cNvSpPr>
          <p:nvPr/>
        </p:nvSpPr>
        <p:spPr bwMode="auto">
          <a:xfrm>
            <a:off x="536575" y="3521075"/>
            <a:ext cx="141288" cy="50800"/>
          </a:xfrm>
          <a:custGeom>
            <a:avLst/>
            <a:gdLst>
              <a:gd name="T0" fmla="*/ 89 w 89"/>
              <a:gd name="T1" fmla="*/ 32 h 32"/>
              <a:gd name="T2" fmla="*/ 0 w 89"/>
              <a:gd name="T3" fmla="*/ 8 h 32"/>
              <a:gd name="T4" fmla="*/ 0 w 89"/>
              <a:gd name="T5" fmla="*/ 0 h 32"/>
              <a:gd name="T6" fmla="*/ 89 w 89"/>
              <a:gd name="T7" fmla="*/ 23 h 32"/>
              <a:gd name="T8" fmla="*/ 89 w 89"/>
              <a:gd name="T9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32">
                <a:moveTo>
                  <a:pt x="89" y="32"/>
                </a:moveTo>
                <a:lnTo>
                  <a:pt x="0" y="8"/>
                </a:lnTo>
                <a:lnTo>
                  <a:pt x="0" y="0"/>
                </a:lnTo>
                <a:lnTo>
                  <a:pt x="89" y="23"/>
                </a:lnTo>
                <a:lnTo>
                  <a:pt x="89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216" name="Freeform 280">
            <a:extLst>
              <a:ext uri="{FF2B5EF4-FFF2-40B4-BE49-F238E27FC236}">
                <a16:creationId xmlns:a16="http://schemas.microsoft.com/office/drawing/2014/main" id="{4B93ADBB-84A0-4944-82C5-6440AAC286CF}"/>
              </a:ext>
            </a:extLst>
          </p:cNvPr>
          <p:cNvSpPr>
            <a:spLocks noEditPoints="1"/>
          </p:cNvSpPr>
          <p:nvPr/>
        </p:nvSpPr>
        <p:spPr bwMode="auto">
          <a:xfrm>
            <a:off x="539750" y="3429000"/>
            <a:ext cx="138113" cy="85725"/>
          </a:xfrm>
          <a:custGeom>
            <a:avLst/>
            <a:gdLst>
              <a:gd name="T0" fmla="*/ 85 w 87"/>
              <a:gd name="T1" fmla="*/ 9 h 54"/>
              <a:gd name="T2" fmla="*/ 79 w 87"/>
              <a:gd name="T3" fmla="*/ 9 h 54"/>
              <a:gd name="T4" fmla="*/ 83 w 87"/>
              <a:gd name="T5" fmla="*/ 13 h 54"/>
              <a:gd name="T6" fmla="*/ 85 w 87"/>
              <a:gd name="T7" fmla="*/ 20 h 54"/>
              <a:gd name="T8" fmla="*/ 87 w 87"/>
              <a:gd name="T9" fmla="*/ 26 h 54"/>
              <a:gd name="T10" fmla="*/ 85 w 87"/>
              <a:gd name="T11" fmla="*/ 34 h 54"/>
              <a:gd name="T12" fmla="*/ 83 w 87"/>
              <a:gd name="T13" fmla="*/ 41 h 54"/>
              <a:gd name="T14" fmla="*/ 79 w 87"/>
              <a:gd name="T15" fmla="*/ 45 h 54"/>
              <a:gd name="T16" fmla="*/ 72 w 87"/>
              <a:gd name="T17" fmla="*/ 49 h 54"/>
              <a:gd name="T18" fmla="*/ 64 w 87"/>
              <a:gd name="T19" fmla="*/ 51 h 54"/>
              <a:gd name="T20" fmla="*/ 55 w 87"/>
              <a:gd name="T21" fmla="*/ 54 h 54"/>
              <a:gd name="T22" fmla="*/ 47 w 87"/>
              <a:gd name="T23" fmla="*/ 54 h 54"/>
              <a:gd name="T24" fmla="*/ 38 w 87"/>
              <a:gd name="T25" fmla="*/ 49 h 54"/>
              <a:gd name="T26" fmla="*/ 32 w 87"/>
              <a:gd name="T27" fmla="*/ 47 h 54"/>
              <a:gd name="T28" fmla="*/ 26 w 87"/>
              <a:gd name="T29" fmla="*/ 41 h 54"/>
              <a:gd name="T30" fmla="*/ 24 w 87"/>
              <a:gd name="T31" fmla="*/ 34 h 54"/>
              <a:gd name="T32" fmla="*/ 24 w 87"/>
              <a:gd name="T33" fmla="*/ 28 h 54"/>
              <a:gd name="T34" fmla="*/ 24 w 87"/>
              <a:gd name="T35" fmla="*/ 22 h 54"/>
              <a:gd name="T36" fmla="*/ 26 w 87"/>
              <a:gd name="T37" fmla="*/ 17 h 54"/>
              <a:gd name="T38" fmla="*/ 28 w 87"/>
              <a:gd name="T39" fmla="*/ 13 h 54"/>
              <a:gd name="T40" fmla="*/ 32 w 87"/>
              <a:gd name="T41" fmla="*/ 11 h 54"/>
              <a:gd name="T42" fmla="*/ 0 w 87"/>
              <a:gd name="T43" fmla="*/ 11 h 54"/>
              <a:gd name="T44" fmla="*/ 0 w 87"/>
              <a:gd name="T45" fmla="*/ 0 h 54"/>
              <a:gd name="T46" fmla="*/ 85 w 87"/>
              <a:gd name="T47" fmla="*/ 0 h 54"/>
              <a:gd name="T48" fmla="*/ 85 w 87"/>
              <a:gd name="T49" fmla="*/ 9 h 54"/>
              <a:gd name="T50" fmla="*/ 55 w 87"/>
              <a:gd name="T51" fmla="*/ 43 h 54"/>
              <a:gd name="T52" fmla="*/ 62 w 87"/>
              <a:gd name="T53" fmla="*/ 43 h 54"/>
              <a:gd name="T54" fmla="*/ 68 w 87"/>
              <a:gd name="T55" fmla="*/ 41 h 54"/>
              <a:gd name="T56" fmla="*/ 72 w 87"/>
              <a:gd name="T57" fmla="*/ 37 h 54"/>
              <a:gd name="T58" fmla="*/ 77 w 87"/>
              <a:gd name="T59" fmla="*/ 32 h 54"/>
              <a:gd name="T60" fmla="*/ 79 w 87"/>
              <a:gd name="T61" fmla="*/ 26 h 54"/>
              <a:gd name="T62" fmla="*/ 77 w 87"/>
              <a:gd name="T63" fmla="*/ 20 h 54"/>
              <a:gd name="T64" fmla="*/ 72 w 87"/>
              <a:gd name="T65" fmla="*/ 13 h 54"/>
              <a:gd name="T66" fmla="*/ 68 w 87"/>
              <a:gd name="T67" fmla="*/ 11 h 54"/>
              <a:gd name="T68" fmla="*/ 62 w 87"/>
              <a:gd name="T69" fmla="*/ 9 h 54"/>
              <a:gd name="T70" fmla="*/ 55 w 87"/>
              <a:gd name="T71" fmla="*/ 9 h 54"/>
              <a:gd name="T72" fmla="*/ 49 w 87"/>
              <a:gd name="T73" fmla="*/ 9 h 54"/>
              <a:gd name="T74" fmla="*/ 43 w 87"/>
              <a:gd name="T75" fmla="*/ 11 h 54"/>
              <a:gd name="T76" fmla="*/ 36 w 87"/>
              <a:gd name="T77" fmla="*/ 13 h 54"/>
              <a:gd name="T78" fmla="*/ 32 w 87"/>
              <a:gd name="T79" fmla="*/ 20 h 54"/>
              <a:gd name="T80" fmla="*/ 32 w 87"/>
              <a:gd name="T81" fmla="*/ 26 h 54"/>
              <a:gd name="T82" fmla="*/ 32 w 87"/>
              <a:gd name="T83" fmla="*/ 32 h 54"/>
              <a:gd name="T84" fmla="*/ 36 w 87"/>
              <a:gd name="T85" fmla="*/ 39 h 54"/>
              <a:gd name="T86" fmla="*/ 41 w 87"/>
              <a:gd name="T87" fmla="*/ 41 h 54"/>
              <a:gd name="T88" fmla="*/ 47 w 87"/>
              <a:gd name="T89" fmla="*/ 43 h 54"/>
              <a:gd name="T90" fmla="*/ 55 w 87"/>
              <a:gd name="T91" fmla="*/ 4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7" h="54">
                <a:moveTo>
                  <a:pt x="85" y="9"/>
                </a:moveTo>
                <a:lnTo>
                  <a:pt x="79" y="9"/>
                </a:lnTo>
                <a:lnTo>
                  <a:pt x="83" y="13"/>
                </a:lnTo>
                <a:lnTo>
                  <a:pt x="85" y="20"/>
                </a:lnTo>
                <a:lnTo>
                  <a:pt x="87" y="26"/>
                </a:lnTo>
                <a:lnTo>
                  <a:pt x="85" y="34"/>
                </a:lnTo>
                <a:lnTo>
                  <a:pt x="83" y="41"/>
                </a:lnTo>
                <a:lnTo>
                  <a:pt x="79" y="45"/>
                </a:lnTo>
                <a:lnTo>
                  <a:pt x="72" y="49"/>
                </a:lnTo>
                <a:lnTo>
                  <a:pt x="64" y="51"/>
                </a:lnTo>
                <a:lnTo>
                  <a:pt x="55" y="54"/>
                </a:lnTo>
                <a:lnTo>
                  <a:pt x="47" y="54"/>
                </a:lnTo>
                <a:lnTo>
                  <a:pt x="38" y="49"/>
                </a:lnTo>
                <a:lnTo>
                  <a:pt x="32" y="47"/>
                </a:lnTo>
                <a:lnTo>
                  <a:pt x="26" y="41"/>
                </a:lnTo>
                <a:lnTo>
                  <a:pt x="24" y="34"/>
                </a:lnTo>
                <a:lnTo>
                  <a:pt x="24" y="28"/>
                </a:lnTo>
                <a:lnTo>
                  <a:pt x="24" y="22"/>
                </a:lnTo>
                <a:lnTo>
                  <a:pt x="26" y="17"/>
                </a:lnTo>
                <a:lnTo>
                  <a:pt x="28" y="13"/>
                </a:lnTo>
                <a:lnTo>
                  <a:pt x="32" y="11"/>
                </a:lnTo>
                <a:lnTo>
                  <a:pt x="0" y="11"/>
                </a:lnTo>
                <a:lnTo>
                  <a:pt x="0" y="0"/>
                </a:lnTo>
                <a:lnTo>
                  <a:pt x="85" y="0"/>
                </a:lnTo>
                <a:lnTo>
                  <a:pt x="85" y="9"/>
                </a:lnTo>
                <a:close/>
                <a:moveTo>
                  <a:pt x="55" y="43"/>
                </a:moveTo>
                <a:lnTo>
                  <a:pt x="62" y="43"/>
                </a:lnTo>
                <a:lnTo>
                  <a:pt x="68" y="41"/>
                </a:lnTo>
                <a:lnTo>
                  <a:pt x="72" y="37"/>
                </a:lnTo>
                <a:lnTo>
                  <a:pt x="77" y="32"/>
                </a:lnTo>
                <a:lnTo>
                  <a:pt x="79" y="26"/>
                </a:lnTo>
                <a:lnTo>
                  <a:pt x="77" y="20"/>
                </a:lnTo>
                <a:lnTo>
                  <a:pt x="72" y="13"/>
                </a:lnTo>
                <a:lnTo>
                  <a:pt x="68" y="11"/>
                </a:lnTo>
                <a:lnTo>
                  <a:pt x="62" y="9"/>
                </a:lnTo>
                <a:lnTo>
                  <a:pt x="55" y="9"/>
                </a:lnTo>
                <a:lnTo>
                  <a:pt x="49" y="9"/>
                </a:lnTo>
                <a:lnTo>
                  <a:pt x="43" y="11"/>
                </a:lnTo>
                <a:lnTo>
                  <a:pt x="36" y="13"/>
                </a:lnTo>
                <a:lnTo>
                  <a:pt x="32" y="20"/>
                </a:lnTo>
                <a:lnTo>
                  <a:pt x="32" y="26"/>
                </a:lnTo>
                <a:lnTo>
                  <a:pt x="32" y="32"/>
                </a:lnTo>
                <a:lnTo>
                  <a:pt x="36" y="39"/>
                </a:lnTo>
                <a:lnTo>
                  <a:pt x="41" y="41"/>
                </a:lnTo>
                <a:lnTo>
                  <a:pt x="47" y="43"/>
                </a:lnTo>
                <a:lnTo>
                  <a:pt x="55" y="4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217" name="Freeform 281">
            <a:extLst>
              <a:ext uri="{FF2B5EF4-FFF2-40B4-BE49-F238E27FC236}">
                <a16:creationId xmlns:a16="http://schemas.microsoft.com/office/drawing/2014/main" id="{D2EF0A4B-255F-4E14-93C5-2E8AA33F0497}"/>
              </a:ext>
            </a:extLst>
          </p:cNvPr>
          <p:cNvSpPr>
            <a:spLocks/>
          </p:cNvSpPr>
          <p:nvPr/>
        </p:nvSpPr>
        <p:spPr bwMode="auto">
          <a:xfrm>
            <a:off x="577850" y="3321050"/>
            <a:ext cx="96838" cy="92075"/>
          </a:xfrm>
          <a:custGeom>
            <a:avLst/>
            <a:gdLst>
              <a:gd name="T0" fmla="*/ 61 w 61"/>
              <a:gd name="T1" fmla="*/ 58 h 58"/>
              <a:gd name="T2" fmla="*/ 29 w 61"/>
              <a:gd name="T3" fmla="*/ 37 h 58"/>
              <a:gd name="T4" fmla="*/ 0 w 61"/>
              <a:gd name="T5" fmla="*/ 56 h 58"/>
              <a:gd name="T6" fmla="*/ 0 w 61"/>
              <a:gd name="T7" fmla="*/ 43 h 58"/>
              <a:gd name="T8" fmla="*/ 14 w 61"/>
              <a:gd name="T9" fmla="*/ 34 h 58"/>
              <a:gd name="T10" fmla="*/ 19 w 61"/>
              <a:gd name="T11" fmla="*/ 32 h 58"/>
              <a:gd name="T12" fmla="*/ 21 w 61"/>
              <a:gd name="T13" fmla="*/ 30 h 58"/>
              <a:gd name="T14" fmla="*/ 19 w 61"/>
              <a:gd name="T15" fmla="*/ 28 h 58"/>
              <a:gd name="T16" fmla="*/ 14 w 61"/>
              <a:gd name="T17" fmla="*/ 26 h 58"/>
              <a:gd name="T18" fmla="*/ 0 w 61"/>
              <a:gd name="T19" fmla="*/ 15 h 58"/>
              <a:gd name="T20" fmla="*/ 0 w 61"/>
              <a:gd name="T21" fmla="*/ 3 h 58"/>
              <a:gd name="T22" fmla="*/ 29 w 61"/>
              <a:gd name="T23" fmla="*/ 24 h 58"/>
              <a:gd name="T24" fmla="*/ 61 w 61"/>
              <a:gd name="T25" fmla="*/ 0 h 58"/>
              <a:gd name="T26" fmla="*/ 61 w 61"/>
              <a:gd name="T27" fmla="*/ 13 h 58"/>
              <a:gd name="T28" fmla="*/ 42 w 61"/>
              <a:gd name="T29" fmla="*/ 26 h 58"/>
              <a:gd name="T30" fmla="*/ 38 w 61"/>
              <a:gd name="T31" fmla="*/ 30 h 58"/>
              <a:gd name="T32" fmla="*/ 61 w 61"/>
              <a:gd name="T33" fmla="*/ 45 h 58"/>
              <a:gd name="T34" fmla="*/ 61 w 61"/>
              <a:gd name="T35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1" h="58">
                <a:moveTo>
                  <a:pt x="61" y="58"/>
                </a:moveTo>
                <a:lnTo>
                  <a:pt x="29" y="37"/>
                </a:lnTo>
                <a:lnTo>
                  <a:pt x="0" y="56"/>
                </a:lnTo>
                <a:lnTo>
                  <a:pt x="0" y="43"/>
                </a:lnTo>
                <a:lnTo>
                  <a:pt x="14" y="34"/>
                </a:lnTo>
                <a:lnTo>
                  <a:pt x="19" y="32"/>
                </a:lnTo>
                <a:lnTo>
                  <a:pt x="21" y="30"/>
                </a:lnTo>
                <a:lnTo>
                  <a:pt x="19" y="28"/>
                </a:lnTo>
                <a:lnTo>
                  <a:pt x="14" y="26"/>
                </a:lnTo>
                <a:lnTo>
                  <a:pt x="0" y="15"/>
                </a:lnTo>
                <a:lnTo>
                  <a:pt x="0" y="3"/>
                </a:lnTo>
                <a:lnTo>
                  <a:pt x="29" y="24"/>
                </a:lnTo>
                <a:lnTo>
                  <a:pt x="61" y="0"/>
                </a:lnTo>
                <a:lnTo>
                  <a:pt x="61" y="13"/>
                </a:lnTo>
                <a:lnTo>
                  <a:pt x="42" y="26"/>
                </a:lnTo>
                <a:lnTo>
                  <a:pt x="38" y="30"/>
                </a:lnTo>
                <a:lnTo>
                  <a:pt x="61" y="45"/>
                </a:lnTo>
                <a:lnTo>
                  <a:pt x="61" y="5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218" name="Rectangle 282">
            <a:extLst>
              <a:ext uri="{FF2B5EF4-FFF2-40B4-BE49-F238E27FC236}">
                <a16:creationId xmlns:a16="http://schemas.microsoft.com/office/drawing/2014/main" id="{100FB197-F66E-4A29-B8CA-850F69F16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1484313"/>
            <a:ext cx="2754313" cy="43815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219" name="Rectangle 283">
            <a:extLst>
              <a:ext uri="{FF2B5EF4-FFF2-40B4-BE49-F238E27FC236}">
                <a16:creationId xmlns:a16="http://schemas.microsoft.com/office/drawing/2014/main" id="{A59FD76B-0EB6-48E2-B8CA-D18652C32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1484313"/>
            <a:ext cx="2754313" cy="438150"/>
          </a:xfrm>
          <a:prstGeom prst="rect">
            <a:avLst/>
          </a:prstGeom>
          <a:noFill/>
          <a:ln w="63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220" name="Line 284">
            <a:extLst>
              <a:ext uri="{FF2B5EF4-FFF2-40B4-BE49-F238E27FC236}">
                <a16:creationId xmlns:a16="http://schemas.microsoft.com/office/drawing/2014/main" id="{1D8959A3-38EE-4E0B-AA18-F3BDCE0EC91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7450" y="1484313"/>
            <a:ext cx="2754313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221" name="Line 285">
            <a:extLst>
              <a:ext uri="{FF2B5EF4-FFF2-40B4-BE49-F238E27FC236}">
                <a16:creationId xmlns:a16="http://schemas.microsoft.com/office/drawing/2014/main" id="{0988E1FF-38E7-47DD-9B4E-E06A02F562A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7450" y="1922463"/>
            <a:ext cx="2754313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222" name="Line 286">
            <a:extLst>
              <a:ext uri="{FF2B5EF4-FFF2-40B4-BE49-F238E27FC236}">
                <a16:creationId xmlns:a16="http://schemas.microsoft.com/office/drawing/2014/main" id="{6EFA2950-A5F6-4387-B05B-8FAA543BCE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41763" y="1484313"/>
            <a:ext cx="0" cy="4381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223" name="Line 287">
            <a:extLst>
              <a:ext uri="{FF2B5EF4-FFF2-40B4-BE49-F238E27FC236}">
                <a16:creationId xmlns:a16="http://schemas.microsoft.com/office/drawing/2014/main" id="{9F002B58-7509-41CB-AA58-BECD240E0C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87450" y="1484313"/>
            <a:ext cx="0" cy="4381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224" name="Line 288">
            <a:extLst>
              <a:ext uri="{FF2B5EF4-FFF2-40B4-BE49-F238E27FC236}">
                <a16:creationId xmlns:a16="http://schemas.microsoft.com/office/drawing/2014/main" id="{153FD5F3-E2EC-40DC-8026-8562AB01568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7450" y="1922463"/>
            <a:ext cx="2754313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225" name="Line 289">
            <a:extLst>
              <a:ext uri="{FF2B5EF4-FFF2-40B4-BE49-F238E27FC236}">
                <a16:creationId xmlns:a16="http://schemas.microsoft.com/office/drawing/2014/main" id="{BD3689D6-6967-48CA-998B-7F6283AD30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87450" y="1484313"/>
            <a:ext cx="0" cy="4381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0343" name="Group 407">
            <a:extLst>
              <a:ext uri="{FF2B5EF4-FFF2-40B4-BE49-F238E27FC236}">
                <a16:creationId xmlns:a16="http://schemas.microsoft.com/office/drawing/2014/main" id="{67347417-6ED6-4CA5-B51D-5BD5F5534568}"/>
              </a:ext>
            </a:extLst>
          </p:cNvPr>
          <p:cNvGrpSpPr>
            <a:grpSpLocks/>
          </p:cNvGrpSpPr>
          <p:nvPr/>
        </p:nvGrpSpPr>
        <p:grpSpPr bwMode="auto">
          <a:xfrm>
            <a:off x="1187450" y="1484313"/>
            <a:ext cx="2754313" cy="438150"/>
            <a:chOff x="748" y="935"/>
            <a:chExt cx="1735" cy="276"/>
          </a:xfrm>
        </p:grpSpPr>
        <p:sp>
          <p:nvSpPr>
            <p:cNvPr id="40226" name="Line 290">
              <a:extLst>
                <a:ext uri="{FF2B5EF4-FFF2-40B4-BE49-F238E27FC236}">
                  <a16:creationId xmlns:a16="http://schemas.microsoft.com/office/drawing/2014/main" id="{FD576BFC-AA05-4101-A04A-6FC0F5C16C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8" y="935"/>
              <a:ext cx="1735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27" name="Line 291">
              <a:extLst>
                <a:ext uri="{FF2B5EF4-FFF2-40B4-BE49-F238E27FC236}">
                  <a16:creationId xmlns:a16="http://schemas.microsoft.com/office/drawing/2014/main" id="{A6F60404-24C0-4184-9848-5C7B5F4498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8" y="1211"/>
              <a:ext cx="1735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28" name="Line 292">
              <a:extLst>
                <a:ext uri="{FF2B5EF4-FFF2-40B4-BE49-F238E27FC236}">
                  <a16:creationId xmlns:a16="http://schemas.microsoft.com/office/drawing/2014/main" id="{801EF9D1-6AB7-424D-A56D-D9F87D6F45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83" y="935"/>
              <a:ext cx="0" cy="27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29" name="Line 293">
              <a:extLst>
                <a:ext uri="{FF2B5EF4-FFF2-40B4-BE49-F238E27FC236}">
                  <a16:creationId xmlns:a16="http://schemas.microsoft.com/office/drawing/2014/main" id="{BDD9849F-4B31-4D96-B051-2A37C59639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8" y="935"/>
              <a:ext cx="0" cy="27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341" name="Group 405">
            <a:extLst>
              <a:ext uri="{FF2B5EF4-FFF2-40B4-BE49-F238E27FC236}">
                <a16:creationId xmlns:a16="http://schemas.microsoft.com/office/drawing/2014/main" id="{8854B91C-CB41-4252-AD4C-49E5A3F277E8}"/>
              </a:ext>
            </a:extLst>
          </p:cNvPr>
          <p:cNvGrpSpPr>
            <a:grpSpLocks/>
          </p:cNvGrpSpPr>
          <p:nvPr/>
        </p:nvGrpSpPr>
        <p:grpSpPr bwMode="auto">
          <a:xfrm>
            <a:off x="1430338" y="1544638"/>
            <a:ext cx="2466975" cy="152400"/>
            <a:chOff x="901" y="973"/>
            <a:chExt cx="1554" cy="96"/>
          </a:xfrm>
        </p:grpSpPr>
        <p:sp>
          <p:nvSpPr>
            <p:cNvPr id="40230" name="Freeform 294">
              <a:extLst>
                <a:ext uri="{FF2B5EF4-FFF2-40B4-BE49-F238E27FC236}">
                  <a16:creationId xmlns:a16="http://schemas.microsoft.com/office/drawing/2014/main" id="{EEF2E568-3EB9-47D4-8F03-16FBAA1CE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" y="994"/>
              <a:ext cx="72" cy="54"/>
            </a:xfrm>
            <a:custGeom>
              <a:avLst/>
              <a:gdLst>
                <a:gd name="T0" fmla="*/ 17 w 72"/>
                <a:gd name="T1" fmla="*/ 54 h 54"/>
                <a:gd name="T2" fmla="*/ 0 w 72"/>
                <a:gd name="T3" fmla="*/ 0 h 54"/>
                <a:gd name="T4" fmla="*/ 8 w 72"/>
                <a:gd name="T5" fmla="*/ 0 h 54"/>
                <a:gd name="T6" fmla="*/ 17 w 72"/>
                <a:gd name="T7" fmla="*/ 32 h 54"/>
                <a:gd name="T8" fmla="*/ 21 w 72"/>
                <a:gd name="T9" fmla="*/ 43 h 54"/>
                <a:gd name="T10" fmla="*/ 21 w 72"/>
                <a:gd name="T11" fmla="*/ 41 h 54"/>
                <a:gd name="T12" fmla="*/ 21 w 72"/>
                <a:gd name="T13" fmla="*/ 37 h 54"/>
                <a:gd name="T14" fmla="*/ 23 w 72"/>
                <a:gd name="T15" fmla="*/ 32 h 54"/>
                <a:gd name="T16" fmla="*/ 32 w 72"/>
                <a:gd name="T17" fmla="*/ 0 h 54"/>
                <a:gd name="T18" fmla="*/ 40 w 72"/>
                <a:gd name="T19" fmla="*/ 0 h 54"/>
                <a:gd name="T20" fmla="*/ 49 w 72"/>
                <a:gd name="T21" fmla="*/ 32 h 54"/>
                <a:gd name="T22" fmla="*/ 51 w 72"/>
                <a:gd name="T23" fmla="*/ 41 h 54"/>
                <a:gd name="T24" fmla="*/ 55 w 72"/>
                <a:gd name="T25" fmla="*/ 32 h 54"/>
                <a:gd name="T26" fmla="*/ 64 w 72"/>
                <a:gd name="T27" fmla="*/ 0 h 54"/>
                <a:gd name="T28" fmla="*/ 72 w 72"/>
                <a:gd name="T29" fmla="*/ 0 h 54"/>
                <a:gd name="T30" fmla="*/ 55 w 72"/>
                <a:gd name="T31" fmla="*/ 54 h 54"/>
                <a:gd name="T32" fmla="*/ 47 w 72"/>
                <a:gd name="T33" fmla="*/ 54 h 54"/>
                <a:gd name="T34" fmla="*/ 38 w 72"/>
                <a:gd name="T35" fmla="*/ 22 h 54"/>
                <a:gd name="T36" fmla="*/ 36 w 72"/>
                <a:gd name="T37" fmla="*/ 13 h 54"/>
                <a:gd name="T38" fmla="*/ 25 w 72"/>
                <a:gd name="T39" fmla="*/ 54 h 54"/>
                <a:gd name="T40" fmla="*/ 17 w 72"/>
                <a:gd name="T41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2" h="54">
                  <a:moveTo>
                    <a:pt x="17" y="54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7" y="32"/>
                  </a:lnTo>
                  <a:lnTo>
                    <a:pt x="21" y="43"/>
                  </a:lnTo>
                  <a:lnTo>
                    <a:pt x="21" y="41"/>
                  </a:lnTo>
                  <a:lnTo>
                    <a:pt x="21" y="37"/>
                  </a:lnTo>
                  <a:lnTo>
                    <a:pt x="23" y="32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9" y="32"/>
                  </a:lnTo>
                  <a:lnTo>
                    <a:pt x="51" y="41"/>
                  </a:lnTo>
                  <a:lnTo>
                    <a:pt x="55" y="32"/>
                  </a:lnTo>
                  <a:lnTo>
                    <a:pt x="64" y="0"/>
                  </a:lnTo>
                  <a:lnTo>
                    <a:pt x="72" y="0"/>
                  </a:lnTo>
                  <a:lnTo>
                    <a:pt x="55" y="54"/>
                  </a:lnTo>
                  <a:lnTo>
                    <a:pt x="47" y="54"/>
                  </a:lnTo>
                  <a:lnTo>
                    <a:pt x="38" y="22"/>
                  </a:lnTo>
                  <a:lnTo>
                    <a:pt x="36" y="13"/>
                  </a:lnTo>
                  <a:lnTo>
                    <a:pt x="25" y="54"/>
                  </a:lnTo>
                  <a:lnTo>
                    <a:pt x="17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31" name="Freeform 295">
              <a:extLst>
                <a:ext uri="{FF2B5EF4-FFF2-40B4-BE49-F238E27FC236}">
                  <a16:creationId xmlns:a16="http://schemas.microsoft.com/office/drawing/2014/main" id="{7CC94794-AE6D-42D8-B5C6-9C7EEEDA2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8" y="975"/>
              <a:ext cx="9" cy="73"/>
            </a:xfrm>
            <a:custGeom>
              <a:avLst/>
              <a:gdLst>
                <a:gd name="T0" fmla="*/ 0 w 9"/>
                <a:gd name="T1" fmla="*/ 11 h 73"/>
                <a:gd name="T2" fmla="*/ 0 w 9"/>
                <a:gd name="T3" fmla="*/ 0 h 73"/>
                <a:gd name="T4" fmla="*/ 9 w 9"/>
                <a:gd name="T5" fmla="*/ 0 h 73"/>
                <a:gd name="T6" fmla="*/ 9 w 9"/>
                <a:gd name="T7" fmla="*/ 11 h 73"/>
                <a:gd name="T8" fmla="*/ 0 w 9"/>
                <a:gd name="T9" fmla="*/ 11 h 73"/>
                <a:gd name="T10" fmla="*/ 0 w 9"/>
                <a:gd name="T11" fmla="*/ 73 h 73"/>
                <a:gd name="T12" fmla="*/ 0 w 9"/>
                <a:gd name="T13" fmla="*/ 19 h 73"/>
                <a:gd name="T14" fmla="*/ 9 w 9"/>
                <a:gd name="T15" fmla="*/ 19 h 73"/>
                <a:gd name="T16" fmla="*/ 9 w 9"/>
                <a:gd name="T17" fmla="*/ 73 h 73"/>
                <a:gd name="T18" fmla="*/ 0 w 9"/>
                <a:gd name="T1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73">
                  <a:moveTo>
                    <a:pt x="0" y="11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11"/>
                  </a:lnTo>
                  <a:lnTo>
                    <a:pt x="0" y="11"/>
                  </a:lnTo>
                  <a:close/>
                  <a:moveTo>
                    <a:pt x="0" y="73"/>
                  </a:moveTo>
                  <a:lnTo>
                    <a:pt x="0" y="19"/>
                  </a:lnTo>
                  <a:lnTo>
                    <a:pt x="9" y="19"/>
                  </a:lnTo>
                  <a:lnTo>
                    <a:pt x="9" y="73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32" name="Freeform 296">
              <a:extLst>
                <a:ext uri="{FF2B5EF4-FFF2-40B4-BE49-F238E27FC236}">
                  <a16:creationId xmlns:a16="http://schemas.microsoft.com/office/drawing/2014/main" id="{DA6921D1-522A-4F29-BE8F-C4FFF1D07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0" y="994"/>
              <a:ext cx="44" cy="54"/>
            </a:xfrm>
            <a:custGeom>
              <a:avLst/>
              <a:gdLst>
                <a:gd name="T0" fmla="*/ 0 w 44"/>
                <a:gd name="T1" fmla="*/ 54 h 54"/>
                <a:gd name="T2" fmla="*/ 0 w 44"/>
                <a:gd name="T3" fmla="*/ 0 h 54"/>
                <a:gd name="T4" fmla="*/ 8 w 44"/>
                <a:gd name="T5" fmla="*/ 0 h 54"/>
                <a:gd name="T6" fmla="*/ 8 w 44"/>
                <a:gd name="T7" fmla="*/ 9 h 54"/>
                <a:gd name="T8" fmla="*/ 12 w 44"/>
                <a:gd name="T9" fmla="*/ 3 h 54"/>
                <a:gd name="T10" fmla="*/ 19 w 44"/>
                <a:gd name="T11" fmla="*/ 0 h 54"/>
                <a:gd name="T12" fmla="*/ 25 w 44"/>
                <a:gd name="T13" fmla="*/ 0 h 54"/>
                <a:gd name="T14" fmla="*/ 29 w 44"/>
                <a:gd name="T15" fmla="*/ 0 h 54"/>
                <a:gd name="T16" fmla="*/ 34 w 44"/>
                <a:gd name="T17" fmla="*/ 0 h 54"/>
                <a:gd name="T18" fmla="*/ 38 w 44"/>
                <a:gd name="T19" fmla="*/ 3 h 54"/>
                <a:gd name="T20" fmla="*/ 40 w 44"/>
                <a:gd name="T21" fmla="*/ 7 h 54"/>
                <a:gd name="T22" fmla="*/ 42 w 44"/>
                <a:gd name="T23" fmla="*/ 9 h 54"/>
                <a:gd name="T24" fmla="*/ 42 w 44"/>
                <a:gd name="T25" fmla="*/ 13 h 54"/>
                <a:gd name="T26" fmla="*/ 44 w 44"/>
                <a:gd name="T27" fmla="*/ 15 h 54"/>
                <a:gd name="T28" fmla="*/ 44 w 44"/>
                <a:gd name="T29" fmla="*/ 22 h 54"/>
                <a:gd name="T30" fmla="*/ 44 w 44"/>
                <a:gd name="T31" fmla="*/ 54 h 54"/>
                <a:gd name="T32" fmla="*/ 34 w 44"/>
                <a:gd name="T33" fmla="*/ 54 h 54"/>
                <a:gd name="T34" fmla="*/ 34 w 44"/>
                <a:gd name="T35" fmla="*/ 22 h 54"/>
                <a:gd name="T36" fmla="*/ 34 w 44"/>
                <a:gd name="T37" fmla="*/ 17 h 54"/>
                <a:gd name="T38" fmla="*/ 34 w 44"/>
                <a:gd name="T39" fmla="*/ 13 h 54"/>
                <a:gd name="T40" fmla="*/ 32 w 44"/>
                <a:gd name="T41" fmla="*/ 11 h 54"/>
                <a:gd name="T42" fmla="*/ 29 w 44"/>
                <a:gd name="T43" fmla="*/ 9 h 54"/>
                <a:gd name="T44" fmla="*/ 27 w 44"/>
                <a:gd name="T45" fmla="*/ 7 h 54"/>
                <a:gd name="T46" fmla="*/ 23 w 44"/>
                <a:gd name="T47" fmla="*/ 7 h 54"/>
                <a:gd name="T48" fmla="*/ 19 w 44"/>
                <a:gd name="T49" fmla="*/ 9 h 54"/>
                <a:gd name="T50" fmla="*/ 15 w 44"/>
                <a:gd name="T51" fmla="*/ 11 h 54"/>
                <a:gd name="T52" fmla="*/ 10 w 44"/>
                <a:gd name="T53" fmla="*/ 13 h 54"/>
                <a:gd name="T54" fmla="*/ 10 w 44"/>
                <a:gd name="T55" fmla="*/ 20 h 54"/>
                <a:gd name="T56" fmla="*/ 10 w 44"/>
                <a:gd name="T57" fmla="*/ 24 h 54"/>
                <a:gd name="T58" fmla="*/ 10 w 44"/>
                <a:gd name="T59" fmla="*/ 54 h 54"/>
                <a:gd name="T60" fmla="*/ 0 w 44"/>
                <a:gd name="T61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4" h="54">
                  <a:moveTo>
                    <a:pt x="0" y="54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9"/>
                  </a:lnTo>
                  <a:lnTo>
                    <a:pt x="12" y="3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4" y="0"/>
                  </a:lnTo>
                  <a:lnTo>
                    <a:pt x="38" y="3"/>
                  </a:lnTo>
                  <a:lnTo>
                    <a:pt x="40" y="7"/>
                  </a:lnTo>
                  <a:lnTo>
                    <a:pt x="42" y="9"/>
                  </a:lnTo>
                  <a:lnTo>
                    <a:pt x="42" y="13"/>
                  </a:lnTo>
                  <a:lnTo>
                    <a:pt x="44" y="15"/>
                  </a:lnTo>
                  <a:lnTo>
                    <a:pt x="44" y="22"/>
                  </a:lnTo>
                  <a:lnTo>
                    <a:pt x="44" y="54"/>
                  </a:lnTo>
                  <a:lnTo>
                    <a:pt x="34" y="54"/>
                  </a:lnTo>
                  <a:lnTo>
                    <a:pt x="34" y="22"/>
                  </a:lnTo>
                  <a:lnTo>
                    <a:pt x="34" y="17"/>
                  </a:lnTo>
                  <a:lnTo>
                    <a:pt x="34" y="13"/>
                  </a:lnTo>
                  <a:lnTo>
                    <a:pt x="32" y="11"/>
                  </a:lnTo>
                  <a:lnTo>
                    <a:pt x="29" y="9"/>
                  </a:lnTo>
                  <a:lnTo>
                    <a:pt x="27" y="7"/>
                  </a:lnTo>
                  <a:lnTo>
                    <a:pt x="23" y="7"/>
                  </a:lnTo>
                  <a:lnTo>
                    <a:pt x="19" y="9"/>
                  </a:lnTo>
                  <a:lnTo>
                    <a:pt x="15" y="11"/>
                  </a:lnTo>
                  <a:lnTo>
                    <a:pt x="10" y="13"/>
                  </a:lnTo>
                  <a:lnTo>
                    <a:pt x="10" y="20"/>
                  </a:lnTo>
                  <a:lnTo>
                    <a:pt x="10" y="24"/>
                  </a:lnTo>
                  <a:lnTo>
                    <a:pt x="10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33" name="Freeform 297">
              <a:extLst>
                <a:ext uri="{FF2B5EF4-FFF2-40B4-BE49-F238E27FC236}">
                  <a16:creationId xmlns:a16="http://schemas.microsoft.com/office/drawing/2014/main" id="{513B6DFE-B1F4-457F-B382-43072D1389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3" y="975"/>
              <a:ext cx="47" cy="75"/>
            </a:xfrm>
            <a:custGeom>
              <a:avLst/>
              <a:gdLst>
                <a:gd name="T0" fmla="*/ 38 w 47"/>
                <a:gd name="T1" fmla="*/ 73 h 75"/>
                <a:gd name="T2" fmla="*/ 38 w 47"/>
                <a:gd name="T3" fmla="*/ 66 h 75"/>
                <a:gd name="T4" fmla="*/ 34 w 47"/>
                <a:gd name="T5" fmla="*/ 70 h 75"/>
                <a:gd name="T6" fmla="*/ 30 w 47"/>
                <a:gd name="T7" fmla="*/ 73 h 75"/>
                <a:gd name="T8" fmla="*/ 23 w 47"/>
                <a:gd name="T9" fmla="*/ 75 h 75"/>
                <a:gd name="T10" fmla="*/ 17 w 47"/>
                <a:gd name="T11" fmla="*/ 73 h 75"/>
                <a:gd name="T12" fmla="*/ 13 w 47"/>
                <a:gd name="T13" fmla="*/ 70 h 75"/>
                <a:gd name="T14" fmla="*/ 8 w 47"/>
                <a:gd name="T15" fmla="*/ 66 h 75"/>
                <a:gd name="T16" fmla="*/ 4 w 47"/>
                <a:gd name="T17" fmla="*/ 60 h 75"/>
                <a:gd name="T18" fmla="*/ 2 w 47"/>
                <a:gd name="T19" fmla="*/ 53 h 75"/>
                <a:gd name="T20" fmla="*/ 0 w 47"/>
                <a:gd name="T21" fmla="*/ 47 h 75"/>
                <a:gd name="T22" fmla="*/ 2 w 47"/>
                <a:gd name="T23" fmla="*/ 39 h 75"/>
                <a:gd name="T24" fmla="*/ 4 w 47"/>
                <a:gd name="T25" fmla="*/ 32 h 75"/>
                <a:gd name="T26" fmla="*/ 6 w 47"/>
                <a:gd name="T27" fmla="*/ 26 h 75"/>
                <a:gd name="T28" fmla="*/ 10 w 47"/>
                <a:gd name="T29" fmla="*/ 22 h 75"/>
                <a:gd name="T30" fmla="*/ 17 w 47"/>
                <a:gd name="T31" fmla="*/ 19 h 75"/>
                <a:gd name="T32" fmla="*/ 23 w 47"/>
                <a:gd name="T33" fmla="*/ 19 h 75"/>
                <a:gd name="T34" fmla="*/ 27 w 47"/>
                <a:gd name="T35" fmla="*/ 19 h 75"/>
                <a:gd name="T36" fmla="*/ 32 w 47"/>
                <a:gd name="T37" fmla="*/ 22 h 75"/>
                <a:gd name="T38" fmla="*/ 36 w 47"/>
                <a:gd name="T39" fmla="*/ 24 h 75"/>
                <a:gd name="T40" fmla="*/ 38 w 47"/>
                <a:gd name="T41" fmla="*/ 26 h 75"/>
                <a:gd name="T42" fmla="*/ 38 w 47"/>
                <a:gd name="T43" fmla="*/ 0 h 75"/>
                <a:gd name="T44" fmla="*/ 47 w 47"/>
                <a:gd name="T45" fmla="*/ 0 h 75"/>
                <a:gd name="T46" fmla="*/ 47 w 47"/>
                <a:gd name="T47" fmla="*/ 73 h 75"/>
                <a:gd name="T48" fmla="*/ 38 w 47"/>
                <a:gd name="T49" fmla="*/ 73 h 75"/>
                <a:gd name="T50" fmla="*/ 10 w 47"/>
                <a:gd name="T51" fmla="*/ 47 h 75"/>
                <a:gd name="T52" fmla="*/ 10 w 47"/>
                <a:gd name="T53" fmla="*/ 53 h 75"/>
                <a:gd name="T54" fmla="*/ 13 w 47"/>
                <a:gd name="T55" fmla="*/ 58 h 75"/>
                <a:gd name="T56" fmla="*/ 15 w 47"/>
                <a:gd name="T57" fmla="*/ 62 h 75"/>
                <a:gd name="T58" fmla="*/ 19 w 47"/>
                <a:gd name="T59" fmla="*/ 66 h 75"/>
                <a:gd name="T60" fmla="*/ 25 w 47"/>
                <a:gd name="T61" fmla="*/ 66 h 75"/>
                <a:gd name="T62" fmla="*/ 30 w 47"/>
                <a:gd name="T63" fmla="*/ 66 h 75"/>
                <a:gd name="T64" fmla="*/ 34 w 47"/>
                <a:gd name="T65" fmla="*/ 62 h 75"/>
                <a:gd name="T66" fmla="*/ 36 w 47"/>
                <a:gd name="T67" fmla="*/ 58 h 75"/>
                <a:gd name="T68" fmla="*/ 38 w 47"/>
                <a:gd name="T69" fmla="*/ 53 h 75"/>
                <a:gd name="T70" fmla="*/ 38 w 47"/>
                <a:gd name="T71" fmla="*/ 47 h 75"/>
                <a:gd name="T72" fmla="*/ 38 w 47"/>
                <a:gd name="T73" fmla="*/ 41 h 75"/>
                <a:gd name="T74" fmla="*/ 36 w 47"/>
                <a:gd name="T75" fmla="*/ 34 h 75"/>
                <a:gd name="T76" fmla="*/ 34 w 47"/>
                <a:gd name="T77" fmla="*/ 30 h 75"/>
                <a:gd name="T78" fmla="*/ 30 w 47"/>
                <a:gd name="T79" fmla="*/ 28 h 75"/>
                <a:gd name="T80" fmla="*/ 23 w 47"/>
                <a:gd name="T81" fmla="*/ 26 h 75"/>
                <a:gd name="T82" fmla="*/ 19 w 47"/>
                <a:gd name="T83" fmla="*/ 28 h 75"/>
                <a:gd name="T84" fmla="*/ 15 w 47"/>
                <a:gd name="T85" fmla="*/ 30 h 75"/>
                <a:gd name="T86" fmla="*/ 13 w 47"/>
                <a:gd name="T87" fmla="*/ 34 h 75"/>
                <a:gd name="T88" fmla="*/ 10 w 47"/>
                <a:gd name="T89" fmla="*/ 41 h 75"/>
                <a:gd name="T90" fmla="*/ 10 w 47"/>
                <a:gd name="T91" fmla="*/ 4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7" h="75">
                  <a:moveTo>
                    <a:pt x="38" y="73"/>
                  </a:moveTo>
                  <a:lnTo>
                    <a:pt x="38" y="66"/>
                  </a:lnTo>
                  <a:lnTo>
                    <a:pt x="34" y="70"/>
                  </a:lnTo>
                  <a:lnTo>
                    <a:pt x="30" y="73"/>
                  </a:lnTo>
                  <a:lnTo>
                    <a:pt x="23" y="75"/>
                  </a:lnTo>
                  <a:lnTo>
                    <a:pt x="17" y="73"/>
                  </a:lnTo>
                  <a:lnTo>
                    <a:pt x="13" y="70"/>
                  </a:lnTo>
                  <a:lnTo>
                    <a:pt x="8" y="66"/>
                  </a:lnTo>
                  <a:lnTo>
                    <a:pt x="4" y="60"/>
                  </a:lnTo>
                  <a:lnTo>
                    <a:pt x="2" y="53"/>
                  </a:lnTo>
                  <a:lnTo>
                    <a:pt x="0" y="47"/>
                  </a:lnTo>
                  <a:lnTo>
                    <a:pt x="2" y="39"/>
                  </a:lnTo>
                  <a:lnTo>
                    <a:pt x="4" y="32"/>
                  </a:lnTo>
                  <a:lnTo>
                    <a:pt x="6" y="26"/>
                  </a:lnTo>
                  <a:lnTo>
                    <a:pt x="10" y="22"/>
                  </a:lnTo>
                  <a:lnTo>
                    <a:pt x="17" y="19"/>
                  </a:lnTo>
                  <a:lnTo>
                    <a:pt x="23" y="19"/>
                  </a:lnTo>
                  <a:lnTo>
                    <a:pt x="27" y="19"/>
                  </a:lnTo>
                  <a:lnTo>
                    <a:pt x="32" y="22"/>
                  </a:lnTo>
                  <a:lnTo>
                    <a:pt x="36" y="24"/>
                  </a:lnTo>
                  <a:lnTo>
                    <a:pt x="38" y="26"/>
                  </a:lnTo>
                  <a:lnTo>
                    <a:pt x="38" y="0"/>
                  </a:lnTo>
                  <a:lnTo>
                    <a:pt x="47" y="0"/>
                  </a:lnTo>
                  <a:lnTo>
                    <a:pt x="47" y="73"/>
                  </a:lnTo>
                  <a:lnTo>
                    <a:pt x="38" y="73"/>
                  </a:lnTo>
                  <a:close/>
                  <a:moveTo>
                    <a:pt x="10" y="47"/>
                  </a:moveTo>
                  <a:lnTo>
                    <a:pt x="10" y="53"/>
                  </a:lnTo>
                  <a:lnTo>
                    <a:pt x="13" y="58"/>
                  </a:lnTo>
                  <a:lnTo>
                    <a:pt x="15" y="62"/>
                  </a:lnTo>
                  <a:lnTo>
                    <a:pt x="19" y="66"/>
                  </a:lnTo>
                  <a:lnTo>
                    <a:pt x="25" y="66"/>
                  </a:lnTo>
                  <a:lnTo>
                    <a:pt x="30" y="66"/>
                  </a:lnTo>
                  <a:lnTo>
                    <a:pt x="34" y="62"/>
                  </a:lnTo>
                  <a:lnTo>
                    <a:pt x="36" y="58"/>
                  </a:lnTo>
                  <a:lnTo>
                    <a:pt x="38" y="53"/>
                  </a:lnTo>
                  <a:lnTo>
                    <a:pt x="38" y="47"/>
                  </a:lnTo>
                  <a:lnTo>
                    <a:pt x="38" y="41"/>
                  </a:lnTo>
                  <a:lnTo>
                    <a:pt x="36" y="34"/>
                  </a:lnTo>
                  <a:lnTo>
                    <a:pt x="34" y="30"/>
                  </a:lnTo>
                  <a:lnTo>
                    <a:pt x="30" y="28"/>
                  </a:lnTo>
                  <a:lnTo>
                    <a:pt x="23" y="26"/>
                  </a:lnTo>
                  <a:lnTo>
                    <a:pt x="19" y="28"/>
                  </a:lnTo>
                  <a:lnTo>
                    <a:pt x="15" y="30"/>
                  </a:lnTo>
                  <a:lnTo>
                    <a:pt x="13" y="34"/>
                  </a:lnTo>
                  <a:lnTo>
                    <a:pt x="10" y="41"/>
                  </a:lnTo>
                  <a:lnTo>
                    <a:pt x="10" y="4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34" name="Freeform 298">
              <a:extLst>
                <a:ext uri="{FF2B5EF4-FFF2-40B4-BE49-F238E27FC236}">
                  <a16:creationId xmlns:a16="http://schemas.microsoft.com/office/drawing/2014/main" id="{EF7B37E2-9119-4AFC-BEA1-C3163EEC7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994"/>
              <a:ext cx="46" cy="54"/>
            </a:xfrm>
            <a:custGeom>
              <a:avLst/>
              <a:gdLst>
                <a:gd name="T0" fmla="*/ 19 w 46"/>
                <a:gd name="T1" fmla="*/ 54 h 54"/>
                <a:gd name="T2" fmla="*/ 0 w 46"/>
                <a:gd name="T3" fmla="*/ 0 h 54"/>
                <a:gd name="T4" fmla="*/ 8 w 46"/>
                <a:gd name="T5" fmla="*/ 0 h 54"/>
                <a:gd name="T6" fmla="*/ 19 w 46"/>
                <a:gd name="T7" fmla="*/ 32 h 54"/>
                <a:gd name="T8" fmla="*/ 21 w 46"/>
                <a:gd name="T9" fmla="*/ 39 h 54"/>
                <a:gd name="T10" fmla="*/ 23 w 46"/>
                <a:gd name="T11" fmla="*/ 43 h 54"/>
                <a:gd name="T12" fmla="*/ 25 w 46"/>
                <a:gd name="T13" fmla="*/ 39 h 54"/>
                <a:gd name="T14" fmla="*/ 25 w 46"/>
                <a:gd name="T15" fmla="*/ 32 h 54"/>
                <a:gd name="T16" fmla="*/ 38 w 46"/>
                <a:gd name="T17" fmla="*/ 0 h 54"/>
                <a:gd name="T18" fmla="*/ 46 w 46"/>
                <a:gd name="T19" fmla="*/ 0 h 54"/>
                <a:gd name="T20" fmla="*/ 27 w 46"/>
                <a:gd name="T21" fmla="*/ 54 h 54"/>
                <a:gd name="T22" fmla="*/ 19 w 46"/>
                <a:gd name="T2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54">
                  <a:moveTo>
                    <a:pt x="19" y="54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9" y="32"/>
                  </a:lnTo>
                  <a:lnTo>
                    <a:pt x="21" y="39"/>
                  </a:lnTo>
                  <a:lnTo>
                    <a:pt x="23" y="43"/>
                  </a:lnTo>
                  <a:lnTo>
                    <a:pt x="25" y="39"/>
                  </a:lnTo>
                  <a:lnTo>
                    <a:pt x="25" y="32"/>
                  </a:lnTo>
                  <a:lnTo>
                    <a:pt x="38" y="0"/>
                  </a:lnTo>
                  <a:lnTo>
                    <a:pt x="46" y="0"/>
                  </a:lnTo>
                  <a:lnTo>
                    <a:pt x="27" y="54"/>
                  </a:lnTo>
                  <a:lnTo>
                    <a:pt x="19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35" name="Freeform 299">
              <a:extLst>
                <a:ext uri="{FF2B5EF4-FFF2-40B4-BE49-F238E27FC236}">
                  <a16:creationId xmlns:a16="http://schemas.microsoft.com/office/drawing/2014/main" id="{A22C4CC0-E2BC-422B-98D8-BBF0A58836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1" y="994"/>
              <a:ext cx="49" cy="56"/>
            </a:xfrm>
            <a:custGeom>
              <a:avLst/>
              <a:gdLst>
                <a:gd name="T0" fmla="*/ 38 w 49"/>
                <a:gd name="T1" fmla="*/ 37 h 56"/>
                <a:gd name="T2" fmla="*/ 47 w 49"/>
                <a:gd name="T3" fmla="*/ 39 h 56"/>
                <a:gd name="T4" fmla="*/ 44 w 49"/>
                <a:gd name="T5" fmla="*/ 45 h 56"/>
                <a:gd name="T6" fmla="*/ 40 w 49"/>
                <a:gd name="T7" fmla="*/ 51 h 56"/>
                <a:gd name="T8" fmla="*/ 32 w 49"/>
                <a:gd name="T9" fmla="*/ 54 h 56"/>
                <a:gd name="T10" fmla="*/ 25 w 49"/>
                <a:gd name="T11" fmla="*/ 56 h 56"/>
                <a:gd name="T12" fmla="*/ 17 w 49"/>
                <a:gd name="T13" fmla="*/ 54 h 56"/>
                <a:gd name="T14" fmla="*/ 10 w 49"/>
                <a:gd name="T15" fmla="*/ 51 h 56"/>
                <a:gd name="T16" fmla="*/ 6 w 49"/>
                <a:gd name="T17" fmla="*/ 47 h 56"/>
                <a:gd name="T18" fmla="*/ 2 w 49"/>
                <a:gd name="T19" fmla="*/ 43 h 56"/>
                <a:gd name="T20" fmla="*/ 0 w 49"/>
                <a:gd name="T21" fmla="*/ 37 h 56"/>
                <a:gd name="T22" fmla="*/ 0 w 49"/>
                <a:gd name="T23" fmla="*/ 28 h 56"/>
                <a:gd name="T24" fmla="*/ 0 w 49"/>
                <a:gd name="T25" fmla="*/ 20 h 56"/>
                <a:gd name="T26" fmla="*/ 2 w 49"/>
                <a:gd name="T27" fmla="*/ 13 h 56"/>
                <a:gd name="T28" fmla="*/ 6 w 49"/>
                <a:gd name="T29" fmla="*/ 7 h 56"/>
                <a:gd name="T30" fmla="*/ 10 w 49"/>
                <a:gd name="T31" fmla="*/ 3 h 56"/>
                <a:gd name="T32" fmla="*/ 17 w 49"/>
                <a:gd name="T33" fmla="*/ 0 h 56"/>
                <a:gd name="T34" fmla="*/ 23 w 49"/>
                <a:gd name="T35" fmla="*/ 0 h 56"/>
                <a:gd name="T36" fmla="*/ 30 w 49"/>
                <a:gd name="T37" fmla="*/ 0 h 56"/>
                <a:gd name="T38" fmla="*/ 36 w 49"/>
                <a:gd name="T39" fmla="*/ 3 h 56"/>
                <a:gd name="T40" fmla="*/ 40 w 49"/>
                <a:gd name="T41" fmla="*/ 7 h 56"/>
                <a:gd name="T42" fmla="*/ 44 w 49"/>
                <a:gd name="T43" fmla="*/ 13 h 56"/>
                <a:gd name="T44" fmla="*/ 47 w 49"/>
                <a:gd name="T45" fmla="*/ 20 h 56"/>
                <a:gd name="T46" fmla="*/ 49 w 49"/>
                <a:gd name="T47" fmla="*/ 28 h 56"/>
                <a:gd name="T48" fmla="*/ 49 w 49"/>
                <a:gd name="T49" fmla="*/ 28 h 56"/>
                <a:gd name="T50" fmla="*/ 49 w 49"/>
                <a:gd name="T51" fmla="*/ 30 h 56"/>
                <a:gd name="T52" fmla="*/ 8 w 49"/>
                <a:gd name="T53" fmla="*/ 30 h 56"/>
                <a:gd name="T54" fmla="*/ 10 w 49"/>
                <a:gd name="T55" fmla="*/ 37 h 56"/>
                <a:gd name="T56" fmla="*/ 13 w 49"/>
                <a:gd name="T57" fmla="*/ 43 h 56"/>
                <a:gd name="T58" fmla="*/ 19 w 49"/>
                <a:gd name="T59" fmla="*/ 47 h 56"/>
                <a:gd name="T60" fmla="*/ 25 w 49"/>
                <a:gd name="T61" fmla="*/ 47 h 56"/>
                <a:gd name="T62" fmla="*/ 30 w 49"/>
                <a:gd name="T63" fmla="*/ 47 h 56"/>
                <a:gd name="T64" fmla="*/ 34 w 49"/>
                <a:gd name="T65" fmla="*/ 45 h 56"/>
                <a:gd name="T66" fmla="*/ 36 w 49"/>
                <a:gd name="T67" fmla="*/ 41 h 56"/>
                <a:gd name="T68" fmla="*/ 38 w 49"/>
                <a:gd name="T69" fmla="*/ 37 h 56"/>
                <a:gd name="T70" fmla="*/ 8 w 49"/>
                <a:gd name="T71" fmla="*/ 22 h 56"/>
                <a:gd name="T72" fmla="*/ 38 w 49"/>
                <a:gd name="T73" fmla="*/ 22 h 56"/>
                <a:gd name="T74" fmla="*/ 38 w 49"/>
                <a:gd name="T75" fmla="*/ 15 h 56"/>
                <a:gd name="T76" fmla="*/ 36 w 49"/>
                <a:gd name="T77" fmla="*/ 13 h 56"/>
                <a:gd name="T78" fmla="*/ 30 w 49"/>
                <a:gd name="T79" fmla="*/ 9 h 56"/>
                <a:gd name="T80" fmla="*/ 23 w 49"/>
                <a:gd name="T81" fmla="*/ 7 h 56"/>
                <a:gd name="T82" fmla="*/ 19 w 49"/>
                <a:gd name="T83" fmla="*/ 9 h 56"/>
                <a:gd name="T84" fmla="*/ 13 w 49"/>
                <a:gd name="T85" fmla="*/ 11 h 56"/>
                <a:gd name="T86" fmla="*/ 10 w 49"/>
                <a:gd name="T87" fmla="*/ 15 h 56"/>
                <a:gd name="T88" fmla="*/ 8 w 49"/>
                <a:gd name="T89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9" h="56">
                  <a:moveTo>
                    <a:pt x="38" y="37"/>
                  </a:moveTo>
                  <a:lnTo>
                    <a:pt x="47" y="39"/>
                  </a:lnTo>
                  <a:lnTo>
                    <a:pt x="44" y="45"/>
                  </a:lnTo>
                  <a:lnTo>
                    <a:pt x="40" y="51"/>
                  </a:lnTo>
                  <a:lnTo>
                    <a:pt x="32" y="54"/>
                  </a:lnTo>
                  <a:lnTo>
                    <a:pt x="25" y="56"/>
                  </a:lnTo>
                  <a:lnTo>
                    <a:pt x="17" y="54"/>
                  </a:lnTo>
                  <a:lnTo>
                    <a:pt x="10" y="51"/>
                  </a:lnTo>
                  <a:lnTo>
                    <a:pt x="6" y="47"/>
                  </a:lnTo>
                  <a:lnTo>
                    <a:pt x="2" y="43"/>
                  </a:lnTo>
                  <a:lnTo>
                    <a:pt x="0" y="37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2" y="13"/>
                  </a:lnTo>
                  <a:lnTo>
                    <a:pt x="6" y="7"/>
                  </a:lnTo>
                  <a:lnTo>
                    <a:pt x="10" y="3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6" y="3"/>
                  </a:lnTo>
                  <a:lnTo>
                    <a:pt x="40" y="7"/>
                  </a:lnTo>
                  <a:lnTo>
                    <a:pt x="44" y="13"/>
                  </a:lnTo>
                  <a:lnTo>
                    <a:pt x="47" y="20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30"/>
                  </a:lnTo>
                  <a:lnTo>
                    <a:pt x="8" y="30"/>
                  </a:lnTo>
                  <a:lnTo>
                    <a:pt x="10" y="37"/>
                  </a:lnTo>
                  <a:lnTo>
                    <a:pt x="13" y="43"/>
                  </a:lnTo>
                  <a:lnTo>
                    <a:pt x="19" y="47"/>
                  </a:lnTo>
                  <a:lnTo>
                    <a:pt x="25" y="47"/>
                  </a:lnTo>
                  <a:lnTo>
                    <a:pt x="30" y="47"/>
                  </a:lnTo>
                  <a:lnTo>
                    <a:pt x="34" y="45"/>
                  </a:lnTo>
                  <a:lnTo>
                    <a:pt x="36" y="41"/>
                  </a:lnTo>
                  <a:lnTo>
                    <a:pt x="38" y="37"/>
                  </a:lnTo>
                  <a:close/>
                  <a:moveTo>
                    <a:pt x="8" y="22"/>
                  </a:moveTo>
                  <a:lnTo>
                    <a:pt x="38" y="22"/>
                  </a:lnTo>
                  <a:lnTo>
                    <a:pt x="38" y="15"/>
                  </a:lnTo>
                  <a:lnTo>
                    <a:pt x="36" y="13"/>
                  </a:lnTo>
                  <a:lnTo>
                    <a:pt x="30" y="9"/>
                  </a:lnTo>
                  <a:lnTo>
                    <a:pt x="23" y="7"/>
                  </a:lnTo>
                  <a:lnTo>
                    <a:pt x="19" y="9"/>
                  </a:lnTo>
                  <a:lnTo>
                    <a:pt x="13" y="11"/>
                  </a:lnTo>
                  <a:lnTo>
                    <a:pt x="10" y="15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36" name="Rectangle 300">
              <a:extLst>
                <a:ext uri="{FF2B5EF4-FFF2-40B4-BE49-F238E27FC236}">
                  <a16:creationId xmlns:a16="http://schemas.microsoft.com/office/drawing/2014/main" id="{3BB4E88E-AE09-41C3-A775-EAA968F6F6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975"/>
              <a:ext cx="9" cy="7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37" name="Freeform 301">
              <a:extLst>
                <a:ext uri="{FF2B5EF4-FFF2-40B4-BE49-F238E27FC236}">
                  <a16:creationId xmlns:a16="http://schemas.microsoft.com/office/drawing/2014/main" id="{A812035E-14CF-4CC2-8D81-4B03383942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59" y="994"/>
              <a:ext cx="49" cy="56"/>
            </a:xfrm>
            <a:custGeom>
              <a:avLst/>
              <a:gdLst>
                <a:gd name="T0" fmla="*/ 0 w 49"/>
                <a:gd name="T1" fmla="*/ 28 h 56"/>
                <a:gd name="T2" fmla="*/ 0 w 49"/>
                <a:gd name="T3" fmla="*/ 17 h 56"/>
                <a:gd name="T4" fmla="*/ 5 w 49"/>
                <a:gd name="T5" fmla="*/ 11 h 56"/>
                <a:gd name="T6" fmla="*/ 9 w 49"/>
                <a:gd name="T7" fmla="*/ 5 h 56"/>
                <a:gd name="T8" fmla="*/ 13 w 49"/>
                <a:gd name="T9" fmla="*/ 3 h 56"/>
                <a:gd name="T10" fmla="*/ 20 w 49"/>
                <a:gd name="T11" fmla="*/ 0 h 56"/>
                <a:gd name="T12" fmla="*/ 24 w 49"/>
                <a:gd name="T13" fmla="*/ 0 h 56"/>
                <a:gd name="T14" fmla="*/ 32 w 49"/>
                <a:gd name="T15" fmla="*/ 0 h 56"/>
                <a:gd name="T16" fmla="*/ 39 w 49"/>
                <a:gd name="T17" fmla="*/ 3 h 56"/>
                <a:gd name="T18" fmla="*/ 43 w 49"/>
                <a:gd name="T19" fmla="*/ 7 h 56"/>
                <a:gd name="T20" fmla="*/ 47 w 49"/>
                <a:gd name="T21" fmla="*/ 13 h 56"/>
                <a:gd name="T22" fmla="*/ 49 w 49"/>
                <a:gd name="T23" fmla="*/ 20 h 56"/>
                <a:gd name="T24" fmla="*/ 49 w 49"/>
                <a:gd name="T25" fmla="*/ 26 h 56"/>
                <a:gd name="T26" fmla="*/ 49 w 49"/>
                <a:gd name="T27" fmla="*/ 37 h 56"/>
                <a:gd name="T28" fmla="*/ 47 w 49"/>
                <a:gd name="T29" fmla="*/ 43 h 56"/>
                <a:gd name="T30" fmla="*/ 43 w 49"/>
                <a:gd name="T31" fmla="*/ 47 h 56"/>
                <a:gd name="T32" fmla="*/ 39 w 49"/>
                <a:gd name="T33" fmla="*/ 51 h 56"/>
                <a:gd name="T34" fmla="*/ 32 w 49"/>
                <a:gd name="T35" fmla="*/ 54 h 56"/>
                <a:gd name="T36" fmla="*/ 24 w 49"/>
                <a:gd name="T37" fmla="*/ 56 h 56"/>
                <a:gd name="T38" fmla="*/ 17 w 49"/>
                <a:gd name="T39" fmla="*/ 54 h 56"/>
                <a:gd name="T40" fmla="*/ 11 w 49"/>
                <a:gd name="T41" fmla="*/ 51 h 56"/>
                <a:gd name="T42" fmla="*/ 7 w 49"/>
                <a:gd name="T43" fmla="*/ 47 h 56"/>
                <a:gd name="T44" fmla="*/ 3 w 49"/>
                <a:gd name="T45" fmla="*/ 43 h 56"/>
                <a:gd name="T46" fmla="*/ 0 w 49"/>
                <a:gd name="T47" fmla="*/ 34 h 56"/>
                <a:gd name="T48" fmla="*/ 0 w 49"/>
                <a:gd name="T49" fmla="*/ 28 h 56"/>
                <a:gd name="T50" fmla="*/ 9 w 49"/>
                <a:gd name="T51" fmla="*/ 28 h 56"/>
                <a:gd name="T52" fmla="*/ 9 w 49"/>
                <a:gd name="T53" fmla="*/ 34 h 56"/>
                <a:gd name="T54" fmla="*/ 11 w 49"/>
                <a:gd name="T55" fmla="*/ 39 h 56"/>
                <a:gd name="T56" fmla="*/ 13 w 49"/>
                <a:gd name="T57" fmla="*/ 43 h 56"/>
                <a:gd name="T58" fmla="*/ 20 w 49"/>
                <a:gd name="T59" fmla="*/ 47 h 56"/>
                <a:gd name="T60" fmla="*/ 24 w 49"/>
                <a:gd name="T61" fmla="*/ 47 h 56"/>
                <a:gd name="T62" fmla="*/ 30 w 49"/>
                <a:gd name="T63" fmla="*/ 47 h 56"/>
                <a:gd name="T64" fmla="*/ 37 w 49"/>
                <a:gd name="T65" fmla="*/ 43 h 56"/>
                <a:gd name="T66" fmla="*/ 39 w 49"/>
                <a:gd name="T67" fmla="*/ 39 h 56"/>
                <a:gd name="T68" fmla="*/ 41 w 49"/>
                <a:gd name="T69" fmla="*/ 32 h 56"/>
                <a:gd name="T70" fmla="*/ 41 w 49"/>
                <a:gd name="T71" fmla="*/ 26 h 56"/>
                <a:gd name="T72" fmla="*/ 41 w 49"/>
                <a:gd name="T73" fmla="*/ 22 h 56"/>
                <a:gd name="T74" fmla="*/ 39 w 49"/>
                <a:gd name="T75" fmla="*/ 15 h 56"/>
                <a:gd name="T76" fmla="*/ 37 w 49"/>
                <a:gd name="T77" fmla="*/ 11 h 56"/>
                <a:gd name="T78" fmla="*/ 30 w 49"/>
                <a:gd name="T79" fmla="*/ 9 h 56"/>
                <a:gd name="T80" fmla="*/ 24 w 49"/>
                <a:gd name="T81" fmla="*/ 7 h 56"/>
                <a:gd name="T82" fmla="*/ 20 w 49"/>
                <a:gd name="T83" fmla="*/ 9 h 56"/>
                <a:gd name="T84" fmla="*/ 13 w 49"/>
                <a:gd name="T85" fmla="*/ 11 h 56"/>
                <a:gd name="T86" fmla="*/ 11 w 49"/>
                <a:gd name="T87" fmla="*/ 15 h 56"/>
                <a:gd name="T88" fmla="*/ 9 w 49"/>
                <a:gd name="T89" fmla="*/ 22 h 56"/>
                <a:gd name="T90" fmla="*/ 9 w 49"/>
                <a:gd name="T91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9" h="56">
                  <a:moveTo>
                    <a:pt x="0" y="28"/>
                  </a:moveTo>
                  <a:lnTo>
                    <a:pt x="0" y="17"/>
                  </a:lnTo>
                  <a:lnTo>
                    <a:pt x="5" y="11"/>
                  </a:lnTo>
                  <a:lnTo>
                    <a:pt x="9" y="5"/>
                  </a:lnTo>
                  <a:lnTo>
                    <a:pt x="13" y="3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39" y="3"/>
                  </a:lnTo>
                  <a:lnTo>
                    <a:pt x="43" y="7"/>
                  </a:lnTo>
                  <a:lnTo>
                    <a:pt x="47" y="13"/>
                  </a:lnTo>
                  <a:lnTo>
                    <a:pt x="49" y="20"/>
                  </a:lnTo>
                  <a:lnTo>
                    <a:pt x="49" y="26"/>
                  </a:lnTo>
                  <a:lnTo>
                    <a:pt x="49" y="37"/>
                  </a:lnTo>
                  <a:lnTo>
                    <a:pt x="47" y="43"/>
                  </a:lnTo>
                  <a:lnTo>
                    <a:pt x="43" y="47"/>
                  </a:lnTo>
                  <a:lnTo>
                    <a:pt x="39" y="51"/>
                  </a:lnTo>
                  <a:lnTo>
                    <a:pt x="32" y="54"/>
                  </a:lnTo>
                  <a:lnTo>
                    <a:pt x="24" y="56"/>
                  </a:lnTo>
                  <a:lnTo>
                    <a:pt x="17" y="54"/>
                  </a:lnTo>
                  <a:lnTo>
                    <a:pt x="11" y="51"/>
                  </a:lnTo>
                  <a:lnTo>
                    <a:pt x="7" y="47"/>
                  </a:lnTo>
                  <a:lnTo>
                    <a:pt x="3" y="43"/>
                  </a:lnTo>
                  <a:lnTo>
                    <a:pt x="0" y="34"/>
                  </a:lnTo>
                  <a:lnTo>
                    <a:pt x="0" y="28"/>
                  </a:lnTo>
                  <a:close/>
                  <a:moveTo>
                    <a:pt x="9" y="28"/>
                  </a:moveTo>
                  <a:lnTo>
                    <a:pt x="9" y="34"/>
                  </a:lnTo>
                  <a:lnTo>
                    <a:pt x="11" y="39"/>
                  </a:lnTo>
                  <a:lnTo>
                    <a:pt x="13" y="43"/>
                  </a:lnTo>
                  <a:lnTo>
                    <a:pt x="20" y="47"/>
                  </a:lnTo>
                  <a:lnTo>
                    <a:pt x="24" y="47"/>
                  </a:lnTo>
                  <a:lnTo>
                    <a:pt x="30" y="47"/>
                  </a:lnTo>
                  <a:lnTo>
                    <a:pt x="37" y="43"/>
                  </a:lnTo>
                  <a:lnTo>
                    <a:pt x="39" y="39"/>
                  </a:lnTo>
                  <a:lnTo>
                    <a:pt x="41" y="32"/>
                  </a:lnTo>
                  <a:lnTo>
                    <a:pt x="41" y="26"/>
                  </a:lnTo>
                  <a:lnTo>
                    <a:pt x="41" y="22"/>
                  </a:lnTo>
                  <a:lnTo>
                    <a:pt x="39" y="15"/>
                  </a:lnTo>
                  <a:lnTo>
                    <a:pt x="37" y="11"/>
                  </a:lnTo>
                  <a:lnTo>
                    <a:pt x="30" y="9"/>
                  </a:lnTo>
                  <a:lnTo>
                    <a:pt x="24" y="7"/>
                  </a:lnTo>
                  <a:lnTo>
                    <a:pt x="20" y="9"/>
                  </a:lnTo>
                  <a:lnTo>
                    <a:pt x="13" y="11"/>
                  </a:lnTo>
                  <a:lnTo>
                    <a:pt x="11" y="15"/>
                  </a:lnTo>
                  <a:lnTo>
                    <a:pt x="9" y="22"/>
                  </a:lnTo>
                  <a:lnTo>
                    <a:pt x="9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38" name="Freeform 302">
              <a:extLst>
                <a:ext uri="{FF2B5EF4-FFF2-40B4-BE49-F238E27FC236}">
                  <a16:creationId xmlns:a16="http://schemas.microsoft.com/office/drawing/2014/main" id="{C2AE2F3C-86C8-4E3C-A50E-C8B232E47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" y="994"/>
              <a:ext cx="44" cy="56"/>
            </a:xfrm>
            <a:custGeom>
              <a:avLst/>
              <a:gdLst>
                <a:gd name="T0" fmla="*/ 36 w 44"/>
                <a:gd name="T1" fmla="*/ 34 h 56"/>
                <a:gd name="T2" fmla="*/ 44 w 44"/>
                <a:gd name="T3" fmla="*/ 34 h 56"/>
                <a:gd name="T4" fmla="*/ 44 w 44"/>
                <a:gd name="T5" fmla="*/ 41 h 56"/>
                <a:gd name="T6" fmla="*/ 42 w 44"/>
                <a:gd name="T7" fmla="*/ 45 h 56"/>
                <a:gd name="T8" fmla="*/ 38 w 44"/>
                <a:gd name="T9" fmla="*/ 49 h 56"/>
                <a:gd name="T10" fmla="*/ 32 w 44"/>
                <a:gd name="T11" fmla="*/ 54 h 56"/>
                <a:gd name="T12" fmla="*/ 23 w 44"/>
                <a:gd name="T13" fmla="*/ 56 h 56"/>
                <a:gd name="T14" fmla="*/ 17 w 44"/>
                <a:gd name="T15" fmla="*/ 54 h 56"/>
                <a:gd name="T16" fmla="*/ 10 w 44"/>
                <a:gd name="T17" fmla="*/ 51 h 56"/>
                <a:gd name="T18" fmla="*/ 6 w 44"/>
                <a:gd name="T19" fmla="*/ 47 h 56"/>
                <a:gd name="T20" fmla="*/ 2 w 44"/>
                <a:gd name="T21" fmla="*/ 43 h 56"/>
                <a:gd name="T22" fmla="*/ 0 w 44"/>
                <a:gd name="T23" fmla="*/ 37 h 56"/>
                <a:gd name="T24" fmla="*/ 0 w 44"/>
                <a:gd name="T25" fmla="*/ 28 h 56"/>
                <a:gd name="T26" fmla="*/ 0 w 44"/>
                <a:gd name="T27" fmla="*/ 20 h 56"/>
                <a:gd name="T28" fmla="*/ 2 w 44"/>
                <a:gd name="T29" fmla="*/ 13 h 56"/>
                <a:gd name="T30" fmla="*/ 6 w 44"/>
                <a:gd name="T31" fmla="*/ 7 h 56"/>
                <a:gd name="T32" fmla="*/ 10 w 44"/>
                <a:gd name="T33" fmla="*/ 3 h 56"/>
                <a:gd name="T34" fmla="*/ 17 w 44"/>
                <a:gd name="T35" fmla="*/ 0 h 56"/>
                <a:gd name="T36" fmla="*/ 23 w 44"/>
                <a:gd name="T37" fmla="*/ 0 h 56"/>
                <a:gd name="T38" fmla="*/ 32 w 44"/>
                <a:gd name="T39" fmla="*/ 0 h 56"/>
                <a:gd name="T40" fmla="*/ 38 w 44"/>
                <a:gd name="T41" fmla="*/ 5 h 56"/>
                <a:gd name="T42" fmla="*/ 42 w 44"/>
                <a:gd name="T43" fmla="*/ 9 h 56"/>
                <a:gd name="T44" fmla="*/ 44 w 44"/>
                <a:gd name="T45" fmla="*/ 17 h 56"/>
                <a:gd name="T46" fmla="*/ 36 w 44"/>
                <a:gd name="T47" fmla="*/ 17 h 56"/>
                <a:gd name="T48" fmla="*/ 34 w 44"/>
                <a:gd name="T49" fmla="*/ 13 h 56"/>
                <a:gd name="T50" fmla="*/ 32 w 44"/>
                <a:gd name="T51" fmla="*/ 9 h 56"/>
                <a:gd name="T52" fmla="*/ 27 w 44"/>
                <a:gd name="T53" fmla="*/ 7 h 56"/>
                <a:gd name="T54" fmla="*/ 23 w 44"/>
                <a:gd name="T55" fmla="*/ 7 h 56"/>
                <a:gd name="T56" fmla="*/ 17 w 44"/>
                <a:gd name="T57" fmla="*/ 9 h 56"/>
                <a:gd name="T58" fmla="*/ 13 w 44"/>
                <a:gd name="T59" fmla="*/ 11 h 56"/>
                <a:gd name="T60" fmla="*/ 10 w 44"/>
                <a:gd name="T61" fmla="*/ 15 h 56"/>
                <a:gd name="T62" fmla="*/ 8 w 44"/>
                <a:gd name="T63" fmla="*/ 22 h 56"/>
                <a:gd name="T64" fmla="*/ 8 w 44"/>
                <a:gd name="T65" fmla="*/ 28 h 56"/>
                <a:gd name="T66" fmla="*/ 8 w 44"/>
                <a:gd name="T67" fmla="*/ 34 h 56"/>
                <a:gd name="T68" fmla="*/ 10 w 44"/>
                <a:gd name="T69" fmla="*/ 39 h 56"/>
                <a:gd name="T70" fmla="*/ 13 w 44"/>
                <a:gd name="T71" fmla="*/ 43 h 56"/>
                <a:gd name="T72" fmla="*/ 17 w 44"/>
                <a:gd name="T73" fmla="*/ 47 h 56"/>
                <a:gd name="T74" fmla="*/ 23 w 44"/>
                <a:gd name="T75" fmla="*/ 47 h 56"/>
                <a:gd name="T76" fmla="*/ 27 w 44"/>
                <a:gd name="T77" fmla="*/ 47 h 56"/>
                <a:gd name="T78" fmla="*/ 32 w 44"/>
                <a:gd name="T79" fmla="*/ 45 h 56"/>
                <a:gd name="T80" fmla="*/ 36 w 44"/>
                <a:gd name="T81" fmla="*/ 41 h 56"/>
                <a:gd name="T82" fmla="*/ 36 w 44"/>
                <a:gd name="T83" fmla="*/ 3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4" h="56">
                  <a:moveTo>
                    <a:pt x="36" y="34"/>
                  </a:moveTo>
                  <a:lnTo>
                    <a:pt x="44" y="34"/>
                  </a:lnTo>
                  <a:lnTo>
                    <a:pt x="44" y="41"/>
                  </a:lnTo>
                  <a:lnTo>
                    <a:pt x="42" y="45"/>
                  </a:lnTo>
                  <a:lnTo>
                    <a:pt x="38" y="49"/>
                  </a:lnTo>
                  <a:lnTo>
                    <a:pt x="32" y="54"/>
                  </a:lnTo>
                  <a:lnTo>
                    <a:pt x="23" y="56"/>
                  </a:lnTo>
                  <a:lnTo>
                    <a:pt x="17" y="54"/>
                  </a:lnTo>
                  <a:lnTo>
                    <a:pt x="10" y="51"/>
                  </a:lnTo>
                  <a:lnTo>
                    <a:pt x="6" y="47"/>
                  </a:lnTo>
                  <a:lnTo>
                    <a:pt x="2" y="43"/>
                  </a:lnTo>
                  <a:lnTo>
                    <a:pt x="0" y="37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2" y="13"/>
                  </a:lnTo>
                  <a:lnTo>
                    <a:pt x="6" y="7"/>
                  </a:lnTo>
                  <a:lnTo>
                    <a:pt x="10" y="3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32" y="0"/>
                  </a:lnTo>
                  <a:lnTo>
                    <a:pt x="38" y="5"/>
                  </a:lnTo>
                  <a:lnTo>
                    <a:pt x="42" y="9"/>
                  </a:lnTo>
                  <a:lnTo>
                    <a:pt x="44" y="17"/>
                  </a:lnTo>
                  <a:lnTo>
                    <a:pt x="36" y="17"/>
                  </a:lnTo>
                  <a:lnTo>
                    <a:pt x="34" y="13"/>
                  </a:lnTo>
                  <a:lnTo>
                    <a:pt x="32" y="9"/>
                  </a:lnTo>
                  <a:lnTo>
                    <a:pt x="27" y="7"/>
                  </a:lnTo>
                  <a:lnTo>
                    <a:pt x="23" y="7"/>
                  </a:lnTo>
                  <a:lnTo>
                    <a:pt x="17" y="9"/>
                  </a:lnTo>
                  <a:lnTo>
                    <a:pt x="13" y="11"/>
                  </a:lnTo>
                  <a:lnTo>
                    <a:pt x="10" y="15"/>
                  </a:lnTo>
                  <a:lnTo>
                    <a:pt x="8" y="22"/>
                  </a:lnTo>
                  <a:lnTo>
                    <a:pt x="8" y="28"/>
                  </a:lnTo>
                  <a:lnTo>
                    <a:pt x="8" y="34"/>
                  </a:lnTo>
                  <a:lnTo>
                    <a:pt x="10" y="39"/>
                  </a:lnTo>
                  <a:lnTo>
                    <a:pt x="13" y="43"/>
                  </a:lnTo>
                  <a:lnTo>
                    <a:pt x="17" y="47"/>
                  </a:lnTo>
                  <a:lnTo>
                    <a:pt x="23" y="47"/>
                  </a:lnTo>
                  <a:lnTo>
                    <a:pt x="27" y="47"/>
                  </a:lnTo>
                  <a:lnTo>
                    <a:pt x="32" y="45"/>
                  </a:lnTo>
                  <a:lnTo>
                    <a:pt x="36" y="41"/>
                  </a:lnTo>
                  <a:lnTo>
                    <a:pt x="36" y="3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39" name="Freeform 303">
              <a:extLst>
                <a:ext uri="{FF2B5EF4-FFF2-40B4-BE49-F238E27FC236}">
                  <a16:creationId xmlns:a16="http://schemas.microsoft.com/office/drawing/2014/main" id="{03BC9E3C-3FB4-4E0C-8D57-8A49804C1C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0" y="975"/>
              <a:ext cx="8" cy="73"/>
            </a:xfrm>
            <a:custGeom>
              <a:avLst/>
              <a:gdLst>
                <a:gd name="T0" fmla="*/ 0 w 8"/>
                <a:gd name="T1" fmla="*/ 11 h 73"/>
                <a:gd name="T2" fmla="*/ 0 w 8"/>
                <a:gd name="T3" fmla="*/ 0 h 73"/>
                <a:gd name="T4" fmla="*/ 8 w 8"/>
                <a:gd name="T5" fmla="*/ 0 h 73"/>
                <a:gd name="T6" fmla="*/ 8 w 8"/>
                <a:gd name="T7" fmla="*/ 11 h 73"/>
                <a:gd name="T8" fmla="*/ 0 w 8"/>
                <a:gd name="T9" fmla="*/ 11 h 73"/>
                <a:gd name="T10" fmla="*/ 0 w 8"/>
                <a:gd name="T11" fmla="*/ 73 h 73"/>
                <a:gd name="T12" fmla="*/ 0 w 8"/>
                <a:gd name="T13" fmla="*/ 19 h 73"/>
                <a:gd name="T14" fmla="*/ 8 w 8"/>
                <a:gd name="T15" fmla="*/ 19 h 73"/>
                <a:gd name="T16" fmla="*/ 8 w 8"/>
                <a:gd name="T17" fmla="*/ 73 h 73"/>
                <a:gd name="T18" fmla="*/ 0 w 8"/>
                <a:gd name="T1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73">
                  <a:moveTo>
                    <a:pt x="0" y="11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11"/>
                  </a:lnTo>
                  <a:lnTo>
                    <a:pt x="0" y="11"/>
                  </a:lnTo>
                  <a:close/>
                  <a:moveTo>
                    <a:pt x="0" y="73"/>
                  </a:moveTo>
                  <a:lnTo>
                    <a:pt x="0" y="19"/>
                  </a:lnTo>
                  <a:lnTo>
                    <a:pt x="8" y="19"/>
                  </a:lnTo>
                  <a:lnTo>
                    <a:pt x="8" y="73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40" name="Freeform 304">
              <a:extLst>
                <a:ext uri="{FF2B5EF4-FFF2-40B4-BE49-F238E27FC236}">
                  <a16:creationId xmlns:a16="http://schemas.microsoft.com/office/drawing/2014/main" id="{41617B69-1868-4962-8F88-F1D2BE222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" y="975"/>
              <a:ext cx="27" cy="73"/>
            </a:xfrm>
            <a:custGeom>
              <a:avLst/>
              <a:gdLst>
                <a:gd name="T0" fmla="*/ 25 w 27"/>
                <a:gd name="T1" fmla="*/ 64 h 73"/>
                <a:gd name="T2" fmla="*/ 27 w 27"/>
                <a:gd name="T3" fmla="*/ 73 h 73"/>
                <a:gd name="T4" fmla="*/ 23 w 27"/>
                <a:gd name="T5" fmla="*/ 73 h 73"/>
                <a:gd name="T6" fmla="*/ 19 w 27"/>
                <a:gd name="T7" fmla="*/ 73 h 73"/>
                <a:gd name="T8" fmla="*/ 15 w 27"/>
                <a:gd name="T9" fmla="*/ 73 h 73"/>
                <a:gd name="T10" fmla="*/ 13 w 27"/>
                <a:gd name="T11" fmla="*/ 73 h 73"/>
                <a:gd name="T12" fmla="*/ 10 w 27"/>
                <a:gd name="T13" fmla="*/ 70 h 73"/>
                <a:gd name="T14" fmla="*/ 8 w 27"/>
                <a:gd name="T15" fmla="*/ 68 h 73"/>
                <a:gd name="T16" fmla="*/ 8 w 27"/>
                <a:gd name="T17" fmla="*/ 64 h 73"/>
                <a:gd name="T18" fmla="*/ 8 w 27"/>
                <a:gd name="T19" fmla="*/ 58 h 73"/>
                <a:gd name="T20" fmla="*/ 8 w 27"/>
                <a:gd name="T21" fmla="*/ 26 h 73"/>
                <a:gd name="T22" fmla="*/ 0 w 27"/>
                <a:gd name="T23" fmla="*/ 26 h 73"/>
                <a:gd name="T24" fmla="*/ 0 w 27"/>
                <a:gd name="T25" fmla="*/ 19 h 73"/>
                <a:gd name="T26" fmla="*/ 8 w 27"/>
                <a:gd name="T27" fmla="*/ 19 h 73"/>
                <a:gd name="T28" fmla="*/ 8 w 27"/>
                <a:gd name="T29" fmla="*/ 7 h 73"/>
                <a:gd name="T30" fmla="*/ 17 w 27"/>
                <a:gd name="T31" fmla="*/ 0 h 73"/>
                <a:gd name="T32" fmla="*/ 17 w 27"/>
                <a:gd name="T33" fmla="*/ 19 h 73"/>
                <a:gd name="T34" fmla="*/ 25 w 27"/>
                <a:gd name="T35" fmla="*/ 19 h 73"/>
                <a:gd name="T36" fmla="*/ 25 w 27"/>
                <a:gd name="T37" fmla="*/ 26 h 73"/>
                <a:gd name="T38" fmla="*/ 17 w 27"/>
                <a:gd name="T39" fmla="*/ 26 h 73"/>
                <a:gd name="T40" fmla="*/ 17 w 27"/>
                <a:gd name="T41" fmla="*/ 58 h 73"/>
                <a:gd name="T42" fmla="*/ 17 w 27"/>
                <a:gd name="T43" fmla="*/ 60 h 73"/>
                <a:gd name="T44" fmla="*/ 17 w 27"/>
                <a:gd name="T45" fmla="*/ 62 h 73"/>
                <a:gd name="T46" fmla="*/ 17 w 27"/>
                <a:gd name="T47" fmla="*/ 64 h 73"/>
                <a:gd name="T48" fmla="*/ 19 w 27"/>
                <a:gd name="T49" fmla="*/ 64 h 73"/>
                <a:gd name="T50" fmla="*/ 19 w 27"/>
                <a:gd name="T51" fmla="*/ 64 h 73"/>
                <a:gd name="T52" fmla="*/ 21 w 27"/>
                <a:gd name="T53" fmla="*/ 64 h 73"/>
                <a:gd name="T54" fmla="*/ 23 w 27"/>
                <a:gd name="T55" fmla="*/ 64 h 73"/>
                <a:gd name="T56" fmla="*/ 25 w 27"/>
                <a:gd name="T57" fmla="*/ 6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" h="73">
                  <a:moveTo>
                    <a:pt x="25" y="64"/>
                  </a:moveTo>
                  <a:lnTo>
                    <a:pt x="27" y="73"/>
                  </a:lnTo>
                  <a:lnTo>
                    <a:pt x="23" y="73"/>
                  </a:lnTo>
                  <a:lnTo>
                    <a:pt x="19" y="73"/>
                  </a:lnTo>
                  <a:lnTo>
                    <a:pt x="15" y="73"/>
                  </a:lnTo>
                  <a:lnTo>
                    <a:pt x="13" y="73"/>
                  </a:lnTo>
                  <a:lnTo>
                    <a:pt x="10" y="70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8" y="58"/>
                  </a:lnTo>
                  <a:lnTo>
                    <a:pt x="8" y="26"/>
                  </a:lnTo>
                  <a:lnTo>
                    <a:pt x="0" y="26"/>
                  </a:lnTo>
                  <a:lnTo>
                    <a:pt x="0" y="19"/>
                  </a:lnTo>
                  <a:lnTo>
                    <a:pt x="8" y="19"/>
                  </a:lnTo>
                  <a:lnTo>
                    <a:pt x="8" y="7"/>
                  </a:lnTo>
                  <a:lnTo>
                    <a:pt x="17" y="0"/>
                  </a:lnTo>
                  <a:lnTo>
                    <a:pt x="17" y="19"/>
                  </a:lnTo>
                  <a:lnTo>
                    <a:pt x="25" y="19"/>
                  </a:lnTo>
                  <a:lnTo>
                    <a:pt x="25" y="26"/>
                  </a:lnTo>
                  <a:lnTo>
                    <a:pt x="17" y="26"/>
                  </a:lnTo>
                  <a:lnTo>
                    <a:pt x="17" y="58"/>
                  </a:lnTo>
                  <a:lnTo>
                    <a:pt x="17" y="60"/>
                  </a:lnTo>
                  <a:lnTo>
                    <a:pt x="17" y="62"/>
                  </a:lnTo>
                  <a:lnTo>
                    <a:pt x="17" y="64"/>
                  </a:lnTo>
                  <a:lnTo>
                    <a:pt x="19" y="64"/>
                  </a:lnTo>
                  <a:lnTo>
                    <a:pt x="19" y="64"/>
                  </a:lnTo>
                  <a:lnTo>
                    <a:pt x="21" y="64"/>
                  </a:lnTo>
                  <a:lnTo>
                    <a:pt x="23" y="64"/>
                  </a:lnTo>
                  <a:lnTo>
                    <a:pt x="25" y="6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41" name="Freeform 305">
              <a:extLst>
                <a:ext uri="{FF2B5EF4-FFF2-40B4-BE49-F238E27FC236}">
                  <a16:creationId xmlns:a16="http://schemas.microsoft.com/office/drawing/2014/main" id="{7AB1396D-028F-4978-A937-9FD6B286B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" y="994"/>
              <a:ext cx="46" cy="75"/>
            </a:xfrm>
            <a:custGeom>
              <a:avLst/>
              <a:gdLst>
                <a:gd name="T0" fmla="*/ 4 w 46"/>
                <a:gd name="T1" fmla="*/ 75 h 75"/>
                <a:gd name="T2" fmla="*/ 2 w 46"/>
                <a:gd name="T3" fmla="*/ 66 h 75"/>
                <a:gd name="T4" fmla="*/ 6 w 46"/>
                <a:gd name="T5" fmla="*/ 66 h 75"/>
                <a:gd name="T6" fmla="*/ 8 w 46"/>
                <a:gd name="T7" fmla="*/ 66 h 75"/>
                <a:gd name="T8" fmla="*/ 10 w 46"/>
                <a:gd name="T9" fmla="*/ 66 h 75"/>
                <a:gd name="T10" fmla="*/ 12 w 46"/>
                <a:gd name="T11" fmla="*/ 66 h 75"/>
                <a:gd name="T12" fmla="*/ 14 w 46"/>
                <a:gd name="T13" fmla="*/ 64 h 75"/>
                <a:gd name="T14" fmla="*/ 14 w 46"/>
                <a:gd name="T15" fmla="*/ 62 h 75"/>
                <a:gd name="T16" fmla="*/ 17 w 46"/>
                <a:gd name="T17" fmla="*/ 60 h 75"/>
                <a:gd name="T18" fmla="*/ 19 w 46"/>
                <a:gd name="T19" fmla="*/ 56 h 75"/>
                <a:gd name="T20" fmla="*/ 19 w 46"/>
                <a:gd name="T21" fmla="*/ 56 h 75"/>
                <a:gd name="T22" fmla="*/ 19 w 46"/>
                <a:gd name="T23" fmla="*/ 54 h 75"/>
                <a:gd name="T24" fmla="*/ 0 w 46"/>
                <a:gd name="T25" fmla="*/ 0 h 75"/>
                <a:gd name="T26" fmla="*/ 8 w 46"/>
                <a:gd name="T27" fmla="*/ 0 h 75"/>
                <a:gd name="T28" fmla="*/ 19 w 46"/>
                <a:gd name="T29" fmla="*/ 32 h 75"/>
                <a:gd name="T30" fmla="*/ 21 w 46"/>
                <a:gd name="T31" fmla="*/ 37 h 75"/>
                <a:gd name="T32" fmla="*/ 23 w 46"/>
                <a:gd name="T33" fmla="*/ 43 h 75"/>
                <a:gd name="T34" fmla="*/ 25 w 46"/>
                <a:gd name="T35" fmla="*/ 37 h 75"/>
                <a:gd name="T36" fmla="*/ 27 w 46"/>
                <a:gd name="T37" fmla="*/ 32 h 75"/>
                <a:gd name="T38" fmla="*/ 38 w 46"/>
                <a:gd name="T39" fmla="*/ 0 h 75"/>
                <a:gd name="T40" fmla="*/ 46 w 46"/>
                <a:gd name="T41" fmla="*/ 0 h 75"/>
                <a:gd name="T42" fmla="*/ 27 w 46"/>
                <a:gd name="T43" fmla="*/ 56 h 75"/>
                <a:gd name="T44" fmla="*/ 25 w 46"/>
                <a:gd name="T45" fmla="*/ 62 h 75"/>
                <a:gd name="T46" fmla="*/ 23 w 46"/>
                <a:gd name="T47" fmla="*/ 66 h 75"/>
                <a:gd name="T48" fmla="*/ 19 w 46"/>
                <a:gd name="T49" fmla="*/ 71 h 75"/>
                <a:gd name="T50" fmla="*/ 17 w 46"/>
                <a:gd name="T51" fmla="*/ 73 h 75"/>
                <a:gd name="T52" fmla="*/ 12 w 46"/>
                <a:gd name="T53" fmla="*/ 75 h 75"/>
                <a:gd name="T54" fmla="*/ 10 w 46"/>
                <a:gd name="T55" fmla="*/ 75 h 75"/>
                <a:gd name="T56" fmla="*/ 6 w 46"/>
                <a:gd name="T57" fmla="*/ 75 h 75"/>
                <a:gd name="T58" fmla="*/ 4 w 46"/>
                <a:gd name="T59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75">
                  <a:moveTo>
                    <a:pt x="4" y="75"/>
                  </a:moveTo>
                  <a:lnTo>
                    <a:pt x="2" y="66"/>
                  </a:lnTo>
                  <a:lnTo>
                    <a:pt x="6" y="66"/>
                  </a:lnTo>
                  <a:lnTo>
                    <a:pt x="8" y="66"/>
                  </a:lnTo>
                  <a:lnTo>
                    <a:pt x="10" y="66"/>
                  </a:lnTo>
                  <a:lnTo>
                    <a:pt x="12" y="66"/>
                  </a:lnTo>
                  <a:lnTo>
                    <a:pt x="14" y="64"/>
                  </a:lnTo>
                  <a:lnTo>
                    <a:pt x="14" y="62"/>
                  </a:lnTo>
                  <a:lnTo>
                    <a:pt x="17" y="60"/>
                  </a:lnTo>
                  <a:lnTo>
                    <a:pt x="19" y="56"/>
                  </a:lnTo>
                  <a:lnTo>
                    <a:pt x="19" y="56"/>
                  </a:lnTo>
                  <a:lnTo>
                    <a:pt x="19" y="54"/>
                  </a:lnTo>
                  <a:lnTo>
                    <a:pt x="0" y="0"/>
                  </a:lnTo>
                  <a:lnTo>
                    <a:pt x="8" y="0"/>
                  </a:lnTo>
                  <a:lnTo>
                    <a:pt x="19" y="32"/>
                  </a:lnTo>
                  <a:lnTo>
                    <a:pt x="21" y="37"/>
                  </a:lnTo>
                  <a:lnTo>
                    <a:pt x="23" y="43"/>
                  </a:lnTo>
                  <a:lnTo>
                    <a:pt x="25" y="37"/>
                  </a:lnTo>
                  <a:lnTo>
                    <a:pt x="27" y="32"/>
                  </a:lnTo>
                  <a:lnTo>
                    <a:pt x="38" y="0"/>
                  </a:lnTo>
                  <a:lnTo>
                    <a:pt x="46" y="0"/>
                  </a:lnTo>
                  <a:lnTo>
                    <a:pt x="27" y="56"/>
                  </a:lnTo>
                  <a:lnTo>
                    <a:pt x="25" y="62"/>
                  </a:lnTo>
                  <a:lnTo>
                    <a:pt x="23" y="66"/>
                  </a:lnTo>
                  <a:lnTo>
                    <a:pt x="19" y="71"/>
                  </a:lnTo>
                  <a:lnTo>
                    <a:pt x="17" y="73"/>
                  </a:lnTo>
                  <a:lnTo>
                    <a:pt x="12" y="75"/>
                  </a:lnTo>
                  <a:lnTo>
                    <a:pt x="10" y="75"/>
                  </a:lnTo>
                  <a:lnTo>
                    <a:pt x="6" y="75"/>
                  </a:lnTo>
                  <a:lnTo>
                    <a:pt x="4" y="7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42" name="Freeform 306">
              <a:extLst>
                <a:ext uri="{FF2B5EF4-FFF2-40B4-BE49-F238E27FC236}">
                  <a16:creationId xmlns:a16="http://schemas.microsoft.com/office/drawing/2014/main" id="{7197A202-B199-49E4-8669-50F6355FC2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99" y="997"/>
              <a:ext cx="49" cy="29"/>
            </a:xfrm>
            <a:custGeom>
              <a:avLst/>
              <a:gdLst>
                <a:gd name="T0" fmla="*/ 49 w 49"/>
                <a:gd name="T1" fmla="*/ 8 h 29"/>
                <a:gd name="T2" fmla="*/ 0 w 49"/>
                <a:gd name="T3" fmla="*/ 8 h 29"/>
                <a:gd name="T4" fmla="*/ 0 w 49"/>
                <a:gd name="T5" fmla="*/ 0 h 29"/>
                <a:gd name="T6" fmla="*/ 49 w 49"/>
                <a:gd name="T7" fmla="*/ 0 h 29"/>
                <a:gd name="T8" fmla="*/ 49 w 49"/>
                <a:gd name="T9" fmla="*/ 8 h 29"/>
                <a:gd name="T10" fmla="*/ 49 w 49"/>
                <a:gd name="T11" fmla="*/ 29 h 29"/>
                <a:gd name="T12" fmla="*/ 0 w 49"/>
                <a:gd name="T13" fmla="*/ 29 h 29"/>
                <a:gd name="T14" fmla="*/ 0 w 49"/>
                <a:gd name="T15" fmla="*/ 21 h 29"/>
                <a:gd name="T16" fmla="*/ 49 w 49"/>
                <a:gd name="T17" fmla="*/ 21 h 29"/>
                <a:gd name="T18" fmla="*/ 49 w 49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29">
                  <a:moveTo>
                    <a:pt x="49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49" y="0"/>
                  </a:lnTo>
                  <a:lnTo>
                    <a:pt x="49" y="8"/>
                  </a:lnTo>
                  <a:close/>
                  <a:moveTo>
                    <a:pt x="49" y="29"/>
                  </a:moveTo>
                  <a:lnTo>
                    <a:pt x="0" y="29"/>
                  </a:lnTo>
                  <a:lnTo>
                    <a:pt x="0" y="21"/>
                  </a:lnTo>
                  <a:lnTo>
                    <a:pt x="49" y="21"/>
                  </a:lnTo>
                  <a:lnTo>
                    <a:pt x="49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43" name="Freeform 307">
              <a:extLst>
                <a:ext uri="{FF2B5EF4-FFF2-40B4-BE49-F238E27FC236}">
                  <a16:creationId xmlns:a16="http://schemas.microsoft.com/office/drawing/2014/main" id="{2D35762B-3337-4952-8532-D4EAADCE7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" y="975"/>
              <a:ext cx="47" cy="75"/>
            </a:xfrm>
            <a:custGeom>
              <a:avLst/>
              <a:gdLst>
                <a:gd name="T0" fmla="*/ 0 w 47"/>
                <a:gd name="T1" fmla="*/ 53 h 75"/>
                <a:gd name="T2" fmla="*/ 9 w 47"/>
                <a:gd name="T3" fmla="*/ 53 h 75"/>
                <a:gd name="T4" fmla="*/ 11 w 47"/>
                <a:gd name="T5" fmla="*/ 60 h 75"/>
                <a:gd name="T6" fmla="*/ 13 w 47"/>
                <a:gd name="T7" fmla="*/ 64 h 75"/>
                <a:gd name="T8" fmla="*/ 17 w 47"/>
                <a:gd name="T9" fmla="*/ 66 h 75"/>
                <a:gd name="T10" fmla="*/ 24 w 47"/>
                <a:gd name="T11" fmla="*/ 66 h 75"/>
                <a:gd name="T12" fmla="*/ 28 w 47"/>
                <a:gd name="T13" fmla="*/ 66 h 75"/>
                <a:gd name="T14" fmla="*/ 34 w 47"/>
                <a:gd name="T15" fmla="*/ 62 h 75"/>
                <a:gd name="T16" fmla="*/ 37 w 47"/>
                <a:gd name="T17" fmla="*/ 56 h 75"/>
                <a:gd name="T18" fmla="*/ 39 w 47"/>
                <a:gd name="T19" fmla="*/ 49 h 75"/>
                <a:gd name="T20" fmla="*/ 37 w 47"/>
                <a:gd name="T21" fmla="*/ 43 h 75"/>
                <a:gd name="T22" fmla="*/ 34 w 47"/>
                <a:gd name="T23" fmla="*/ 36 h 75"/>
                <a:gd name="T24" fmla="*/ 30 w 47"/>
                <a:gd name="T25" fmla="*/ 34 h 75"/>
                <a:gd name="T26" fmla="*/ 24 w 47"/>
                <a:gd name="T27" fmla="*/ 32 h 75"/>
                <a:gd name="T28" fmla="*/ 20 w 47"/>
                <a:gd name="T29" fmla="*/ 32 h 75"/>
                <a:gd name="T30" fmla="*/ 15 w 47"/>
                <a:gd name="T31" fmla="*/ 34 h 75"/>
                <a:gd name="T32" fmla="*/ 11 w 47"/>
                <a:gd name="T33" fmla="*/ 36 h 75"/>
                <a:gd name="T34" fmla="*/ 9 w 47"/>
                <a:gd name="T35" fmla="*/ 39 h 75"/>
                <a:gd name="T36" fmla="*/ 0 w 47"/>
                <a:gd name="T37" fmla="*/ 39 h 75"/>
                <a:gd name="T38" fmla="*/ 9 w 47"/>
                <a:gd name="T39" fmla="*/ 0 h 75"/>
                <a:gd name="T40" fmla="*/ 45 w 47"/>
                <a:gd name="T41" fmla="*/ 0 h 75"/>
                <a:gd name="T42" fmla="*/ 45 w 47"/>
                <a:gd name="T43" fmla="*/ 9 h 75"/>
                <a:gd name="T44" fmla="*/ 15 w 47"/>
                <a:gd name="T45" fmla="*/ 9 h 75"/>
                <a:gd name="T46" fmla="*/ 11 w 47"/>
                <a:gd name="T47" fmla="*/ 28 h 75"/>
                <a:gd name="T48" fmla="*/ 17 w 47"/>
                <a:gd name="T49" fmla="*/ 26 h 75"/>
                <a:gd name="T50" fmla="*/ 26 w 47"/>
                <a:gd name="T51" fmla="*/ 24 h 75"/>
                <a:gd name="T52" fmla="*/ 32 w 47"/>
                <a:gd name="T53" fmla="*/ 26 h 75"/>
                <a:gd name="T54" fmla="*/ 37 w 47"/>
                <a:gd name="T55" fmla="*/ 28 h 75"/>
                <a:gd name="T56" fmla="*/ 41 w 47"/>
                <a:gd name="T57" fmla="*/ 30 h 75"/>
                <a:gd name="T58" fmla="*/ 45 w 47"/>
                <a:gd name="T59" fmla="*/ 36 h 75"/>
                <a:gd name="T60" fmla="*/ 47 w 47"/>
                <a:gd name="T61" fmla="*/ 41 h 75"/>
                <a:gd name="T62" fmla="*/ 47 w 47"/>
                <a:gd name="T63" fmla="*/ 47 h 75"/>
                <a:gd name="T64" fmla="*/ 47 w 47"/>
                <a:gd name="T65" fmla="*/ 53 h 75"/>
                <a:gd name="T66" fmla="*/ 45 w 47"/>
                <a:gd name="T67" fmla="*/ 60 h 75"/>
                <a:gd name="T68" fmla="*/ 43 w 47"/>
                <a:gd name="T69" fmla="*/ 64 h 75"/>
                <a:gd name="T70" fmla="*/ 37 w 47"/>
                <a:gd name="T71" fmla="*/ 70 h 75"/>
                <a:gd name="T72" fmla="*/ 30 w 47"/>
                <a:gd name="T73" fmla="*/ 73 h 75"/>
                <a:gd name="T74" fmla="*/ 24 w 47"/>
                <a:gd name="T75" fmla="*/ 75 h 75"/>
                <a:gd name="T76" fmla="*/ 17 w 47"/>
                <a:gd name="T77" fmla="*/ 73 h 75"/>
                <a:gd name="T78" fmla="*/ 11 w 47"/>
                <a:gd name="T79" fmla="*/ 70 h 75"/>
                <a:gd name="T80" fmla="*/ 7 w 47"/>
                <a:gd name="T81" fmla="*/ 68 h 75"/>
                <a:gd name="T82" fmla="*/ 3 w 47"/>
                <a:gd name="T83" fmla="*/ 64 h 75"/>
                <a:gd name="T84" fmla="*/ 0 w 47"/>
                <a:gd name="T85" fmla="*/ 60 h 75"/>
                <a:gd name="T86" fmla="*/ 0 w 47"/>
                <a:gd name="T87" fmla="*/ 5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7" h="75">
                  <a:moveTo>
                    <a:pt x="0" y="53"/>
                  </a:moveTo>
                  <a:lnTo>
                    <a:pt x="9" y="53"/>
                  </a:lnTo>
                  <a:lnTo>
                    <a:pt x="11" y="60"/>
                  </a:lnTo>
                  <a:lnTo>
                    <a:pt x="13" y="64"/>
                  </a:lnTo>
                  <a:lnTo>
                    <a:pt x="17" y="66"/>
                  </a:lnTo>
                  <a:lnTo>
                    <a:pt x="24" y="66"/>
                  </a:lnTo>
                  <a:lnTo>
                    <a:pt x="28" y="66"/>
                  </a:lnTo>
                  <a:lnTo>
                    <a:pt x="34" y="62"/>
                  </a:lnTo>
                  <a:lnTo>
                    <a:pt x="37" y="56"/>
                  </a:lnTo>
                  <a:lnTo>
                    <a:pt x="39" y="49"/>
                  </a:lnTo>
                  <a:lnTo>
                    <a:pt x="37" y="43"/>
                  </a:lnTo>
                  <a:lnTo>
                    <a:pt x="34" y="36"/>
                  </a:lnTo>
                  <a:lnTo>
                    <a:pt x="30" y="34"/>
                  </a:lnTo>
                  <a:lnTo>
                    <a:pt x="24" y="32"/>
                  </a:lnTo>
                  <a:lnTo>
                    <a:pt x="20" y="32"/>
                  </a:lnTo>
                  <a:lnTo>
                    <a:pt x="15" y="34"/>
                  </a:lnTo>
                  <a:lnTo>
                    <a:pt x="11" y="36"/>
                  </a:lnTo>
                  <a:lnTo>
                    <a:pt x="9" y="39"/>
                  </a:lnTo>
                  <a:lnTo>
                    <a:pt x="0" y="39"/>
                  </a:lnTo>
                  <a:lnTo>
                    <a:pt x="9" y="0"/>
                  </a:lnTo>
                  <a:lnTo>
                    <a:pt x="45" y="0"/>
                  </a:lnTo>
                  <a:lnTo>
                    <a:pt x="45" y="9"/>
                  </a:lnTo>
                  <a:lnTo>
                    <a:pt x="15" y="9"/>
                  </a:lnTo>
                  <a:lnTo>
                    <a:pt x="11" y="28"/>
                  </a:lnTo>
                  <a:lnTo>
                    <a:pt x="17" y="26"/>
                  </a:lnTo>
                  <a:lnTo>
                    <a:pt x="26" y="24"/>
                  </a:lnTo>
                  <a:lnTo>
                    <a:pt x="32" y="26"/>
                  </a:lnTo>
                  <a:lnTo>
                    <a:pt x="37" y="28"/>
                  </a:lnTo>
                  <a:lnTo>
                    <a:pt x="41" y="30"/>
                  </a:lnTo>
                  <a:lnTo>
                    <a:pt x="45" y="36"/>
                  </a:lnTo>
                  <a:lnTo>
                    <a:pt x="47" y="41"/>
                  </a:lnTo>
                  <a:lnTo>
                    <a:pt x="47" y="47"/>
                  </a:lnTo>
                  <a:lnTo>
                    <a:pt x="47" y="53"/>
                  </a:lnTo>
                  <a:lnTo>
                    <a:pt x="45" y="60"/>
                  </a:lnTo>
                  <a:lnTo>
                    <a:pt x="43" y="64"/>
                  </a:lnTo>
                  <a:lnTo>
                    <a:pt x="37" y="70"/>
                  </a:lnTo>
                  <a:lnTo>
                    <a:pt x="30" y="73"/>
                  </a:lnTo>
                  <a:lnTo>
                    <a:pt x="24" y="75"/>
                  </a:lnTo>
                  <a:lnTo>
                    <a:pt x="17" y="73"/>
                  </a:lnTo>
                  <a:lnTo>
                    <a:pt x="11" y="70"/>
                  </a:lnTo>
                  <a:lnTo>
                    <a:pt x="7" y="68"/>
                  </a:lnTo>
                  <a:lnTo>
                    <a:pt x="3" y="64"/>
                  </a:lnTo>
                  <a:lnTo>
                    <a:pt x="0" y="6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44" name="Freeform 308">
              <a:extLst>
                <a:ext uri="{FF2B5EF4-FFF2-40B4-BE49-F238E27FC236}">
                  <a16:creationId xmlns:a16="http://schemas.microsoft.com/office/drawing/2014/main" id="{73B6C5A7-0FC7-46E3-B462-B6BA2FA8B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4" y="994"/>
              <a:ext cx="72" cy="54"/>
            </a:xfrm>
            <a:custGeom>
              <a:avLst/>
              <a:gdLst>
                <a:gd name="T0" fmla="*/ 0 w 72"/>
                <a:gd name="T1" fmla="*/ 54 h 54"/>
                <a:gd name="T2" fmla="*/ 0 w 72"/>
                <a:gd name="T3" fmla="*/ 0 h 54"/>
                <a:gd name="T4" fmla="*/ 8 w 72"/>
                <a:gd name="T5" fmla="*/ 0 h 54"/>
                <a:gd name="T6" fmla="*/ 8 w 72"/>
                <a:gd name="T7" fmla="*/ 9 h 54"/>
                <a:gd name="T8" fmla="*/ 10 w 72"/>
                <a:gd name="T9" fmla="*/ 5 h 54"/>
                <a:gd name="T10" fmla="*/ 14 w 72"/>
                <a:gd name="T11" fmla="*/ 3 h 54"/>
                <a:gd name="T12" fmla="*/ 19 w 72"/>
                <a:gd name="T13" fmla="*/ 0 h 54"/>
                <a:gd name="T14" fmla="*/ 23 w 72"/>
                <a:gd name="T15" fmla="*/ 0 h 54"/>
                <a:gd name="T16" fmla="*/ 29 w 72"/>
                <a:gd name="T17" fmla="*/ 0 h 54"/>
                <a:gd name="T18" fmla="*/ 34 w 72"/>
                <a:gd name="T19" fmla="*/ 3 h 54"/>
                <a:gd name="T20" fmla="*/ 36 w 72"/>
                <a:gd name="T21" fmla="*/ 5 h 54"/>
                <a:gd name="T22" fmla="*/ 38 w 72"/>
                <a:gd name="T23" fmla="*/ 9 h 54"/>
                <a:gd name="T24" fmla="*/ 42 w 72"/>
                <a:gd name="T25" fmla="*/ 5 h 54"/>
                <a:gd name="T26" fmla="*/ 48 w 72"/>
                <a:gd name="T27" fmla="*/ 0 h 54"/>
                <a:gd name="T28" fmla="*/ 55 w 72"/>
                <a:gd name="T29" fmla="*/ 0 h 54"/>
                <a:gd name="T30" fmla="*/ 61 w 72"/>
                <a:gd name="T31" fmla="*/ 0 h 54"/>
                <a:gd name="T32" fmla="*/ 68 w 72"/>
                <a:gd name="T33" fmla="*/ 5 h 54"/>
                <a:gd name="T34" fmla="*/ 70 w 72"/>
                <a:gd name="T35" fmla="*/ 7 h 54"/>
                <a:gd name="T36" fmla="*/ 70 w 72"/>
                <a:gd name="T37" fmla="*/ 11 h 54"/>
                <a:gd name="T38" fmla="*/ 72 w 72"/>
                <a:gd name="T39" fmla="*/ 17 h 54"/>
                <a:gd name="T40" fmla="*/ 72 w 72"/>
                <a:gd name="T41" fmla="*/ 54 h 54"/>
                <a:gd name="T42" fmla="*/ 61 w 72"/>
                <a:gd name="T43" fmla="*/ 54 h 54"/>
                <a:gd name="T44" fmla="*/ 61 w 72"/>
                <a:gd name="T45" fmla="*/ 20 h 54"/>
                <a:gd name="T46" fmla="*/ 61 w 72"/>
                <a:gd name="T47" fmla="*/ 15 h 54"/>
                <a:gd name="T48" fmla="*/ 61 w 72"/>
                <a:gd name="T49" fmla="*/ 13 h 54"/>
                <a:gd name="T50" fmla="*/ 59 w 72"/>
                <a:gd name="T51" fmla="*/ 11 h 54"/>
                <a:gd name="T52" fmla="*/ 57 w 72"/>
                <a:gd name="T53" fmla="*/ 9 h 54"/>
                <a:gd name="T54" fmla="*/ 55 w 72"/>
                <a:gd name="T55" fmla="*/ 7 h 54"/>
                <a:gd name="T56" fmla="*/ 53 w 72"/>
                <a:gd name="T57" fmla="*/ 7 h 54"/>
                <a:gd name="T58" fmla="*/ 48 w 72"/>
                <a:gd name="T59" fmla="*/ 9 h 54"/>
                <a:gd name="T60" fmla="*/ 44 w 72"/>
                <a:gd name="T61" fmla="*/ 11 h 54"/>
                <a:gd name="T62" fmla="*/ 40 w 72"/>
                <a:gd name="T63" fmla="*/ 15 h 54"/>
                <a:gd name="T64" fmla="*/ 40 w 72"/>
                <a:gd name="T65" fmla="*/ 24 h 54"/>
                <a:gd name="T66" fmla="*/ 40 w 72"/>
                <a:gd name="T67" fmla="*/ 54 h 54"/>
                <a:gd name="T68" fmla="*/ 31 w 72"/>
                <a:gd name="T69" fmla="*/ 54 h 54"/>
                <a:gd name="T70" fmla="*/ 31 w 72"/>
                <a:gd name="T71" fmla="*/ 20 h 54"/>
                <a:gd name="T72" fmla="*/ 29 w 72"/>
                <a:gd name="T73" fmla="*/ 13 h 54"/>
                <a:gd name="T74" fmla="*/ 29 w 72"/>
                <a:gd name="T75" fmla="*/ 11 h 54"/>
                <a:gd name="T76" fmla="*/ 25 w 72"/>
                <a:gd name="T77" fmla="*/ 9 h 54"/>
                <a:gd name="T78" fmla="*/ 21 w 72"/>
                <a:gd name="T79" fmla="*/ 7 h 54"/>
                <a:gd name="T80" fmla="*/ 19 w 72"/>
                <a:gd name="T81" fmla="*/ 9 h 54"/>
                <a:gd name="T82" fmla="*/ 14 w 72"/>
                <a:gd name="T83" fmla="*/ 9 h 54"/>
                <a:gd name="T84" fmla="*/ 12 w 72"/>
                <a:gd name="T85" fmla="*/ 11 h 54"/>
                <a:gd name="T86" fmla="*/ 10 w 72"/>
                <a:gd name="T87" fmla="*/ 15 h 54"/>
                <a:gd name="T88" fmla="*/ 8 w 72"/>
                <a:gd name="T89" fmla="*/ 20 h 54"/>
                <a:gd name="T90" fmla="*/ 8 w 72"/>
                <a:gd name="T91" fmla="*/ 26 h 54"/>
                <a:gd name="T92" fmla="*/ 8 w 72"/>
                <a:gd name="T93" fmla="*/ 54 h 54"/>
                <a:gd name="T94" fmla="*/ 0 w 72"/>
                <a:gd name="T9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2" h="54">
                  <a:moveTo>
                    <a:pt x="0" y="54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9"/>
                  </a:lnTo>
                  <a:lnTo>
                    <a:pt x="10" y="5"/>
                  </a:lnTo>
                  <a:lnTo>
                    <a:pt x="14" y="3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4" y="3"/>
                  </a:lnTo>
                  <a:lnTo>
                    <a:pt x="36" y="5"/>
                  </a:lnTo>
                  <a:lnTo>
                    <a:pt x="38" y="9"/>
                  </a:lnTo>
                  <a:lnTo>
                    <a:pt x="42" y="5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61" y="0"/>
                  </a:lnTo>
                  <a:lnTo>
                    <a:pt x="68" y="5"/>
                  </a:lnTo>
                  <a:lnTo>
                    <a:pt x="70" y="7"/>
                  </a:lnTo>
                  <a:lnTo>
                    <a:pt x="70" y="11"/>
                  </a:lnTo>
                  <a:lnTo>
                    <a:pt x="72" y="17"/>
                  </a:lnTo>
                  <a:lnTo>
                    <a:pt x="72" y="54"/>
                  </a:lnTo>
                  <a:lnTo>
                    <a:pt x="61" y="54"/>
                  </a:lnTo>
                  <a:lnTo>
                    <a:pt x="61" y="20"/>
                  </a:lnTo>
                  <a:lnTo>
                    <a:pt x="61" y="15"/>
                  </a:lnTo>
                  <a:lnTo>
                    <a:pt x="61" y="13"/>
                  </a:lnTo>
                  <a:lnTo>
                    <a:pt x="59" y="11"/>
                  </a:lnTo>
                  <a:lnTo>
                    <a:pt x="57" y="9"/>
                  </a:lnTo>
                  <a:lnTo>
                    <a:pt x="55" y="7"/>
                  </a:lnTo>
                  <a:lnTo>
                    <a:pt x="53" y="7"/>
                  </a:lnTo>
                  <a:lnTo>
                    <a:pt x="48" y="9"/>
                  </a:lnTo>
                  <a:lnTo>
                    <a:pt x="44" y="11"/>
                  </a:lnTo>
                  <a:lnTo>
                    <a:pt x="40" y="15"/>
                  </a:lnTo>
                  <a:lnTo>
                    <a:pt x="40" y="24"/>
                  </a:lnTo>
                  <a:lnTo>
                    <a:pt x="40" y="54"/>
                  </a:lnTo>
                  <a:lnTo>
                    <a:pt x="31" y="54"/>
                  </a:lnTo>
                  <a:lnTo>
                    <a:pt x="31" y="20"/>
                  </a:lnTo>
                  <a:lnTo>
                    <a:pt x="29" y="13"/>
                  </a:lnTo>
                  <a:lnTo>
                    <a:pt x="29" y="11"/>
                  </a:lnTo>
                  <a:lnTo>
                    <a:pt x="25" y="9"/>
                  </a:lnTo>
                  <a:lnTo>
                    <a:pt x="21" y="7"/>
                  </a:lnTo>
                  <a:lnTo>
                    <a:pt x="19" y="9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10" y="15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8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45" name="Freeform 309">
              <a:extLst>
                <a:ext uri="{FF2B5EF4-FFF2-40B4-BE49-F238E27FC236}">
                  <a16:creationId xmlns:a16="http://schemas.microsoft.com/office/drawing/2014/main" id="{3084AFCB-E321-4FA8-9C8F-049182744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" y="973"/>
              <a:ext cx="28" cy="77"/>
            </a:xfrm>
            <a:custGeom>
              <a:avLst/>
              <a:gdLst>
                <a:gd name="T0" fmla="*/ 0 w 28"/>
                <a:gd name="T1" fmla="*/ 77 h 77"/>
                <a:gd name="T2" fmla="*/ 21 w 28"/>
                <a:gd name="T3" fmla="*/ 0 h 77"/>
                <a:gd name="T4" fmla="*/ 28 w 28"/>
                <a:gd name="T5" fmla="*/ 0 h 77"/>
                <a:gd name="T6" fmla="*/ 7 w 28"/>
                <a:gd name="T7" fmla="*/ 77 h 77"/>
                <a:gd name="T8" fmla="*/ 0 w 28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7">
                  <a:moveTo>
                    <a:pt x="0" y="77"/>
                  </a:moveTo>
                  <a:lnTo>
                    <a:pt x="21" y="0"/>
                  </a:lnTo>
                  <a:lnTo>
                    <a:pt x="28" y="0"/>
                  </a:lnTo>
                  <a:lnTo>
                    <a:pt x="7" y="7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46" name="Freeform 310">
              <a:extLst>
                <a:ext uri="{FF2B5EF4-FFF2-40B4-BE49-F238E27FC236}">
                  <a16:creationId xmlns:a16="http://schemas.microsoft.com/office/drawing/2014/main" id="{583A7B70-678F-4BCE-B474-8E05682AE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2" y="994"/>
              <a:ext cx="44" cy="56"/>
            </a:xfrm>
            <a:custGeom>
              <a:avLst/>
              <a:gdLst>
                <a:gd name="T0" fmla="*/ 10 w 44"/>
                <a:gd name="T1" fmla="*/ 37 h 56"/>
                <a:gd name="T2" fmla="*/ 15 w 44"/>
                <a:gd name="T3" fmla="*/ 45 h 56"/>
                <a:gd name="T4" fmla="*/ 23 w 44"/>
                <a:gd name="T5" fmla="*/ 47 h 56"/>
                <a:gd name="T6" fmla="*/ 32 w 44"/>
                <a:gd name="T7" fmla="*/ 45 h 56"/>
                <a:gd name="T8" fmla="*/ 36 w 44"/>
                <a:gd name="T9" fmla="*/ 39 h 56"/>
                <a:gd name="T10" fmla="*/ 34 w 44"/>
                <a:gd name="T11" fmla="*/ 34 h 56"/>
                <a:gd name="T12" fmla="*/ 23 w 44"/>
                <a:gd name="T13" fmla="*/ 32 h 56"/>
                <a:gd name="T14" fmla="*/ 10 w 44"/>
                <a:gd name="T15" fmla="*/ 26 h 56"/>
                <a:gd name="T16" fmla="*/ 4 w 44"/>
                <a:gd name="T17" fmla="*/ 22 h 56"/>
                <a:gd name="T18" fmla="*/ 2 w 44"/>
                <a:gd name="T19" fmla="*/ 15 h 56"/>
                <a:gd name="T20" fmla="*/ 4 w 44"/>
                <a:gd name="T21" fmla="*/ 9 h 56"/>
                <a:gd name="T22" fmla="*/ 8 w 44"/>
                <a:gd name="T23" fmla="*/ 3 h 56"/>
                <a:gd name="T24" fmla="*/ 15 w 44"/>
                <a:gd name="T25" fmla="*/ 0 h 56"/>
                <a:gd name="T26" fmla="*/ 21 w 44"/>
                <a:gd name="T27" fmla="*/ 0 h 56"/>
                <a:gd name="T28" fmla="*/ 34 w 44"/>
                <a:gd name="T29" fmla="*/ 0 h 56"/>
                <a:gd name="T30" fmla="*/ 40 w 44"/>
                <a:gd name="T31" fmla="*/ 7 h 56"/>
                <a:gd name="T32" fmla="*/ 42 w 44"/>
                <a:gd name="T33" fmla="*/ 15 h 56"/>
                <a:gd name="T34" fmla="*/ 34 w 44"/>
                <a:gd name="T35" fmla="*/ 11 h 56"/>
                <a:gd name="T36" fmla="*/ 27 w 44"/>
                <a:gd name="T37" fmla="*/ 7 h 56"/>
                <a:gd name="T38" fmla="*/ 17 w 44"/>
                <a:gd name="T39" fmla="*/ 7 h 56"/>
                <a:gd name="T40" fmla="*/ 13 w 44"/>
                <a:gd name="T41" fmla="*/ 11 h 56"/>
                <a:gd name="T42" fmla="*/ 10 w 44"/>
                <a:gd name="T43" fmla="*/ 15 h 56"/>
                <a:gd name="T44" fmla="*/ 13 w 44"/>
                <a:gd name="T45" fmla="*/ 17 h 56"/>
                <a:gd name="T46" fmla="*/ 19 w 44"/>
                <a:gd name="T47" fmla="*/ 20 h 56"/>
                <a:gd name="T48" fmla="*/ 32 w 44"/>
                <a:gd name="T49" fmla="*/ 24 h 56"/>
                <a:gd name="T50" fmla="*/ 40 w 44"/>
                <a:gd name="T51" fmla="*/ 28 h 56"/>
                <a:gd name="T52" fmla="*/ 44 w 44"/>
                <a:gd name="T53" fmla="*/ 34 h 56"/>
                <a:gd name="T54" fmla="*/ 44 w 44"/>
                <a:gd name="T55" fmla="*/ 43 h 56"/>
                <a:gd name="T56" fmla="*/ 38 w 44"/>
                <a:gd name="T57" fmla="*/ 49 h 56"/>
                <a:gd name="T58" fmla="*/ 30 w 44"/>
                <a:gd name="T59" fmla="*/ 54 h 56"/>
                <a:gd name="T60" fmla="*/ 17 w 44"/>
                <a:gd name="T61" fmla="*/ 54 h 56"/>
                <a:gd name="T62" fmla="*/ 8 w 44"/>
                <a:gd name="T63" fmla="*/ 51 h 56"/>
                <a:gd name="T64" fmla="*/ 0 w 44"/>
                <a:gd name="T65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" h="56">
                  <a:moveTo>
                    <a:pt x="0" y="39"/>
                  </a:moveTo>
                  <a:lnTo>
                    <a:pt x="10" y="37"/>
                  </a:lnTo>
                  <a:lnTo>
                    <a:pt x="10" y="41"/>
                  </a:lnTo>
                  <a:lnTo>
                    <a:pt x="15" y="45"/>
                  </a:lnTo>
                  <a:lnTo>
                    <a:pt x="19" y="47"/>
                  </a:lnTo>
                  <a:lnTo>
                    <a:pt x="23" y="47"/>
                  </a:lnTo>
                  <a:lnTo>
                    <a:pt x="30" y="47"/>
                  </a:lnTo>
                  <a:lnTo>
                    <a:pt x="32" y="45"/>
                  </a:lnTo>
                  <a:lnTo>
                    <a:pt x="34" y="43"/>
                  </a:lnTo>
                  <a:lnTo>
                    <a:pt x="36" y="39"/>
                  </a:lnTo>
                  <a:lnTo>
                    <a:pt x="34" y="37"/>
                  </a:lnTo>
                  <a:lnTo>
                    <a:pt x="34" y="34"/>
                  </a:lnTo>
                  <a:lnTo>
                    <a:pt x="30" y="32"/>
                  </a:lnTo>
                  <a:lnTo>
                    <a:pt x="23" y="32"/>
                  </a:lnTo>
                  <a:lnTo>
                    <a:pt x="15" y="28"/>
                  </a:lnTo>
                  <a:lnTo>
                    <a:pt x="10" y="26"/>
                  </a:lnTo>
                  <a:lnTo>
                    <a:pt x="6" y="24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15"/>
                  </a:lnTo>
                  <a:lnTo>
                    <a:pt x="2" y="11"/>
                  </a:lnTo>
                  <a:lnTo>
                    <a:pt x="4" y="9"/>
                  </a:lnTo>
                  <a:lnTo>
                    <a:pt x="6" y="5"/>
                  </a:lnTo>
                  <a:lnTo>
                    <a:pt x="8" y="3"/>
                  </a:lnTo>
                  <a:lnTo>
                    <a:pt x="10" y="3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34" y="0"/>
                  </a:lnTo>
                  <a:lnTo>
                    <a:pt x="36" y="3"/>
                  </a:lnTo>
                  <a:lnTo>
                    <a:pt x="40" y="7"/>
                  </a:lnTo>
                  <a:lnTo>
                    <a:pt x="42" y="9"/>
                  </a:lnTo>
                  <a:lnTo>
                    <a:pt x="42" y="15"/>
                  </a:lnTo>
                  <a:lnTo>
                    <a:pt x="34" y="15"/>
                  </a:lnTo>
                  <a:lnTo>
                    <a:pt x="34" y="11"/>
                  </a:lnTo>
                  <a:lnTo>
                    <a:pt x="30" y="9"/>
                  </a:lnTo>
                  <a:lnTo>
                    <a:pt x="27" y="7"/>
                  </a:lnTo>
                  <a:lnTo>
                    <a:pt x="23" y="7"/>
                  </a:lnTo>
                  <a:lnTo>
                    <a:pt x="17" y="7"/>
                  </a:lnTo>
                  <a:lnTo>
                    <a:pt x="13" y="9"/>
                  </a:lnTo>
                  <a:lnTo>
                    <a:pt x="13" y="11"/>
                  </a:lnTo>
                  <a:lnTo>
                    <a:pt x="10" y="13"/>
                  </a:lnTo>
                  <a:lnTo>
                    <a:pt x="10" y="15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5" y="20"/>
                  </a:lnTo>
                  <a:lnTo>
                    <a:pt x="19" y="20"/>
                  </a:lnTo>
                  <a:lnTo>
                    <a:pt x="23" y="22"/>
                  </a:lnTo>
                  <a:lnTo>
                    <a:pt x="32" y="24"/>
                  </a:lnTo>
                  <a:lnTo>
                    <a:pt x="36" y="26"/>
                  </a:lnTo>
                  <a:lnTo>
                    <a:pt x="40" y="28"/>
                  </a:lnTo>
                  <a:lnTo>
                    <a:pt x="42" y="30"/>
                  </a:lnTo>
                  <a:lnTo>
                    <a:pt x="44" y="34"/>
                  </a:lnTo>
                  <a:lnTo>
                    <a:pt x="44" y="39"/>
                  </a:lnTo>
                  <a:lnTo>
                    <a:pt x="44" y="43"/>
                  </a:lnTo>
                  <a:lnTo>
                    <a:pt x="42" y="47"/>
                  </a:lnTo>
                  <a:lnTo>
                    <a:pt x="38" y="49"/>
                  </a:lnTo>
                  <a:lnTo>
                    <a:pt x="34" y="54"/>
                  </a:lnTo>
                  <a:lnTo>
                    <a:pt x="30" y="54"/>
                  </a:lnTo>
                  <a:lnTo>
                    <a:pt x="23" y="56"/>
                  </a:lnTo>
                  <a:lnTo>
                    <a:pt x="17" y="54"/>
                  </a:lnTo>
                  <a:lnTo>
                    <a:pt x="13" y="54"/>
                  </a:lnTo>
                  <a:lnTo>
                    <a:pt x="8" y="51"/>
                  </a:lnTo>
                  <a:lnTo>
                    <a:pt x="4" y="45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47" name="Freeform 311">
              <a:extLst>
                <a:ext uri="{FF2B5EF4-FFF2-40B4-BE49-F238E27FC236}">
                  <a16:creationId xmlns:a16="http://schemas.microsoft.com/office/drawing/2014/main" id="{E6AFF73D-E426-4172-B8A0-C012306CE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973"/>
              <a:ext cx="25" cy="96"/>
            </a:xfrm>
            <a:custGeom>
              <a:avLst/>
              <a:gdLst>
                <a:gd name="T0" fmla="*/ 19 w 25"/>
                <a:gd name="T1" fmla="*/ 96 h 96"/>
                <a:gd name="T2" fmla="*/ 10 w 25"/>
                <a:gd name="T3" fmla="*/ 85 h 96"/>
                <a:gd name="T4" fmla="*/ 6 w 25"/>
                <a:gd name="T5" fmla="*/ 75 h 96"/>
                <a:gd name="T6" fmla="*/ 2 w 25"/>
                <a:gd name="T7" fmla="*/ 62 h 96"/>
                <a:gd name="T8" fmla="*/ 0 w 25"/>
                <a:gd name="T9" fmla="*/ 49 h 96"/>
                <a:gd name="T10" fmla="*/ 2 w 25"/>
                <a:gd name="T11" fmla="*/ 36 h 96"/>
                <a:gd name="T12" fmla="*/ 4 w 25"/>
                <a:gd name="T13" fmla="*/ 26 h 96"/>
                <a:gd name="T14" fmla="*/ 10 w 25"/>
                <a:gd name="T15" fmla="*/ 13 h 96"/>
                <a:gd name="T16" fmla="*/ 19 w 25"/>
                <a:gd name="T17" fmla="*/ 0 h 96"/>
                <a:gd name="T18" fmla="*/ 25 w 25"/>
                <a:gd name="T19" fmla="*/ 0 h 96"/>
                <a:gd name="T20" fmla="*/ 21 w 25"/>
                <a:gd name="T21" fmla="*/ 7 h 96"/>
                <a:gd name="T22" fmla="*/ 19 w 25"/>
                <a:gd name="T23" fmla="*/ 11 h 96"/>
                <a:gd name="T24" fmla="*/ 17 w 25"/>
                <a:gd name="T25" fmla="*/ 15 h 96"/>
                <a:gd name="T26" fmla="*/ 15 w 25"/>
                <a:gd name="T27" fmla="*/ 21 h 96"/>
                <a:gd name="T28" fmla="*/ 12 w 25"/>
                <a:gd name="T29" fmla="*/ 30 h 96"/>
                <a:gd name="T30" fmla="*/ 10 w 25"/>
                <a:gd name="T31" fmla="*/ 38 h 96"/>
                <a:gd name="T32" fmla="*/ 10 w 25"/>
                <a:gd name="T33" fmla="*/ 49 h 96"/>
                <a:gd name="T34" fmla="*/ 12 w 25"/>
                <a:gd name="T35" fmla="*/ 72 h 96"/>
                <a:gd name="T36" fmla="*/ 25 w 25"/>
                <a:gd name="T37" fmla="*/ 96 h 96"/>
                <a:gd name="T38" fmla="*/ 19 w 25"/>
                <a:gd name="T3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96">
                  <a:moveTo>
                    <a:pt x="19" y="96"/>
                  </a:moveTo>
                  <a:lnTo>
                    <a:pt x="10" y="85"/>
                  </a:lnTo>
                  <a:lnTo>
                    <a:pt x="6" y="75"/>
                  </a:lnTo>
                  <a:lnTo>
                    <a:pt x="2" y="62"/>
                  </a:lnTo>
                  <a:lnTo>
                    <a:pt x="0" y="49"/>
                  </a:lnTo>
                  <a:lnTo>
                    <a:pt x="2" y="36"/>
                  </a:lnTo>
                  <a:lnTo>
                    <a:pt x="4" y="26"/>
                  </a:lnTo>
                  <a:lnTo>
                    <a:pt x="10" y="13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21" y="7"/>
                  </a:lnTo>
                  <a:lnTo>
                    <a:pt x="19" y="11"/>
                  </a:lnTo>
                  <a:lnTo>
                    <a:pt x="17" y="15"/>
                  </a:lnTo>
                  <a:lnTo>
                    <a:pt x="15" y="21"/>
                  </a:lnTo>
                  <a:lnTo>
                    <a:pt x="12" y="30"/>
                  </a:lnTo>
                  <a:lnTo>
                    <a:pt x="10" y="38"/>
                  </a:lnTo>
                  <a:lnTo>
                    <a:pt x="10" y="49"/>
                  </a:lnTo>
                  <a:lnTo>
                    <a:pt x="12" y="72"/>
                  </a:lnTo>
                  <a:lnTo>
                    <a:pt x="25" y="96"/>
                  </a:lnTo>
                  <a:lnTo>
                    <a:pt x="19" y="9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48" name="Freeform 312">
              <a:extLst>
                <a:ext uri="{FF2B5EF4-FFF2-40B4-BE49-F238E27FC236}">
                  <a16:creationId xmlns:a16="http://schemas.microsoft.com/office/drawing/2014/main" id="{62D9B9D8-C010-4078-AA37-61C48CF90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5" y="975"/>
              <a:ext cx="26" cy="73"/>
            </a:xfrm>
            <a:custGeom>
              <a:avLst/>
              <a:gdLst>
                <a:gd name="T0" fmla="*/ 26 w 26"/>
                <a:gd name="T1" fmla="*/ 73 h 73"/>
                <a:gd name="T2" fmla="*/ 17 w 26"/>
                <a:gd name="T3" fmla="*/ 73 h 73"/>
                <a:gd name="T4" fmla="*/ 17 w 26"/>
                <a:gd name="T5" fmla="*/ 15 h 73"/>
                <a:gd name="T6" fmla="*/ 13 w 26"/>
                <a:gd name="T7" fmla="*/ 19 h 73"/>
                <a:gd name="T8" fmla="*/ 9 w 26"/>
                <a:gd name="T9" fmla="*/ 22 h 73"/>
                <a:gd name="T10" fmla="*/ 4 w 26"/>
                <a:gd name="T11" fmla="*/ 24 h 73"/>
                <a:gd name="T12" fmla="*/ 0 w 26"/>
                <a:gd name="T13" fmla="*/ 26 h 73"/>
                <a:gd name="T14" fmla="*/ 0 w 26"/>
                <a:gd name="T15" fmla="*/ 17 h 73"/>
                <a:gd name="T16" fmla="*/ 6 w 26"/>
                <a:gd name="T17" fmla="*/ 13 h 73"/>
                <a:gd name="T18" fmla="*/ 13 w 26"/>
                <a:gd name="T19" fmla="*/ 9 h 73"/>
                <a:gd name="T20" fmla="*/ 17 w 26"/>
                <a:gd name="T21" fmla="*/ 5 h 73"/>
                <a:gd name="T22" fmla="*/ 19 w 26"/>
                <a:gd name="T23" fmla="*/ 0 h 73"/>
                <a:gd name="T24" fmla="*/ 26 w 26"/>
                <a:gd name="T25" fmla="*/ 0 h 73"/>
                <a:gd name="T26" fmla="*/ 26 w 26"/>
                <a:gd name="T2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73">
                  <a:moveTo>
                    <a:pt x="26" y="73"/>
                  </a:moveTo>
                  <a:lnTo>
                    <a:pt x="17" y="73"/>
                  </a:lnTo>
                  <a:lnTo>
                    <a:pt x="17" y="15"/>
                  </a:lnTo>
                  <a:lnTo>
                    <a:pt x="13" y="19"/>
                  </a:lnTo>
                  <a:lnTo>
                    <a:pt x="9" y="22"/>
                  </a:lnTo>
                  <a:lnTo>
                    <a:pt x="4" y="24"/>
                  </a:lnTo>
                  <a:lnTo>
                    <a:pt x="0" y="26"/>
                  </a:lnTo>
                  <a:lnTo>
                    <a:pt x="0" y="17"/>
                  </a:lnTo>
                  <a:lnTo>
                    <a:pt x="6" y="13"/>
                  </a:lnTo>
                  <a:lnTo>
                    <a:pt x="13" y="9"/>
                  </a:lnTo>
                  <a:lnTo>
                    <a:pt x="17" y="5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26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49" name="Freeform 313">
              <a:extLst>
                <a:ext uri="{FF2B5EF4-FFF2-40B4-BE49-F238E27FC236}">
                  <a16:creationId xmlns:a16="http://schemas.microsoft.com/office/drawing/2014/main" id="{025BAAD3-0557-4E1D-B20F-670FB216F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4" y="975"/>
              <a:ext cx="25" cy="73"/>
            </a:xfrm>
            <a:custGeom>
              <a:avLst/>
              <a:gdLst>
                <a:gd name="T0" fmla="*/ 25 w 25"/>
                <a:gd name="T1" fmla="*/ 73 h 73"/>
                <a:gd name="T2" fmla="*/ 17 w 25"/>
                <a:gd name="T3" fmla="*/ 73 h 73"/>
                <a:gd name="T4" fmla="*/ 17 w 25"/>
                <a:gd name="T5" fmla="*/ 15 h 73"/>
                <a:gd name="T6" fmla="*/ 13 w 25"/>
                <a:gd name="T7" fmla="*/ 19 h 73"/>
                <a:gd name="T8" fmla="*/ 8 w 25"/>
                <a:gd name="T9" fmla="*/ 22 h 73"/>
                <a:gd name="T10" fmla="*/ 4 w 25"/>
                <a:gd name="T11" fmla="*/ 24 h 73"/>
                <a:gd name="T12" fmla="*/ 0 w 25"/>
                <a:gd name="T13" fmla="*/ 26 h 73"/>
                <a:gd name="T14" fmla="*/ 0 w 25"/>
                <a:gd name="T15" fmla="*/ 17 h 73"/>
                <a:gd name="T16" fmla="*/ 6 w 25"/>
                <a:gd name="T17" fmla="*/ 13 h 73"/>
                <a:gd name="T18" fmla="*/ 13 w 25"/>
                <a:gd name="T19" fmla="*/ 9 h 73"/>
                <a:gd name="T20" fmla="*/ 17 w 25"/>
                <a:gd name="T21" fmla="*/ 5 h 73"/>
                <a:gd name="T22" fmla="*/ 21 w 25"/>
                <a:gd name="T23" fmla="*/ 0 h 73"/>
                <a:gd name="T24" fmla="*/ 25 w 25"/>
                <a:gd name="T25" fmla="*/ 0 h 73"/>
                <a:gd name="T26" fmla="*/ 25 w 25"/>
                <a:gd name="T2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73">
                  <a:moveTo>
                    <a:pt x="25" y="73"/>
                  </a:moveTo>
                  <a:lnTo>
                    <a:pt x="17" y="73"/>
                  </a:lnTo>
                  <a:lnTo>
                    <a:pt x="17" y="15"/>
                  </a:lnTo>
                  <a:lnTo>
                    <a:pt x="13" y="19"/>
                  </a:lnTo>
                  <a:lnTo>
                    <a:pt x="8" y="22"/>
                  </a:lnTo>
                  <a:lnTo>
                    <a:pt x="4" y="24"/>
                  </a:lnTo>
                  <a:lnTo>
                    <a:pt x="0" y="26"/>
                  </a:lnTo>
                  <a:lnTo>
                    <a:pt x="0" y="17"/>
                  </a:lnTo>
                  <a:lnTo>
                    <a:pt x="6" y="13"/>
                  </a:lnTo>
                  <a:lnTo>
                    <a:pt x="13" y="9"/>
                  </a:lnTo>
                  <a:lnTo>
                    <a:pt x="17" y="5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5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50" name="Freeform 314">
              <a:extLst>
                <a:ext uri="{FF2B5EF4-FFF2-40B4-BE49-F238E27FC236}">
                  <a16:creationId xmlns:a16="http://schemas.microsoft.com/office/drawing/2014/main" id="{C73825B0-973E-4174-9ADF-E57BE1D23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5" y="994"/>
              <a:ext cx="70" cy="54"/>
            </a:xfrm>
            <a:custGeom>
              <a:avLst/>
              <a:gdLst>
                <a:gd name="T0" fmla="*/ 0 w 70"/>
                <a:gd name="T1" fmla="*/ 54 h 54"/>
                <a:gd name="T2" fmla="*/ 0 w 70"/>
                <a:gd name="T3" fmla="*/ 0 h 54"/>
                <a:gd name="T4" fmla="*/ 6 w 70"/>
                <a:gd name="T5" fmla="*/ 0 h 54"/>
                <a:gd name="T6" fmla="*/ 6 w 70"/>
                <a:gd name="T7" fmla="*/ 9 h 54"/>
                <a:gd name="T8" fmla="*/ 10 w 70"/>
                <a:gd name="T9" fmla="*/ 5 h 54"/>
                <a:gd name="T10" fmla="*/ 14 w 70"/>
                <a:gd name="T11" fmla="*/ 3 h 54"/>
                <a:gd name="T12" fmla="*/ 19 w 70"/>
                <a:gd name="T13" fmla="*/ 0 h 54"/>
                <a:gd name="T14" fmla="*/ 23 w 70"/>
                <a:gd name="T15" fmla="*/ 0 h 54"/>
                <a:gd name="T16" fmla="*/ 29 w 70"/>
                <a:gd name="T17" fmla="*/ 0 h 54"/>
                <a:gd name="T18" fmla="*/ 34 w 70"/>
                <a:gd name="T19" fmla="*/ 3 h 54"/>
                <a:gd name="T20" fmla="*/ 36 w 70"/>
                <a:gd name="T21" fmla="*/ 5 h 54"/>
                <a:gd name="T22" fmla="*/ 38 w 70"/>
                <a:gd name="T23" fmla="*/ 9 h 54"/>
                <a:gd name="T24" fmla="*/ 42 w 70"/>
                <a:gd name="T25" fmla="*/ 5 h 54"/>
                <a:gd name="T26" fmla="*/ 48 w 70"/>
                <a:gd name="T27" fmla="*/ 0 h 54"/>
                <a:gd name="T28" fmla="*/ 55 w 70"/>
                <a:gd name="T29" fmla="*/ 0 h 54"/>
                <a:gd name="T30" fmla="*/ 61 w 70"/>
                <a:gd name="T31" fmla="*/ 0 h 54"/>
                <a:gd name="T32" fmla="*/ 65 w 70"/>
                <a:gd name="T33" fmla="*/ 5 h 54"/>
                <a:gd name="T34" fmla="*/ 70 w 70"/>
                <a:gd name="T35" fmla="*/ 7 h 54"/>
                <a:gd name="T36" fmla="*/ 70 w 70"/>
                <a:gd name="T37" fmla="*/ 11 h 54"/>
                <a:gd name="T38" fmla="*/ 70 w 70"/>
                <a:gd name="T39" fmla="*/ 17 h 54"/>
                <a:gd name="T40" fmla="*/ 70 w 70"/>
                <a:gd name="T41" fmla="*/ 54 h 54"/>
                <a:gd name="T42" fmla="*/ 61 w 70"/>
                <a:gd name="T43" fmla="*/ 54 h 54"/>
                <a:gd name="T44" fmla="*/ 61 w 70"/>
                <a:gd name="T45" fmla="*/ 20 h 54"/>
                <a:gd name="T46" fmla="*/ 61 w 70"/>
                <a:gd name="T47" fmla="*/ 15 h 54"/>
                <a:gd name="T48" fmla="*/ 61 w 70"/>
                <a:gd name="T49" fmla="*/ 13 h 54"/>
                <a:gd name="T50" fmla="*/ 59 w 70"/>
                <a:gd name="T51" fmla="*/ 11 h 54"/>
                <a:gd name="T52" fmla="*/ 57 w 70"/>
                <a:gd name="T53" fmla="*/ 9 h 54"/>
                <a:gd name="T54" fmla="*/ 55 w 70"/>
                <a:gd name="T55" fmla="*/ 7 h 54"/>
                <a:gd name="T56" fmla="*/ 53 w 70"/>
                <a:gd name="T57" fmla="*/ 7 h 54"/>
                <a:gd name="T58" fmla="*/ 46 w 70"/>
                <a:gd name="T59" fmla="*/ 9 h 54"/>
                <a:gd name="T60" fmla="*/ 42 w 70"/>
                <a:gd name="T61" fmla="*/ 11 h 54"/>
                <a:gd name="T62" fmla="*/ 40 w 70"/>
                <a:gd name="T63" fmla="*/ 15 h 54"/>
                <a:gd name="T64" fmla="*/ 40 w 70"/>
                <a:gd name="T65" fmla="*/ 24 h 54"/>
                <a:gd name="T66" fmla="*/ 40 w 70"/>
                <a:gd name="T67" fmla="*/ 54 h 54"/>
                <a:gd name="T68" fmla="*/ 29 w 70"/>
                <a:gd name="T69" fmla="*/ 54 h 54"/>
                <a:gd name="T70" fmla="*/ 29 w 70"/>
                <a:gd name="T71" fmla="*/ 20 h 54"/>
                <a:gd name="T72" fmla="*/ 29 w 70"/>
                <a:gd name="T73" fmla="*/ 13 h 54"/>
                <a:gd name="T74" fmla="*/ 27 w 70"/>
                <a:gd name="T75" fmla="*/ 11 h 54"/>
                <a:gd name="T76" fmla="*/ 25 w 70"/>
                <a:gd name="T77" fmla="*/ 9 h 54"/>
                <a:gd name="T78" fmla="*/ 21 w 70"/>
                <a:gd name="T79" fmla="*/ 7 h 54"/>
                <a:gd name="T80" fmla="*/ 17 w 70"/>
                <a:gd name="T81" fmla="*/ 9 h 54"/>
                <a:gd name="T82" fmla="*/ 14 w 70"/>
                <a:gd name="T83" fmla="*/ 9 h 54"/>
                <a:gd name="T84" fmla="*/ 10 w 70"/>
                <a:gd name="T85" fmla="*/ 11 h 54"/>
                <a:gd name="T86" fmla="*/ 10 w 70"/>
                <a:gd name="T87" fmla="*/ 15 h 54"/>
                <a:gd name="T88" fmla="*/ 8 w 70"/>
                <a:gd name="T89" fmla="*/ 20 h 54"/>
                <a:gd name="T90" fmla="*/ 8 w 70"/>
                <a:gd name="T91" fmla="*/ 26 h 54"/>
                <a:gd name="T92" fmla="*/ 8 w 70"/>
                <a:gd name="T93" fmla="*/ 54 h 54"/>
                <a:gd name="T94" fmla="*/ 0 w 70"/>
                <a:gd name="T9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0" h="54">
                  <a:moveTo>
                    <a:pt x="0" y="54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9"/>
                  </a:lnTo>
                  <a:lnTo>
                    <a:pt x="10" y="5"/>
                  </a:lnTo>
                  <a:lnTo>
                    <a:pt x="14" y="3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4" y="3"/>
                  </a:lnTo>
                  <a:lnTo>
                    <a:pt x="36" y="5"/>
                  </a:lnTo>
                  <a:lnTo>
                    <a:pt x="38" y="9"/>
                  </a:lnTo>
                  <a:lnTo>
                    <a:pt x="42" y="5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61" y="0"/>
                  </a:lnTo>
                  <a:lnTo>
                    <a:pt x="65" y="5"/>
                  </a:lnTo>
                  <a:lnTo>
                    <a:pt x="70" y="7"/>
                  </a:lnTo>
                  <a:lnTo>
                    <a:pt x="70" y="11"/>
                  </a:lnTo>
                  <a:lnTo>
                    <a:pt x="70" y="17"/>
                  </a:lnTo>
                  <a:lnTo>
                    <a:pt x="70" y="54"/>
                  </a:lnTo>
                  <a:lnTo>
                    <a:pt x="61" y="54"/>
                  </a:lnTo>
                  <a:lnTo>
                    <a:pt x="61" y="20"/>
                  </a:lnTo>
                  <a:lnTo>
                    <a:pt x="61" y="15"/>
                  </a:lnTo>
                  <a:lnTo>
                    <a:pt x="61" y="13"/>
                  </a:lnTo>
                  <a:lnTo>
                    <a:pt x="59" y="11"/>
                  </a:lnTo>
                  <a:lnTo>
                    <a:pt x="57" y="9"/>
                  </a:lnTo>
                  <a:lnTo>
                    <a:pt x="55" y="7"/>
                  </a:lnTo>
                  <a:lnTo>
                    <a:pt x="53" y="7"/>
                  </a:lnTo>
                  <a:lnTo>
                    <a:pt x="46" y="9"/>
                  </a:lnTo>
                  <a:lnTo>
                    <a:pt x="42" y="11"/>
                  </a:lnTo>
                  <a:lnTo>
                    <a:pt x="40" y="15"/>
                  </a:lnTo>
                  <a:lnTo>
                    <a:pt x="40" y="24"/>
                  </a:lnTo>
                  <a:lnTo>
                    <a:pt x="40" y="54"/>
                  </a:lnTo>
                  <a:lnTo>
                    <a:pt x="29" y="54"/>
                  </a:lnTo>
                  <a:lnTo>
                    <a:pt x="29" y="20"/>
                  </a:lnTo>
                  <a:lnTo>
                    <a:pt x="29" y="13"/>
                  </a:lnTo>
                  <a:lnTo>
                    <a:pt x="27" y="11"/>
                  </a:lnTo>
                  <a:lnTo>
                    <a:pt x="25" y="9"/>
                  </a:lnTo>
                  <a:lnTo>
                    <a:pt x="21" y="7"/>
                  </a:lnTo>
                  <a:lnTo>
                    <a:pt x="17" y="9"/>
                  </a:lnTo>
                  <a:lnTo>
                    <a:pt x="14" y="9"/>
                  </a:lnTo>
                  <a:lnTo>
                    <a:pt x="10" y="11"/>
                  </a:lnTo>
                  <a:lnTo>
                    <a:pt x="10" y="15"/>
                  </a:lnTo>
                  <a:lnTo>
                    <a:pt x="8" y="20"/>
                  </a:lnTo>
                  <a:lnTo>
                    <a:pt x="8" y="26"/>
                  </a:lnTo>
                  <a:lnTo>
                    <a:pt x="8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51" name="Freeform 315">
              <a:extLst>
                <a:ext uri="{FF2B5EF4-FFF2-40B4-BE49-F238E27FC236}">
                  <a16:creationId xmlns:a16="http://schemas.microsoft.com/office/drawing/2014/main" id="{AFC979FA-3131-4E4C-A2B3-6E5C25884B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0" y="994"/>
              <a:ext cx="44" cy="75"/>
            </a:xfrm>
            <a:custGeom>
              <a:avLst/>
              <a:gdLst>
                <a:gd name="T0" fmla="*/ 0 w 44"/>
                <a:gd name="T1" fmla="*/ 75 h 75"/>
                <a:gd name="T2" fmla="*/ 0 w 44"/>
                <a:gd name="T3" fmla="*/ 0 h 75"/>
                <a:gd name="T4" fmla="*/ 6 w 44"/>
                <a:gd name="T5" fmla="*/ 0 h 75"/>
                <a:gd name="T6" fmla="*/ 6 w 44"/>
                <a:gd name="T7" fmla="*/ 7 h 75"/>
                <a:gd name="T8" fmla="*/ 10 w 44"/>
                <a:gd name="T9" fmla="*/ 5 h 75"/>
                <a:gd name="T10" fmla="*/ 14 w 44"/>
                <a:gd name="T11" fmla="*/ 3 h 75"/>
                <a:gd name="T12" fmla="*/ 17 w 44"/>
                <a:gd name="T13" fmla="*/ 0 h 75"/>
                <a:gd name="T14" fmla="*/ 23 w 44"/>
                <a:gd name="T15" fmla="*/ 0 h 75"/>
                <a:gd name="T16" fmla="*/ 29 w 44"/>
                <a:gd name="T17" fmla="*/ 0 h 75"/>
                <a:gd name="T18" fmla="*/ 34 w 44"/>
                <a:gd name="T19" fmla="*/ 3 h 75"/>
                <a:gd name="T20" fmla="*/ 38 w 44"/>
                <a:gd name="T21" fmla="*/ 7 h 75"/>
                <a:gd name="T22" fmla="*/ 42 w 44"/>
                <a:gd name="T23" fmla="*/ 13 h 75"/>
                <a:gd name="T24" fmla="*/ 44 w 44"/>
                <a:gd name="T25" fmla="*/ 20 h 75"/>
                <a:gd name="T26" fmla="*/ 44 w 44"/>
                <a:gd name="T27" fmla="*/ 26 h 75"/>
                <a:gd name="T28" fmla="*/ 44 w 44"/>
                <a:gd name="T29" fmla="*/ 34 h 75"/>
                <a:gd name="T30" fmla="*/ 42 w 44"/>
                <a:gd name="T31" fmla="*/ 41 h 75"/>
                <a:gd name="T32" fmla="*/ 38 w 44"/>
                <a:gd name="T33" fmla="*/ 47 h 75"/>
                <a:gd name="T34" fmla="*/ 34 w 44"/>
                <a:gd name="T35" fmla="*/ 51 h 75"/>
                <a:gd name="T36" fmla="*/ 27 w 44"/>
                <a:gd name="T37" fmla="*/ 54 h 75"/>
                <a:gd name="T38" fmla="*/ 21 w 44"/>
                <a:gd name="T39" fmla="*/ 56 h 75"/>
                <a:gd name="T40" fmla="*/ 17 w 44"/>
                <a:gd name="T41" fmla="*/ 54 h 75"/>
                <a:gd name="T42" fmla="*/ 14 w 44"/>
                <a:gd name="T43" fmla="*/ 54 h 75"/>
                <a:gd name="T44" fmla="*/ 10 w 44"/>
                <a:gd name="T45" fmla="*/ 51 h 75"/>
                <a:gd name="T46" fmla="*/ 8 w 44"/>
                <a:gd name="T47" fmla="*/ 47 h 75"/>
                <a:gd name="T48" fmla="*/ 8 w 44"/>
                <a:gd name="T49" fmla="*/ 75 h 75"/>
                <a:gd name="T50" fmla="*/ 0 w 44"/>
                <a:gd name="T51" fmla="*/ 75 h 75"/>
                <a:gd name="T52" fmla="*/ 6 w 44"/>
                <a:gd name="T53" fmla="*/ 28 h 75"/>
                <a:gd name="T54" fmla="*/ 8 w 44"/>
                <a:gd name="T55" fmla="*/ 34 h 75"/>
                <a:gd name="T56" fmla="*/ 8 w 44"/>
                <a:gd name="T57" fmla="*/ 39 h 75"/>
                <a:gd name="T58" fmla="*/ 10 w 44"/>
                <a:gd name="T59" fmla="*/ 43 h 75"/>
                <a:gd name="T60" fmla="*/ 17 w 44"/>
                <a:gd name="T61" fmla="*/ 47 h 75"/>
                <a:gd name="T62" fmla="*/ 21 w 44"/>
                <a:gd name="T63" fmla="*/ 47 h 75"/>
                <a:gd name="T64" fmla="*/ 27 w 44"/>
                <a:gd name="T65" fmla="*/ 47 h 75"/>
                <a:gd name="T66" fmla="*/ 31 w 44"/>
                <a:gd name="T67" fmla="*/ 43 h 75"/>
                <a:gd name="T68" fmla="*/ 34 w 44"/>
                <a:gd name="T69" fmla="*/ 39 h 75"/>
                <a:gd name="T70" fmla="*/ 36 w 44"/>
                <a:gd name="T71" fmla="*/ 32 h 75"/>
                <a:gd name="T72" fmla="*/ 36 w 44"/>
                <a:gd name="T73" fmla="*/ 26 h 75"/>
                <a:gd name="T74" fmla="*/ 36 w 44"/>
                <a:gd name="T75" fmla="*/ 22 h 75"/>
                <a:gd name="T76" fmla="*/ 34 w 44"/>
                <a:gd name="T77" fmla="*/ 15 h 75"/>
                <a:gd name="T78" fmla="*/ 31 w 44"/>
                <a:gd name="T79" fmla="*/ 11 h 75"/>
                <a:gd name="T80" fmla="*/ 27 w 44"/>
                <a:gd name="T81" fmla="*/ 9 h 75"/>
                <a:gd name="T82" fmla="*/ 21 w 44"/>
                <a:gd name="T83" fmla="*/ 7 h 75"/>
                <a:gd name="T84" fmla="*/ 17 w 44"/>
                <a:gd name="T85" fmla="*/ 9 h 75"/>
                <a:gd name="T86" fmla="*/ 12 w 44"/>
                <a:gd name="T87" fmla="*/ 11 h 75"/>
                <a:gd name="T88" fmla="*/ 8 w 44"/>
                <a:gd name="T89" fmla="*/ 15 h 75"/>
                <a:gd name="T90" fmla="*/ 8 w 44"/>
                <a:gd name="T91" fmla="*/ 22 h 75"/>
                <a:gd name="T92" fmla="*/ 6 w 44"/>
                <a:gd name="T93" fmla="*/ 2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4" h="75">
                  <a:moveTo>
                    <a:pt x="0" y="7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10" y="5"/>
                  </a:lnTo>
                  <a:lnTo>
                    <a:pt x="14" y="3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4" y="3"/>
                  </a:lnTo>
                  <a:lnTo>
                    <a:pt x="38" y="7"/>
                  </a:lnTo>
                  <a:lnTo>
                    <a:pt x="42" y="13"/>
                  </a:lnTo>
                  <a:lnTo>
                    <a:pt x="44" y="20"/>
                  </a:lnTo>
                  <a:lnTo>
                    <a:pt x="44" y="26"/>
                  </a:lnTo>
                  <a:lnTo>
                    <a:pt x="44" y="34"/>
                  </a:lnTo>
                  <a:lnTo>
                    <a:pt x="42" y="41"/>
                  </a:lnTo>
                  <a:lnTo>
                    <a:pt x="38" y="47"/>
                  </a:lnTo>
                  <a:lnTo>
                    <a:pt x="34" y="51"/>
                  </a:lnTo>
                  <a:lnTo>
                    <a:pt x="27" y="54"/>
                  </a:lnTo>
                  <a:lnTo>
                    <a:pt x="21" y="56"/>
                  </a:lnTo>
                  <a:lnTo>
                    <a:pt x="17" y="54"/>
                  </a:lnTo>
                  <a:lnTo>
                    <a:pt x="14" y="54"/>
                  </a:lnTo>
                  <a:lnTo>
                    <a:pt x="10" y="51"/>
                  </a:lnTo>
                  <a:lnTo>
                    <a:pt x="8" y="47"/>
                  </a:lnTo>
                  <a:lnTo>
                    <a:pt x="8" y="75"/>
                  </a:lnTo>
                  <a:lnTo>
                    <a:pt x="0" y="75"/>
                  </a:lnTo>
                  <a:close/>
                  <a:moveTo>
                    <a:pt x="6" y="28"/>
                  </a:moveTo>
                  <a:lnTo>
                    <a:pt x="8" y="34"/>
                  </a:lnTo>
                  <a:lnTo>
                    <a:pt x="8" y="39"/>
                  </a:lnTo>
                  <a:lnTo>
                    <a:pt x="10" y="43"/>
                  </a:lnTo>
                  <a:lnTo>
                    <a:pt x="17" y="47"/>
                  </a:lnTo>
                  <a:lnTo>
                    <a:pt x="21" y="47"/>
                  </a:lnTo>
                  <a:lnTo>
                    <a:pt x="27" y="47"/>
                  </a:lnTo>
                  <a:lnTo>
                    <a:pt x="31" y="43"/>
                  </a:lnTo>
                  <a:lnTo>
                    <a:pt x="34" y="39"/>
                  </a:lnTo>
                  <a:lnTo>
                    <a:pt x="36" y="32"/>
                  </a:lnTo>
                  <a:lnTo>
                    <a:pt x="36" y="26"/>
                  </a:lnTo>
                  <a:lnTo>
                    <a:pt x="36" y="22"/>
                  </a:lnTo>
                  <a:lnTo>
                    <a:pt x="34" y="15"/>
                  </a:lnTo>
                  <a:lnTo>
                    <a:pt x="31" y="11"/>
                  </a:lnTo>
                  <a:lnTo>
                    <a:pt x="27" y="9"/>
                  </a:lnTo>
                  <a:lnTo>
                    <a:pt x="21" y="7"/>
                  </a:lnTo>
                  <a:lnTo>
                    <a:pt x="17" y="9"/>
                  </a:lnTo>
                  <a:lnTo>
                    <a:pt x="12" y="11"/>
                  </a:lnTo>
                  <a:lnTo>
                    <a:pt x="8" y="15"/>
                  </a:lnTo>
                  <a:lnTo>
                    <a:pt x="8" y="22"/>
                  </a:lnTo>
                  <a:lnTo>
                    <a:pt x="6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52" name="Freeform 316">
              <a:extLst>
                <a:ext uri="{FF2B5EF4-FFF2-40B4-BE49-F238E27FC236}">
                  <a16:creationId xmlns:a16="http://schemas.microsoft.com/office/drawing/2014/main" id="{E8994F1F-6B61-4DFA-9DBC-75BEA929A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" y="975"/>
              <a:ext cx="44" cy="73"/>
            </a:xfrm>
            <a:custGeom>
              <a:avLst/>
              <a:gdLst>
                <a:gd name="T0" fmla="*/ 0 w 44"/>
                <a:gd name="T1" fmla="*/ 73 h 73"/>
                <a:gd name="T2" fmla="*/ 0 w 44"/>
                <a:gd name="T3" fmla="*/ 0 h 73"/>
                <a:gd name="T4" fmla="*/ 10 w 44"/>
                <a:gd name="T5" fmla="*/ 0 h 73"/>
                <a:gd name="T6" fmla="*/ 10 w 44"/>
                <a:gd name="T7" fmla="*/ 26 h 73"/>
                <a:gd name="T8" fmla="*/ 15 w 44"/>
                <a:gd name="T9" fmla="*/ 22 h 73"/>
                <a:gd name="T10" fmla="*/ 19 w 44"/>
                <a:gd name="T11" fmla="*/ 19 h 73"/>
                <a:gd name="T12" fmla="*/ 25 w 44"/>
                <a:gd name="T13" fmla="*/ 19 h 73"/>
                <a:gd name="T14" fmla="*/ 32 w 44"/>
                <a:gd name="T15" fmla="*/ 19 h 73"/>
                <a:gd name="T16" fmla="*/ 36 w 44"/>
                <a:gd name="T17" fmla="*/ 22 h 73"/>
                <a:gd name="T18" fmla="*/ 40 w 44"/>
                <a:gd name="T19" fmla="*/ 24 h 73"/>
                <a:gd name="T20" fmla="*/ 42 w 44"/>
                <a:gd name="T21" fmla="*/ 28 h 73"/>
                <a:gd name="T22" fmla="*/ 42 w 44"/>
                <a:gd name="T23" fmla="*/ 32 h 73"/>
                <a:gd name="T24" fmla="*/ 44 w 44"/>
                <a:gd name="T25" fmla="*/ 39 h 73"/>
                <a:gd name="T26" fmla="*/ 44 w 44"/>
                <a:gd name="T27" fmla="*/ 73 h 73"/>
                <a:gd name="T28" fmla="*/ 34 w 44"/>
                <a:gd name="T29" fmla="*/ 73 h 73"/>
                <a:gd name="T30" fmla="*/ 34 w 44"/>
                <a:gd name="T31" fmla="*/ 39 h 73"/>
                <a:gd name="T32" fmla="*/ 34 w 44"/>
                <a:gd name="T33" fmla="*/ 34 h 73"/>
                <a:gd name="T34" fmla="*/ 32 w 44"/>
                <a:gd name="T35" fmla="*/ 30 h 73"/>
                <a:gd name="T36" fmla="*/ 27 w 44"/>
                <a:gd name="T37" fmla="*/ 28 h 73"/>
                <a:gd name="T38" fmla="*/ 23 w 44"/>
                <a:gd name="T39" fmla="*/ 26 h 73"/>
                <a:gd name="T40" fmla="*/ 19 w 44"/>
                <a:gd name="T41" fmla="*/ 26 h 73"/>
                <a:gd name="T42" fmla="*/ 17 w 44"/>
                <a:gd name="T43" fmla="*/ 28 h 73"/>
                <a:gd name="T44" fmla="*/ 13 w 44"/>
                <a:gd name="T45" fmla="*/ 30 h 73"/>
                <a:gd name="T46" fmla="*/ 10 w 44"/>
                <a:gd name="T47" fmla="*/ 34 h 73"/>
                <a:gd name="T48" fmla="*/ 10 w 44"/>
                <a:gd name="T49" fmla="*/ 39 h 73"/>
                <a:gd name="T50" fmla="*/ 10 w 44"/>
                <a:gd name="T51" fmla="*/ 43 h 73"/>
                <a:gd name="T52" fmla="*/ 10 w 44"/>
                <a:gd name="T53" fmla="*/ 73 h 73"/>
                <a:gd name="T54" fmla="*/ 0 w 44"/>
                <a:gd name="T55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4" h="73">
                  <a:moveTo>
                    <a:pt x="0" y="73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26"/>
                  </a:lnTo>
                  <a:lnTo>
                    <a:pt x="15" y="22"/>
                  </a:lnTo>
                  <a:lnTo>
                    <a:pt x="19" y="19"/>
                  </a:lnTo>
                  <a:lnTo>
                    <a:pt x="25" y="19"/>
                  </a:lnTo>
                  <a:lnTo>
                    <a:pt x="32" y="19"/>
                  </a:lnTo>
                  <a:lnTo>
                    <a:pt x="36" y="22"/>
                  </a:lnTo>
                  <a:lnTo>
                    <a:pt x="40" y="24"/>
                  </a:lnTo>
                  <a:lnTo>
                    <a:pt x="42" y="28"/>
                  </a:lnTo>
                  <a:lnTo>
                    <a:pt x="42" y="32"/>
                  </a:lnTo>
                  <a:lnTo>
                    <a:pt x="44" y="39"/>
                  </a:lnTo>
                  <a:lnTo>
                    <a:pt x="44" y="73"/>
                  </a:lnTo>
                  <a:lnTo>
                    <a:pt x="34" y="73"/>
                  </a:lnTo>
                  <a:lnTo>
                    <a:pt x="34" y="39"/>
                  </a:lnTo>
                  <a:lnTo>
                    <a:pt x="34" y="34"/>
                  </a:lnTo>
                  <a:lnTo>
                    <a:pt x="32" y="30"/>
                  </a:lnTo>
                  <a:lnTo>
                    <a:pt x="27" y="28"/>
                  </a:lnTo>
                  <a:lnTo>
                    <a:pt x="23" y="26"/>
                  </a:lnTo>
                  <a:lnTo>
                    <a:pt x="19" y="26"/>
                  </a:lnTo>
                  <a:lnTo>
                    <a:pt x="17" y="28"/>
                  </a:lnTo>
                  <a:lnTo>
                    <a:pt x="13" y="30"/>
                  </a:lnTo>
                  <a:lnTo>
                    <a:pt x="10" y="34"/>
                  </a:lnTo>
                  <a:lnTo>
                    <a:pt x="10" y="39"/>
                  </a:lnTo>
                  <a:lnTo>
                    <a:pt x="10" y="43"/>
                  </a:lnTo>
                  <a:lnTo>
                    <a:pt x="10" y="73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53" name="Freeform 317">
              <a:extLst>
                <a:ext uri="{FF2B5EF4-FFF2-40B4-BE49-F238E27FC236}">
                  <a16:creationId xmlns:a16="http://schemas.microsoft.com/office/drawing/2014/main" id="{1DEC87E6-258A-460F-B389-2F966D9B9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" y="973"/>
              <a:ext cx="23" cy="96"/>
            </a:xfrm>
            <a:custGeom>
              <a:avLst/>
              <a:gdLst>
                <a:gd name="T0" fmla="*/ 6 w 23"/>
                <a:gd name="T1" fmla="*/ 96 h 96"/>
                <a:gd name="T2" fmla="*/ 0 w 23"/>
                <a:gd name="T3" fmla="*/ 96 h 96"/>
                <a:gd name="T4" fmla="*/ 11 w 23"/>
                <a:gd name="T5" fmla="*/ 72 h 96"/>
                <a:gd name="T6" fmla="*/ 15 w 23"/>
                <a:gd name="T7" fmla="*/ 49 h 96"/>
                <a:gd name="T8" fmla="*/ 15 w 23"/>
                <a:gd name="T9" fmla="*/ 38 h 96"/>
                <a:gd name="T10" fmla="*/ 13 w 23"/>
                <a:gd name="T11" fmla="*/ 30 h 96"/>
                <a:gd name="T12" fmla="*/ 11 w 23"/>
                <a:gd name="T13" fmla="*/ 21 h 96"/>
                <a:gd name="T14" fmla="*/ 9 w 23"/>
                <a:gd name="T15" fmla="*/ 15 h 96"/>
                <a:gd name="T16" fmla="*/ 6 w 23"/>
                <a:gd name="T17" fmla="*/ 11 h 96"/>
                <a:gd name="T18" fmla="*/ 2 w 23"/>
                <a:gd name="T19" fmla="*/ 7 h 96"/>
                <a:gd name="T20" fmla="*/ 0 w 23"/>
                <a:gd name="T21" fmla="*/ 0 h 96"/>
                <a:gd name="T22" fmla="*/ 6 w 23"/>
                <a:gd name="T23" fmla="*/ 0 h 96"/>
                <a:gd name="T24" fmla="*/ 15 w 23"/>
                <a:gd name="T25" fmla="*/ 13 h 96"/>
                <a:gd name="T26" fmla="*/ 19 w 23"/>
                <a:gd name="T27" fmla="*/ 26 h 96"/>
                <a:gd name="T28" fmla="*/ 23 w 23"/>
                <a:gd name="T29" fmla="*/ 36 h 96"/>
                <a:gd name="T30" fmla="*/ 23 w 23"/>
                <a:gd name="T31" fmla="*/ 49 h 96"/>
                <a:gd name="T32" fmla="*/ 23 w 23"/>
                <a:gd name="T33" fmla="*/ 62 h 96"/>
                <a:gd name="T34" fmla="*/ 19 w 23"/>
                <a:gd name="T35" fmla="*/ 75 h 96"/>
                <a:gd name="T36" fmla="*/ 13 w 23"/>
                <a:gd name="T37" fmla="*/ 85 h 96"/>
                <a:gd name="T38" fmla="*/ 6 w 23"/>
                <a:gd name="T3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96">
                  <a:moveTo>
                    <a:pt x="6" y="96"/>
                  </a:moveTo>
                  <a:lnTo>
                    <a:pt x="0" y="96"/>
                  </a:lnTo>
                  <a:lnTo>
                    <a:pt x="11" y="72"/>
                  </a:lnTo>
                  <a:lnTo>
                    <a:pt x="15" y="49"/>
                  </a:lnTo>
                  <a:lnTo>
                    <a:pt x="15" y="38"/>
                  </a:lnTo>
                  <a:lnTo>
                    <a:pt x="13" y="30"/>
                  </a:lnTo>
                  <a:lnTo>
                    <a:pt x="11" y="21"/>
                  </a:lnTo>
                  <a:lnTo>
                    <a:pt x="9" y="15"/>
                  </a:lnTo>
                  <a:lnTo>
                    <a:pt x="6" y="11"/>
                  </a:lnTo>
                  <a:lnTo>
                    <a:pt x="2" y="7"/>
                  </a:lnTo>
                  <a:lnTo>
                    <a:pt x="0" y="0"/>
                  </a:lnTo>
                  <a:lnTo>
                    <a:pt x="6" y="0"/>
                  </a:lnTo>
                  <a:lnTo>
                    <a:pt x="15" y="13"/>
                  </a:lnTo>
                  <a:lnTo>
                    <a:pt x="19" y="26"/>
                  </a:lnTo>
                  <a:lnTo>
                    <a:pt x="23" y="36"/>
                  </a:lnTo>
                  <a:lnTo>
                    <a:pt x="23" y="49"/>
                  </a:lnTo>
                  <a:lnTo>
                    <a:pt x="23" y="62"/>
                  </a:lnTo>
                  <a:lnTo>
                    <a:pt x="19" y="75"/>
                  </a:lnTo>
                  <a:lnTo>
                    <a:pt x="13" y="85"/>
                  </a:lnTo>
                  <a:lnTo>
                    <a:pt x="6" y="9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54" name="Freeform 318">
              <a:extLst>
                <a:ext uri="{FF2B5EF4-FFF2-40B4-BE49-F238E27FC236}">
                  <a16:creationId xmlns:a16="http://schemas.microsoft.com/office/drawing/2014/main" id="{5A7B6A47-7612-44C7-8A8E-0D67D0257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" y="977"/>
              <a:ext cx="59" cy="51"/>
            </a:xfrm>
            <a:custGeom>
              <a:avLst/>
              <a:gdLst>
                <a:gd name="T0" fmla="*/ 0 w 59"/>
                <a:gd name="T1" fmla="*/ 51 h 51"/>
                <a:gd name="T2" fmla="*/ 59 w 59"/>
                <a:gd name="T3" fmla="*/ 51 h 51"/>
                <a:gd name="T4" fmla="*/ 30 w 59"/>
                <a:gd name="T5" fmla="*/ 0 h 51"/>
                <a:gd name="T6" fmla="*/ 0 w 59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51">
                  <a:moveTo>
                    <a:pt x="0" y="51"/>
                  </a:moveTo>
                  <a:lnTo>
                    <a:pt x="59" y="51"/>
                  </a:lnTo>
                  <a:lnTo>
                    <a:pt x="30" y="0"/>
                  </a:lnTo>
                  <a:lnTo>
                    <a:pt x="0" y="51"/>
                  </a:lnTo>
                </a:path>
              </a:pathLst>
            </a:custGeom>
            <a:noFill/>
            <a:ln w="6350">
              <a:solidFill>
                <a:srgbClr val="030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342" name="Group 406">
            <a:extLst>
              <a:ext uri="{FF2B5EF4-FFF2-40B4-BE49-F238E27FC236}">
                <a16:creationId xmlns:a16="http://schemas.microsoft.com/office/drawing/2014/main" id="{E88BA837-B8C9-4FF2-963B-F5907E9E500C}"/>
              </a:ext>
            </a:extLst>
          </p:cNvPr>
          <p:cNvGrpSpPr>
            <a:grpSpLocks/>
          </p:cNvGrpSpPr>
          <p:nvPr/>
        </p:nvGrpSpPr>
        <p:grpSpPr bwMode="auto">
          <a:xfrm>
            <a:off x="1463675" y="1743075"/>
            <a:ext cx="1436688" cy="152400"/>
            <a:chOff x="922" y="1098"/>
            <a:chExt cx="905" cy="96"/>
          </a:xfrm>
        </p:grpSpPr>
        <p:sp>
          <p:nvSpPr>
            <p:cNvPr id="40255" name="Freeform 319">
              <a:extLst>
                <a:ext uri="{FF2B5EF4-FFF2-40B4-BE49-F238E27FC236}">
                  <a16:creationId xmlns:a16="http://schemas.microsoft.com/office/drawing/2014/main" id="{15126E48-23D7-4185-BEEB-F1E68A2F4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" y="1098"/>
              <a:ext cx="49" cy="75"/>
            </a:xfrm>
            <a:custGeom>
              <a:avLst/>
              <a:gdLst>
                <a:gd name="T0" fmla="*/ 49 w 49"/>
                <a:gd name="T1" fmla="*/ 64 h 75"/>
                <a:gd name="T2" fmla="*/ 49 w 49"/>
                <a:gd name="T3" fmla="*/ 75 h 75"/>
                <a:gd name="T4" fmla="*/ 0 w 49"/>
                <a:gd name="T5" fmla="*/ 75 h 75"/>
                <a:gd name="T6" fmla="*/ 0 w 49"/>
                <a:gd name="T7" fmla="*/ 71 h 75"/>
                <a:gd name="T8" fmla="*/ 2 w 49"/>
                <a:gd name="T9" fmla="*/ 68 h 75"/>
                <a:gd name="T10" fmla="*/ 4 w 49"/>
                <a:gd name="T11" fmla="*/ 62 h 75"/>
                <a:gd name="T12" fmla="*/ 8 w 49"/>
                <a:gd name="T13" fmla="*/ 58 h 75"/>
                <a:gd name="T14" fmla="*/ 13 w 49"/>
                <a:gd name="T15" fmla="*/ 54 h 75"/>
                <a:gd name="T16" fmla="*/ 19 w 49"/>
                <a:gd name="T17" fmla="*/ 47 h 75"/>
                <a:gd name="T18" fmla="*/ 25 w 49"/>
                <a:gd name="T19" fmla="*/ 41 h 75"/>
                <a:gd name="T20" fmla="*/ 32 w 49"/>
                <a:gd name="T21" fmla="*/ 37 h 75"/>
                <a:gd name="T22" fmla="*/ 36 w 49"/>
                <a:gd name="T23" fmla="*/ 32 h 75"/>
                <a:gd name="T24" fmla="*/ 38 w 49"/>
                <a:gd name="T25" fmla="*/ 26 h 75"/>
                <a:gd name="T26" fmla="*/ 40 w 49"/>
                <a:gd name="T27" fmla="*/ 20 h 75"/>
                <a:gd name="T28" fmla="*/ 38 w 49"/>
                <a:gd name="T29" fmla="*/ 15 h 75"/>
                <a:gd name="T30" fmla="*/ 36 w 49"/>
                <a:gd name="T31" fmla="*/ 11 h 75"/>
                <a:gd name="T32" fmla="*/ 32 w 49"/>
                <a:gd name="T33" fmla="*/ 9 h 75"/>
                <a:gd name="T34" fmla="*/ 25 w 49"/>
                <a:gd name="T35" fmla="*/ 9 h 75"/>
                <a:gd name="T36" fmla="*/ 19 w 49"/>
                <a:gd name="T37" fmla="*/ 9 h 75"/>
                <a:gd name="T38" fmla="*/ 15 w 49"/>
                <a:gd name="T39" fmla="*/ 11 h 75"/>
                <a:gd name="T40" fmla="*/ 13 w 49"/>
                <a:gd name="T41" fmla="*/ 17 h 75"/>
                <a:gd name="T42" fmla="*/ 11 w 49"/>
                <a:gd name="T43" fmla="*/ 22 h 75"/>
                <a:gd name="T44" fmla="*/ 2 w 49"/>
                <a:gd name="T45" fmla="*/ 22 h 75"/>
                <a:gd name="T46" fmla="*/ 4 w 49"/>
                <a:gd name="T47" fmla="*/ 15 h 75"/>
                <a:gd name="T48" fmla="*/ 6 w 49"/>
                <a:gd name="T49" fmla="*/ 11 h 75"/>
                <a:gd name="T50" fmla="*/ 8 w 49"/>
                <a:gd name="T51" fmla="*/ 7 h 75"/>
                <a:gd name="T52" fmla="*/ 15 w 49"/>
                <a:gd name="T53" fmla="*/ 3 h 75"/>
                <a:gd name="T54" fmla="*/ 19 w 49"/>
                <a:gd name="T55" fmla="*/ 0 h 75"/>
                <a:gd name="T56" fmla="*/ 25 w 49"/>
                <a:gd name="T57" fmla="*/ 0 h 75"/>
                <a:gd name="T58" fmla="*/ 32 w 49"/>
                <a:gd name="T59" fmla="*/ 0 h 75"/>
                <a:gd name="T60" fmla="*/ 38 w 49"/>
                <a:gd name="T61" fmla="*/ 3 h 75"/>
                <a:gd name="T62" fmla="*/ 42 w 49"/>
                <a:gd name="T63" fmla="*/ 7 h 75"/>
                <a:gd name="T64" fmla="*/ 47 w 49"/>
                <a:gd name="T65" fmla="*/ 11 h 75"/>
                <a:gd name="T66" fmla="*/ 49 w 49"/>
                <a:gd name="T67" fmla="*/ 15 h 75"/>
                <a:gd name="T68" fmla="*/ 49 w 49"/>
                <a:gd name="T69" fmla="*/ 22 h 75"/>
                <a:gd name="T70" fmla="*/ 49 w 49"/>
                <a:gd name="T71" fmla="*/ 26 h 75"/>
                <a:gd name="T72" fmla="*/ 47 w 49"/>
                <a:gd name="T73" fmla="*/ 30 h 75"/>
                <a:gd name="T74" fmla="*/ 45 w 49"/>
                <a:gd name="T75" fmla="*/ 34 h 75"/>
                <a:gd name="T76" fmla="*/ 40 w 49"/>
                <a:gd name="T77" fmla="*/ 39 h 75"/>
                <a:gd name="T78" fmla="*/ 38 w 49"/>
                <a:gd name="T79" fmla="*/ 41 h 75"/>
                <a:gd name="T80" fmla="*/ 34 w 49"/>
                <a:gd name="T81" fmla="*/ 45 h 75"/>
                <a:gd name="T82" fmla="*/ 28 w 49"/>
                <a:gd name="T83" fmla="*/ 51 h 75"/>
                <a:gd name="T84" fmla="*/ 23 w 49"/>
                <a:gd name="T85" fmla="*/ 56 h 75"/>
                <a:gd name="T86" fmla="*/ 19 w 49"/>
                <a:gd name="T87" fmla="*/ 58 h 75"/>
                <a:gd name="T88" fmla="*/ 17 w 49"/>
                <a:gd name="T89" fmla="*/ 60 h 75"/>
                <a:gd name="T90" fmla="*/ 15 w 49"/>
                <a:gd name="T91" fmla="*/ 62 h 75"/>
                <a:gd name="T92" fmla="*/ 13 w 49"/>
                <a:gd name="T93" fmla="*/ 64 h 75"/>
                <a:gd name="T94" fmla="*/ 49 w 49"/>
                <a:gd name="T95" fmla="*/ 6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9" h="75">
                  <a:moveTo>
                    <a:pt x="49" y="64"/>
                  </a:moveTo>
                  <a:lnTo>
                    <a:pt x="49" y="75"/>
                  </a:lnTo>
                  <a:lnTo>
                    <a:pt x="0" y="75"/>
                  </a:lnTo>
                  <a:lnTo>
                    <a:pt x="0" y="71"/>
                  </a:lnTo>
                  <a:lnTo>
                    <a:pt x="2" y="68"/>
                  </a:lnTo>
                  <a:lnTo>
                    <a:pt x="4" y="62"/>
                  </a:lnTo>
                  <a:lnTo>
                    <a:pt x="8" y="58"/>
                  </a:lnTo>
                  <a:lnTo>
                    <a:pt x="13" y="54"/>
                  </a:lnTo>
                  <a:lnTo>
                    <a:pt x="19" y="47"/>
                  </a:lnTo>
                  <a:lnTo>
                    <a:pt x="25" y="41"/>
                  </a:lnTo>
                  <a:lnTo>
                    <a:pt x="32" y="37"/>
                  </a:lnTo>
                  <a:lnTo>
                    <a:pt x="36" y="32"/>
                  </a:lnTo>
                  <a:lnTo>
                    <a:pt x="38" y="26"/>
                  </a:lnTo>
                  <a:lnTo>
                    <a:pt x="40" y="20"/>
                  </a:lnTo>
                  <a:lnTo>
                    <a:pt x="38" y="15"/>
                  </a:lnTo>
                  <a:lnTo>
                    <a:pt x="36" y="11"/>
                  </a:lnTo>
                  <a:lnTo>
                    <a:pt x="32" y="9"/>
                  </a:lnTo>
                  <a:lnTo>
                    <a:pt x="25" y="9"/>
                  </a:lnTo>
                  <a:lnTo>
                    <a:pt x="19" y="9"/>
                  </a:lnTo>
                  <a:lnTo>
                    <a:pt x="15" y="11"/>
                  </a:lnTo>
                  <a:lnTo>
                    <a:pt x="13" y="17"/>
                  </a:lnTo>
                  <a:lnTo>
                    <a:pt x="11" y="22"/>
                  </a:lnTo>
                  <a:lnTo>
                    <a:pt x="2" y="22"/>
                  </a:lnTo>
                  <a:lnTo>
                    <a:pt x="4" y="15"/>
                  </a:lnTo>
                  <a:lnTo>
                    <a:pt x="6" y="11"/>
                  </a:lnTo>
                  <a:lnTo>
                    <a:pt x="8" y="7"/>
                  </a:lnTo>
                  <a:lnTo>
                    <a:pt x="15" y="3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38" y="3"/>
                  </a:lnTo>
                  <a:lnTo>
                    <a:pt x="42" y="7"/>
                  </a:lnTo>
                  <a:lnTo>
                    <a:pt x="47" y="11"/>
                  </a:lnTo>
                  <a:lnTo>
                    <a:pt x="49" y="15"/>
                  </a:lnTo>
                  <a:lnTo>
                    <a:pt x="49" y="22"/>
                  </a:lnTo>
                  <a:lnTo>
                    <a:pt x="49" y="26"/>
                  </a:lnTo>
                  <a:lnTo>
                    <a:pt x="47" y="30"/>
                  </a:lnTo>
                  <a:lnTo>
                    <a:pt x="45" y="34"/>
                  </a:lnTo>
                  <a:lnTo>
                    <a:pt x="40" y="39"/>
                  </a:lnTo>
                  <a:lnTo>
                    <a:pt x="38" y="41"/>
                  </a:lnTo>
                  <a:lnTo>
                    <a:pt x="34" y="45"/>
                  </a:lnTo>
                  <a:lnTo>
                    <a:pt x="28" y="51"/>
                  </a:lnTo>
                  <a:lnTo>
                    <a:pt x="23" y="56"/>
                  </a:lnTo>
                  <a:lnTo>
                    <a:pt x="19" y="58"/>
                  </a:lnTo>
                  <a:lnTo>
                    <a:pt x="17" y="60"/>
                  </a:lnTo>
                  <a:lnTo>
                    <a:pt x="15" y="62"/>
                  </a:lnTo>
                  <a:lnTo>
                    <a:pt x="13" y="64"/>
                  </a:lnTo>
                  <a:lnTo>
                    <a:pt x="49" y="6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56" name="Freeform 320">
              <a:extLst>
                <a:ext uri="{FF2B5EF4-FFF2-40B4-BE49-F238E27FC236}">
                  <a16:creationId xmlns:a16="http://schemas.microsoft.com/office/drawing/2014/main" id="{27CCD3DB-AACA-45F1-BD7E-184F7009BD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9" y="1098"/>
              <a:ext cx="47" cy="75"/>
            </a:xfrm>
            <a:custGeom>
              <a:avLst/>
              <a:gdLst>
                <a:gd name="T0" fmla="*/ 0 w 47"/>
                <a:gd name="T1" fmla="*/ 39 h 75"/>
                <a:gd name="T2" fmla="*/ 0 w 47"/>
                <a:gd name="T3" fmla="*/ 26 h 75"/>
                <a:gd name="T4" fmla="*/ 3 w 47"/>
                <a:gd name="T5" fmla="*/ 17 h 75"/>
                <a:gd name="T6" fmla="*/ 5 w 47"/>
                <a:gd name="T7" fmla="*/ 9 h 75"/>
                <a:gd name="T8" fmla="*/ 11 w 47"/>
                <a:gd name="T9" fmla="*/ 5 h 75"/>
                <a:gd name="T10" fmla="*/ 15 w 47"/>
                <a:gd name="T11" fmla="*/ 3 h 75"/>
                <a:gd name="T12" fmla="*/ 24 w 47"/>
                <a:gd name="T13" fmla="*/ 0 h 75"/>
                <a:gd name="T14" fmla="*/ 28 w 47"/>
                <a:gd name="T15" fmla="*/ 0 h 75"/>
                <a:gd name="T16" fmla="*/ 34 w 47"/>
                <a:gd name="T17" fmla="*/ 3 h 75"/>
                <a:gd name="T18" fmla="*/ 39 w 47"/>
                <a:gd name="T19" fmla="*/ 7 h 75"/>
                <a:gd name="T20" fmla="*/ 41 w 47"/>
                <a:gd name="T21" fmla="*/ 9 h 75"/>
                <a:gd name="T22" fmla="*/ 43 w 47"/>
                <a:gd name="T23" fmla="*/ 15 h 75"/>
                <a:gd name="T24" fmla="*/ 45 w 47"/>
                <a:gd name="T25" fmla="*/ 20 h 75"/>
                <a:gd name="T26" fmla="*/ 47 w 47"/>
                <a:gd name="T27" fmla="*/ 28 h 75"/>
                <a:gd name="T28" fmla="*/ 47 w 47"/>
                <a:gd name="T29" fmla="*/ 39 h 75"/>
                <a:gd name="T30" fmla="*/ 47 w 47"/>
                <a:gd name="T31" fmla="*/ 49 h 75"/>
                <a:gd name="T32" fmla="*/ 45 w 47"/>
                <a:gd name="T33" fmla="*/ 58 h 75"/>
                <a:gd name="T34" fmla="*/ 41 w 47"/>
                <a:gd name="T35" fmla="*/ 66 h 75"/>
                <a:gd name="T36" fmla="*/ 36 w 47"/>
                <a:gd name="T37" fmla="*/ 71 h 75"/>
                <a:gd name="T38" fmla="*/ 30 w 47"/>
                <a:gd name="T39" fmla="*/ 75 h 75"/>
                <a:gd name="T40" fmla="*/ 24 w 47"/>
                <a:gd name="T41" fmla="*/ 75 h 75"/>
                <a:gd name="T42" fmla="*/ 17 w 47"/>
                <a:gd name="T43" fmla="*/ 75 h 75"/>
                <a:gd name="T44" fmla="*/ 11 w 47"/>
                <a:gd name="T45" fmla="*/ 73 h 75"/>
                <a:gd name="T46" fmla="*/ 7 w 47"/>
                <a:gd name="T47" fmla="*/ 68 h 75"/>
                <a:gd name="T48" fmla="*/ 3 w 47"/>
                <a:gd name="T49" fmla="*/ 60 h 75"/>
                <a:gd name="T50" fmla="*/ 0 w 47"/>
                <a:gd name="T51" fmla="*/ 49 h 75"/>
                <a:gd name="T52" fmla="*/ 0 w 47"/>
                <a:gd name="T53" fmla="*/ 39 h 75"/>
                <a:gd name="T54" fmla="*/ 9 w 47"/>
                <a:gd name="T55" fmla="*/ 39 h 75"/>
                <a:gd name="T56" fmla="*/ 9 w 47"/>
                <a:gd name="T57" fmla="*/ 49 h 75"/>
                <a:gd name="T58" fmla="*/ 11 w 47"/>
                <a:gd name="T59" fmla="*/ 56 h 75"/>
                <a:gd name="T60" fmla="*/ 13 w 47"/>
                <a:gd name="T61" fmla="*/ 62 h 75"/>
                <a:gd name="T62" fmla="*/ 17 w 47"/>
                <a:gd name="T63" fmla="*/ 66 h 75"/>
                <a:gd name="T64" fmla="*/ 24 w 47"/>
                <a:gd name="T65" fmla="*/ 68 h 75"/>
                <a:gd name="T66" fmla="*/ 28 w 47"/>
                <a:gd name="T67" fmla="*/ 66 h 75"/>
                <a:gd name="T68" fmla="*/ 34 w 47"/>
                <a:gd name="T69" fmla="*/ 62 h 75"/>
                <a:gd name="T70" fmla="*/ 36 w 47"/>
                <a:gd name="T71" fmla="*/ 56 h 75"/>
                <a:gd name="T72" fmla="*/ 36 w 47"/>
                <a:gd name="T73" fmla="*/ 49 h 75"/>
                <a:gd name="T74" fmla="*/ 39 w 47"/>
                <a:gd name="T75" fmla="*/ 39 h 75"/>
                <a:gd name="T76" fmla="*/ 36 w 47"/>
                <a:gd name="T77" fmla="*/ 28 h 75"/>
                <a:gd name="T78" fmla="*/ 36 w 47"/>
                <a:gd name="T79" fmla="*/ 20 h 75"/>
                <a:gd name="T80" fmla="*/ 34 w 47"/>
                <a:gd name="T81" fmla="*/ 13 h 75"/>
                <a:gd name="T82" fmla="*/ 28 w 47"/>
                <a:gd name="T83" fmla="*/ 9 h 75"/>
                <a:gd name="T84" fmla="*/ 24 w 47"/>
                <a:gd name="T85" fmla="*/ 9 h 75"/>
                <a:gd name="T86" fmla="*/ 17 w 47"/>
                <a:gd name="T87" fmla="*/ 9 h 75"/>
                <a:gd name="T88" fmla="*/ 13 w 47"/>
                <a:gd name="T89" fmla="*/ 13 h 75"/>
                <a:gd name="T90" fmla="*/ 11 w 47"/>
                <a:gd name="T91" fmla="*/ 20 h 75"/>
                <a:gd name="T92" fmla="*/ 9 w 47"/>
                <a:gd name="T93" fmla="*/ 28 h 75"/>
                <a:gd name="T94" fmla="*/ 9 w 47"/>
                <a:gd name="T95" fmla="*/ 3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" h="75">
                  <a:moveTo>
                    <a:pt x="0" y="39"/>
                  </a:moveTo>
                  <a:lnTo>
                    <a:pt x="0" y="26"/>
                  </a:lnTo>
                  <a:lnTo>
                    <a:pt x="3" y="17"/>
                  </a:lnTo>
                  <a:lnTo>
                    <a:pt x="5" y="9"/>
                  </a:lnTo>
                  <a:lnTo>
                    <a:pt x="11" y="5"/>
                  </a:lnTo>
                  <a:lnTo>
                    <a:pt x="15" y="3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4" y="3"/>
                  </a:lnTo>
                  <a:lnTo>
                    <a:pt x="39" y="7"/>
                  </a:lnTo>
                  <a:lnTo>
                    <a:pt x="41" y="9"/>
                  </a:lnTo>
                  <a:lnTo>
                    <a:pt x="43" y="15"/>
                  </a:lnTo>
                  <a:lnTo>
                    <a:pt x="45" y="20"/>
                  </a:lnTo>
                  <a:lnTo>
                    <a:pt x="47" y="28"/>
                  </a:lnTo>
                  <a:lnTo>
                    <a:pt x="47" y="39"/>
                  </a:lnTo>
                  <a:lnTo>
                    <a:pt x="47" y="49"/>
                  </a:lnTo>
                  <a:lnTo>
                    <a:pt x="45" y="58"/>
                  </a:lnTo>
                  <a:lnTo>
                    <a:pt x="41" y="66"/>
                  </a:lnTo>
                  <a:lnTo>
                    <a:pt x="36" y="71"/>
                  </a:lnTo>
                  <a:lnTo>
                    <a:pt x="30" y="75"/>
                  </a:lnTo>
                  <a:lnTo>
                    <a:pt x="24" y="75"/>
                  </a:lnTo>
                  <a:lnTo>
                    <a:pt x="17" y="75"/>
                  </a:lnTo>
                  <a:lnTo>
                    <a:pt x="11" y="73"/>
                  </a:lnTo>
                  <a:lnTo>
                    <a:pt x="7" y="68"/>
                  </a:lnTo>
                  <a:lnTo>
                    <a:pt x="3" y="60"/>
                  </a:lnTo>
                  <a:lnTo>
                    <a:pt x="0" y="49"/>
                  </a:lnTo>
                  <a:lnTo>
                    <a:pt x="0" y="39"/>
                  </a:lnTo>
                  <a:close/>
                  <a:moveTo>
                    <a:pt x="9" y="39"/>
                  </a:moveTo>
                  <a:lnTo>
                    <a:pt x="9" y="49"/>
                  </a:lnTo>
                  <a:lnTo>
                    <a:pt x="11" y="56"/>
                  </a:lnTo>
                  <a:lnTo>
                    <a:pt x="13" y="62"/>
                  </a:lnTo>
                  <a:lnTo>
                    <a:pt x="17" y="66"/>
                  </a:lnTo>
                  <a:lnTo>
                    <a:pt x="24" y="68"/>
                  </a:lnTo>
                  <a:lnTo>
                    <a:pt x="28" y="66"/>
                  </a:lnTo>
                  <a:lnTo>
                    <a:pt x="34" y="62"/>
                  </a:lnTo>
                  <a:lnTo>
                    <a:pt x="36" y="56"/>
                  </a:lnTo>
                  <a:lnTo>
                    <a:pt x="36" y="49"/>
                  </a:lnTo>
                  <a:lnTo>
                    <a:pt x="39" y="39"/>
                  </a:lnTo>
                  <a:lnTo>
                    <a:pt x="36" y="28"/>
                  </a:lnTo>
                  <a:lnTo>
                    <a:pt x="36" y="20"/>
                  </a:lnTo>
                  <a:lnTo>
                    <a:pt x="34" y="13"/>
                  </a:lnTo>
                  <a:lnTo>
                    <a:pt x="28" y="9"/>
                  </a:lnTo>
                  <a:lnTo>
                    <a:pt x="24" y="9"/>
                  </a:lnTo>
                  <a:lnTo>
                    <a:pt x="17" y="9"/>
                  </a:lnTo>
                  <a:lnTo>
                    <a:pt x="13" y="13"/>
                  </a:lnTo>
                  <a:lnTo>
                    <a:pt x="11" y="20"/>
                  </a:lnTo>
                  <a:lnTo>
                    <a:pt x="9" y="28"/>
                  </a:lnTo>
                  <a:lnTo>
                    <a:pt x="9" y="3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57" name="Freeform 321">
              <a:extLst>
                <a:ext uri="{FF2B5EF4-FFF2-40B4-BE49-F238E27FC236}">
                  <a16:creationId xmlns:a16="http://schemas.microsoft.com/office/drawing/2014/main" id="{71A78DE5-37C5-4E8C-94DC-2CE6F404F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6" y="1118"/>
              <a:ext cx="71" cy="55"/>
            </a:xfrm>
            <a:custGeom>
              <a:avLst/>
              <a:gdLst>
                <a:gd name="T0" fmla="*/ 0 w 71"/>
                <a:gd name="T1" fmla="*/ 55 h 55"/>
                <a:gd name="T2" fmla="*/ 0 w 71"/>
                <a:gd name="T3" fmla="*/ 2 h 55"/>
                <a:gd name="T4" fmla="*/ 9 w 71"/>
                <a:gd name="T5" fmla="*/ 2 h 55"/>
                <a:gd name="T6" fmla="*/ 9 w 71"/>
                <a:gd name="T7" fmla="*/ 8 h 55"/>
                <a:gd name="T8" fmla="*/ 11 w 71"/>
                <a:gd name="T9" fmla="*/ 4 h 55"/>
                <a:gd name="T10" fmla="*/ 15 w 71"/>
                <a:gd name="T11" fmla="*/ 2 h 55"/>
                <a:gd name="T12" fmla="*/ 20 w 71"/>
                <a:gd name="T13" fmla="*/ 0 h 55"/>
                <a:gd name="T14" fmla="*/ 24 w 71"/>
                <a:gd name="T15" fmla="*/ 0 h 55"/>
                <a:gd name="T16" fmla="*/ 30 w 71"/>
                <a:gd name="T17" fmla="*/ 0 h 55"/>
                <a:gd name="T18" fmla="*/ 34 w 71"/>
                <a:gd name="T19" fmla="*/ 2 h 55"/>
                <a:gd name="T20" fmla="*/ 37 w 71"/>
                <a:gd name="T21" fmla="*/ 6 h 55"/>
                <a:gd name="T22" fmla="*/ 39 w 71"/>
                <a:gd name="T23" fmla="*/ 8 h 55"/>
                <a:gd name="T24" fmla="*/ 43 w 71"/>
                <a:gd name="T25" fmla="*/ 4 h 55"/>
                <a:gd name="T26" fmla="*/ 49 w 71"/>
                <a:gd name="T27" fmla="*/ 2 h 55"/>
                <a:gd name="T28" fmla="*/ 56 w 71"/>
                <a:gd name="T29" fmla="*/ 0 h 55"/>
                <a:gd name="T30" fmla="*/ 62 w 71"/>
                <a:gd name="T31" fmla="*/ 2 h 55"/>
                <a:gd name="T32" fmla="*/ 66 w 71"/>
                <a:gd name="T33" fmla="*/ 4 h 55"/>
                <a:gd name="T34" fmla="*/ 71 w 71"/>
                <a:gd name="T35" fmla="*/ 8 h 55"/>
                <a:gd name="T36" fmla="*/ 71 w 71"/>
                <a:gd name="T37" fmla="*/ 12 h 55"/>
                <a:gd name="T38" fmla="*/ 71 w 71"/>
                <a:gd name="T39" fmla="*/ 17 h 55"/>
                <a:gd name="T40" fmla="*/ 71 w 71"/>
                <a:gd name="T41" fmla="*/ 55 h 55"/>
                <a:gd name="T42" fmla="*/ 62 w 71"/>
                <a:gd name="T43" fmla="*/ 55 h 55"/>
                <a:gd name="T44" fmla="*/ 62 w 71"/>
                <a:gd name="T45" fmla="*/ 21 h 55"/>
                <a:gd name="T46" fmla="*/ 62 w 71"/>
                <a:gd name="T47" fmla="*/ 17 h 55"/>
                <a:gd name="T48" fmla="*/ 62 w 71"/>
                <a:gd name="T49" fmla="*/ 12 h 55"/>
                <a:gd name="T50" fmla="*/ 60 w 71"/>
                <a:gd name="T51" fmla="*/ 10 h 55"/>
                <a:gd name="T52" fmla="*/ 58 w 71"/>
                <a:gd name="T53" fmla="*/ 8 h 55"/>
                <a:gd name="T54" fmla="*/ 56 w 71"/>
                <a:gd name="T55" fmla="*/ 8 h 55"/>
                <a:gd name="T56" fmla="*/ 54 w 71"/>
                <a:gd name="T57" fmla="*/ 8 h 55"/>
                <a:gd name="T58" fmla="*/ 47 w 71"/>
                <a:gd name="T59" fmla="*/ 8 h 55"/>
                <a:gd name="T60" fmla="*/ 43 w 71"/>
                <a:gd name="T61" fmla="*/ 10 h 55"/>
                <a:gd name="T62" fmla="*/ 41 w 71"/>
                <a:gd name="T63" fmla="*/ 17 h 55"/>
                <a:gd name="T64" fmla="*/ 41 w 71"/>
                <a:gd name="T65" fmla="*/ 23 h 55"/>
                <a:gd name="T66" fmla="*/ 41 w 71"/>
                <a:gd name="T67" fmla="*/ 55 h 55"/>
                <a:gd name="T68" fmla="*/ 32 w 71"/>
                <a:gd name="T69" fmla="*/ 55 h 55"/>
                <a:gd name="T70" fmla="*/ 32 w 71"/>
                <a:gd name="T71" fmla="*/ 19 h 55"/>
                <a:gd name="T72" fmla="*/ 30 w 71"/>
                <a:gd name="T73" fmla="*/ 14 h 55"/>
                <a:gd name="T74" fmla="*/ 30 w 71"/>
                <a:gd name="T75" fmla="*/ 10 h 55"/>
                <a:gd name="T76" fmla="*/ 26 w 71"/>
                <a:gd name="T77" fmla="*/ 8 h 55"/>
                <a:gd name="T78" fmla="*/ 22 w 71"/>
                <a:gd name="T79" fmla="*/ 8 h 55"/>
                <a:gd name="T80" fmla="*/ 17 w 71"/>
                <a:gd name="T81" fmla="*/ 8 h 55"/>
                <a:gd name="T82" fmla="*/ 15 w 71"/>
                <a:gd name="T83" fmla="*/ 10 h 55"/>
                <a:gd name="T84" fmla="*/ 13 w 71"/>
                <a:gd name="T85" fmla="*/ 12 h 55"/>
                <a:gd name="T86" fmla="*/ 11 w 71"/>
                <a:gd name="T87" fmla="*/ 14 h 55"/>
                <a:gd name="T88" fmla="*/ 9 w 71"/>
                <a:gd name="T89" fmla="*/ 21 h 55"/>
                <a:gd name="T90" fmla="*/ 9 w 71"/>
                <a:gd name="T91" fmla="*/ 27 h 55"/>
                <a:gd name="T92" fmla="*/ 9 w 71"/>
                <a:gd name="T93" fmla="*/ 55 h 55"/>
                <a:gd name="T94" fmla="*/ 0 w 71"/>
                <a:gd name="T9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1" h="55">
                  <a:moveTo>
                    <a:pt x="0" y="55"/>
                  </a:moveTo>
                  <a:lnTo>
                    <a:pt x="0" y="2"/>
                  </a:lnTo>
                  <a:lnTo>
                    <a:pt x="9" y="2"/>
                  </a:lnTo>
                  <a:lnTo>
                    <a:pt x="9" y="8"/>
                  </a:lnTo>
                  <a:lnTo>
                    <a:pt x="11" y="4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4" y="2"/>
                  </a:lnTo>
                  <a:lnTo>
                    <a:pt x="37" y="6"/>
                  </a:lnTo>
                  <a:lnTo>
                    <a:pt x="39" y="8"/>
                  </a:lnTo>
                  <a:lnTo>
                    <a:pt x="43" y="4"/>
                  </a:lnTo>
                  <a:lnTo>
                    <a:pt x="49" y="2"/>
                  </a:lnTo>
                  <a:lnTo>
                    <a:pt x="56" y="0"/>
                  </a:lnTo>
                  <a:lnTo>
                    <a:pt x="62" y="2"/>
                  </a:lnTo>
                  <a:lnTo>
                    <a:pt x="66" y="4"/>
                  </a:lnTo>
                  <a:lnTo>
                    <a:pt x="71" y="8"/>
                  </a:lnTo>
                  <a:lnTo>
                    <a:pt x="71" y="12"/>
                  </a:lnTo>
                  <a:lnTo>
                    <a:pt x="71" y="17"/>
                  </a:lnTo>
                  <a:lnTo>
                    <a:pt x="71" y="55"/>
                  </a:lnTo>
                  <a:lnTo>
                    <a:pt x="62" y="55"/>
                  </a:lnTo>
                  <a:lnTo>
                    <a:pt x="62" y="21"/>
                  </a:lnTo>
                  <a:lnTo>
                    <a:pt x="62" y="17"/>
                  </a:lnTo>
                  <a:lnTo>
                    <a:pt x="62" y="12"/>
                  </a:lnTo>
                  <a:lnTo>
                    <a:pt x="60" y="10"/>
                  </a:lnTo>
                  <a:lnTo>
                    <a:pt x="58" y="8"/>
                  </a:lnTo>
                  <a:lnTo>
                    <a:pt x="56" y="8"/>
                  </a:lnTo>
                  <a:lnTo>
                    <a:pt x="54" y="8"/>
                  </a:lnTo>
                  <a:lnTo>
                    <a:pt x="47" y="8"/>
                  </a:lnTo>
                  <a:lnTo>
                    <a:pt x="43" y="10"/>
                  </a:lnTo>
                  <a:lnTo>
                    <a:pt x="41" y="17"/>
                  </a:lnTo>
                  <a:lnTo>
                    <a:pt x="41" y="23"/>
                  </a:lnTo>
                  <a:lnTo>
                    <a:pt x="41" y="55"/>
                  </a:lnTo>
                  <a:lnTo>
                    <a:pt x="32" y="55"/>
                  </a:lnTo>
                  <a:lnTo>
                    <a:pt x="32" y="19"/>
                  </a:lnTo>
                  <a:lnTo>
                    <a:pt x="30" y="14"/>
                  </a:lnTo>
                  <a:lnTo>
                    <a:pt x="30" y="10"/>
                  </a:lnTo>
                  <a:lnTo>
                    <a:pt x="26" y="8"/>
                  </a:lnTo>
                  <a:lnTo>
                    <a:pt x="22" y="8"/>
                  </a:lnTo>
                  <a:lnTo>
                    <a:pt x="17" y="8"/>
                  </a:lnTo>
                  <a:lnTo>
                    <a:pt x="15" y="10"/>
                  </a:lnTo>
                  <a:lnTo>
                    <a:pt x="13" y="12"/>
                  </a:lnTo>
                  <a:lnTo>
                    <a:pt x="11" y="14"/>
                  </a:lnTo>
                  <a:lnTo>
                    <a:pt x="9" y="21"/>
                  </a:lnTo>
                  <a:lnTo>
                    <a:pt x="9" y="27"/>
                  </a:lnTo>
                  <a:lnTo>
                    <a:pt x="9" y="55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58" name="Freeform 322">
              <a:extLst>
                <a:ext uri="{FF2B5EF4-FFF2-40B4-BE49-F238E27FC236}">
                  <a16:creationId xmlns:a16="http://schemas.microsoft.com/office/drawing/2014/main" id="{EAF2CFF9-0B87-41FE-8631-287C18641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5" y="1098"/>
              <a:ext cx="28" cy="75"/>
            </a:xfrm>
            <a:custGeom>
              <a:avLst/>
              <a:gdLst>
                <a:gd name="T0" fmla="*/ 0 w 28"/>
                <a:gd name="T1" fmla="*/ 75 h 75"/>
                <a:gd name="T2" fmla="*/ 21 w 28"/>
                <a:gd name="T3" fmla="*/ 0 h 75"/>
                <a:gd name="T4" fmla="*/ 28 w 28"/>
                <a:gd name="T5" fmla="*/ 0 h 75"/>
                <a:gd name="T6" fmla="*/ 6 w 28"/>
                <a:gd name="T7" fmla="*/ 75 h 75"/>
                <a:gd name="T8" fmla="*/ 0 w 28"/>
                <a:gd name="T9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5">
                  <a:moveTo>
                    <a:pt x="0" y="75"/>
                  </a:moveTo>
                  <a:lnTo>
                    <a:pt x="21" y="0"/>
                  </a:lnTo>
                  <a:lnTo>
                    <a:pt x="28" y="0"/>
                  </a:lnTo>
                  <a:lnTo>
                    <a:pt x="6" y="75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59" name="Freeform 323">
              <a:extLst>
                <a:ext uri="{FF2B5EF4-FFF2-40B4-BE49-F238E27FC236}">
                  <a16:creationId xmlns:a16="http://schemas.microsoft.com/office/drawing/2014/main" id="{C774051F-4E12-41D1-80FB-2249A0B1F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5" y="1118"/>
              <a:ext cx="44" cy="55"/>
            </a:xfrm>
            <a:custGeom>
              <a:avLst/>
              <a:gdLst>
                <a:gd name="T0" fmla="*/ 10 w 44"/>
                <a:gd name="T1" fmla="*/ 36 h 55"/>
                <a:gd name="T2" fmla="*/ 15 w 44"/>
                <a:gd name="T3" fmla="*/ 44 h 55"/>
                <a:gd name="T4" fmla="*/ 23 w 44"/>
                <a:gd name="T5" fmla="*/ 48 h 55"/>
                <a:gd name="T6" fmla="*/ 32 w 44"/>
                <a:gd name="T7" fmla="*/ 44 h 55"/>
                <a:gd name="T8" fmla="*/ 36 w 44"/>
                <a:gd name="T9" fmla="*/ 40 h 55"/>
                <a:gd name="T10" fmla="*/ 32 w 44"/>
                <a:gd name="T11" fmla="*/ 34 h 55"/>
                <a:gd name="T12" fmla="*/ 23 w 44"/>
                <a:gd name="T13" fmla="*/ 31 h 55"/>
                <a:gd name="T14" fmla="*/ 10 w 44"/>
                <a:gd name="T15" fmla="*/ 27 h 55"/>
                <a:gd name="T16" fmla="*/ 4 w 44"/>
                <a:gd name="T17" fmla="*/ 23 h 55"/>
                <a:gd name="T18" fmla="*/ 2 w 44"/>
                <a:gd name="T19" fmla="*/ 14 h 55"/>
                <a:gd name="T20" fmla="*/ 4 w 44"/>
                <a:gd name="T21" fmla="*/ 8 h 55"/>
                <a:gd name="T22" fmla="*/ 8 w 44"/>
                <a:gd name="T23" fmla="*/ 4 h 55"/>
                <a:gd name="T24" fmla="*/ 15 w 44"/>
                <a:gd name="T25" fmla="*/ 2 h 55"/>
                <a:gd name="T26" fmla="*/ 21 w 44"/>
                <a:gd name="T27" fmla="*/ 0 h 55"/>
                <a:gd name="T28" fmla="*/ 32 w 44"/>
                <a:gd name="T29" fmla="*/ 2 h 55"/>
                <a:gd name="T30" fmla="*/ 40 w 44"/>
                <a:gd name="T31" fmla="*/ 6 h 55"/>
                <a:gd name="T32" fmla="*/ 42 w 44"/>
                <a:gd name="T33" fmla="*/ 14 h 55"/>
                <a:gd name="T34" fmla="*/ 32 w 44"/>
                <a:gd name="T35" fmla="*/ 12 h 55"/>
                <a:gd name="T36" fmla="*/ 27 w 44"/>
                <a:gd name="T37" fmla="*/ 8 h 55"/>
                <a:gd name="T38" fmla="*/ 17 w 44"/>
                <a:gd name="T39" fmla="*/ 8 h 55"/>
                <a:gd name="T40" fmla="*/ 10 w 44"/>
                <a:gd name="T41" fmla="*/ 12 h 55"/>
                <a:gd name="T42" fmla="*/ 10 w 44"/>
                <a:gd name="T43" fmla="*/ 17 h 55"/>
                <a:gd name="T44" fmla="*/ 13 w 44"/>
                <a:gd name="T45" fmla="*/ 19 h 55"/>
                <a:gd name="T46" fmla="*/ 19 w 44"/>
                <a:gd name="T47" fmla="*/ 21 h 55"/>
                <a:gd name="T48" fmla="*/ 32 w 44"/>
                <a:gd name="T49" fmla="*/ 25 h 55"/>
                <a:gd name="T50" fmla="*/ 40 w 44"/>
                <a:gd name="T51" fmla="*/ 27 h 55"/>
                <a:gd name="T52" fmla="*/ 44 w 44"/>
                <a:gd name="T53" fmla="*/ 34 h 55"/>
                <a:gd name="T54" fmla="*/ 44 w 44"/>
                <a:gd name="T55" fmla="*/ 42 h 55"/>
                <a:gd name="T56" fmla="*/ 38 w 44"/>
                <a:gd name="T57" fmla="*/ 51 h 55"/>
                <a:gd name="T58" fmla="*/ 29 w 44"/>
                <a:gd name="T59" fmla="*/ 55 h 55"/>
                <a:gd name="T60" fmla="*/ 17 w 44"/>
                <a:gd name="T61" fmla="*/ 55 h 55"/>
                <a:gd name="T62" fmla="*/ 8 w 44"/>
                <a:gd name="T63" fmla="*/ 51 h 55"/>
                <a:gd name="T64" fmla="*/ 0 w 44"/>
                <a:gd name="T65" fmla="*/ 3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" h="55">
                  <a:moveTo>
                    <a:pt x="0" y="38"/>
                  </a:moveTo>
                  <a:lnTo>
                    <a:pt x="10" y="36"/>
                  </a:lnTo>
                  <a:lnTo>
                    <a:pt x="10" y="42"/>
                  </a:lnTo>
                  <a:lnTo>
                    <a:pt x="15" y="44"/>
                  </a:lnTo>
                  <a:lnTo>
                    <a:pt x="17" y="46"/>
                  </a:lnTo>
                  <a:lnTo>
                    <a:pt x="23" y="48"/>
                  </a:lnTo>
                  <a:lnTo>
                    <a:pt x="29" y="46"/>
                  </a:lnTo>
                  <a:lnTo>
                    <a:pt x="32" y="44"/>
                  </a:lnTo>
                  <a:lnTo>
                    <a:pt x="34" y="42"/>
                  </a:lnTo>
                  <a:lnTo>
                    <a:pt x="36" y="40"/>
                  </a:lnTo>
                  <a:lnTo>
                    <a:pt x="34" y="36"/>
                  </a:lnTo>
                  <a:lnTo>
                    <a:pt x="32" y="34"/>
                  </a:lnTo>
                  <a:lnTo>
                    <a:pt x="29" y="34"/>
                  </a:lnTo>
                  <a:lnTo>
                    <a:pt x="23" y="31"/>
                  </a:lnTo>
                  <a:lnTo>
                    <a:pt x="15" y="29"/>
                  </a:lnTo>
                  <a:lnTo>
                    <a:pt x="10" y="27"/>
                  </a:lnTo>
                  <a:lnTo>
                    <a:pt x="6" y="25"/>
                  </a:lnTo>
                  <a:lnTo>
                    <a:pt x="4" y="23"/>
                  </a:lnTo>
                  <a:lnTo>
                    <a:pt x="2" y="19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32" y="2"/>
                  </a:lnTo>
                  <a:lnTo>
                    <a:pt x="36" y="4"/>
                  </a:lnTo>
                  <a:lnTo>
                    <a:pt x="40" y="6"/>
                  </a:lnTo>
                  <a:lnTo>
                    <a:pt x="42" y="10"/>
                  </a:lnTo>
                  <a:lnTo>
                    <a:pt x="42" y="14"/>
                  </a:lnTo>
                  <a:lnTo>
                    <a:pt x="34" y="17"/>
                  </a:lnTo>
                  <a:lnTo>
                    <a:pt x="32" y="12"/>
                  </a:lnTo>
                  <a:lnTo>
                    <a:pt x="29" y="10"/>
                  </a:lnTo>
                  <a:lnTo>
                    <a:pt x="27" y="8"/>
                  </a:lnTo>
                  <a:lnTo>
                    <a:pt x="23" y="8"/>
                  </a:lnTo>
                  <a:lnTo>
                    <a:pt x="17" y="8"/>
                  </a:lnTo>
                  <a:lnTo>
                    <a:pt x="13" y="10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17"/>
                  </a:lnTo>
                  <a:lnTo>
                    <a:pt x="13" y="17"/>
                  </a:lnTo>
                  <a:lnTo>
                    <a:pt x="13" y="19"/>
                  </a:lnTo>
                  <a:lnTo>
                    <a:pt x="15" y="19"/>
                  </a:lnTo>
                  <a:lnTo>
                    <a:pt x="19" y="21"/>
                  </a:lnTo>
                  <a:lnTo>
                    <a:pt x="23" y="21"/>
                  </a:lnTo>
                  <a:lnTo>
                    <a:pt x="32" y="25"/>
                  </a:lnTo>
                  <a:lnTo>
                    <a:pt x="36" y="25"/>
                  </a:lnTo>
                  <a:lnTo>
                    <a:pt x="40" y="27"/>
                  </a:lnTo>
                  <a:lnTo>
                    <a:pt x="42" y="31"/>
                  </a:lnTo>
                  <a:lnTo>
                    <a:pt x="44" y="34"/>
                  </a:lnTo>
                  <a:lnTo>
                    <a:pt x="44" y="38"/>
                  </a:lnTo>
                  <a:lnTo>
                    <a:pt x="44" y="42"/>
                  </a:lnTo>
                  <a:lnTo>
                    <a:pt x="42" y="46"/>
                  </a:lnTo>
                  <a:lnTo>
                    <a:pt x="38" y="51"/>
                  </a:lnTo>
                  <a:lnTo>
                    <a:pt x="34" y="53"/>
                  </a:lnTo>
                  <a:lnTo>
                    <a:pt x="29" y="55"/>
                  </a:lnTo>
                  <a:lnTo>
                    <a:pt x="23" y="55"/>
                  </a:lnTo>
                  <a:lnTo>
                    <a:pt x="17" y="55"/>
                  </a:lnTo>
                  <a:lnTo>
                    <a:pt x="13" y="53"/>
                  </a:lnTo>
                  <a:lnTo>
                    <a:pt x="8" y="51"/>
                  </a:lnTo>
                  <a:lnTo>
                    <a:pt x="4" y="46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60" name="Freeform 324">
              <a:extLst>
                <a:ext uri="{FF2B5EF4-FFF2-40B4-BE49-F238E27FC236}">
                  <a16:creationId xmlns:a16="http://schemas.microsoft.com/office/drawing/2014/main" id="{DF2D6324-6118-4FC4-A53D-242FFFC2B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8" y="1098"/>
              <a:ext cx="25" cy="96"/>
            </a:xfrm>
            <a:custGeom>
              <a:avLst/>
              <a:gdLst>
                <a:gd name="T0" fmla="*/ 17 w 25"/>
                <a:gd name="T1" fmla="*/ 96 h 96"/>
                <a:gd name="T2" fmla="*/ 10 w 25"/>
                <a:gd name="T3" fmla="*/ 85 h 96"/>
                <a:gd name="T4" fmla="*/ 6 w 25"/>
                <a:gd name="T5" fmla="*/ 73 h 96"/>
                <a:gd name="T6" fmla="*/ 2 w 25"/>
                <a:gd name="T7" fmla="*/ 60 h 96"/>
                <a:gd name="T8" fmla="*/ 0 w 25"/>
                <a:gd name="T9" fmla="*/ 47 h 96"/>
                <a:gd name="T10" fmla="*/ 2 w 25"/>
                <a:gd name="T11" fmla="*/ 37 h 96"/>
                <a:gd name="T12" fmla="*/ 4 w 25"/>
                <a:gd name="T13" fmla="*/ 24 h 96"/>
                <a:gd name="T14" fmla="*/ 10 w 25"/>
                <a:gd name="T15" fmla="*/ 11 h 96"/>
                <a:gd name="T16" fmla="*/ 17 w 25"/>
                <a:gd name="T17" fmla="*/ 0 h 96"/>
                <a:gd name="T18" fmla="*/ 25 w 25"/>
                <a:gd name="T19" fmla="*/ 0 h 96"/>
                <a:gd name="T20" fmla="*/ 21 w 25"/>
                <a:gd name="T21" fmla="*/ 7 h 96"/>
                <a:gd name="T22" fmla="*/ 19 w 25"/>
                <a:gd name="T23" fmla="*/ 11 h 96"/>
                <a:gd name="T24" fmla="*/ 17 w 25"/>
                <a:gd name="T25" fmla="*/ 15 h 96"/>
                <a:gd name="T26" fmla="*/ 12 w 25"/>
                <a:gd name="T27" fmla="*/ 22 h 96"/>
                <a:gd name="T28" fmla="*/ 12 w 25"/>
                <a:gd name="T29" fmla="*/ 28 h 96"/>
                <a:gd name="T30" fmla="*/ 10 w 25"/>
                <a:gd name="T31" fmla="*/ 39 h 96"/>
                <a:gd name="T32" fmla="*/ 8 w 25"/>
                <a:gd name="T33" fmla="*/ 47 h 96"/>
                <a:gd name="T34" fmla="*/ 12 w 25"/>
                <a:gd name="T35" fmla="*/ 71 h 96"/>
                <a:gd name="T36" fmla="*/ 25 w 25"/>
                <a:gd name="T37" fmla="*/ 96 h 96"/>
                <a:gd name="T38" fmla="*/ 17 w 25"/>
                <a:gd name="T3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96">
                  <a:moveTo>
                    <a:pt x="17" y="96"/>
                  </a:moveTo>
                  <a:lnTo>
                    <a:pt x="10" y="85"/>
                  </a:lnTo>
                  <a:lnTo>
                    <a:pt x="6" y="73"/>
                  </a:lnTo>
                  <a:lnTo>
                    <a:pt x="2" y="60"/>
                  </a:lnTo>
                  <a:lnTo>
                    <a:pt x="0" y="47"/>
                  </a:lnTo>
                  <a:lnTo>
                    <a:pt x="2" y="37"/>
                  </a:lnTo>
                  <a:lnTo>
                    <a:pt x="4" y="24"/>
                  </a:lnTo>
                  <a:lnTo>
                    <a:pt x="10" y="11"/>
                  </a:lnTo>
                  <a:lnTo>
                    <a:pt x="17" y="0"/>
                  </a:lnTo>
                  <a:lnTo>
                    <a:pt x="25" y="0"/>
                  </a:lnTo>
                  <a:lnTo>
                    <a:pt x="21" y="7"/>
                  </a:lnTo>
                  <a:lnTo>
                    <a:pt x="19" y="11"/>
                  </a:lnTo>
                  <a:lnTo>
                    <a:pt x="17" y="15"/>
                  </a:lnTo>
                  <a:lnTo>
                    <a:pt x="12" y="22"/>
                  </a:lnTo>
                  <a:lnTo>
                    <a:pt x="12" y="28"/>
                  </a:lnTo>
                  <a:lnTo>
                    <a:pt x="10" y="39"/>
                  </a:lnTo>
                  <a:lnTo>
                    <a:pt x="8" y="47"/>
                  </a:lnTo>
                  <a:lnTo>
                    <a:pt x="12" y="71"/>
                  </a:lnTo>
                  <a:lnTo>
                    <a:pt x="25" y="96"/>
                  </a:lnTo>
                  <a:lnTo>
                    <a:pt x="17" y="9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61" name="Freeform 325">
              <a:extLst>
                <a:ext uri="{FF2B5EF4-FFF2-40B4-BE49-F238E27FC236}">
                  <a16:creationId xmlns:a16="http://schemas.microsoft.com/office/drawing/2014/main" id="{A5D0E7A1-9A00-4A35-A47E-F29AADB3B8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57" y="1098"/>
              <a:ext cx="51" cy="75"/>
            </a:xfrm>
            <a:custGeom>
              <a:avLst/>
              <a:gdLst>
                <a:gd name="T0" fmla="*/ 32 w 51"/>
                <a:gd name="T1" fmla="*/ 75 h 75"/>
                <a:gd name="T2" fmla="*/ 32 w 51"/>
                <a:gd name="T3" fmla="*/ 56 h 75"/>
                <a:gd name="T4" fmla="*/ 0 w 51"/>
                <a:gd name="T5" fmla="*/ 56 h 75"/>
                <a:gd name="T6" fmla="*/ 0 w 51"/>
                <a:gd name="T7" fmla="*/ 47 h 75"/>
                <a:gd name="T8" fmla="*/ 34 w 51"/>
                <a:gd name="T9" fmla="*/ 0 h 75"/>
                <a:gd name="T10" fmla="*/ 41 w 51"/>
                <a:gd name="T11" fmla="*/ 0 h 75"/>
                <a:gd name="T12" fmla="*/ 41 w 51"/>
                <a:gd name="T13" fmla="*/ 47 h 75"/>
                <a:gd name="T14" fmla="*/ 51 w 51"/>
                <a:gd name="T15" fmla="*/ 47 h 75"/>
                <a:gd name="T16" fmla="*/ 51 w 51"/>
                <a:gd name="T17" fmla="*/ 56 h 75"/>
                <a:gd name="T18" fmla="*/ 41 w 51"/>
                <a:gd name="T19" fmla="*/ 56 h 75"/>
                <a:gd name="T20" fmla="*/ 41 w 51"/>
                <a:gd name="T21" fmla="*/ 75 h 75"/>
                <a:gd name="T22" fmla="*/ 32 w 51"/>
                <a:gd name="T23" fmla="*/ 75 h 75"/>
                <a:gd name="T24" fmla="*/ 32 w 51"/>
                <a:gd name="T25" fmla="*/ 47 h 75"/>
                <a:gd name="T26" fmla="*/ 32 w 51"/>
                <a:gd name="T27" fmla="*/ 15 h 75"/>
                <a:gd name="T28" fmla="*/ 9 w 51"/>
                <a:gd name="T29" fmla="*/ 47 h 75"/>
                <a:gd name="T30" fmla="*/ 32 w 51"/>
                <a:gd name="T31" fmla="*/ 4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75">
                  <a:moveTo>
                    <a:pt x="32" y="75"/>
                  </a:moveTo>
                  <a:lnTo>
                    <a:pt x="32" y="56"/>
                  </a:lnTo>
                  <a:lnTo>
                    <a:pt x="0" y="56"/>
                  </a:lnTo>
                  <a:lnTo>
                    <a:pt x="0" y="47"/>
                  </a:lnTo>
                  <a:lnTo>
                    <a:pt x="34" y="0"/>
                  </a:lnTo>
                  <a:lnTo>
                    <a:pt x="41" y="0"/>
                  </a:lnTo>
                  <a:lnTo>
                    <a:pt x="41" y="47"/>
                  </a:lnTo>
                  <a:lnTo>
                    <a:pt x="51" y="47"/>
                  </a:lnTo>
                  <a:lnTo>
                    <a:pt x="51" y="56"/>
                  </a:lnTo>
                  <a:lnTo>
                    <a:pt x="41" y="56"/>
                  </a:lnTo>
                  <a:lnTo>
                    <a:pt x="41" y="75"/>
                  </a:lnTo>
                  <a:lnTo>
                    <a:pt x="32" y="75"/>
                  </a:lnTo>
                  <a:close/>
                  <a:moveTo>
                    <a:pt x="32" y="47"/>
                  </a:moveTo>
                  <a:lnTo>
                    <a:pt x="32" y="15"/>
                  </a:lnTo>
                  <a:lnTo>
                    <a:pt x="9" y="47"/>
                  </a:lnTo>
                  <a:lnTo>
                    <a:pt x="32" y="4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62" name="Freeform 326">
              <a:extLst>
                <a:ext uri="{FF2B5EF4-FFF2-40B4-BE49-F238E27FC236}">
                  <a16:creationId xmlns:a16="http://schemas.microsoft.com/office/drawing/2014/main" id="{55CD88BD-0056-4B87-A6B1-333DC77F46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5" y="1098"/>
              <a:ext cx="49" cy="75"/>
            </a:xfrm>
            <a:custGeom>
              <a:avLst/>
              <a:gdLst>
                <a:gd name="T0" fmla="*/ 29 w 49"/>
                <a:gd name="T1" fmla="*/ 75 h 75"/>
                <a:gd name="T2" fmla="*/ 29 w 49"/>
                <a:gd name="T3" fmla="*/ 56 h 75"/>
                <a:gd name="T4" fmla="*/ 0 w 49"/>
                <a:gd name="T5" fmla="*/ 56 h 75"/>
                <a:gd name="T6" fmla="*/ 0 w 49"/>
                <a:gd name="T7" fmla="*/ 47 h 75"/>
                <a:gd name="T8" fmla="*/ 32 w 49"/>
                <a:gd name="T9" fmla="*/ 0 h 75"/>
                <a:gd name="T10" fmla="*/ 40 w 49"/>
                <a:gd name="T11" fmla="*/ 0 h 75"/>
                <a:gd name="T12" fmla="*/ 40 w 49"/>
                <a:gd name="T13" fmla="*/ 47 h 75"/>
                <a:gd name="T14" fmla="*/ 49 w 49"/>
                <a:gd name="T15" fmla="*/ 47 h 75"/>
                <a:gd name="T16" fmla="*/ 49 w 49"/>
                <a:gd name="T17" fmla="*/ 56 h 75"/>
                <a:gd name="T18" fmla="*/ 40 w 49"/>
                <a:gd name="T19" fmla="*/ 56 h 75"/>
                <a:gd name="T20" fmla="*/ 40 w 49"/>
                <a:gd name="T21" fmla="*/ 75 h 75"/>
                <a:gd name="T22" fmla="*/ 29 w 49"/>
                <a:gd name="T23" fmla="*/ 75 h 75"/>
                <a:gd name="T24" fmla="*/ 29 w 49"/>
                <a:gd name="T25" fmla="*/ 47 h 75"/>
                <a:gd name="T26" fmla="*/ 29 w 49"/>
                <a:gd name="T27" fmla="*/ 15 h 75"/>
                <a:gd name="T28" fmla="*/ 8 w 49"/>
                <a:gd name="T29" fmla="*/ 47 h 75"/>
                <a:gd name="T30" fmla="*/ 29 w 49"/>
                <a:gd name="T31" fmla="*/ 4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75">
                  <a:moveTo>
                    <a:pt x="29" y="75"/>
                  </a:moveTo>
                  <a:lnTo>
                    <a:pt x="29" y="56"/>
                  </a:lnTo>
                  <a:lnTo>
                    <a:pt x="0" y="56"/>
                  </a:lnTo>
                  <a:lnTo>
                    <a:pt x="0" y="47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0" y="47"/>
                  </a:lnTo>
                  <a:lnTo>
                    <a:pt x="49" y="47"/>
                  </a:lnTo>
                  <a:lnTo>
                    <a:pt x="49" y="56"/>
                  </a:lnTo>
                  <a:lnTo>
                    <a:pt x="40" y="56"/>
                  </a:lnTo>
                  <a:lnTo>
                    <a:pt x="40" y="75"/>
                  </a:lnTo>
                  <a:lnTo>
                    <a:pt x="29" y="75"/>
                  </a:lnTo>
                  <a:close/>
                  <a:moveTo>
                    <a:pt x="29" y="47"/>
                  </a:moveTo>
                  <a:lnTo>
                    <a:pt x="29" y="15"/>
                  </a:lnTo>
                  <a:lnTo>
                    <a:pt x="8" y="47"/>
                  </a:lnTo>
                  <a:lnTo>
                    <a:pt x="29" y="4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63" name="Freeform 327">
              <a:extLst>
                <a:ext uri="{FF2B5EF4-FFF2-40B4-BE49-F238E27FC236}">
                  <a16:creationId xmlns:a16="http://schemas.microsoft.com/office/drawing/2014/main" id="{572F330E-E215-4DD6-9BEA-575426E3A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4" y="1118"/>
              <a:ext cx="72" cy="55"/>
            </a:xfrm>
            <a:custGeom>
              <a:avLst/>
              <a:gdLst>
                <a:gd name="T0" fmla="*/ 0 w 72"/>
                <a:gd name="T1" fmla="*/ 55 h 55"/>
                <a:gd name="T2" fmla="*/ 0 w 72"/>
                <a:gd name="T3" fmla="*/ 2 h 55"/>
                <a:gd name="T4" fmla="*/ 8 w 72"/>
                <a:gd name="T5" fmla="*/ 2 h 55"/>
                <a:gd name="T6" fmla="*/ 8 w 72"/>
                <a:gd name="T7" fmla="*/ 8 h 55"/>
                <a:gd name="T8" fmla="*/ 10 w 72"/>
                <a:gd name="T9" fmla="*/ 4 h 55"/>
                <a:gd name="T10" fmla="*/ 15 w 72"/>
                <a:gd name="T11" fmla="*/ 2 h 55"/>
                <a:gd name="T12" fmla="*/ 19 w 72"/>
                <a:gd name="T13" fmla="*/ 0 h 55"/>
                <a:gd name="T14" fmla="*/ 23 w 72"/>
                <a:gd name="T15" fmla="*/ 0 h 55"/>
                <a:gd name="T16" fmla="*/ 30 w 72"/>
                <a:gd name="T17" fmla="*/ 0 h 55"/>
                <a:gd name="T18" fmla="*/ 34 w 72"/>
                <a:gd name="T19" fmla="*/ 2 h 55"/>
                <a:gd name="T20" fmla="*/ 36 w 72"/>
                <a:gd name="T21" fmla="*/ 6 h 55"/>
                <a:gd name="T22" fmla="*/ 38 w 72"/>
                <a:gd name="T23" fmla="*/ 8 h 55"/>
                <a:gd name="T24" fmla="*/ 44 w 72"/>
                <a:gd name="T25" fmla="*/ 4 h 55"/>
                <a:gd name="T26" fmla="*/ 49 w 72"/>
                <a:gd name="T27" fmla="*/ 2 h 55"/>
                <a:gd name="T28" fmla="*/ 55 w 72"/>
                <a:gd name="T29" fmla="*/ 0 h 55"/>
                <a:gd name="T30" fmla="*/ 61 w 72"/>
                <a:gd name="T31" fmla="*/ 2 h 55"/>
                <a:gd name="T32" fmla="*/ 68 w 72"/>
                <a:gd name="T33" fmla="*/ 4 h 55"/>
                <a:gd name="T34" fmla="*/ 70 w 72"/>
                <a:gd name="T35" fmla="*/ 8 h 55"/>
                <a:gd name="T36" fmla="*/ 72 w 72"/>
                <a:gd name="T37" fmla="*/ 12 h 55"/>
                <a:gd name="T38" fmla="*/ 72 w 72"/>
                <a:gd name="T39" fmla="*/ 17 h 55"/>
                <a:gd name="T40" fmla="*/ 72 w 72"/>
                <a:gd name="T41" fmla="*/ 55 h 55"/>
                <a:gd name="T42" fmla="*/ 64 w 72"/>
                <a:gd name="T43" fmla="*/ 55 h 55"/>
                <a:gd name="T44" fmla="*/ 64 w 72"/>
                <a:gd name="T45" fmla="*/ 21 h 55"/>
                <a:gd name="T46" fmla="*/ 64 w 72"/>
                <a:gd name="T47" fmla="*/ 17 h 55"/>
                <a:gd name="T48" fmla="*/ 61 w 72"/>
                <a:gd name="T49" fmla="*/ 12 h 55"/>
                <a:gd name="T50" fmla="*/ 61 w 72"/>
                <a:gd name="T51" fmla="*/ 10 h 55"/>
                <a:gd name="T52" fmla="*/ 59 w 72"/>
                <a:gd name="T53" fmla="*/ 8 h 55"/>
                <a:gd name="T54" fmla="*/ 57 w 72"/>
                <a:gd name="T55" fmla="*/ 8 h 55"/>
                <a:gd name="T56" fmla="*/ 53 w 72"/>
                <a:gd name="T57" fmla="*/ 8 h 55"/>
                <a:gd name="T58" fmla="*/ 49 w 72"/>
                <a:gd name="T59" fmla="*/ 8 h 55"/>
                <a:gd name="T60" fmla="*/ 44 w 72"/>
                <a:gd name="T61" fmla="*/ 10 h 55"/>
                <a:gd name="T62" fmla="*/ 42 w 72"/>
                <a:gd name="T63" fmla="*/ 17 h 55"/>
                <a:gd name="T64" fmla="*/ 40 w 72"/>
                <a:gd name="T65" fmla="*/ 23 h 55"/>
                <a:gd name="T66" fmla="*/ 40 w 72"/>
                <a:gd name="T67" fmla="*/ 55 h 55"/>
                <a:gd name="T68" fmla="*/ 32 w 72"/>
                <a:gd name="T69" fmla="*/ 55 h 55"/>
                <a:gd name="T70" fmla="*/ 32 w 72"/>
                <a:gd name="T71" fmla="*/ 19 h 55"/>
                <a:gd name="T72" fmla="*/ 32 w 72"/>
                <a:gd name="T73" fmla="*/ 14 h 55"/>
                <a:gd name="T74" fmla="*/ 30 w 72"/>
                <a:gd name="T75" fmla="*/ 10 h 55"/>
                <a:gd name="T76" fmla="*/ 27 w 72"/>
                <a:gd name="T77" fmla="*/ 8 h 55"/>
                <a:gd name="T78" fmla="*/ 21 w 72"/>
                <a:gd name="T79" fmla="*/ 8 h 55"/>
                <a:gd name="T80" fmla="*/ 19 w 72"/>
                <a:gd name="T81" fmla="*/ 8 h 55"/>
                <a:gd name="T82" fmla="*/ 15 w 72"/>
                <a:gd name="T83" fmla="*/ 10 h 55"/>
                <a:gd name="T84" fmla="*/ 13 w 72"/>
                <a:gd name="T85" fmla="*/ 12 h 55"/>
                <a:gd name="T86" fmla="*/ 10 w 72"/>
                <a:gd name="T87" fmla="*/ 14 h 55"/>
                <a:gd name="T88" fmla="*/ 10 w 72"/>
                <a:gd name="T89" fmla="*/ 21 h 55"/>
                <a:gd name="T90" fmla="*/ 8 w 72"/>
                <a:gd name="T91" fmla="*/ 27 h 55"/>
                <a:gd name="T92" fmla="*/ 8 w 72"/>
                <a:gd name="T93" fmla="*/ 55 h 55"/>
                <a:gd name="T94" fmla="*/ 0 w 72"/>
                <a:gd name="T9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2" h="55">
                  <a:moveTo>
                    <a:pt x="0" y="55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10" y="4"/>
                  </a:lnTo>
                  <a:lnTo>
                    <a:pt x="15" y="2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4" y="2"/>
                  </a:lnTo>
                  <a:lnTo>
                    <a:pt x="36" y="6"/>
                  </a:lnTo>
                  <a:lnTo>
                    <a:pt x="38" y="8"/>
                  </a:lnTo>
                  <a:lnTo>
                    <a:pt x="44" y="4"/>
                  </a:lnTo>
                  <a:lnTo>
                    <a:pt x="49" y="2"/>
                  </a:lnTo>
                  <a:lnTo>
                    <a:pt x="55" y="0"/>
                  </a:lnTo>
                  <a:lnTo>
                    <a:pt x="61" y="2"/>
                  </a:lnTo>
                  <a:lnTo>
                    <a:pt x="68" y="4"/>
                  </a:lnTo>
                  <a:lnTo>
                    <a:pt x="70" y="8"/>
                  </a:lnTo>
                  <a:lnTo>
                    <a:pt x="72" y="12"/>
                  </a:lnTo>
                  <a:lnTo>
                    <a:pt x="72" y="17"/>
                  </a:lnTo>
                  <a:lnTo>
                    <a:pt x="72" y="55"/>
                  </a:lnTo>
                  <a:lnTo>
                    <a:pt x="64" y="55"/>
                  </a:lnTo>
                  <a:lnTo>
                    <a:pt x="64" y="21"/>
                  </a:lnTo>
                  <a:lnTo>
                    <a:pt x="64" y="17"/>
                  </a:lnTo>
                  <a:lnTo>
                    <a:pt x="61" y="12"/>
                  </a:lnTo>
                  <a:lnTo>
                    <a:pt x="61" y="10"/>
                  </a:lnTo>
                  <a:lnTo>
                    <a:pt x="59" y="8"/>
                  </a:lnTo>
                  <a:lnTo>
                    <a:pt x="57" y="8"/>
                  </a:lnTo>
                  <a:lnTo>
                    <a:pt x="53" y="8"/>
                  </a:lnTo>
                  <a:lnTo>
                    <a:pt x="49" y="8"/>
                  </a:lnTo>
                  <a:lnTo>
                    <a:pt x="44" y="10"/>
                  </a:lnTo>
                  <a:lnTo>
                    <a:pt x="42" y="17"/>
                  </a:lnTo>
                  <a:lnTo>
                    <a:pt x="40" y="23"/>
                  </a:lnTo>
                  <a:lnTo>
                    <a:pt x="40" y="55"/>
                  </a:lnTo>
                  <a:lnTo>
                    <a:pt x="32" y="55"/>
                  </a:lnTo>
                  <a:lnTo>
                    <a:pt x="32" y="19"/>
                  </a:lnTo>
                  <a:lnTo>
                    <a:pt x="32" y="14"/>
                  </a:lnTo>
                  <a:lnTo>
                    <a:pt x="30" y="10"/>
                  </a:lnTo>
                  <a:lnTo>
                    <a:pt x="27" y="8"/>
                  </a:lnTo>
                  <a:lnTo>
                    <a:pt x="21" y="8"/>
                  </a:lnTo>
                  <a:lnTo>
                    <a:pt x="19" y="8"/>
                  </a:lnTo>
                  <a:lnTo>
                    <a:pt x="15" y="10"/>
                  </a:lnTo>
                  <a:lnTo>
                    <a:pt x="13" y="12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8" y="27"/>
                  </a:lnTo>
                  <a:lnTo>
                    <a:pt x="8" y="55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64" name="Freeform 328">
              <a:extLst>
                <a:ext uri="{FF2B5EF4-FFF2-40B4-BE49-F238E27FC236}">
                  <a16:creationId xmlns:a16="http://schemas.microsoft.com/office/drawing/2014/main" id="{2EDFB318-F7BE-4C6D-B0FF-893700FA4D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9" y="1118"/>
              <a:ext cx="47" cy="74"/>
            </a:xfrm>
            <a:custGeom>
              <a:avLst/>
              <a:gdLst>
                <a:gd name="T0" fmla="*/ 0 w 47"/>
                <a:gd name="T1" fmla="*/ 74 h 74"/>
                <a:gd name="T2" fmla="*/ 0 w 47"/>
                <a:gd name="T3" fmla="*/ 2 h 74"/>
                <a:gd name="T4" fmla="*/ 8 w 47"/>
                <a:gd name="T5" fmla="*/ 2 h 74"/>
                <a:gd name="T6" fmla="*/ 8 w 47"/>
                <a:gd name="T7" fmla="*/ 8 h 74"/>
                <a:gd name="T8" fmla="*/ 10 w 47"/>
                <a:gd name="T9" fmla="*/ 4 h 74"/>
                <a:gd name="T10" fmla="*/ 15 w 47"/>
                <a:gd name="T11" fmla="*/ 2 h 74"/>
                <a:gd name="T12" fmla="*/ 19 w 47"/>
                <a:gd name="T13" fmla="*/ 0 h 74"/>
                <a:gd name="T14" fmla="*/ 23 w 47"/>
                <a:gd name="T15" fmla="*/ 0 h 74"/>
                <a:gd name="T16" fmla="*/ 30 w 47"/>
                <a:gd name="T17" fmla="*/ 2 h 74"/>
                <a:gd name="T18" fmla="*/ 36 w 47"/>
                <a:gd name="T19" fmla="*/ 4 h 74"/>
                <a:gd name="T20" fmla="*/ 40 w 47"/>
                <a:gd name="T21" fmla="*/ 8 h 74"/>
                <a:gd name="T22" fmla="*/ 42 w 47"/>
                <a:gd name="T23" fmla="*/ 12 h 74"/>
                <a:gd name="T24" fmla="*/ 44 w 47"/>
                <a:gd name="T25" fmla="*/ 19 h 74"/>
                <a:gd name="T26" fmla="*/ 47 w 47"/>
                <a:gd name="T27" fmla="*/ 27 h 74"/>
                <a:gd name="T28" fmla="*/ 44 w 47"/>
                <a:gd name="T29" fmla="*/ 36 h 74"/>
                <a:gd name="T30" fmla="*/ 42 w 47"/>
                <a:gd name="T31" fmla="*/ 42 h 74"/>
                <a:gd name="T32" fmla="*/ 40 w 47"/>
                <a:gd name="T33" fmla="*/ 46 h 74"/>
                <a:gd name="T34" fmla="*/ 34 w 47"/>
                <a:gd name="T35" fmla="*/ 51 h 74"/>
                <a:gd name="T36" fmla="*/ 30 w 47"/>
                <a:gd name="T37" fmla="*/ 55 h 74"/>
                <a:gd name="T38" fmla="*/ 23 w 47"/>
                <a:gd name="T39" fmla="*/ 55 h 74"/>
                <a:gd name="T40" fmla="*/ 19 w 47"/>
                <a:gd name="T41" fmla="*/ 55 h 74"/>
                <a:gd name="T42" fmla="*/ 15 w 47"/>
                <a:gd name="T43" fmla="*/ 53 h 74"/>
                <a:gd name="T44" fmla="*/ 13 w 47"/>
                <a:gd name="T45" fmla="*/ 51 h 74"/>
                <a:gd name="T46" fmla="*/ 8 w 47"/>
                <a:gd name="T47" fmla="*/ 48 h 74"/>
                <a:gd name="T48" fmla="*/ 8 w 47"/>
                <a:gd name="T49" fmla="*/ 74 h 74"/>
                <a:gd name="T50" fmla="*/ 0 w 47"/>
                <a:gd name="T51" fmla="*/ 74 h 74"/>
                <a:gd name="T52" fmla="*/ 8 w 47"/>
                <a:gd name="T53" fmla="*/ 27 h 74"/>
                <a:gd name="T54" fmla="*/ 8 w 47"/>
                <a:gd name="T55" fmla="*/ 34 h 74"/>
                <a:gd name="T56" fmla="*/ 10 w 47"/>
                <a:gd name="T57" fmla="*/ 40 h 74"/>
                <a:gd name="T58" fmla="*/ 13 w 47"/>
                <a:gd name="T59" fmla="*/ 42 h 74"/>
                <a:gd name="T60" fmla="*/ 17 w 47"/>
                <a:gd name="T61" fmla="*/ 46 h 74"/>
                <a:gd name="T62" fmla="*/ 23 w 47"/>
                <a:gd name="T63" fmla="*/ 48 h 74"/>
                <a:gd name="T64" fmla="*/ 27 w 47"/>
                <a:gd name="T65" fmla="*/ 46 h 74"/>
                <a:gd name="T66" fmla="*/ 32 w 47"/>
                <a:gd name="T67" fmla="*/ 42 h 74"/>
                <a:gd name="T68" fmla="*/ 34 w 47"/>
                <a:gd name="T69" fmla="*/ 38 h 74"/>
                <a:gd name="T70" fmla="*/ 36 w 47"/>
                <a:gd name="T71" fmla="*/ 34 h 74"/>
                <a:gd name="T72" fmla="*/ 36 w 47"/>
                <a:gd name="T73" fmla="*/ 27 h 74"/>
                <a:gd name="T74" fmla="*/ 36 w 47"/>
                <a:gd name="T75" fmla="*/ 21 h 74"/>
                <a:gd name="T76" fmla="*/ 36 w 47"/>
                <a:gd name="T77" fmla="*/ 17 h 74"/>
                <a:gd name="T78" fmla="*/ 32 w 47"/>
                <a:gd name="T79" fmla="*/ 12 h 74"/>
                <a:gd name="T80" fmla="*/ 27 w 47"/>
                <a:gd name="T81" fmla="*/ 8 h 74"/>
                <a:gd name="T82" fmla="*/ 23 w 47"/>
                <a:gd name="T83" fmla="*/ 6 h 74"/>
                <a:gd name="T84" fmla="*/ 17 w 47"/>
                <a:gd name="T85" fmla="*/ 8 h 74"/>
                <a:gd name="T86" fmla="*/ 13 w 47"/>
                <a:gd name="T87" fmla="*/ 12 h 74"/>
                <a:gd name="T88" fmla="*/ 10 w 47"/>
                <a:gd name="T89" fmla="*/ 17 h 74"/>
                <a:gd name="T90" fmla="*/ 8 w 47"/>
                <a:gd name="T91" fmla="*/ 21 h 74"/>
                <a:gd name="T92" fmla="*/ 8 w 47"/>
                <a:gd name="T93" fmla="*/ 2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7" h="74">
                  <a:moveTo>
                    <a:pt x="0" y="7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8" y="8"/>
                  </a:lnTo>
                  <a:lnTo>
                    <a:pt x="10" y="4"/>
                  </a:lnTo>
                  <a:lnTo>
                    <a:pt x="15" y="2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30" y="2"/>
                  </a:lnTo>
                  <a:lnTo>
                    <a:pt x="36" y="4"/>
                  </a:lnTo>
                  <a:lnTo>
                    <a:pt x="40" y="8"/>
                  </a:lnTo>
                  <a:lnTo>
                    <a:pt x="42" y="12"/>
                  </a:lnTo>
                  <a:lnTo>
                    <a:pt x="44" y="19"/>
                  </a:lnTo>
                  <a:lnTo>
                    <a:pt x="47" y="27"/>
                  </a:lnTo>
                  <a:lnTo>
                    <a:pt x="44" y="36"/>
                  </a:lnTo>
                  <a:lnTo>
                    <a:pt x="42" y="42"/>
                  </a:lnTo>
                  <a:lnTo>
                    <a:pt x="40" y="46"/>
                  </a:lnTo>
                  <a:lnTo>
                    <a:pt x="34" y="51"/>
                  </a:lnTo>
                  <a:lnTo>
                    <a:pt x="30" y="55"/>
                  </a:lnTo>
                  <a:lnTo>
                    <a:pt x="23" y="55"/>
                  </a:lnTo>
                  <a:lnTo>
                    <a:pt x="19" y="55"/>
                  </a:lnTo>
                  <a:lnTo>
                    <a:pt x="15" y="53"/>
                  </a:lnTo>
                  <a:lnTo>
                    <a:pt x="13" y="51"/>
                  </a:lnTo>
                  <a:lnTo>
                    <a:pt x="8" y="48"/>
                  </a:lnTo>
                  <a:lnTo>
                    <a:pt x="8" y="74"/>
                  </a:lnTo>
                  <a:lnTo>
                    <a:pt x="0" y="74"/>
                  </a:lnTo>
                  <a:close/>
                  <a:moveTo>
                    <a:pt x="8" y="27"/>
                  </a:moveTo>
                  <a:lnTo>
                    <a:pt x="8" y="34"/>
                  </a:lnTo>
                  <a:lnTo>
                    <a:pt x="10" y="40"/>
                  </a:lnTo>
                  <a:lnTo>
                    <a:pt x="13" y="42"/>
                  </a:lnTo>
                  <a:lnTo>
                    <a:pt x="17" y="46"/>
                  </a:lnTo>
                  <a:lnTo>
                    <a:pt x="23" y="48"/>
                  </a:lnTo>
                  <a:lnTo>
                    <a:pt x="27" y="46"/>
                  </a:lnTo>
                  <a:lnTo>
                    <a:pt x="32" y="42"/>
                  </a:lnTo>
                  <a:lnTo>
                    <a:pt x="34" y="38"/>
                  </a:lnTo>
                  <a:lnTo>
                    <a:pt x="36" y="34"/>
                  </a:lnTo>
                  <a:lnTo>
                    <a:pt x="36" y="27"/>
                  </a:lnTo>
                  <a:lnTo>
                    <a:pt x="36" y="21"/>
                  </a:lnTo>
                  <a:lnTo>
                    <a:pt x="36" y="17"/>
                  </a:lnTo>
                  <a:lnTo>
                    <a:pt x="32" y="12"/>
                  </a:lnTo>
                  <a:lnTo>
                    <a:pt x="27" y="8"/>
                  </a:lnTo>
                  <a:lnTo>
                    <a:pt x="23" y="6"/>
                  </a:lnTo>
                  <a:lnTo>
                    <a:pt x="17" y="8"/>
                  </a:lnTo>
                  <a:lnTo>
                    <a:pt x="13" y="12"/>
                  </a:lnTo>
                  <a:lnTo>
                    <a:pt x="10" y="17"/>
                  </a:lnTo>
                  <a:lnTo>
                    <a:pt x="8" y="21"/>
                  </a:lnTo>
                  <a:lnTo>
                    <a:pt x="8" y="2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65" name="Freeform 329">
              <a:extLst>
                <a:ext uri="{FF2B5EF4-FFF2-40B4-BE49-F238E27FC236}">
                  <a16:creationId xmlns:a16="http://schemas.microsoft.com/office/drawing/2014/main" id="{54AEDF51-9E97-4612-ABFC-3D2048F34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" y="1098"/>
              <a:ext cx="43" cy="75"/>
            </a:xfrm>
            <a:custGeom>
              <a:avLst/>
              <a:gdLst>
                <a:gd name="T0" fmla="*/ 0 w 43"/>
                <a:gd name="T1" fmla="*/ 75 h 75"/>
                <a:gd name="T2" fmla="*/ 0 w 43"/>
                <a:gd name="T3" fmla="*/ 0 h 75"/>
                <a:gd name="T4" fmla="*/ 9 w 43"/>
                <a:gd name="T5" fmla="*/ 0 h 75"/>
                <a:gd name="T6" fmla="*/ 9 w 43"/>
                <a:gd name="T7" fmla="*/ 28 h 75"/>
                <a:gd name="T8" fmla="*/ 13 w 43"/>
                <a:gd name="T9" fmla="*/ 24 h 75"/>
                <a:gd name="T10" fmla="*/ 19 w 43"/>
                <a:gd name="T11" fmla="*/ 20 h 75"/>
                <a:gd name="T12" fmla="*/ 24 w 43"/>
                <a:gd name="T13" fmla="*/ 20 h 75"/>
                <a:gd name="T14" fmla="*/ 30 w 43"/>
                <a:gd name="T15" fmla="*/ 20 h 75"/>
                <a:gd name="T16" fmla="*/ 34 w 43"/>
                <a:gd name="T17" fmla="*/ 22 h 75"/>
                <a:gd name="T18" fmla="*/ 38 w 43"/>
                <a:gd name="T19" fmla="*/ 24 h 75"/>
                <a:gd name="T20" fmla="*/ 40 w 43"/>
                <a:gd name="T21" fmla="*/ 28 h 75"/>
                <a:gd name="T22" fmla="*/ 43 w 43"/>
                <a:gd name="T23" fmla="*/ 34 h 75"/>
                <a:gd name="T24" fmla="*/ 43 w 43"/>
                <a:gd name="T25" fmla="*/ 41 h 75"/>
                <a:gd name="T26" fmla="*/ 43 w 43"/>
                <a:gd name="T27" fmla="*/ 75 h 75"/>
                <a:gd name="T28" fmla="*/ 34 w 43"/>
                <a:gd name="T29" fmla="*/ 75 h 75"/>
                <a:gd name="T30" fmla="*/ 34 w 43"/>
                <a:gd name="T31" fmla="*/ 41 h 75"/>
                <a:gd name="T32" fmla="*/ 32 w 43"/>
                <a:gd name="T33" fmla="*/ 34 h 75"/>
                <a:gd name="T34" fmla="*/ 30 w 43"/>
                <a:gd name="T35" fmla="*/ 30 h 75"/>
                <a:gd name="T36" fmla="*/ 28 w 43"/>
                <a:gd name="T37" fmla="*/ 28 h 75"/>
                <a:gd name="T38" fmla="*/ 24 w 43"/>
                <a:gd name="T39" fmla="*/ 28 h 75"/>
                <a:gd name="T40" fmla="*/ 19 w 43"/>
                <a:gd name="T41" fmla="*/ 28 h 75"/>
                <a:gd name="T42" fmla="*/ 15 w 43"/>
                <a:gd name="T43" fmla="*/ 30 h 75"/>
                <a:gd name="T44" fmla="*/ 13 w 43"/>
                <a:gd name="T45" fmla="*/ 32 h 75"/>
                <a:gd name="T46" fmla="*/ 11 w 43"/>
                <a:gd name="T47" fmla="*/ 34 h 75"/>
                <a:gd name="T48" fmla="*/ 9 w 43"/>
                <a:gd name="T49" fmla="*/ 39 h 75"/>
                <a:gd name="T50" fmla="*/ 9 w 43"/>
                <a:gd name="T51" fmla="*/ 45 h 75"/>
                <a:gd name="T52" fmla="*/ 9 w 43"/>
                <a:gd name="T53" fmla="*/ 75 h 75"/>
                <a:gd name="T54" fmla="*/ 0 w 43"/>
                <a:gd name="T55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75">
                  <a:moveTo>
                    <a:pt x="0" y="75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28"/>
                  </a:lnTo>
                  <a:lnTo>
                    <a:pt x="13" y="24"/>
                  </a:lnTo>
                  <a:lnTo>
                    <a:pt x="19" y="20"/>
                  </a:lnTo>
                  <a:lnTo>
                    <a:pt x="24" y="20"/>
                  </a:lnTo>
                  <a:lnTo>
                    <a:pt x="30" y="20"/>
                  </a:lnTo>
                  <a:lnTo>
                    <a:pt x="34" y="22"/>
                  </a:lnTo>
                  <a:lnTo>
                    <a:pt x="38" y="24"/>
                  </a:lnTo>
                  <a:lnTo>
                    <a:pt x="40" y="28"/>
                  </a:lnTo>
                  <a:lnTo>
                    <a:pt x="43" y="34"/>
                  </a:lnTo>
                  <a:lnTo>
                    <a:pt x="43" y="41"/>
                  </a:lnTo>
                  <a:lnTo>
                    <a:pt x="43" y="75"/>
                  </a:lnTo>
                  <a:lnTo>
                    <a:pt x="34" y="75"/>
                  </a:lnTo>
                  <a:lnTo>
                    <a:pt x="34" y="41"/>
                  </a:lnTo>
                  <a:lnTo>
                    <a:pt x="32" y="34"/>
                  </a:lnTo>
                  <a:lnTo>
                    <a:pt x="30" y="30"/>
                  </a:lnTo>
                  <a:lnTo>
                    <a:pt x="28" y="28"/>
                  </a:lnTo>
                  <a:lnTo>
                    <a:pt x="24" y="28"/>
                  </a:lnTo>
                  <a:lnTo>
                    <a:pt x="19" y="28"/>
                  </a:lnTo>
                  <a:lnTo>
                    <a:pt x="15" y="30"/>
                  </a:lnTo>
                  <a:lnTo>
                    <a:pt x="13" y="32"/>
                  </a:lnTo>
                  <a:lnTo>
                    <a:pt x="11" y="34"/>
                  </a:lnTo>
                  <a:lnTo>
                    <a:pt x="9" y="39"/>
                  </a:lnTo>
                  <a:lnTo>
                    <a:pt x="9" y="45"/>
                  </a:lnTo>
                  <a:lnTo>
                    <a:pt x="9" y="75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66" name="Freeform 330">
              <a:extLst>
                <a:ext uri="{FF2B5EF4-FFF2-40B4-BE49-F238E27FC236}">
                  <a16:creationId xmlns:a16="http://schemas.microsoft.com/office/drawing/2014/main" id="{C60AB0E0-42F1-4CCA-BA90-FD326E870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1" y="1098"/>
              <a:ext cx="26" cy="96"/>
            </a:xfrm>
            <a:custGeom>
              <a:avLst/>
              <a:gdLst>
                <a:gd name="T0" fmla="*/ 7 w 26"/>
                <a:gd name="T1" fmla="*/ 96 h 96"/>
                <a:gd name="T2" fmla="*/ 0 w 26"/>
                <a:gd name="T3" fmla="*/ 96 h 96"/>
                <a:gd name="T4" fmla="*/ 11 w 26"/>
                <a:gd name="T5" fmla="*/ 71 h 96"/>
                <a:gd name="T6" fmla="*/ 15 w 26"/>
                <a:gd name="T7" fmla="*/ 47 h 96"/>
                <a:gd name="T8" fmla="*/ 15 w 26"/>
                <a:gd name="T9" fmla="*/ 39 h 96"/>
                <a:gd name="T10" fmla="*/ 13 w 26"/>
                <a:gd name="T11" fmla="*/ 28 h 96"/>
                <a:gd name="T12" fmla="*/ 11 w 26"/>
                <a:gd name="T13" fmla="*/ 22 h 96"/>
                <a:gd name="T14" fmla="*/ 9 w 26"/>
                <a:gd name="T15" fmla="*/ 15 h 96"/>
                <a:gd name="T16" fmla="*/ 7 w 26"/>
                <a:gd name="T17" fmla="*/ 11 h 96"/>
                <a:gd name="T18" fmla="*/ 5 w 26"/>
                <a:gd name="T19" fmla="*/ 7 h 96"/>
                <a:gd name="T20" fmla="*/ 0 w 26"/>
                <a:gd name="T21" fmla="*/ 0 h 96"/>
                <a:gd name="T22" fmla="*/ 7 w 26"/>
                <a:gd name="T23" fmla="*/ 0 h 96"/>
                <a:gd name="T24" fmla="*/ 15 w 26"/>
                <a:gd name="T25" fmla="*/ 11 h 96"/>
                <a:gd name="T26" fmla="*/ 22 w 26"/>
                <a:gd name="T27" fmla="*/ 24 h 96"/>
                <a:gd name="T28" fmla="*/ 24 w 26"/>
                <a:gd name="T29" fmla="*/ 37 h 96"/>
                <a:gd name="T30" fmla="*/ 26 w 26"/>
                <a:gd name="T31" fmla="*/ 47 h 96"/>
                <a:gd name="T32" fmla="*/ 24 w 26"/>
                <a:gd name="T33" fmla="*/ 60 h 96"/>
                <a:gd name="T34" fmla="*/ 19 w 26"/>
                <a:gd name="T35" fmla="*/ 73 h 96"/>
                <a:gd name="T36" fmla="*/ 13 w 26"/>
                <a:gd name="T37" fmla="*/ 85 h 96"/>
                <a:gd name="T38" fmla="*/ 7 w 26"/>
                <a:gd name="T3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96">
                  <a:moveTo>
                    <a:pt x="7" y="96"/>
                  </a:moveTo>
                  <a:lnTo>
                    <a:pt x="0" y="96"/>
                  </a:lnTo>
                  <a:lnTo>
                    <a:pt x="11" y="71"/>
                  </a:lnTo>
                  <a:lnTo>
                    <a:pt x="15" y="47"/>
                  </a:lnTo>
                  <a:lnTo>
                    <a:pt x="15" y="39"/>
                  </a:lnTo>
                  <a:lnTo>
                    <a:pt x="13" y="28"/>
                  </a:lnTo>
                  <a:lnTo>
                    <a:pt x="11" y="22"/>
                  </a:lnTo>
                  <a:lnTo>
                    <a:pt x="9" y="15"/>
                  </a:lnTo>
                  <a:lnTo>
                    <a:pt x="7" y="11"/>
                  </a:lnTo>
                  <a:lnTo>
                    <a:pt x="5" y="7"/>
                  </a:lnTo>
                  <a:lnTo>
                    <a:pt x="0" y="0"/>
                  </a:lnTo>
                  <a:lnTo>
                    <a:pt x="7" y="0"/>
                  </a:lnTo>
                  <a:lnTo>
                    <a:pt x="15" y="11"/>
                  </a:lnTo>
                  <a:lnTo>
                    <a:pt x="22" y="24"/>
                  </a:lnTo>
                  <a:lnTo>
                    <a:pt x="24" y="37"/>
                  </a:lnTo>
                  <a:lnTo>
                    <a:pt x="26" y="47"/>
                  </a:lnTo>
                  <a:lnTo>
                    <a:pt x="24" y="60"/>
                  </a:lnTo>
                  <a:lnTo>
                    <a:pt x="19" y="73"/>
                  </a:lnTo>
                  <a:lnTo>
                    <a:pt x="13" y="85"/>
                  </a:lnTo>
                  <a:lnTo>
                    <a:pt x="7" y="9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67" name="Freeform 331">
              <a:extLst>
                <a:ext uri="{FF2B5EF4-FFF2-40B4-BE49-F238E27FC236}">
                  <a16:creationId xmlns:a16="http://schemas.microsoft.com/office/drawing/2014/main" id="{0720E6B8-FBF9-4C19-99F0-4BB6C94AE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" y="1126"/>
              <a:ext cx="17" cy="17"/>
            </a:xfrm>
            <a:custGeom>
              <a:avLst/>
              <a:gdLst>
                <a:gd name="T0" fmla="*/ 17 w 17"/>
                <a:gd name="T1" fmla="*/ 9 h 17"/>
                <a:gd name="T2" fmla="*/ 15 w 17"/>
                <a:gd name="T3" fmla="*/ 13 h 17"/>
                <a:gd name="T4" fmla="*/ 13 w 17"/>
                <a:gd name="T5" fmla="*/ 17 h 17"/>
                <a:gd name="T6" fmla="*/ 9 w 17"/>
                <a:gd name="T7" fmla="*/ 17 h 17"/>
                <a:gd name="T8" fmla="*/ 4 w 17"/>
                <a:gd name="T9" fmla="*/ 17 h 17"/>
                <a:gd name="T10" fmla="*/ 0 w 17"/>
                <a:gd name="T11" fmla="*/ 13 h 17"/>
                <a:gd name="T12" fmla="*/ 0 w 17"/>
                <a:gd name="T13" fmla="*/ 9 h 17"/>
                <a:gd name="T14" fmla="*/ 0 w 17"/>
                <a:gd name="T15" fmla="*/ 4 h 17"/>
                <a:gd name="T16" fmla="*/ 4 w 17"/>
                <a:gd name="T17" fmla="*/ 2 h 17"/>
                <a:gd name="T18" fmla="*/ 9 w 17"/>
                <a:gd name="T19" fmla="*/ 0 h 17"/>
                <a:gd name="T20" fmla="*/ 13 w 17"/>
                <a:gd name="T21" fmla="*/ 2 h 17"/>
                <a:gd name="T22" fmla="*/ 15 w 17"/>
                <a:gd name="T23" fmla="*/ 4 h 17"/>
                <a:gd name="T24" fmla="*/ 17 w 17"/>
                <a:gd name="T2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7">
                  <a:moveTo>
                    <a:pt x="17" y="9"/>
                  </a:moveTo>
                  <a:lnTo>
                    <a:pt x="15" y="13"/>
                  </a:lnTo>
                  <a:lnTo>
                    <a:pt x="13" y="17"/>
                  </a:lnTo>
                  <a:lnTo>
                    <a:pt x="9" y="17"/>
                  </a:lnTo>
                  <a:lnTo>
                    <a:pt x="4" y="17"/>
                  </a:lnTo>
                  <a:lnTo>
                    <a:pt x="0" y="13"/>
                  </a:lnTo>
                  <a:lnTo>
                    <a:pt x="0" y="9"/>
                  </a:lnTo>
                  <a:lnTo>
                    <a:pt x="0" y="4"/>
                  </a:lnTo>
                  <a:lnTo>
                    <a:pt x="4" y="2"/>
                  </a:lnTo>
                  <a:lnTo>
                    <a:pt x="9" y="0"/>
                  </a:lnTo>
                  <a:lnTo>
                    <a:pt x="13" y="2"/>
                  </a:lnTo>
                  <a:lnTo>
                    <a:pt x="15" y="4"/>
                  </a:lnTo>
                  <a:lnTo>
                    <a:pt x="17" y="9"/>
                  </a:lnTo>
                  <a:close/>
                </a:path>
              </a:pathLst>
            </a:custGeom>
            <a:solidFill>
              <a:srgbClr val="030AFF"/>
            </a:solidFill>
            <a:ln w="0">
              <a:solidFill>
                <a:srgbClr val="030A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270" name="Line 334">
            <a:extLst>
              <a:ext uri="{FF2B5EF4-FFF2-40B4-BE49-F238E27FC236}">
                <a16:creationId xmlns:a16="http://schemas.microsoft.com/office/drawing/2014/main" id="{61B42443-1309-46F3-B9A5-92692B6A8E0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8763" y="2987675"/>
            <a:ext cx="26987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0335" name="Group 399">
            <a:extLst>
              <a:ext uri="{FF2B5EF4-FFF2-40B4-BE49-F238E27FC236}">
                <a16:creationId xmlns:a16="http://schemas.microsoft.com/office/drawing/2014/main" id="{B0901780-2C57-462D-BEE7-A80DFB164C5D}"/>
              </a:ext>
            </a:extLst>
          </p:cNvPr>
          <p:cNvGrpSpPr>
            <a:grpSpLocks/>
          </p:cNvGrpSpPr>
          <p:nvPr/>
        </p:nvGrpSpPr>
        <p:grpSpPr bwMode="auto">
          <a:xfrm>
            <a:off x="6831013" y="2681288"/>
            <a:ext cx="701675" cy="717550"/>
            <a:chOff x="4303" y="1689"/>
            <a:chExt cx="442" cy="452"/>
          </a:xfrm>
        </p:grpSpPr>
        <p:sp>
          <p:nvSpPr>
            <p:cNvPr id="40268" name="Freeform 332">
              <a:extLst>
                <a:ext uri="{FF2B5EF4-FFF2-40B4-BE49-F238E27FC236}">
                  <a16:creationId xmlns:a16="http://schemas.microsoft.com/office/drawing/2014/main" id="{18E45407-DA55-4513-BC19-BF0504FC9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" y="2107"/>
              <a:ext cx="193" cy="34"/>
            </a:xfrm>
            <a:custGeom>
              <a:avLst/>
              <a:gdLst>
                <a:gd name="T0" fmla="*/ 193 w 193"/>
                <a:gd name="T1" fmla="*/ 34 h 34"/>
                <a:gd name="T2" fmla="*/ 159 w 193"/>
                <a:gd name="T3" fmla="*/ 28 h 34"/>
                <a:gd name="T4" fmla="*/ 133 w 193"/>
                <a:gd name="T5" fmla="*/ 19 h 34"/>
                <a:gd name="T6" fmla="*/ 106 w 193"/>
                <a:gd name="T7" fmla="*/ 0 h 34"/>
                <a:gd name="T8" fmla="*/ 87 w 193"/>
                <a:gd name="T9" fmla="*/ 0 h 34"/>
                <a:gd name="T10" fmla="*/ 59 w 193"/>
                <a:gd name="T11" fmla="*/ 19 h 34"/>
                <a:gd name="T12" fmla="*/ 34 w 193"/>
                <a:gd name="T13" fmla="*/ 28 h 34"/>
                <a:gd name="T14" fmla="*/ 0 w 193"/>
                <a:gd name="T15" fmla="*/ 34 h 34"/>
                <a:gd name="T16" fmla="*/ 193 w 193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34">
                  <a:moveTo>
                    <a:pt x="193" y="34"/>
                  </a:moveTo>
                  <a:lnTo>
                    <a:pt x="159" y="28"/>
                  </a:lnTo>
                  <a:lnTo>
                    <a:pt x="133" y="19"/>
                  </a:lnTo>
                  <a:lnTo>
                    <a:pt x="106" y="0"/>
                  </a:lnTo>
                  <a:lnTo>
                    <a:pt x="87" y="0"/>
                  </a:lnTo>
                  <a:lnTo>
                    <a:pt x="59" y="19"/>
                  </a:lnTo>
                  <a:lnTo>
                    <a:pt x="34" y="28"/>
                  </a:lnTo>
                  <a:lnTo>
                    <a:pt x="0" y="34"/>
                  </a:lnTo>
                  <a:lnTo>
                    <a:pt x="193" y="34"/>
                  </a:lnTo>
                  <a:close/>
                </a:path>
              </a:pathLst>
            </a:custGeom>
            <a:solidFill>
              <a:srgbClr val="663333"/>
            </a:solidFill>
            <a:ln w="0">
              <a:solidFill>
                <a:srgbClr val="66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69" name="Freeform 333">
              <a:extLst>
                <a:ext uri="{FF2B5EF4-FFF2-40B4-BE49-F238E27FC236}">
                  <a16:creationId xmlns:a16="http://schemas.microsoft.com/office/drawing/2014/main" id="{68631FDC-7687-4D58-AA14-F2AD8990D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9" y="1689"/>
              <a:ext cx="346" cy="418"/>
            </a:xfrm>
            <a:custGeom>
              <a:avLst/>
              <a:gdLst>
                <a:gd name="T0" fmla="*/ 74 w 346"/>
                <a:gd name="T1" fmla="*/ 393 h 418"/>
                <a:gd name="T2" fmla="*/ 78 w 346"/>
                <a:gd name="T3" fmla="*/ 359 h 418"/>
                <a:gd name="T4" fmla="*/ 85 w 346"/>
                <a:gd name="T5" fmla="*/ 350 h 418"/>
                <a:gd name="T6" fmla="*/ 91 w 346"/>
                <a:gd name="T7" fmla="*/ 342 h 418"/>
                <a:gd name="T8" fmla="*/ 97 w 346"/>
                <a:gd name="T9" fmla="*/ 333 h 418"/>
                <a:gd name="T10" fmla="*/ 97 w 346"/>
                <a:gd name="T11" fmla="*/ 323 h 418"/>
                <a:gd name="T12" fmla="*/ 97 w 346"/>
                <a:gd name="T13" fmla="*/ 289 h 418"/>
                <a:gd name="T14" fmla="*/ 114 w 346"/>
                <a:gd name="T15" fmla="*/ 244 h 418"/>
                <a:gd name="T16" fmla="*/ 125 w 346"/>
                <a:gd name="T17" fmla="*/ 204 h 418"/>
                <a:gd name="T18" fmla="*/ 123 w 346"/>
                <a:gd name="T19" fmla="*/ 193 h 418"/>
                <a:gd name="T20" fmla="*/ 129 w 346"/>
                <a:gd name="T21" fmla="*/ 166 h 418"/>
                <a:gd name="T22" fmla="*/ 142 w 346"/>
                <a:gd name="T23" fmla="*/ 138 h 418"/>
                <a:gd name="T24" fmla="*/ 148 w 346"/>
                <a:gd name="T25" fmla="*/ 123 h 418"/>
                <a:gd name="T26" fmla="*/ 170 w 346"/>
                <a:gd name="T27" fmla="*/ 104 h 418"/>
                <a:gd name="T28" fmla="*/ 214 w 346"/>
                <a:gd name="T29" fmla="*/ 108 h 418"/>
                <a:gd name="T30" fmla="*/ 246 w 346"/>
                <a:gd name="T31" fmla="*/ 100 h 418"/>
                <a:gd name="T32" fmla="*/ 276 w 346"/>
                <a:gd name="T33" fmla="*/ 100 h 418"/>
                <a:gd name="T34" fmla="*/ 308 w 346"/>
                <a:gd name="T35" fmla="*/ 106 h 418"/>
                <a:gd name="T36" fmla="*/ 342 w 346"/>
                <a:gd name="T37" fmla="*/ 102 h 418"/>
                <a:gd name="T38" fmla="*/ 344 w 346"/>
                <a:gd name="T39" fmla="*/ 64 h 418"/>
                <a:gd name="T40" fmla="*/ 327 w 346"/>
                <a:gd name="T41" fmla="*/ 40 h 418"/>
                <a:gd name="T42" fmla="*/ 263 w 346"/>
                <a:gd name="T43" fmla="*/ 32 h 418"/>
                <a:gd name="T44" fmla="*/ 189 w 346"/>
                <a:gd name="T45" fmla="*/ 28 h 418"/>
                <a:gd name="T46" fmla="*/ 144 w 346"/>
                <a:gd name="T47" fmla="*/ 19 h 418"/>
                <a:gd name="T48" fmla="*/ 123 w 346"/>
                <a:gd name="T49" fmla="*/ 8 h 418"/>
                <a:gd name="T50" fmla="*/ 97 w 346"/>
                <a:gd name="T51" fmla="*/ 0 h 418"/>
                <a:gd name="T52" fmla="*/ 61 w 346"/>
                <a:gd name="T53" fmla="*/ 8 h 418"/>
                <a:gd name="T54" fmla="*/ 40 w 346"/>
                <a:gd name="T55" fmla="*/ 21 h 418"/>
                <a:gd name="T56" fmla="*/ 12 w 346"/>
                <a:gd name="T57" fmla="*/ 36 h 418"/>
                <a:gd name="T58" fmla="*/ 0 w 346"/>
                <a:gd name="T59" fmla="*/ 57 h 418"/>
                <a:gd name="T60" fmla="*/ 10 w 346"/>
                <a:gd name="T61" fmla="*/ 83 h 418"/>
                <a:gd name="T62" fmla="*/ 34 w 346"/>
                <a:gd name="T63" fmla="*/ 102 h 418"/>
                <a:gd name="T64" fmla="*/ 32 w 346"/>
                <a:gd name="T65" fmla="*/ 142 h 418"/>
                <a:gd name="T66" fmla="*/ 38 w 346"/>
                <a:gd name="T67" fmla="*/ 183 h 418"/>
                <a:gd name="T68" fmla="*/ 34 w 346"/>
                <a:gd name="T69" fmla="*/ 200 h 418"/>
                <a:gd name="T70" fmla="*/ 32 w 346"/>
                <a:gd name="T71" fmla="*/ 206 h 418"/>
                <a:gd name="T72" fmla="*/ 34 w 346"/>
                <a:gd name="T73" fmla="*/ 248 h 418"/>
                <a:gd name="T74" fmla="*/ 38 w 346"/>
                <a:gd name="T75" fmla="*/ 274 h 418"/>
                <a:gd name="T76" fmla="*/ 44 w 346"/>
                <a:gd name="T77" fmla="*/ 299 h 418"/>
                <a:gd name="T78" fmla="*/ 44 w 346"/>
                <a:gd name="T79" fmla="*/ 312 h 418"/>
                <a:gd name="T80" fmla="*/ 46 w 346"/>
                <a:gd name="T81" fmla="*/ 321 h 418"/>
                <a:gd name="T82" fmla="*/ 49 w 346"/>
                <a:gd name="T83" fmla="*/ 327 h 418"/>
                <a:gd name="T84" fmla="*/ 53 w 346"/>
                <a:gd name="T85" fmla="*/ 342 h 418"/>
                <a:gd name="T86" fmla="*/ 53 w 346"/>
                <a:gd name="T87" fmla="*/ 367 h 418"/>
                <a:gd name="T88" fmla="*/ 51 w 346"/>
                <a:gd name="T89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6" h="418">
                  <a:moveTo>
                    <a:pt x="70" y="418"/>
                  </a:moveTo>
                  <a:lnTo>
                    <a:pt x="74" y="393"/>
                  </a:lnTo>
                  <a:lnTo>
                    <a:pt x="78" y="367"/>
                  </a:lnTo>
                  <a:lnTo>
                    <a:pt x="78" y="359"/>
                  </a:lnTo>
                  <a:lnTo>
                    <a:pt x="82" y="355"/>
                  </a:lnTo>
                  <a:lnTo>
                    <a:pt x="85" y="350"/>
                  </a:lnTo>
                  <a:lnTo>
                    <a:pt x="89" y="346"/>
                  </a:lnTo>
                  <a:lnTo>
                    <a:pt x="91" y="342"/>
                  </a:lnTo>
                  <a:lnTo>
                    <a:pt x="95" y="336"/>
                  </a:lnTo>
                  <a:lnTo>
                    <a:pt x="97" y="333"/>
                  </a:lnTo>
                  <a:lnTo>
                    <a:pt x="97" y="327"/>
                  </a:lnTo>
                  <a:lnTo>
                    <a:pt x="97" y="323"/>
                  </a:lnTo>
                  <a:lnTo>
                    <a:pt x="95" y="308"/>
                  </a:lnTo>
                  <a:lnTo>
                    <a:pt x="97" y="289"/>
                  </a:lnTo>
                  <a:lnTo>
                    <a:pt x="102" y="274"/>
                  </a:lnTo>
                  <a:lnTo>
                    <a:pt x="114" y="244"/>
                  </a:lnTo>
                  <a:lnTo>
                    <a:pt x="125" y="206"/>
                  </a:lnTo>
                  <a:lnTo>
                    <a:pt x="125" y="204"/>
                  </a:lnTo>
                  <a:lnTo>
                    <a:pt x="125" y="200"/>
                  </a:lnTo>
                  <a:lnTo>
                    <a:pt x="123" y="193"/>
                  </a:lnTo>
                  <a:lnTo>
                    <a:pt x="123" y="183"/>
                  </a:lnTo>
                  <a:lnTo>
                    <a:pt x="129" y="166"/>
                  </a:lnTo>
                  <a:lnTo>
                    <a:pt x="138" y="142"/>
                  </a:lnTo>
                  <a:lnTo>
                    <a:pt x="142" y="138"/>
                  </a:lnTo>
                  <a:lnTo>
                    <a:pt x="146" y="132"/>
                  </a:lnTo>
                  <a:lnTo>
                    <a:pt x="148" y="123"/>
                  </a:lnTo>
                  <a:lnTo>
                    <a:pt x="148" y="108"/>
                  </a:lnTo>
                  <a:lnTo>
                    <a:pt x="170" y="104"/>
                  </a:lnTo>
                  <a:lnTo>
                    <a:pt x="191" y="108"/>
                  </a:lnTo>
                  <a:lnTo>
                    <a:pt x="214" y="108"/>
                  </a:lnTo>
                  <a:lnTo>
                    <a:pt x="231" y="106"/>
                  </a:lnTo>
                  <a:lnTo>
                    <a:pt x="246" y="100"/>
                  </a:lnTo>
                  <a:lnTo>
                    <a:pt x="261" y="98"/>
                  </a:lnTo>
                  <a:lnTo>
                    <a:pt x="276" y="100"/>
                  </a:lnTo>
                  <a:lnTo>
                    <a:pt x="295" y="106"/>
                  </a:lnTo>
                  <a:lnTo>
                    <a:pt x="308" y="106"/>
                  </a:lnTo>
                  <a:lnTo>
                    <a:pt x="322" y="104"/>
                  </a:lnTo>
                  <a:lnTo>
                    <a:pt x="342" y="102"/>
                  </a:lnTo>
                  <a:lnTo>
                    <a:pt x="342" y="85"/>
                  </a:lnTo>
                  <a:lnTo>
                    <a:pt x="344" y="64"/>
                  </a:lnTo>
                  <a:lnTo>
                    <a:pt x="346" y="45"/>
                  </a:lnTo>
                  <a:lnTo>
                    <a:pt x="327" y="40"/>
                  </a:lnTo>
                  <a:lnTo>
                    <a:pt x="299" y="36"/>
                  </a:lnTo>
                  <a:lnTo>
                    <a:pt x="263" y="32"/>
                  </a:lnTo>
                  <a:lnTo>
                    <a:pt x="227" y="30"/>
                  </a:lnTo>
                  <a:lnTo>
                    <a:pt x="189" y="28"/>
                  </a:lnTo>
                  <a:lnTo>
                    <a:pt x="163" y="25"/>
                  </a:lnTo>
                  <a:lnTo>
                    <a:pt x="144" y="19"/>
                  </a:lnTo>
                  <a:lnTo>
                    <a:pt x="133" y="13"/>
                  </a:lnTo>
                  <a:lnTo>
                    <a:pt x="123" y="8"/>
                  </a:lnTo>
                  <a:lnTo>
                    <a:pt x="112" y="2"/>
                  </a:lnTo>
                  <a:lnTo>
                    <a:pt x="97" y="0"/>
                  </a:lnTo>
                  <a:lnTo>
                    <a:pt x="74" y="4"/>
                  </a:lnTo>
                  <a:lnTo>
                    <a:pt x="61" y="8"/>
                  </a:lnTo>
                  <a:lnTo>
                    <a:pt x="51" y="15"/>
                  </a:lnTo>
                  <a:lnTo>
                    <a:pt x="40" y="21"/>
                  </a:lnTo>
                  <a:lnTo>
                    <a:pt x="25" y="28"/>
                  </a:lnTo>
                  <a:lnTo>
                    <a:pt x="12" y="36"/>
                  </a:lnTo>
                  <a:lnTo>
                    <a:pt x="2" y="45"/>
                  </a:lnTo>
                  <a:lnTo>
                    <a:pt x="0" y="57"/>
                  </a:lnTo>
                  <a:lnTo>
                    <a:pt x="2" y="70"/>
                  </a:lnTo>
                  <a:lnTo>
                    <a:pt x="10" y="83"/>
                  </a:lnTo>
                  <a:lnTo>
                    <a:pt x="23" y="93"/>
                  </a:lnTo>
                  <a:lnTo>
                    <a:pt x="34" y="102"/>
                  </a:lnTo>
                  <a:lnTo>
                    <a:pt x="32" y="117"/>
                  </a:lnTo>
                  <a:lnTo>
                    <a:pt x="32" y="142"/>
                  </a:lnTo>
                  <a:lnTo>
                    <a:pt x="36" y="166"/>
                  </a:lnTo>
                  <a:lnTo>
                    <a:pt x="38" y="183"/>
                  </a:lnTo>
                  <a:lnTo>
                    <a:pt x="38" y="193"/>
                  </a:lnTo>
                  <a:lnTo>
                    <a:pt x="34" y="200"/>
                  </a:lnTo>
                  <a:lnTo>
                    <a:pt x="32" y="204"/>
                  </a:lnTo>
                  <a:lnTo>
                    <a:pt x="32" y="206"/>
                  </a:lnTo>
                  <a:lnTo>
                    <a:pt x="34" y="229"/>
                  </a:lnTo>
                  <a:lnTo>
                    <a:pt x="34" y="248"/>
                  </a:lnTo>
                  <a:lnTo>
                    <a:pt x="36" y="265"/>
                  </a:lnTo>
                  <a:lnTo>
                    <a:pt x="38" y="274"/>
                  </a:lnTo>
                  <a:lnTo>
                    <a:pt x="42" y="285"/>
                  </a:lnTo>
                  <a:lnTo>
                    <a:pt x="44" y="299"/>
                  </a:lnTo>
                  <a:lnTo>
                    <a:pt x="44" y="310"/>
                  </a:lnTo>
                  <a:lnTo>
                    <a:pt x="44" y="312"/>
                  </a:lnTo>
                  <a:lnTo>
                    <a:pt x="44" y="316"/>
                  </a:lnTo>
                  <a:lnTo>
                    <a:pt x="46" y="321"/>
                  </a:lnTo>
                  <a:lnTo>
                    <a:pt x="49" y="325"/>
                  </a:lnTo>
                  <a:lnTo>
                    <a:pt x="49" y="327"/>
                  </a:lnTo>
                  <a:lnTo>
                    <a:pt x="51" y="329"/>
                  </a:lnTo>
                  <a:lnTo>
                    <a:pt x="53" y="342"/>
                  </a:lnTo>
                  <a:lnTo>
                    <a:pt x="53" y="353"/>
                  </a:lnTo>
                  <a:lnTo>
                    <a:pt x="53" y="367"/>
                  </a:lnTo>
                  <a:lnTo>
                    <a:pt x="51" y="393"/>
                  </a:lnTo>
                  <a:lnTo>
                    <a:pt x="51" y="418"/>
                  </a:lnTo>
                  <a:lnTo>
                    <a:pt x="70" y="418"/>
                  </a:lnTo>
                  <a:close/>
                </a:path>
              </a:pathLst>
            </a:custGeom>
            <a:solidFill>
              <a:srgbClr val="B2B2B2"/>
            </a:solidFill>
            <a:ln w="0">
              <a:solidFill>
                <a:srgbClr val="B2B2B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71" name="Freeform 335">
              <a:extLst>
                <a:ext uri="{FF2B5EF4-FFF2-40B4-BE49-F238E27FC236}">
                  <a16:creationId xmlns:a16="http://schemas.microsoft.com/office/drawing/2014/main" id="{DE1AC31E-35C1-49D5-ACBD-2002DCAB4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3" y="1855"/>
              <a:ext cx="60" cy="53"/>
            </a:xfrm>
            <a:custGeom>
              <a:avLst/>
              <a:gdLst>
                <a:gd name="T0" fmla="*/ 60 w 60"/>
                <a:gd name="T1" fmla="*/ 27 h 53"/>
                <a:gd name="T2" fmla="*/ 0 w 60"/>
                <a:gd name="T3" fmla="*/ 0 h 53"/>
                <a:gd name="T4" fmla="*/ 6 w 60"/>
                <a:gd name="T5" fmla="*/ 27 h 53"/>
                <a:gd name="T6" fmla="*/ 0 w 60"/>
                <a:gd name="T7" fmla="*/ 53 h 53"/>
                <a:gd name="T8" fmla="*/ 60 w 60"/>
                <a:gd name="T9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3">
                  <a:moveTo>
                    <a:pt x="60" y="27"/>
                  </a:moveTo>
                  <a:lnTo>
                    <a:pt x="0" y="0"/>
                  </a:lnTo>
                  <a:lnTo>
                    <a:pt x="6" y="27"/>
                  </a:lnTo>
                  <a:lnTo>
                    <a:pt x="0" y="5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336" name="Group 400">
            <a:extLst>
              <a:ext uri="{FF2B5EF4-FFF2-40B4-BE49-F238E27FC236}">
                <a16:creationId xmlns:a16="http://schemas.microsoft.com/office/drawing/2014/main" id="{E76CDAB7-E025-4990-BD4B-7EA2760BF3FE}"/>
              </a:ext>
            </a:extLst>
          </p:cNvPr>
          <p:cNvGrpSpPr>
            <a:grpSpLocks/>
          </p:cNvGrpSpPr>
          <p:nvPr/>
        </p:nvGrpSpPr>
        <p:grpSpPr bwMode="auto">
          <a:xfrm>
            <a:off x="6608763" y="2114550"/>
            <a:ext cx="1773237" cy="722313"/>
            <a:chOff x="4163" y="1332"/>
            <a:chExt cx="1117" cy="455"/>
          </a:xfrm>
        </p:grpSpPr>
        <p:sp>
          <p:nvSpPr>
            <p:cNvPr id="40272" name="Freeform 336">
              <a:extLst>
                <a:ext uri="{FF2B5EF4-FFF2-40B4-BE49-F238E27FC236}">
                  <a16:creationId xmlns:a16="http://schemas.microsoft.com/office/drawing/2014/main" id="{1F4DDE7C-174E-4401-B3D8-404001884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8" y="1751"/>
              <a:ext cx="193" cy="36"/>
            </a:xfrm>
            <a:custGeom>
              <a:avLst/>
              <a:gdLst>
                <a:gd name="T0" fmla="*/ 193 w 193"/>
                <a:gd name="T1" fmla="*/ 36 h 36"/>
                <a:gd name="T2" fmla="*/ 159 w 193"/>
                <a:gd name="T3" fmla="*/ 29 h 36"/>
                <a:gd name="T4" fmla="*/ 134 w 193"/>
                <a:gd name="T5" fmla="*/ 19 h 36"/>
                <a:gd name="T6" fmla="*/ 106 w 193"/>
                <a:gd name="T7" fmla="*/ 0 h 36"/>
                <a:gd name="T8" fmla="*/ 87 w 193"/>
                <a:gd name="T9" fmla="*/ 0 h 36"/>
                <a:gd name="T10" fmla="*/ 59 w 193"/>
                <a:gd name="T11" fmla="*/ 19 h 36"/>
                <a:gd name="T12" fmla="*/ 34 w 193"/>
                <a:gd name="T13" fmla="*/ 29 h 36"/>
                <a:gd name="T14" fmla="*/ 0 w 193"/>
                <a:gd name="T15" fmla="*/ 36 h 36"/>
                <a:gd name="T16" fmla="*/ 193 w 193"/>
                <a:gd name="T1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36">
                  <a:moveTo>
                    <a:pt x="193" y="36"/>
                  </a:moveTo>
                  <a:lnTo>
                    <a:pt x="159" y="29"/>
                  </a:lnTo>
                  <a:lnTo>
                    <a:pt x="134" y="19"/>
                  </a:lnTo>
                  <a:lnTo>
                    <a:pt x="106" y="0"/>
                  </a:lnTo>
                  <a:lnTo>
                    <a:pt x="87" y="0"/>
                  </a:lnTo>
                  <a:lnTo>
                    <a:pt x="59" y="19"/>
                  </a:lnTo>
                  <a:lnTo>
                    <a:pt x="34" y="29"/>
                  </a:lnTo>
                  <a:lnTo>
                    <a:pt x="0" y="36"/>
                  </a:lnTo>
                  <a:lnTo>
                    <a:pt x="193" y="36"/>
                  </a:lnTo>
                  <a:close/>
                </a:path>
              </a:pathLst>
            </a:custGeom>
            <a:solidFill>
              <a:srgbClr val="663333"/>
            </a:solidFill>
            <a:ln w="0">
              <a:solidFill>
                <a:srgbClr val="66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73" name="Freeform 337">
              <a:extLst>
                <a:ext uri="{FF2B5EF4-FFF2-40B4-BE49-F238E27FC236}">
                  <a16:creationId xmlns:a16="http://schemas.microsoft.com/office/drawing/2014/main" id="{2F78AEA5-930D-4CB9-8D93-286726423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7" y="1332"/>
              <a:ext cx="563" cy="419"/>
            </a:xfrm>
            <a:custGeom>
              <a:avLst/>
              <a:gdLst>
                <a:gd name="T0" fmla="*/ 291 w 563"/>
                <a:gd name="T1" fmla="*/ 393 h 419"/>
                <a:gd name="T2" fmla="*/ 295 w 563"/>
                <a:gd name="T3" fmla="*/ 361 h 419"/>
                <a:gd name="T4" fmla="*/ 302 w 563"/>
                <a:gd name="T5" fmla="*/ 351 h 419"/>
                <a:gd name="T6" fmla="*/ 308 w 563"/>
                <a:gd name="T7" fmla="*/ 344 h 419"/>
                <a:gd name="T8" fmla="*/ 315 w 563"/>
                <a:gd name="T9" fmla="*/ 334 h 419"/>
                <a:gd name="T10" fmla="*/ 315 w 563"/>
                <a:gd name="T11" fmla="*/ 325 h 419"/>
                <a:gd name="T12" fmla="*/ 315 w 563"/>
                <a:gd name="T13" fmla="*/ 289 h 419"/>
                <a:gd name="T14" fmla="*/ 332 w 563"/>
                <a:gd name="T15" fmla="*/ 244 h 419"/>
                <a:gd name="T16" fmla="*/ 342 w 563"/>
                <a:gd name="T17" fmla="*/ 204 h 419"/>
                <a:gd name="T18" fmla="*/ 340 w 563"/>
                <a:gd name="T19" fmla="*/ 193 h 419"/>
                <a:gd name="T20" fmla="*/ 346 w 563"/>
                <a:gd name="T21" fmla="*/ 168 h 419"/>
                <a:gd name="T22" fmla="*/ 359 w 563"/>
                <a:gd name="T23" fmla="*/ 140 h 419"/>
                <a:gd name="T24" fmla="*/ 365 w 563"/>
                <a:gd name="T25" fmla="*/ 123 h 419"/>
                <a:gd name="T26" fmla="*/ 387 w 563"/>
                <a:gd name="T27" fmla="*/ 106 h 419"/>
                <a:gd name="T28" fmla="*/ 431 w 563"/>
                <a:gd name="T29" fmla="*/ 108 h 419"/>
                <a:gd name="T30" fmla="*/ 463 w 563"/>
                <a:gd name="T31" fmla="*/ 102 h 419"/>
                <a:gd name="T32" fmla="*/ 495 w 563"/>
                <a:gd name="T33" fmla="*/ 102 h 419"/>
                <a:gd name="T34" fmla="*/ 525 w 563"/>
                <a:gd name="T35" fmla="*/ 108 h 419"/>
                <a:gd name="T36" fmla="*/ 559 w 563"/>
                <a:gd name="T37" fmla="*/ 102 h 419"/>
                <a:gd name="T38" fmla="*/ 561 w 563"/>
                <a:gd name="T39" fmla="*/ 66 h 419"/>
                <a:gd name="T40" fmla="*/ 544 w 563"/>
                <a:gd name="T41" fmla="*/ 43 h 419"/>
                <a:gd name="T42" fmla="*/ 480 w 563"/>
                <a:gd name="T43" fmla="*/ 34 h 419"/>
                <a:gd name="T44" fmla="*/ 406 w 563"/>
                <a:gd name="T45" fmla="*/ 28 h 419"/>
                <a:gd name="T46" fmla="*/ 361 w 563"/>
                <a:gd name="T47" fmla="*/ 21 h 419"/>
                <a:gd name="T48" fmla="*/ 340 w 563"/>
                <a:gd name="T49" fmla="*/ 9 h 419"/>
                <a:gd name="T50" fmla="*/ 315 w 563"/>
                <a:gd name="T51" fmla="*/ 0 h 419"/>
                <a:gd name="T52" fmla="*/ 289 w 563"/>
                <a:gd name="T53" fmla="*/ 6 h 419"/>
                <a:gd name="T54" fmla="*/ 268 w 563"/>
                <a:gd name="T55" fmla="*/ 15 h 419"/>
                <a:gd name="T56" fmla="*/ 227 w 563"/>
                <a:gd name="T57" fmla="*/ 21 h 419"/>
                <a:gd name="T58" fmla="*/ 166 w 563"/>
                <a:gd name="T59" fmla="*/ 26 h 419"/>
                <a:gd name="T60" fmla="*/ 92 w 563"/>
                <a:gd name="T61" fmla="*/ 36 h 419"/>
                <a:gd name="T62" fmla="*/ 28 w 563"/>
                <a:gd name="T63" fmla="*/ 53 h 419"/>
                <a:gd name="T64" fmla="*/ 0 w 563"/>
                <a:gd name="T65" fmla="*/ 77 h 419"/>
                <a:gd name="T66" fmla="*/ 11 w 563"/>
                <a:gd name="T67" fmla="*/ 96 h 419"/>
                <a:gd name="T68" fmla="*/ 36 w 563"/>
                <a:gd name="T69" fmla="*/ 102 h 419"/>
                <a:gd name="T70" fmla="*/ 140 w 563"/>
                <a:gd name="T71" fmla="*/ 102 h 419"/>
                <a:gd name="T72" fmla="*/ 247 w 563"/>
                <a:gd name="T73" fmla="*/ 108 h 419"/>
                <a:gd name="T74" fmla="*/ 242 w 563"/>
                <a:gd name="T75" fmla="*/ 134 h 419"/>
                <a:gd name="T76" fmla="*/ 249 w 563"/>
                <a:gd name="T77" fmla="*/ 145 h 419"/>
                <a:gd name="T78" fmla="*/ 255 w 563"/>
                <a:gd name="T79" fmla="*/ 183 h 419"/>
                <a:gd name="T80" fmla="*/ 251 w 563"/>
                <a:gd name="T81" fmla="*/ 200 h 419"/>
                <a:gd name="T82" fmla="*/ 249 w 563"/>
                <a:gd name="T83" fmla="*/ 208 h 419"/>
                <a:gd name="T84" fmla="*/ 251 w 563"/>
                <a:gd name="T85" fmla="*/ 249 h 419"/>
                <a:gd name="T86" fmla="*/ 255 w 563"/>
                <a:gd name="T87" fmla="*/ 274 h 419"/>
                <a:gd name="T88" fmla="*/ 261 w 563"/>
                <a:gd name="T89" fmla="*/ 300 h 419"/>
                <a:gd name="T90" fmla="*/ 261 w 563"/>
                <a:gd name="T91" fmla="*/ 314 h 419"/>
                <a:gd name="T92" fmla="*/ 264 w 563"/>
                <a:gd name="T93" fmla="*/ 321 h 419"/>
                <a:gd name="T94" fmla="*/ 266 w 563"/>
                <a:gd name="T95" fmla="*/ 329 h 419"/>
                <a:gd name="T96" fmla="*/ 270 w 563"/>
                <a:gd name="T97" fmla="*/ 342 h 419"/>
                <a:gd name="T98" fmla="*/ 270 w 563"/>
                <a:gd name="T99" fmla="*/ 368 h 419"/>
                <a:gd name="T100" fmla="*/ 268 w 563"/>
                <a:gd name="T101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63" h="419">
                  <a:moveTo>
                    <a:pt x="287" y="419"/>
                  </a:moveTo>
                  <a:lnTo>
                    <a:pt x="291" y="393"/>
                  </a:lnTo>
                  <a:lnTo>
                    <a:pt x="295" y="368"/>
                  </a:lnTo>
                  <a:lnTo>
                    <a:pt x="295" y="361"/>
                  </a:lnTo>
                  <a:lnTo>
                    <a:pt x="300" y="355"/>
                  </a:lnTo>
                  <a:lnTo>
                    <a:pt x="302" y="351"/>
                  </a:lnTo>
                  <a:lnTo>
                    <a:pt x="306" y="346"/>
                  </a:lnTo>
                  <a:lnTo>
                    <a:pt x="308" y="344"/>
                  </a:lnTo>
                  <a:lnTo>
                    <a:pt x="312" y="338"/>
                  </a:lnTo>
                  <a:lnTo>
                    <a:pt x="315" y="334"/>
                  </a:lnTo>
                  <a:lnTo>
                    <a:pt x="315" y="329"/>
                  </a:lnTo>
                  <a:lnTo>
                    <a:pt x="315" y="325"/>
                  </a:lnTo>
                  <a:lnTo>
                    <a:pt x="312" y="308"/>
                  </a:lnTo>
                  <a:lnTo>
                    <a:pt x="315" y="289"/>
                  </a:lnTo>
                  <a:lnTo>
                    <a:pt x="319" y="274"/>
                  </a:lnTo>
                  <a:lnTo>
                    <a:pt x="332" y="244"/>
                  </a:lnTo>
                  <a:lnTo>
                    <a:pt x="342" y="208"/>
                  </a:lnTo>
                  <a:lnTo>
                    <a:pt x="342" y="204"/>
                  </a:lnTo>
                  <a:lnTo>
                    <a:pt x="342" y="200"/>
                  </a:lnTo>
                  <a:lnTo>
                    <a:pt x="340" y="193"/>
                  </a:lnTo>
                  <a:lnTo>
                    <a:pt x="340" y="183"/>
                  </a:lnTo>
                  <a:lnTo>
                    <a:pt x="346" y="168"/>
                  </a:lnTo>
                  <a:lnTo>
                    <a:pt x="355" y="145"/>
                  </a:lnTo>
                  <a:lnTo>
                    <a:pt x="359" y="140"/>
                  </a:lnTo>
                  <a:lnTo>
                    <a:pt x="363" y="134"/>
                  </a:lnTo>
                  <a:lnTo>
                    <a:pt x="365" y="123"/>
                  </a:lnTo>
                  <a:lnTo>
                    <a:pt x="365" y="108"/>
                  </a:lnTo>
                  <a:lnTo>
                    <a:pt x="387" y="106"/>
                  </a:lnTo>
                  <a:lnTo>
                    <a:pt x="408" y="108"/>
                  </a:lnTo>
                  <a:lnTo>
                    <a:pt x="431" y="108"/>
                  </a:lnTo>
                  <a:lnTo>
                    <a:pt x="448" y="106"/>
                  </a:lnTo>
                  <a:lnTo>
                    <a:pt x="463" y="102"/>
                  </a:lnTo>
                  <a:lnTo>
                    <a:pt x="478" y="98"/>
                  </a:lnTo>
                  <a:lnTo>
                    <a:pt x="495" y="102"/>
                  </a:lnTo>
                  <a:lnTo>
                    <a:pt x="512" y="108"/>
                  </a:lnTo>
                  <a:lnTo>
                    <a:pt x="525" y="108"/>
                  </a:lnTo>
                  <a:lnTo>
                    <a:pt x="540" y="104"/>
                  </a:lnTo>
                  <a:lnTo>
                    <a:pt x="559" y="102"/>
                  </a:lnTo>
                  <a:lnTo>
                    <a:pt x="559" y="87"/>
                  </a:lnTo>
                  <a:lnTo>
                    <a:pt x="561" y="66"/>
                  </a:lnTo>
                  <a:lnTo>
                    <a:pt x="563" y="47"/>
                  </a:lnTo>
                  <a:lnTo>
                    <a:pt x="544" y="43"/>
                  </a:lnTo>
                  <a:lnTo>
                    <a:pt x="516" y="38"/>
                  </a:lnTo>
                  <a:lnTo>
                    <a:pt x="480" y="34"/>
                  </a:lnTo>
                  <a:lnTo>
                    <a:pt x="444" y="30"/>
                  </a:lnTo>
                  <a:lnTo>
                    <a:pt x="406" y="28"/>
                  </a:lnTo>
                  <a:lnTo>
                    <a:pt x="380" y="26"/>
                  </a:lnTo>
                  <a:lnTo>
                    <a:pt x="361" y="21"/>
                  </a:lnTo>
                  <a:lnTo>
                    <a:pt x="351" y="15"/>
                  </a:lnTo>
                  <a:lnTo>
                    <a:pt x="340" y="9"/>
                  </a:lnTo>
                  <a:lnTo>
                    <a:pt x="329" y="4"/>
                  </a:lnTo>
                  <a:lnTo>
                    <a:pt x="315" y="0"/>
                  </a:lnTo>
                  <a:lnTo>
                    <a:pt x="300" y="4"/>
                  </a:lnTo>
                  <a:lnTo>
                    <a:pt x="289" y="6"/>
                  </a:lnTo>
                  <a:lnTo>
                    <a:pt x="281" y="11"/>
                  </a:lnTo>
                  <a:lnTo>
                    <a:pt x="268" y="15"/>
                  </a:lnTo>
                  <a:lnTo>
                    <a:pt x="253" y="19"/>
                  </a:lnTo>
                  <a:lnTo>
                    <a:pt x="227" y="21"/>
                  </a:lnTo>
                  <a:lnTo>
                    <a:pt x="200" y="23"/>
                  </a:lnTo>
                  <a:lnTo>
                    <a:pt x="166" y="26"/>
                  </a:lnTo>
                  <a:lnTo>
                    <a:pt x="128" y="30"/>
                  </a:lnTo>
                  <a:lnTo>
                    <a:pt x="92" y="36"/>
                  </a:lnTo>
                  <a:lnTo>
                    <a:pt x="58" y="45"/>
                  </a:lnTo>
                  <a:lnTo>
                    <a:pt x="28" y="53"/>
                  </a:lnTo>
                  <a:lnTo>
                    <a:pt x="9" y="66"/>
                  </a:lnTo>
                  <a:lnTo>
                    <a:pt x="0" y="77"/>
                  </a:lnTo>
                  <a:lnTo>
                    <a:pt x="2" y="87"/>
                  </a:lnTo>
                  <a:lnTo>
                    <a:pt x="11" y="96"/>
                  </a:lnTo>
                  <a:lnTo>
                    <a:pt x="24" y="100"/>
                  </a:lnTo>
                  <a:lnTo>
                    <a:pt x="36" y="102"/>
                  </a:lnTo>
                  <a:lnTo>
                    <a:pt x="85" y="102"/>
                  </a:lnTo>
                  <a:lnTo>
                    <a:pt x="140" y="102"/>
                  </a:lnTo>
                  <a:lnTo>
                    <a:pt x="196" y="104"/>
                  </a:lnTo>
                  <a:lnTo>
                    <a:pt x="247" y="108"/>
                  </a:lnTo>
                  <a:lnTo>
                    <a:pt x="242" y="123"/>
                  </a:lnTo>
                  <a:lnTo>
                    <a:pt x="242" y="134"/>
                  </a:lnTo>
                  <a:lnTo>
                    <a:pt x="247" y="140"/>
                  </a:lnTo>
                  <a:lnTo>
                    <a:pt x="249" y="145"/>
                  </a:lnTo>
                  <a:lnTo>
                    <a:pt x="253" y="168"/>
                  </a:lnTo>
                  <a:lnTo>
                    <a:pt x="255" y="183"/>
                  </a:lnTo>
                  <a:lnTo>
                    <a:pt x="255" y="193"/>
                  </a:lnTo>
                  <a:lnTo>
                    <a:pt x="251" y="200"/>
                  </a:lnTo>
                  <a:lnTo>
                    <a:pt x="249" y="204"/>
                  </a:lnTo>
                  <a:lnTo>
                    <a:pt x="249" y="208"/>
                  </a:lnTo>
                  <a:lnTo>
                    <a:pt x="251" y="232"/>
                  </a:lnTo>
                  <a:lnTo>
                    <a:pt x="251" y="249"/>
                  </a:lnTo>
                  <a:lnTo>
                    <a:pt x="253" y="266"/>
                  </a:lnTo>
                  <a:lnTo>
                    <a:pt x="255" y="274"/>
                  </a:lnTo>
                  <a:lnTo>
                    <a:pt x="259" y="287"/>
                  </a:lnTo>
                  <a:lnTo>
                    <a:pt x="261" y="300"/>
                  </a:lnTo>
                  <a:lnTo>
                    <a:pt x="261" y="312"/>
                  </a:lnTo>
                  <a:lnTo>
                    <a:pt x="261" y="314"/>
                  </a:lnTo>
                  <a:lnTo>
                    <a:pt x="261" y="317"/>
                  </a:lnTo>
                  <a:lnTo>
                    <a:pt x="264" y="321"/>
                  </a:lnTo>
                  <a:lnTo>
                    <a:pt x="266" y="325"/>
                  </a:lnTo>
                  <a:lnTo>
                    <a:pt x="266" y="329"/>
                  </a:lnTo>
                  <a:lnTo>
                    <a:pt x="268" y="331"/>
                  </a:lnTo>
                  <a:lnTo>
                    <a:pt x="270" y="342"/>
                  </a:lnTo>
                  <a:lnTo>
                    <a:pt x="270" y="353"/>
                  </a:lnTo>
                  <a:lnTo>
                    <a:pt x="270" y="368"/>
                  </a:lnTo>
                  <a:lnTo>
                    <a:pt x="268" y="393"/>
                  </a:lnTo>
                  <a:lnTo>
                    <a:pt x="268" y="419"/>
                  </a:lnTo>
                  <a:lnTo>
                    <a:pt x="287" y="419"/>
                  </a:lnTo>
                  <a:close/>
                </a:path>
              </a:pathLst>
            </a:custGeom>
            <a:solidFill>
              <a:srgbClr val="B2B2B2"/>
            </a:solidFill>
            <a:ln w="0">
              <a:solidFill>
                <a:srgbClr val="B2B2B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74" name="Line 338">
              <a:extLst>
                <a:ext uri="{FF2B5EF4-FFF2-40B4-BE49-F238E27FC236}">
                  <a16:creationId xmlns:a16="http://schemas.microsoft.com/office/drawing/2014/main" id="{1C6E84A4-F8DF-45D5-B6A1-75B122A60D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3" y="1542"/>
              <a:ext cx="629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275" name="Freeform 339">
            <a:extLst>
              <a:ext uri="{FF2B5EF4-FFF2-40B4-BE49-F238E27FC236}">
                <a16:creationId xmlns:a16="http://schemas.microsoft.com/office/drawing/2014/main" id="{7D292744-054F-4166-8F6F-5BA7C0A3BD02}"/>
              </a:ext>
            </a:extLst>
          </p:cNvPr>
          <p:cNvSpPr>
            <a:spLocks/>
          </p:cNvSpPr>
          <p:nvPr/>
        </p:nvSpPr>
        <p:spPr bwMode="auto">
          <a:xfrm>
            <a:off x="7559675" y="2405063"/>
            <a:ext cx="93663" cy="84137"/>
          </a:xfrm>
          <a:custGeom>
            <a:avLst/>
            <a:gdLst>
              <a:gd name="T0" fmla="*/ 59 w 59"/>
              <a:gd name="T1" fmla="*/ 27 h 53"/>
              <a:gd name="T2" fmla="*/ 0 w 59"/>
              <a:gd name="T3" fmla="*/ 0 h 53"/>
              <a:gd name="T4" fmla="*/ 6 w 59"/>
              <a:gd name="T5" fmla="*/ 27 h 53"/>
              <a:gd name="T6" fmla="*/ 0 w 59"/>
              <a:gd name="T7" fmla="*/ 53 h 53"/>
              <a:gd name="T8" fmla="*/ 59 w 59"/>
              <a:gd name="T9" fmla="*/ 27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3">
                <a:moveTo>
                  <a:pt x="59" y="27"/>
                </a:moveTo>
                <a:lnTo>
                  <a:pt x="0" y="0"/>
                </a:lnTo>
                <a:lnTo>
                  <a:pt x="6" y="27"/>
                </a:lnTo>
                <a:lnTo>
                  <a:pt x="0" y="53"/>
                </a:lnTo>
                <a:lnTo>
                  <a:pt x="59" y="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0334" name="Group 398">
            <a:extLst>
              <a:ext uri="{FF2B5EF4-FFF2-40B4-BE49-F238E27FC236}">
                <a16:creationId xmlns:a16="http://schemas.microsoft.com/office/drawing/2014/main" id="{F7EF7432-2186-4C7B-B4CB-713C9E8B612D}"/>
              </a:ext>
            </a:extLst>
          </p:cNvPr>
          <p:cNvGrpSpPr>
            <a:grpSpLocks/>
          </p:cNvGrpSpPr>
          <p:nvPr/>
        </p:nvGrpSpPr>
        <p:grpSpPr bwMode="auto">
          <a:xfrm>
            <a:off x="6608763" y="3203575"/>
            <a:ext cx="1587500" cy="644525"/>
            <a:chOff x="4163" y="2018"/>
            <a:chExt cx="1000" cy="406"/>
          </a:xfrm>
        </p:grpSpPr>
        <p:sp>
          <p:nvSpPr>
            <p:cNvPr id="40276" name="Freeform 340">
              <a:extLst>
                <a:ext uri="{FF2B5EF4-FFF2-40B4-BE49-F238E27FC236}">
                  <a16:creationId xmlns:a16="http://schemas.microsoft.com/office/drawing/2014/main" id="{3EC54A9B-1765-475B-96D0-4D23E866B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1" y="2392"/>
              <a:ext cx="174" cy="32"/>
            </a:xfrm>
            <a:custGeom>
              <a:avLst/>
              <a:gdLst>
                <a:gd name="T0" fmla="*/ 174 w 174"/>
                <a:gd name="T1" fmla="*/ 32 h 32"/>
                <a:gd name="T2" fmla="*/ 143 w 174"/>
                <a:gd name="T3" fmla="*/ 25 h 32"/>
                <a:gd name="T4" fmla="*/ 119 w 174"/>
                <a:gd name="T5" fmla="*/ 17 h 32"/>
                <a:gd name="T6" fmla="*/ 96 w 174"/>
                <a:gd name="T7" fmla="*/ 0 h 32"/>
                <a:gd name="T8" fmla="*/ 79 w 174"/>
                <a:gd name="T9" fmla="*/ 0 h 32"/>
                <a:gd name="T10" fmla="*/ 53 w 174"/>
                <a:gd name="T11" fmla="*/ 17 h 32"/>
                <a:gd name="T12" fmla="*/ 30 w 174"/>
                <a:gd name="T13" fmla="*/ 25 h 32"/>
                <a:gd name="T14" fmla="*/ 0 w 174"/>
                <a:gd name="T15" fmla="*/ 32 h 32"/>
                <a:gd name="T16" fmla="*/ 174 w 174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32">
                  <a:moveTo>
                    <a:pt x="174" y="32"/>
                  </a:moveTo>
                  <a:lnTo>
                    <a:pt x="143" y="25"/>
                  </a:lnTo>
                  <a:lnTo>
                    <a:pt x="119" y="17"/>
                  </a:lnTo>
                  <a:lnTo>
                    <a:pt x="96" y="0"/>
                  </a:lnTo>
                  <a:lnTo>
                    <a:pt x="79" y="0"/>
                  </a:lnTo>
                  <a:lnTo>
                    <a:pt x="53" y="17"/>
                  </a:lnTo>
                  <a:lnTo>
                    <a:pt x="30" y="25"/>
                  </a:lnTo>
                  <a:lnTo>
                    <a:pt x="0" y="32"/>
                  </a:lnTo>
                  <a:lnTo>
                    <a:pt x="174" y="32"/>
                  </a:lnTo>
                  <a:close/>
                </a:path>
              </a:pathLst>
            </a:custGeom>
            <a:solidFill>
              <a:srgbClr val="663333"/>
            </a:solidFill>
            <a:ln w="0">
              <a:solidFill>
                <a:srgbClr val="66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77" name="Freeform 341">
              <a:extLst>
                <a:ext uri="{FF2B5EF4-FFF2-40B4-BE49-F238E27FC236}">
                  <a16:creationId xmlns:a16="http://schemas.microsoft.com/office/drawing/2014/main" id="{FB74F6FA-DE6D-4B53-896F-1F6236959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" y="2018"/>
              <a:ext cx="284" cy="374"/>
            </a:xfrm>
            <a:custGeom>
              <a:avLst/>
              <a:gdLst>
                <a:gd name="T0" fmla="*/ 42 w 284"/>
                <a:gd name="T1" fmla="*/ 351 h 374"/>
                <a:gd name="T2" fmla="*/ 46 w 284"/>
                <a:gd name="T3" fmla="*/ 321 h 374"/>
                <a:gd name="T4" fmla="*/ 51 w 284"/>
                <a:gd name="T5" fmla="*/ 312 h 374"/>
                <a:gd name="T6" fmla="*/ 57 w 284"/>
                <a:gd name="T7" fmla="*/ 306 h 374"/>
                <a:gd name="T8" fmla="*/ 61 w 284"/>
                <a:gd name="T9" fmla="*/ 297 h 374"/>
                <a:gd name="T10" fmla="*/ 61 w 284"/>
                <a:gd name="T11" fmla="*/ 289 h 374"/>
                <a:gd name="T12" fmla="*/ 61 w 284"/>
                <a:gd name="T13" fmla="*/ 257 h 374"/>
                <a:gd name="T14" fmla="*/ 76 w 284"/>
                <a:gd name="T15" fmla="*/ 217 h 374"/>
                <a:gd name="T16" fmla="*/ 87 w 284"/>
                <a:gd name="T17" fmla="*/ 181 h 374"/>
                <a:gd name="T18" fmla="*/ 85 w 284"/>
                <a:gd name="T19" fmla="*/ 172 h 374"/>
                <a:gd name="T20" fmla="*/ 89 w 284"/>
                <a:gd name="T21" fmla="*/ 149 h 374"/>
                <a:gd name="T22" fmla="*/ 112 w 284"/>
                <a:gd name="T23" fmla="*/ 108 h 374"/>
                <a:gd name="T24" fmla="*/ 146 w 284"/>
                <a:gd name="T25" fmla="*/ 96 h 374"/>
                <a:gd name="T26" fmla="*/ 182 w 284"/>
                <a:gd name="T27" fmla="*/ 94 h 374"/>
                <a:gd name="T28" fmla="*/ 208 w 284"/>
                <a:gd name="T29" fmla="*/ 87 h 374"/>
                <a:gd name="T30" fmla="*/ 237 w 284"/>
                <a:gd name="T31" fmla="*/ 96 h 374"/>
                <a:gd name="T32" fmla="*/ 263 w 284"/>
                <a:gd name="T33" fmla="*/ 91 h 374"/>
                <a:gd name="T34" fmla="*/ 282 w 284"/>
                <a:gd name="T35" fmla="*/ 77 h 374"/>
                <a:gd name="T36" fmla="*/ 284 w 284"/>
                <a:gd name="T37" fmla="*/ 41 h 374"/>
                <a:gd name="T38" fmla="*/ 252 w 284"/>
                <a:gd name="T39" fmla="*/ 30 h 374"/>
                <a:gd name="T40" fmla="*/ 193 w 284"/>
                <a:gd name="T41" fmla="*/ 24 h 374"/>
                <a:gd name="T42" fmla="*/ 155 w 284"/>
                <a:gd name="T43" fmla="*/ 17 h 374"/>
                <a:gd name="T44" fmla="*/ 133 w 284"/>
                <a:gd name="T45" fmla="*/ 7 h 374"/>
                <a:gd name="T46" fmla="*/ 112 w 284"/>
                <a:gd name="T47" fmla="*/ 0 h 374"/>
                <a:gd name="T48" fmla="*/ 61 w 284"/>
                <a:gd name="T49" fmla="*/ 19 h 374"/>
                <a:gd name="T50" fmla="*/ 29 w 284"/>
                <a:gd name="T51" fmla="*/ 64 h 374"/>
                <a:gd name="T52" fmla="*/ 19 w 284"/>
                <a:gd name="T53" fmla="*/ 87 h 374"/>
                <a:gd name="T54" fmla="*/ 14 w 284"/>
                <a:gd name="T55" fmla="*/ 98 h 374"/>
                <a:gd name="T56" fmla="*/ 8 w 284"/>
                <a:gd name="T57" fmla="*/ 117 h 374"/>
                <a:gd name="T58" fmla="*/ 0 w 284"/>
                <a:gd name="T59" fmla="*/ 159 h 374"/>
                <a:gd name="T60" fmla="*/ 4 w 284"/>
                <a:gd name="T61" fmla="*/ 185 h 374"/>
                <a:gd name="T62" fmla="*/ 4 w 284"/>
                <a:gd name="T63" fmla="*/ 221 h 374"/>
                <a:gd name="T64" fmla="*/ 10 w 284"/>
                <a:gd name="T65" fmla="*/ 249 h 374"/>
                <a:gd name="T66" fmla="*/ 14 w 284"/>
                <a:gd name="T67" fmla="*/ 278 h 374"/>
                <a:gd name="T68" fmla="*/ 14 w 284"/>
                <a:gd name="T69" fmla="*/ 285 h 374"/>
                <a:gd name="T70" fmla="*/ 19 w 284"/>
                <a:gd name="T71" fmla="*/ 293 h 374"/>
                <a:gd name="T72" fmla="*/ 23 w 284"/>
                <a:gd name="T73" fmla="*/ 304 h 374"/>
                <a:gd name="T74" fmla="*/ 23 w 284"/>
                <a:gd name="T75" fmla="*/ 319 h 374"/>
                <a:gd name="T76" fmla="*/ 21 w 284"/>
                <a:gd name="T77" fmla="*/ 351 h 374"/>
                <a:gd name="T78" fmla="*/ 38 w 284"/>
                <a:gd name="T79" fmla="*/ 374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84" h="374">
                  <a:moveTo>
                    <a:pt x="38" y="374"/>
                  </a:moveTo>
                  <a:lnTo>
                    <a:pt x="42" y="351"/>
                  </a:lnTo>
                  <a:lnTo>
                    <a:pt x="44" y="327"/>
                  </a:lnTo>
                  <a:lnTo>
                    <a:pt x="46" y="321"/>
                  </a:lnTo>
                  <a:lnTo>
                    <a:pt x="48" y="317"/>
                  </a:lnTo>
                  <a:lnTo>
                    <a:pt x="51" y="312"/>
                  </a:lnTo>
                  <a:lnTo>
                    <a:pt x="53" y="310"/>
                  </a:lnTo>
                  <a:lnTo>
                    <a:pt x="57" y="306"/>
                  </a:lnTo>
                  <a:lnTo>
                    <a:pt x="61" y="302"/>
                  </a:lnTo>
                  <a:lnTo>
                    <a:pt x="61" y="297"/>
                  </a:lnTo>
                  <a:lnTo>
                    <a:pt x="61" y="293"/>
                  </a:lnTo>
                  <a:lnTo>
                    <a:pt x="61" y="289"/>
                  </a:lnTo>
                  <a:lnTo>
                    <a:pt x="61" y="274"/>
                  </a:lnTo>
                  <a:lnTo>
                    <a:pt x="61" y="257"/>
                  </a:lnTo>
                  <a:lnTo>
                    <a:pt x="65" y="244"/>
                  </a:lnTo>
                  <a:lnTo>
                    <a:pt x="76" y="217"/>
                  </a:lnTo>
                  <a:lnTo>
                    <a:pt x="87" y="185"/>
                  </a:lnTo>
                  <a:lnTo>
                    <a:pt x="87" y="181"/>
                  </a:lnTo>
                  <a:lnTo>
                    <a:pt x="87" y="179"/>
                  </a:lnTo>
                  <a:lnTo>
                    <a:pt x="85" y="172"/>
                  </a:lnTo>
                  <a:lnTo>
                    <a:pt x="87" y="164"/>
                  </a:lnTo>
                  <a:lnTo>
                    <a:pt x="89" y="149"/>
                  </a:lnTo>
                  <a:lnTo>
                    <a:pt x="99" y="128"/>
                  </a:lnTo>
                  <a:lnTo>
                    <a:pt x="112" y="108"/>
                  </a:lnTo>
                  <a:lnTo>
                    <a:pt x="127" y="98"/>
                  </a:lnTo>
                  <a:lnTo>
                    <a:pt x="146" y="96"/>
                  </a:lnTo>
                  <a:lnTo>
                    <a:pt x="167" y="96"/>
                  </a:lnTo>
                  <a:lnTo>
                    <a:pt x="182" y="94"/>
                  </a:lnTo>
                  <a:lnTo>
                    <a:pt x="195" y="89"/>
                  </a:lnTo>
                  <a:lnTo>
                    <a:pt x="208" y="87"/>
                  </a:lnTo>
                  <a:lnTo>
                    <a:pt x="223" y="89"/>
                  </a:lnTo>
                  <a:lnTo>
                    <a:pt x="237" y="96"/>
                  </a:lnTo>
                  <a:lnTo>
                    <a:pt x="250" y="96"/>
                  </a:lnTo>
                  <a:lnTo>
                    <a:pt x="263" y="91"/>
                  </a:lnTo>
                  <a:lnTo>
                    <a:pt x="280" y="91"/>
                  </a:lnTo>
                  <a:lnTo>
                    <a:pt x="282" y="77"/>
                  </a:lnTo>
                  <a:lnTo>
                    <a:pt x="282" y="57"/>
                  </a:lnTo>
                  <a:lnTo>
                    <a:pt x="284" y="41"/>
                  </a:lnTo>
                  <a:lnTo>
                    <a:pt x="269" y="36"/>
                  </a:lnTo>
                  <a:lnTo>
                    <a:pt x="252" y="30"/>
                  </a:lnTo>
                  <a:lnTo>
                    <a:pt x="227" y="28"/>
                  </a:lnTo>
                  <a:lnTo>
                    <a:pt x="193" y="24"/>
                  </a:lnTo>
                  <a:lnTo>
                    <a:pt x="170" y="21"/>
                  </a:lnTo>
                  <a:lnTo>
                    <a:pt x="155" y="17"/>
                  </a:lnTo>
                  <a:lnTo>
                    <a:pt x="144" y="13"/>
                  </a:lnTo>
                  <a:lnTo>
                    <a:pt x="133" y="7"/>
                  </a:lnTo>
                  <a:lnTo>
                    <a:pt x="125" y="2"/>
                  </a:lnTo>
                  <a:lnTo>
                    <a:pt x="112" y="0"/>
                  </a:lnTo>
                  <a:lnTo>
                    <a:pt x="85" y="7"/>
                  </a:lnTo>
                  <a:lnTo>
                    <a:pt x="61" y="19"/>
                  </a:lnTo>
                  <a:lnTo>
                    <a:pt x="42" y="41"/>
                  </a:lnTo>
                  <a:lnTo>
                    <a:pt x="29" y="64"/>
                  </a:lnTo>
                  <a:lnTo>
                    <a:pt x="23" y="79"/>
                  </a:lnTo>
                  <a:lnTo>
                    <a:pt x="19" y="87"/>
                  </a:lnTo>
                  <a:lnTo>
                    <a:pt x="17" y="94"/>
                  </a:lnTo>
                  <a:lnTo>
                    <a:pt x="14" y="98"/>
                  </a:lnTo>
                  <a:lnTo>
                    <a:pt x="12" y="104"/>
                  </a:lnTo>
                  <a:lnTo>
                    <a:pt x="8" y="117"/>
                  </a:lnTo>
                  <a:lnTo>
                    <a:pt x="2" y="140"/>
                  </a:lnTo>
                  <a:lnTo>
                    <a:pt x="0" y="159"/>
                  </a:lnTo>
                  <a:lnTo>
                    <a:pt x="2" y="176"/>
                  </a:lnTo>
                  <a:lnTo>
                    <a:pt x="4" y="185"/>
                  </a:lnTo>
                  <a:lnTo>
                    <a:pt x="4" y="206"/>
                  </a:lnTo>
                  <a:lnTo>
                    <a:pt x="4" y="221"/>
                  </a:lnTo>
                  <a:lnTo>
                    <a:pt x="6" y="236"/>
                  </a:lnTo>
                  <a:lnTo>
                    <a:pt x="10" y="249"/>
                  </a:lnTo>
                  <a:lnTo>
                    <a:pt x="14" y="264"/>
                  </a:lnTo>
                  <a:lnTo>
                    <a:pt x="14" y="278"/>
                  </a:lnTo>
                  <a:lnTo>
                    <a:pt x="14" y="281"/>
                  </a:lnTo>
                  <a:lnTo>
                    <a:pt x="14" y="285"/>
                  </a:lnTo>
                  <a:lnTo>
                    <a:pt x="17" y="289"/>
                  </a:lnTo>
                  <a:lnTo>
                    <a:pt x="19" y="293"/>
                  </a:lnTo>
                  <a:lnTo>
                    <a:pt x="19" y="295"/>
                  </a:lnTo>
                  <a:lnTo>
                    <a:pt x="23" y="304"/>
                  </a:lnTo>
                  <a:lnTo>
                    <a:pt x="23" y="310"/>
                  </a:lnTo>
                  <a:lnTo>
                    <a:pt x="23" y="319"/>
                  </a:lnTo>
                  <a:lnTo>
                    <a:pt x="21" y="327"/>
                  </a:lnTo>
                  <a:lnTo>
                    <a:pt x="21" y="351"/>
                  </a:lnTo>
                  <a:lnTo>
                    <a:pt x="21" y="374"/>
                  </a:lnTo>
                  <a:lnTo>
                    <a:pt x="38" y="374"/>
                  </a:lnTo>
                  <a:close/>
                </a:path>
              </a:pathLst>
            </a:custGeom>
            <a:solidFill>
              <a:srgbClr val="B2B2B2"/>
            </a:solidFill>
            <a:ln w="0">
              <a:solidFill>
                <a:srgbClr val="B2B2B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78" name="Line 342">
              <a:extLst>
                <a:ext uri="{FF2B5EF4-FFF2-40B4-BE49-F238E27FC236}">
                  <a16:creationId xmlns:a16="http://schemas.microsoft.com/office/drawing/2014/main" id="{74CB84CE-9BA0-4695-8597-4A250F53C1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3" y="2190"/>
              <a:ext cx="629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279" name="Freeform 343">
            <a:extLst>
              <a:ext uri="{FF2B5EF4-FFF2-40B4-BE49-F238E27FC236}">
                <a16:creationId xmlns:a16="http://schemas.microsoft.com/office/drawing/2014/main" id="{10CE9E95-7692-4B48-A1E1-53B40A70E94F}"/>
              </a:ext>
            </a:extLst>
          </p:cNvPr>
          <p:cNvSpPr>
            <a:spLocks/>
          </p:cNvSpPr>
          <p:nvPr/>
        </p:nvSpPr>
        <p:spPr bwMode="auto">
          <a:xfrm>
            <a:off x="7559675" y="3436938"/>
            <a:ext cx="93663" cy="80962"/>
          </a:xfrm>
          <a:custGeom>
            <a:avLst/>
            <a:gdLst>
              <a:gd name="T0" fmla="*/ 59 w 59"/>
              <a:gd name="T1" fmla="*/ 25 h 51"/>
              <a:gd name="T2" fmla="*/ 0 w 59"/>
              <a:gd name="T3" fmla="*/ 0 h 51"/>
              <a:gd name="T4" fmla="*/ 6 w 59"/>
              <a:gd name="T5" fmla="*/ 25 h 51"/>
              <a:gd name="T6" fmla="*/ 0 w 59"/>
              <a:gd name="T7" fmla="*/ 51 h 51"/>
              <a:gd name="T8" fmla="*/ 59 w 59"/>
              <a:gd name="T9" fmla="*/ 25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1">
                <a:moveTo>
                  <a:pt x="59" y="25"/>
                </a:moveTo>
                <a:lnTo>
                  <a:pt x="0" y="0"/>
                </a:lnTo>
                <a:lnTo>
                  <a:pt x="6" y="25"/>
                </a:lnTo>
                <a:lnTo>
                  <a:pt x="0" y="51"/>
                </a:lnTo>
                <a:lnTo>
                  <a:pt x="59" y="2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0337" name="Group 401">
            <a:extLst>
              <a:ext uri="{FF2B5EF4-FFF2-40B4-BE49-F238E27FC236}">
                <a16:creationId xmlns:a16="http://schemas.microsoft.com/office/drawing/2014/main" id="{C5D85F1A-ACC5-4376-811A-80461F10FF44}"/>
              </a:ext>
            </a:extLst>
          </p:cNvPr>
          <p:cNvGrpSpPr>
            <a:grpSpLocks/>
          </p:cNvGrpSpPr>
          <p:nvPr/>
        </p:nvGrpSpPr>
        <p:grpSpPr bwMode="auto">
          <a:xfrm>
            <a:off x="1106488" y="2054225"/>
            <a:ext cx="5514975" cy="2967038"/>
            <a:chOff x="697" y="1294"/>
            <a:chExt cx="3474" cy="1869"/>
          </a:xfrm>
        </p:grpSpPr>
        <p:sp>
          <p:nvSpPr>
            <p:cNvPr id="40184" name="Freeform 248">
              <a:extLst>
                <a:ext uri="{FF2B5EF4-FFF2-40B4-BE49-F238E27FC236}">
                  <a16:creationId xmlns:a16="http://schemas.microsoft.com/office/drawing/2014/main" id="{AF26BE17-DBF3-4BED-8FBA-0169DD36C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" y="3146"/>
              <a:ext cx="17" cy="17"/>
            </a:xfrm>
            <a:custGeom>
              <a:avLst/>
              <a:gdLst>
                <a:gd name="T0" fmla="*/ 17 w 17"/>
                <a:gd name="T1" fmla="*/ 8 h 17"/>
                <a:gd name="T2" fmla="*/ 17 w 17"/>
                <a:gd name="T3" fmla="*/ 13 h 17"/>
                <a:gd name="T4" fmla="*/ 13 w 17"/>
                <a:gd name="T5" fmla="*/ 15 h 17"/>
                <a:gd name="T6" fmla="*/ 9 w 17"/>
                <a:gd name="T7" fmla="*/ 17 h 17"/>
                <a:gd name="T8" fmla="*/ 4 w 17"/>
                <a:gd name="T9" fmla="*/ 15 h 17"/>
                <a:gd name="T10" fmla="*/ 2 w 17"/>
                <a:gd name="T11" fmla="*/ 13 h 17"/>
                <a:gd name="T12" fmla="*/ 0 w 17"/>
                <a:gd name="T13" fmla="*/ 8 h 17"/>
                <a:gd name="T14" fmla="*/ 2 w 17"/>
                <a:gd name="T15" fmla="*/ 4 h 17"/>
                <a:gd name="T16" fmla="*/ 4 w 17"/>
                <a:gd name="T17" fmla="*/ 0 h 17"/>
                <a:gd name="T18" fmla="*/ 9 w 17"/>
                <a:gd name="T19" fmla="*/ 0 h 17"/>
                <a:gd name="T20" fmla="*/ 13 w 17"/>
                <a:gd name="T21" fmla="*/ 0 h 17"/>
                <a:gd name="T22" fmla="*/ 17 w 17"/>
                <a:gd name="T23" fmla="*/ 4 h 17"/>
                <a:gd name="T24" fmla="*/ 17 w 17"/>
                <a:gd name="T25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7">
                  <a:moveTo>
                    <a:pt x="17" y="8"/>
                  </a:moveTo>
                  <a:lnTo>
                    <a:pt x="17" y="13"/>
                  </a:lnTo>
                  <a:lnTo>
                    <a:pt x="13" y="15"/>
                  </a:lnTo>
                  <a:lnTo>
                    <a:pt x="9" y="17"/>
                  </a:lnTo>
                  <a:lnTo>
                    <a:pt x="4" y="15"/>
                  </a:lnTo>
                  <a:lnTo>
                    <a:pt x="2" y="13"/>
                  </a:lnTo>
                  <a:lnTo>
                    <a:pt x="0" y="8"/>
                  </a:lnTo>
                  <a:lnTo>
                    <a:pt x="2" y="4"/>
                  </a:lnTo>
                  <a:lnTo>
                    <a:pt x="4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7" y="4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030AFF"/>
            </a:solidFill>
            <a:ln w="0">
              <a:solidFill>
                <a:srgbClr val="030A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185" name="Freeform 249">
              <a:extLst>
                <a:ext uri="{FF2B5EF4-FFF2-40B4-BE49-F238E27FC236}">
                  <a16:creationId xmlns:a16="http://schemas.microsoft.com/office/drawing/2014/main" id="{23842F11-2C80-4674-AA15-546152A61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" y="3059"/>
              <a:ext cx="17" cy="17"/>
            </a:xfrm>
            <a:custGeom>
              <a:avLst/>
              <a:gdLst>
                <a:gd name="T0" fmla="*/ 17 w 17"/>
                <a:gd name="T1" fmla="*/ 8 h 17"/>
                <a:gd name="T2" fmla="*/ 15 w 17"/>
                <a:gd name="T3" fmla="*/ 13 h 17"/>
                <a:gd name="T4" fmla="*/ 12 w 17"/>
                <a:gd name="T5" fmla="*/ 17 h 17"/>
                <a:gd name="T6" fmla="*/ 8 w 17"/>
                <a:gd name="T7" fmla="*/ 17 h 17"/>
                <a:gd name="T8" fmla="*/ 4 w 17"/>
                <a:gd name="T9" fmla="*/ 17 h 17"/>
                <a:gd name="T10" fmla="*/ 0 w 17"/>
                <a:gd name="T11" fmla="*/ 13 h 17"/>
                <a:gd name="T12" fmla="*/ 0 w 17"/>
                <a:gd name="T13" fmla="*/ 8 h 17"/>
                <a:gd name="T14" fmla="*/ 0 w 17"/>
                <a:gd name="T15" fmla="*/ 4 h 17"/>
                <a:gd name="T16" fmla="*/ 4 w 17"/>
                <a:gd name="T17" fmla="*/ 2 h 17"/>
                <a:gd name="T18" fmla="*/ 8 w 17"/>
                <a:gd name="T19" fmla="*/ 0 h 17"/>
                <a:gd name="T20" fmla="*/ 12 w 17"/>
                <a:gd name="T21" fmla="*/ 2 h 17"/>
                <a:gd name="T22" fmla="*/ 15 w 17"/>
                <a:gd name="T23" fmla="*/ 4 h 17"/>
                <a:gd name="T24" fmla="*/ 17 w 17"/>
                <a:gd name="T25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7">
                  <a:moveTo>
                    <a:pt x="17" y="8"/>
                  </a:moveTo>
                  <a:lnTo>
                    <a:pt x="15" y="13"/>
                  </a:lnTo>
                  <a:lnTo>
                    <a:pt x="12" y="17"/>
                  </a:lnTo>
                  <a:lnTo>
                    <a:pt x="8" y="17"/>
                  </a:lnTo>
                  <a:lnTo>
                    <a:pt x="4" y="17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2"/>
                  </a:lnTo>
                  <a:lnTo>
                    <a:pt x="8" y="0"/>
                  </a:lnTo>
                  <a:lnTo>
                    <a:pt x="12" y="2"/>
                  </a:lnTo>
                  <a:lnTo>
                    <a:pt x="15" y="4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030AFF"/>
            </a:solidFill>
            <a:ln w="0">
              <a:solidFill>
                <a:srgbClr val="030A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186" name="Freeform 250">
              <a:extLst>
                <a:ext uri="{FF2B5EF4-FFF2-40B4-BE49-F238E27FC236}">
                  <a16:creationId xmlns:a16="http://schemas.microsoft.com/office/drawing/2014/main" id="{7885B3F1-BC9E-4910-87BF-A879395B2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" y="2965"/>
              <a:ext cx="17" cy="17"/>
            </a:xfrm>
            <a:custGeom>
              <a:avLst/>
              <a:gdLst>
                <a:gd name="T0" fmla="*/ 17 w 17"/>
                <a:gd name="T1" fmla="*/ 9 h 17"/>
                <a:gd name="T2" fmla="*/ 17 w 17"/>
                <a:gd name="T3" fmla="*/ 13 h 17"/>
                <a:gd name="T4" fmla="*/ 13 w 17"/>
                <a:gd name="T5" fmla="*/ 17 h 17"/>
                <a:gd name="T6" fmla="*/ 9 w 17"/>
                <a:gd name="T7" fmla="*/ 17 h 17"/>
                <a:gd name="T8" fmla="*/ 4 w 17"/>
                <a:gd name="T9" fmla="*/ 17 h 17"/>
                <a:gd name="T10" fmla="*/ 2 w 17"/>
                <a:gd name="T11" fmla="*/ 13 h 17"/>
                <a:gd name="T12" fmla="*/ 0 w 17"/>
                <a:gd name="T13" fmla="*/ 9 h 17"/>
                <a:gd name="T14" fmla="*/ 2 w 17"/>
                <a:gd name="T15" fmla="*/ 5 h 17"/>
                <a:gd name="T16" fmla="*/ 4 w 17"/>
                <a:gd name="T17" fmla="*/ 3 h 17"/>
                <a:gd name="T18" fmla="*/ 9 w 17"/>
                <a:gd name="T19" fmla="*/ 0 h 17"/>
                <a:gd name="T20" fmla="*/ 13 w 17"/>
                <a:gd name="T21" fmla="*/ 3 h 17"/>
                <a:gd name="T22" fmla="*/ 17 w 17"/>
                <a:gd name="T23" fmla="*/ 5 h 17"/>
                <a:gd name="T24" fmla="*/ 17 w 17"/>
                <a:gd name="T2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7">
                  <a:moveTo>
                    <a:pt x="17" y="9"/>
                  </a:moveTo>
                  <a:lnTo>
                    <a:pt x="17" y="13"/>
                  </a:lnTo>
                  <a:lnTo>
                    <a:pt x="13" y="17"/>
                  </a:lnTo>
                  <a:lnTo>
                    <a:pt x="9" y="17"/>
                  </a:lnTo>
                  <a:lnTo>
                    <a:pt x="4" y="17"/>
                  </a:lnTo>
                  <a:lnTo>
                    <a:pt x="2" y="13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9" y="0"/>
                  </a:lnTo>
                  <a:lnTo>
                    <a:pt x="13" y="3"/>
                  </a:lnTo>
                  <a:lnTo>
                    <a:pt x="17" y="5"/>
                  </a:lnTo>
                  <a:lnTo>
                    <a:pt x="17" y="9"/>
                  </a:lnTo>
                  <a:close/>
                </a:path>
              </a:pathLst>
            </a:custGeom>
            <a:solidFill>
              <a:srgbClr val="030AFF"/>
            </a:solidFill>
            <a:ln w="0">
              <a:solidFill>
                <a:srgbClr val="030A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187" name="Freeform 251">
              <a:extLst>
                <a:ext uri="{FF2B5EF4-FFF2-40B4-BE49-F238E27FC236}">
                  <a16:creationId xmlns:a16="http://schemas.microsoft.com/office/drawing/2014/main" id="{2509E0A9-0A9D-42A7-A65B-C470299EE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5" y="2857"/>
              <a:ext cx="17" cy="17"/>
            </a:xfrm>
            <a:custGeom>
              <a:avLst/>
              <a:gdLst>
                <a:gd name="T0" fmla="*/ 17 w 17"/>
                <a:gd name="T1" fmla="*/ 9 h 17"/>
                <a:gd name="T2" fmla="*/ 17 w 17"/>
                <a:gd name="T3" fmla="*/ 13 h 17"/>
                <a:gd name="T4" fmla="*/ 13 w 17"/>
                <a:gd name="T5" fmla="*/ 15 h 17"/>
                <a:gd name="T6" fmla="*/ 8 w 17"/>
                <a:gd name="T7" fmla="*/ 17 h 17"/>
                <a:gd name="T8" fmla="*/ 4 w 17"/>
                <a:gd name="T9" fmla="*/ 15 h 17"/>
                <a:gd name="T10" fmla="*/ 2 w 17"/>
                <a:gd name="T11" fmla="*/ 13 h 17"/>
                <a:gd name="T12" fmla="*/ 0 w 17"/>
                <a:gd name="T13" fmla="*/ 9 h 17"/>
                <a:gd name="T14" fmla="*/ 2 w 17"/>
                <a:gd name="T15" fmla="*/ 4 h 17"/>
                <a:gd name="T16" fmla="*/ 4 w 17"/>
                <a:gd name="T17" fmla="*/ 0 h 17"/>
                <a:gd name="T18" fmla="*/ 8 w 17"/>
                <a:gd name="T19" fmla="*/ 0 h 17"/>
                <a:gd name="T20" fmla="*/ 13 w 17"/>
                <a:gd name="T21" fmla="*/ 0 h 17"/>
                <a:gd name="T22" fmla="*/ 17 w 17"/>
                <a:gd name="T23" fmla="*/ 4 h 17"/>
                <a:gd name="T24" fmla="*/ 17 w 17"/>
                <a:gd name="T2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7">
                  <a:moveTo>
                    <a:pt x="17" y="9"/>
                  </a:moveTo>
                  <a:lnTo>
                    <a:pt x="17" y="13"/>
                  </a:lnTo>
                  <a:lnTo>
                    <a:pt x="13" y="15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2" y="13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0"/>
                  </a:lnTo>
                  <a:lnTo>
                    <a:pt x="8" y="0"/>
                  </a:lnTo>
                  <a:lnTo>
                    <a:pt x="13" y="0"/>
                  </a:lnTo>
                  <a:lnTo>
                    <a:pt x="17" y="4"/>
                  </a:lnTo>
                  <a:lnTo>
                    <a:pt x="17" y="9"/>
                  </a:lnTo>
                  <a:close/>
                </a:path>
              </a:pathLst>
            </a:custGeom>
            <a:solidFill>
              <a:srgbClr val="030AFF"/>
            </a:solidFill>
            <a:ln w="0">
              <a:solidFill>
                <a:srgbClr val="030A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188" name="Freeform 252">
              <a:extLst>
                <a:ext uri="{FF2B5EF4-FFF2-40B4-BE49-F238E27FC236}">
                  <a16:creationId xmlns:a16="http://schemas.microsoft.com/office/drawing/2014/main" id="{51DD06CC-04A6-460F-BC58-37ED47C29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" y="2766"/>
              <a:ext cx="17" cy="17"/>
            </a:xfrm>
            <a:custGeom>
              <a:avLst/>
              <a:gdLst>
                <a:gd name="T0" fmla="*/ 17 w 17"/>
                <a:gd name="T1" fmla="*/ 8 h 17"/>
                <a:gd name="T2" fmla="*/ 15 w 17"/>
                <a:gd name="T3" fmla="*/ 13 h 17"/>
                <a:gd name="T4" fmla="*/ 13 w 17"/>
                <a:gd name="T5" fmla="*/ 17 h 17"/>
                <a:gd name="T6" fmla="*/ 9 w 17"/>
                <a:gd name="T7" fmla="*/ 17 h 17"/>
                <a:gd name="T8" fmla="*/ 5 w 17"/>
                <a:gd name="T9" fmla="*/ 17 h 17"/>
                <a:gd name="T10" fmla="*/ 0 w 17"/>
                <a:gd name="T11" fmla="*/ 13 h 17"/>
                <a:gd name="T12" fmla="*/ 0 w 17"/>
                <a:gd name="T13" fmla="*/ 8 h 17"/>
                <a:gd name="T14" fmla="*/ 0 w 17"/>
                <a:gd name="T15" fmla="*/ 4 h 17"/>
                <a:gd name="T16" fmla="*/ 5 w 17"/>
                <a:gd name="T17" fmla="*/ 2 h 17"/>
                <a:gd name="T18" fmla="*/ 9 w 17"/>
                <a:gd name="T19" fmla="*/ 0 h 17"/>
                <a:gd name="T20" fmla="*/ 13 w 17"/>
                <a:gd name="T21" fmla="*/ 2 h 17"/>
                <a:gd name="T22" fmla="*/ 15 w 17"/>
                <a:gd name="T23" fmla="*/ 4 h 17"/>
                <a:gd name="T24" fmla="*/ 17 w 17"/>
                <a:gd name="T25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7">
                  <a:moveTo>
                    <a:pt x="17" y="8"/>
                  </a:moveTo>
                  <a:lnTo>
                    <a:pt x="15" y="13"/>
                  </a:lnTo>
                  <a:lnTo>
                    <a:pt x="13" y="17"/>
                  </a:lnTo>
                  <a:lnTo>
                    <a:pt x="9" y="17"/>
                  </a:lnTo>
                  <a:lnTo>
                    <a:pt x="5" y="17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4"/>
                  </a:lnTo>
                  <a:lnTo>
                    <a:pt x="5" y="2"/>
                  </a:lnTo>
                  <a:lnTo>
                    <a:pt x="9" y="0"/>
                  </a:lnTo>
                  <a:lnTo>
                    <a:pt x="13" y="2"/>
                  </a:lnTo>
                  <a:lnTo>
                    <a:pt x="15" y="4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030AFF"/>
            </a:solidFill>
            <a:ln w="0">
              <a:solidFill>
                <a:srgbClr val="030A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189" name="Freeform 253">
              <a:extLst>
                <a:ext uri="{FF2B5EF4-FFF2-40B4-BE49-F238E27FC236}">
                  <a16:creationId xmlns:a16="http://schemas.microsoft.com/office/drawing/2014/main" id="{3A6042B0-AB21-435D-95DB-3A61768AB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8" y="2662"/>
              <a:ext cx="17" cy="17"/>
            </a:xfrm>
            <a:custGeom>
              <a:avLst/>
              <a:gdLst>
                <a:gd name="T0" fmla="*/ 17 w 17"/>
                <a:gd name="T1" fmla="*/ 8 h 17"/>
                <a:gd name="T2" fmla="*/ 15 w 17"/>
                <a:gd name="T3" fmla="*/ 12 h 17"/>
                <a:gd name="T4" fmla="*/ 13 w 17"/>
                <a:gd name="T5" fmla="*/ 15 h 17"/>
                <a:gd name="T6" fmla="*/ 8 w 17"/>
                <a:gd name="T7" fmla="*/ 17 h 17"/>
                <a:gd name="T8" fmla="*/ 4 w 17"/>
                <a:gd name="T9" fmla="*/ 15 h 17"/>
                <a:gd name="T10" fmla="*/ 0 w 17"/>
                <a:gd name="T11" fmla="*/ 12 h 17"/>
                <a:gd name="T12" fmla="*/ 0 w 17"/>
                <a:gd name="T13" fmla="*/ 8 h 17"/>
                <a:gd name="T14" fmla="*/ 0 w 17"/>
                <a:gd name="T15" fmla="*/ 4 h 17"/>
                <a:gd name="T16" fmla="*/ 4 w 17"/>
                <a:gd name="T17" fmla="*/ 0 h 17"/>
                <a:gd name="T18" fmla="*/ 8 w 17"/>
                <a:gd name="T19" fmla="*/ 0 h 17"/>
                <a:gd name="T20" fmla="*/ 13 w 17"/>
                <a:gd name="T21" fmla="*/ 0 h 17"/>
                <a:gd name="T22" fmla="*/ 15 w 17"/>
                <a:gd name="T23" fmla="*/ 4 h 17"/>
                <a:gd name="T24" fmla="*/ 17 w 17"/>
                <a:gd name="T25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7">
                  <a:moveTo>
                    <a:pt x="17" y="8"/>
                  </a:moveTo>
                  <a:lnTo>
                    <a:pt x="15" y="12"/>
                  </a:lnTo>
                  <a:lnTo>
                    <a:pt x="13" y="15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0"/>
                  </a:lnTo>
                  <a:lnTo>
                    <a:pt x="8" y="0"/>
                  </a:lnTo>
                  <a:lnTo>
                    <a:pt x="13" y="0"/>
                  </a:lnTo>
                  <a:lnTo>
                    <a:pt x="15" y="4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030AFF"/>
            </a:solidFill>
            <a:ln w="0">
              <a:solidFill>
                <a:srgbClr val="030A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190" name="Freeform 254">
              <a:extLst>
                <a:ext uri="{FF2B5EF4-FFF2-40B4-BE49-F238E27FC236}">
                  <a16:creationId xmlns:a16="http://schemas.microsoft.com/office/drawing/2014/main" id="{FC588C88-AC07-4D6D-9606-35AEEDF1B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2" y="2483"/>
              <a:ext cx="17" cy="17"/>
            </a:xfrm>
            <a:custGeom>
              <a:avLst/>
              <a:gdLst>
                <a:gd name="T0" fmla="*/ 17 w 17"/>
                <a:gd name="T1" fmla="*/ 9 h 17"/>
                <a:gd name="T2" fmla="*/ 17 w 17"/>
                <a:gd name="T3" fmla="*/ 13 h 17"/>
                <a:gd name="T4" fmla="*/ 13 w 17"/>
                <a:gd name="T5" fmla="*/ 15 h 17"/>
                <a:gd name="T6" fmla="*/ 9 w 17"/>
                <a:gd name="T7" fmla="*/ 17 h 17"/>
                <a:gd name="T8" fmla="*/ 5 w 17"/>
                <a:gd name="T9" fmla="*/ 15 h 17"/>
                <a:gd name="T10" fmla="*/ 3 w 17"/>
                <a:gd name="T11" fmla="*/ 13 h 17"/>
                <a:gd name="T12" fmla="*/ 0 w 17"/>
                <a:gd name="T13" fmla="*/ 9 h 17"/>
                <a:gd name="T14" fmla="*/ 3 w 17"/>
                <a:gd name="T15" fmla="*/ 5 h 17"/>
                <a:gd name="T16" fmla="*/ 5 w 17"/>
                <a:gd name="T17" fmla="*/ 0 h 17"/>
                <a:gd name="T18" fmla="*/ 9 w 17"/>
                <a:gd name="T19" fmla="*/ 0 h 17"/>
                <a:gd name="T20" fmla="*/ 13 w 17"/>
                <a:gd name="T21" fmla="*/ 0 h 17"/>
                <a:gd name="T22" fmla="*/ 17 w 17"/>
                <a:gd name="T23" fmla="*/ 5 h 17"/>
                <a:gd name="T24" fmla="*/ 17 w 17"/>
                <a:gd name="T2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7">
                  <a:moveTo>
                    <a:pt x="17" y="9"/>
                  </a:moveTo>
                  <a:lnTo>
                    <a:pt x="17" y="13"/>
                  </a:lnTo>
                  <a:lnTo>
                    <a:pt x="13" y="15"/>
                  </a:lnTo>
                  <a:lnTo>
                    <a:pt x="9" y="17"/>
                  </a:lnTo>
                  <a:lnTo>
                    <a:pt x="5" y="15"/>
                  </a:lnTo>
                  <a:lnTo>
                    <a:pt x="3" y="13"/>
                  </a:lnTo>
                  <a:lnTo>
                    <a:pt x="0" y="9"/>
                  </a:lnTo>
                  <a:lnTo>
                    <a:pt x="3" y="5"/>
                  </a:lnTo>
                  <a:lnTo>
                    <a:pt x="5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7" y="5"/>
                  </a:lnTo>
                  <a:lnTo>
                    <a:pt x="17" y="9"/>
                  </a:lnTo>
                  <a:close/>
                </a:path>
              </a:pathLst>
            </a:custGeom>
            <a:solidFill>
              <a:srgbClr val="030AFF"/>
            </a:solidFill>
            <a:ln w="0">
              <a:solidFill>
                <a:srgbClr val="030A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191" name="Freeform 255">
              <a:extLst>
                <a:ext uri="{FF2B5EF4-FFF2-40B4-BE49-F238E27FC236}">
                  <a16:creationId xmlns:a16="http://schemas.microsoft.com/office/drawing/2014/main" id="{1EF768DB-E0E0-44A6-9E87-F3EF88888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9" y="2282"/>
              <a:ext cx="17" cy="17"/>
            </a:xfrm>
            <a:custGeom>
              <a:avLst/>
              <a:gdLst>
                <a:gd name="T0" fmla="*/ 17 w 17"/>
                <a:gd name="T1" fmla="*/ 8 h 17"/>
                <a:gd name="T2" fmla="*/ 15 w 17"/>
                <a:gd name="T3" fmla="*/ 12 h 17"/>
                <a:gd name="T4" fmla="*/ 13 w 17"/>
                <a:gd name="T5" fmla="*/ 14 h 17"/>
                <a:gd name="T6" fmla="*/ 9 w 17"/>
                <a:gd name="T7" fmla="*/ 17 h 17"/>
                <a:gd name="T8" fmla="*/ 4 w 17"/>
                <a:gd name="T9" fmla="*/ 14 h 17"/>
                <a:gd name="T10" fmla="*/ 0 w 17"/>
                <a:gd name="T11" fmla="*/ 12 h 17"/>
                <a:gd name="T12" fmla="*/ 0 w 17"/>
                <a:gd name="T13" fmla="*/ 8 h 17"/>
                <a:gd name="T14" fmla="*/ 0 w 17"/>
                <a:gd name="T15" fmla="*/ 4 h 17"/>
                <a:gd name="T16" fmla="*/ 4 w 17"/>
                <a:gd name="T17" fmla="*/ 0 h 17"/>
                <a:gd name="T18" fmla="*/ 9 w 17"/>
                <a:gd name="T19" fmla="*/ 0 h 17"/>
                <a:gd name="T20" fmla="*/ 13 w 17"/>
                <a:gd name="T21" fmla="*/ 0 h 17"/>
                <a:gd name="T22" fmla="*/ 15 w 17"/>
                <a:gd name="T23" fmla="*/ 4 h 17"/>
                <a:gd name="T24" fmla="*/ 17 w 17"/>
                <a:gd name="T25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7">
                  <a:moveTo>
                    <a:pt x="17" y="8"/>
                  </a:moveTo>
                  <a:lnTo>
                    <a:pt x="15" y="12"/>
                  </a:lnTo>
                  <a:lnTo>
                    <a:pt x="13" y="14"/>
                  </a:lnTo>
                  <a:lnTo>
                    <a:pt x="9" y="17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5" y="4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030AFF"/>
            </a:solidFill>
            <a:ln w="0">
              <a:solidFill>
                <a:srgbClr val="030A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193" name="Freeform 257">
              <a:extLst>
                <a:ext uri="{FF2B5EF4-FFF2-40B4-BE49-F238E27FC236}">
                  <a16:creationId xmlns:a16="http://schemas.microsoft.com/office/drawing/2014/main" id="{6C328D31-41DE-44F6-AA56-0A2FBC443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2114"/>
              <a:ext cx="17" cy="17"/>
            </a:xfrm>
            <a:custGeom>
              <a:avLst/>
              <a:gdLst>
                <a:gd name="T0" fmla="*/ 17 w 17"/>
                <a:gd name="T1" fmla="*/ 8 h 17"/>
                <a:gd name="T2" fmla="*/ 15 w 17"/>
                <a:gd name="T3" fmla="*/ 12 h 17"/>
                <a:gd name="T4" fmla="*/ 13 w 17"/>
                <a:gd name="T5" fmla="*/ 15 h 17"/>
                <a:gd name="T6" fmla="*/ 9 w 17"/>
                <a:gd name="T7" fmla="*/ 17 h 17"/>
                <a:gd name="T8" fmla="*/ 5 w 17"/>
                <a:gd name="T9" fmla="*/ 15 h 17"/>
                <a:gd name="T10" fmla="*/ 0 w 17"/>
                <a:gd name="T11" fmla="*/ 12 h 17"/>
                <a:gd name="T12" fmla="*/ 0 w 17"/>
                <a:gd name="T13" fmla="*/ 8 h 17"/>
                <a:gd name="T14" fmla="*/ 0 w 17"/>
                <a:gd name="T15" fmla="*/ 4 h 17"/>
                <a:gd name="T16" fmla="*/ 5 w 17"/>
                <a:gd name="T17" fmla="*/ 0 h 17"/>
                <a:gd name="T18" fmla="*/ 9 w 17"/>
                <a:gd name="T19" fmla="*/ 0 h 17"/>
                <a:gd name="T20" fmla="*/ 13 w 17"/>
                <a:gd name="T21" fmla="*/ 0 h 17"/>
                <a:gd name="T22" fmla="*/ 15 w 17"/>
                <a:gd name="T23" fmla="*/ 4 h 17"/>
                <a:gd name="T24" fmla="*/ 17 w 17"/>
                <a:gd name="T25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7">
                  <a:moveTo>
                    <a:pt x="17" y="8"/>
                  </a:moveTo>
                  <a:lnTo>
                    <a:pt x="15" y="12"/>
                  </a:lnTo>
                  <a:lnTo>
                    <a:pt x="13" y="15"/>
                  </a:lnTo>
                  <a:lnTo>
                    <a:pt x="9" y="17"/>
                  </a:lnTo>
                  <a:lnTo>
                    <a:pt x="5" y="15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5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5" y="4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030AFF"/>
            </a:solidFill>
            <a:ln w="0">
              <a:solidFill>
                <a:srgbClr val="030A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194" name="Freeform 258">
              <a:extLst>
                <a:ext uri="{FF2B5EF4-FFF2-40B4-BE49-F238E27FC236}">
                  <a16:creationId xmlns:a16="http://schemas.microsoft.com/office/drawing/2014/main" id="{0FCEAAFB-29E2-4CBA-843B-E506C815E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2012"/>
              <a:ext cx="17" cy="17"/>
            </a:xfrm>
            <a:custGeom>
              <a:avLst/>
              <a:gdLst>
                <a:gd name="T0" fmla="*/ 17 w 17"/>
                <a:gd name="T1" fmla="*/ 8 h 17"/>
                <a:gd name="T2" fmla="*/ 17 w 17"/>
                <a:gd name="T3" fmla="*/ 13 h 17"/>
                <a:gd name="T4" fmla="*/ 13 w 17"/>
                <a:gd name="T5" fmla="*/ 15 h 17"/>
                <a:gd name="T6" fmla="*/ 8 w 17"/>
                <a:gd name="T7" fmla="*/ 17 h 17"/>
                <a:gd name="T8" fmla="*/ 4 w 17"/>
                <a:gd name="T9" fmla="*/ 15 h 17"/>
                <a:gd name="T10" fmla="*/ 2 w 17"/>
                <a:gd name="T11" fmla="*/ 13 h 17"/>
                <a:gd name="T12" fmla="*/ 0 w 17"/>
                <a:gd name="T13" fmla="*/ 8 h 17"/>
                <a:gd name="T14" fmla="*/ 2 w 17"/>
                <a:gd name="T15" fmla="*/ 4 h 17"/>
                <a:gd name="T16" fmla="*/ 4 w 17"/>
                <a:gd name="T17" fmla="*/ 0 h 17"/>
                <a:gd name="T18" fmla="*/ 8 w 17"/>
                <a:gd name="T19" fmla="*/ 0 h 17"/>
                <a:gd name="T20" fmla="*/ 13 w 17"/>
                <a:gd name="T21" fmla="*/ 0 h 17"/>
                <a:gd name="T22" fmla="*/ 17 w 17"/>
                <a:gd name="T23" fmla="*/ 4 h 17"/>
                <a:gd name="T24" fmla="*/ 17 w 17"/>
                <a:gd name="T25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7">
                  <a:moveTo>
                    <a:pt x="17" y="8"/>
                  </a:moveTo>
                  <a:lnTo>
                    <a:pt x="17" y="13"/>
                  </a:lnTo>
                  <a:lnTo>
                    <a:pt x="13" y="15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2" y="13"/>
                  </a:lnTo>
                  <a:lnTo>
                    <a:pt x="0" y="8"/>
                  </a:lnTo>
                  <a:lnTo>
                    <a:pt x="2" y="4"/>
                  </a:lnTo>
                  <a:lnTo>
                    <a:pt x="4" y="0"/>
                  </a:lnTo>
                  <a:lnTo>
                    <a:pt x="8" y="0"/>
                  </a:lnTo>
                  <a:lnTo>
                    <a:pt x="13" y="0"/>
                  </a:lnTo>
                  <a:lnTo>
                    <a:pt x="17" y="4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030AFF"/>
            </a:solidFill>
            <a:ln w="0">
              <a:solidFill>
                <a:srgbClr val="030A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195" name="Freeform 259">
              <a:extLst>
                <a:ext uri="{FF2B5EF4-FFF2-40B4-BE49-F238E27FC236}">
                  <a16:creationId xmlns:a16="http://schemas.microsoft.com/office/drawing/2014/main" id="{036E0B83-F873-48B3-92A8-D42FFDDFC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3" y="1901"/>
              <a:ext cx="17" cy="17"/>
            </a:xfrm>
            <a:custGeom>
              <a:avLst/>
              <a:gdLst>
                <a:gd name="T0" fmla="*/ 17 w 17"/>
                <a:gd name="T1" fmla="*/ 9 h 17"/>
                <a:gd name="T2" fmla="*/ 15 w 17"/>
                <a:gd name="T3" fmla="*/ 13 h 17"/>
                <a:gd name="T4" fmla="*/ 13 w 17"/>
                <a:gd name="T5" fmla="*/ 15 h 17"/>
                <a:gd name="T6" fmla="*/ 9 w 17"/>
                <a:gd name="T7" fmla="*/ 17 h 17"/>
                <a:gd name="T8" fmla="*/ 5 w 17"/>
                <a:gd name="T9" fmla="*/ 15 h 17"/>
                <a:gd name="T10" fmla="*/ 0 w 17"/>
                <a:gd name="T11" fmla="*/ 13 h 17"/>
                <a:gd name="T12" fmla="*/ 0 w 17"/>
                <a:gd name="T13" fmla="*/ 9 h 17"/>
                <a:gd name="T14" fmla="*/ 0 w 17"/>
                <a:gd name="T15" fmla="*/ 5 h 17"/>
                <a:gd name="T16" fmla="*/ 5 w 17"/>
                <a:gd name="T17" fmla="*/ 0 h 17"/>
                <a:gd name="T18" fmla="*/ 9 w 17"/>
                <a:gd name="T19" fmla="*/ 0 h 17"/>
                <a:gd name="T20" fmla="*/ 13 w 17"/>
                <a:gd name="T21" fmla="*/ 0 h 17"/>
                <a:gd name="T22" fmla="*/ 15 w 17"/>
                <a:gd name="T23" fmla="*/ 5 h 17"/>
                <a:gd name="T24" fmla="*/ 17 w 17"/>
                <a:gd name="T2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7">
                  <a:moveTo>
                    <a:pt x="17" y="9"/>
                  </a:moveTo>
                  <a:lnTo>
                    <a:pt x="15" y="13"/>
                  </a:lnTo>
                  <a:lnTo>
                    <a:pt x="13" y="15"/>
                  </a:lnTo>
                  <a:lnTo>
                    <a:pt x="9" y="17"/>
                  </a:lnTo>
                  <a:lnTo>
                    <a:pt x="5" y="15"/>
                  </a:lnTo>
                  <a:lnTo>
                    <a:pt x="0" y="13"/>
                  </a:lnTo>
                  <a:lnTo>
                    <a:pt x="0" y="9"/>
                  </a:lnTo>
                  <a:lnTo>
                    <a:pt x="0" y="5"/>
                  </a:lnTo>
                  <a:lnTo>
                    <a:pt x="5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5" y="5"/>
                  </a:lnTo>
                  <a:lnTo>
                    <a:pt x="17" y="9"/>
                  </a:lnTo>
                  <a:close/>
                </a:path>
              </a:pathLst>
            </a:custGeom>
            <a:solidFill>
              <a:srgbClr val="030AFF"/>
            </a:solidFill>
            <a:ln w="0">
              <a:solidFill>
                <a:srgbClr val="030A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196" name="Freeform 260">
              <a:extLst>
                <a:ext uri="{FF2B5EF4-FFF2-40B4-BE49-F238E27FC236}">
                  <a16:creationId xmlns:a16="http://schemas.microsoft.com/office/drawing/2014/main" id="{5801525A-C8AE-4BDF-9A4F-F32C961A1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" y="1785"/>
              <a:ext cx="17" cy="17"/>
            </a:xfrm>
            <a:custGeom>
              <a:avLst/>
              <a:gdLst>
                <a:gd name="T0" fmla="*/ 17 w 17"/>
                <a:gd name="T1" fmla="*/ 8 h 17"/>
                <a:gd name="T2" fmla="*/ 15 w 17"/>
                <a:gd name="T3" fmla="*/ 12 h 17"/>
                <a:gd name="T4" fmla="*/ 13 w 17"/>
                <a:gd name="T5" fmla="*/ 14 h 17"/>
                <a:gd name="T6" fmla="*/ 9 w 17"/>
                <a:gd name="T7" fmla="*/ 17 h 17"/>
                <a:gd name="T8" fmla="*/ 4 w 17"/>
                <a:gd name="T9" fmla="*/ 14 h 17"/>
                <a:gd name="T10" fmla="*/ 0 w 17"/>
                <a:gd name="T11" fmla="*/ 12 h 17"/>
                <a:gd name="T12" fmla="*/ 0 w 17"/>
                <a:gd name="T13" fmla="*/ 8 h 17"/>
                <a:gd name="T14" fmla="*/ 0 w 17"/>
                <a:gd name="T15" fmla="*/ 4 h 17"/>
                <a:gd name="T16" fmla="*/ 4 w 17"/>
                <a:gd name="T17" fmla="*/ 0 h 17"/>
                <a:gd name="T18" fmla="*/ 9 w 17"/>
                <a:gd name="T19" fmla="*/ 0 h 17"/>
                <a:gd name="T20" fmla="*/ 13 w 17"/>
                <a:gd name="T21" fmla="*/ 0 h 17"/>
                <a:gd name="T22" fmla="*/ 15 w 17"/>
                <a:gd name="T23" fmla="*/ 4 h 17"/>
                <a:gd name="T24" fmla="*/ 17 w 17"/>
                <a:gd name="T25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7">
                  <a:moveTo>
                    <a:pt x="17" y="8"/>
                  </a:moveTo>
                  <a:lnTo>
                    <a:pt x="15" y="12"/>
                  </a:lnTo>
                  <a:lnTo>
                    <a:pt x="13" y="14"/>
                  </a:lnTo>
                  <a:lnTo>
                    <a:pt x="9" y="17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5" y="4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030AFF"/>
            </a:solidFill>
            <a:ln w="0">
              <a:solidFill>
                <a:srgbClr val="030A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197" name="Freeform 261">
              <a:extLst>
                <a:ext uri="{FF2B5EF4-FFF2-40B4-BE49-F238E27FC236}">
                  <a16:creationId xmlns:a16="http://schemas.microsoft.com/office/drawing/2014/main" id="{141E3C48-6B4A-4261-A3F6-085B712E1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7" y="1659"/>
              <a:ext cx="17" cy="17"/>
            </a:xfrm>
            <a:custGeom>
              <a:avLst/>
              <a:gdLst>
                <a:gd name="T0" fmla="*/ 17 w 17"/>
                <a:gd name="T1" fmla="*/ 9 h 17"/>
                <a:gd name="T2" fmla="*/ 15 w 17"/>
                <a:gd name="T3" fmla="*/ 13 h 17"/>
                <a:gd name="T4" fmla="*/ 12 w 17"/>
                <a:gd name="T5" fmla="*/ 15 h 17"/>
                <a:gd name="T6" fmla="*/ 8 w 17"/>
                <a:gd name="T7" fmla="*/ 17 h 17"/>
                <a:gd name="T8" fmla="*/ 4 w 17"/>
                <a:gd name="T9" fmla="*/ 15 h 17"/>
                <a:gd name="T10" fmla="*/ 0 w 17"/>
                <a:gd name="T11" fmla="*/ 13 h 17"/>
                <a:gd name="T12" fmla="*/ 0 w 17"/>
                <a:gd name="T13" fmla="*/ 9 h 17"/>
                <a:gd name="T14" fmla="*/ 0 w 17"/>
                <a:gd name="T15" fmla="*/ 4 h 17"/>
                <a:gd name="T16" fmla="*/ 4 w 17"/>
                <a:gd name="T17" fmla="*/ 0 h 17"/>
                <a:gd name="T18" fmla="*/ 8 w 17"/>
                <a:gd name="T19" fmla="*/ 0 h 17"/>
                <a:gd name="T20" fmla="*/ 12 w 17"/>
                <a:gd name="T21" fmla="*/ 0 h 17"/>
                <a:gd name="T22" fmla="*/ 15 w 17"/>
                <a:gd name="T23" fmla="*/ 4 h 17"/>
                <a:gd name="T24" fmla="*/ 17 w 17"/>
                <a:gd name="T2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7">
                  <a:moveTo>
                    <a:pt x="17" y="9"/>
                  </a:moveTo>
                  <a:lnTo>
                    <a:pt x="15" y="13"/>
                  </a:lnTo>
                  <a:lnTo>
                    <a:pt x="12" y="15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0" y="13"/>
                  </a:lnTo>
                  <a:lnTo>
                    <a:pt x="0" y="9"/>
                  </a:lnTo>
                  <a:lnTo>
                    <a:pt x="0" y="4"/>
                  </a:lnTo>
                  <a:lnTo>
                    <a:pt x="4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5" y="4"/>
                  </a:lnTo>
                  <a:lnTo>
                    <a:pt x="17" y="9"/>
                  </a:lnTo>
                  <a:close/>
                </a:path>
              </a:pathLst>
            </a:custGeom>
            <a:solidFill>
              <a:srgbClr val="030AFF"/>
            </a:solidFill>
            <a:ln w="0">
              <a:solidFill>
                <a:srgbClr val="030A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198" name="Freeform 262">
              <a:extLst>
                <a:ext uri="{FF2B5EF4-FFF2-40B4-BE49-F238E27FC236}">
                  <a16:creationId xmlns:a16="http://schemas.microsoft.com/office/drawing/2014/main" id="{4F733230-38D4-4180-8B66-0907C3628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1" y="1521"/>
              <a:ext cx="17" cy="17"/>
            </a:xfrm>
            <a:custGeom>
              <a:avLst/>
              <a:gdLst>
                <a:gd name="T0" fmla="*/ 17 w 17"/>
                <a:gd name="T1" fmla="*/ 9 h 17"/>
                <a:gd name="T2" fmla="*/ 17 w 17"/>
                <a:gd name="T3" fmla="*/ 13 h 17"/>
                <a:gd name="T4" fmla="*/ 13 w 17"/>
                <a:gd name="T5" fmla="*/ 15 h 17"/>
                <a:gd name="T6" fmla="*/ 9 w 17"/>
                <a:gd name="T7" fmla="*/ 17 h 17"/>
                <a:gd name="T8" fmla="*/ 4 w 17"/>
                <a:gd name="T9" fmla="*/ 15 h 17"/>
                <a:gd name="T10" fmla="*/ 2 w 17"/>
                <a:gd name="T11" fmla="*/ 13 h 17"/>
                <a:gd name="T12" fmla="*/ 0 w 17"/>
                <a:gd name="T13" fmla="*/ 9 h 17"/>
                <a:gd name="T14" fmla="*/ 2 w 17"/>
                <a:gd name="T15" fmla="*/ 4 h 17"/>
                <a:gd name="T16" fmla="*/ 4 w 17"/>
                <a:gd name="T17" fmla="*/ 0 h 17"/>
                <a:gd name="T18" fmla="*/ 9 w 17"/>
                <a:gd name="T19" fmla="*/ 0 h 17"/>
                <a:gd name="T20" fmla="*/ 13 w 17"/>
                <a:gd name="T21" fmla="*/ 0 h 17"/>
                <a:gd name="T22" fmla="*/ 17 w 17"/>
                <a:gd name="T23" fmla="*/ 4 h 17"/>
                <a:gd name="T24" fmla="*/ 17 w 17"/>
                <a:gd name="T2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7">
                  <a:moveTo>
                    <a:pt x="17" y="9"/>
                  </a:moveTo>
                  <a:lnTo>
                    <a:pt x="17" y="13"/>
                  </a:lnTo>
                  <a:lnTo>
                    <a:pt x="13" y="15"/>
                  </a:lnTo>
                  <a:lnTo>
                    <a:pt x="9" y="17"/>
                  </a:lnTo>
                  <a:lnTo>
                    <a:pt x="4" y="15"/>
                  </a:lnTo>
                  <a:lnTo>
                    <a:pt x="2" y="13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7" y="4"/>
                  </a:lnTo>
                  <a:lnTo>
                    <a:pt x="17" y="9"/>
                  </a:lnTo>
                  <a:close/>
                </a:path>
              </a:pathLst>
            </a:custGeom>
            <a:solidFill>
              <a:srgbClr val="030AFF"/>
            </a:solidFill>
            <a:ln w="0">
              <a:solidFill>
                <a:srgbClr val="030A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199" name="Freeform 263">
              <a:extLst>
                <a:ext uri="{FF2B5EF4-FFF2-40B4-BE49-F238E27FC236}">
                  <a16:creationId xmlns:a16="http://schemas.microsoft.com/office/drawing/2014/main" id="{F63794D2-6DCE-44A6-9603-D4E9D0D35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8" y="1421"/>
              <a:ext cx="17" cy="17"/>
            </a:xfrm>
            <a:custGeom>
              <a:avLst/>
              <a:gdLst>
                <a:gd name="T0" fmla="*/ 17 w 17"/>
                <a:gd name="T1" fmla="*/ 9 h 17"/>
                <a:gd name="T2" fmla="*/ 15 w 17"/>
                <a:gd name="T3" fmla="*/ 13 h 17"/>
                <a:gd name="T4" fmla="*/ 13 w 17"/>
                <a:gd name="T5" fmla="*/ 17 h 17"/>
                <a:gd name="T6" fmla="*/ 8 w 17"/>
                <a:gd name="T7" fmla="*/ 17 h 17"/>
                <a:gd name="T8" fmla="*/ 4 w 17"/>
                <a:gd name="T9" fmla="*/ 17 h 17"/>
                <a:gd name="T10" fmla="*/ 0 w 17"/>
                <a:gd name="T11" fmla="*/ 13 h 17"/>
                <a:gd name="T12" fmla="*/ 0 w 17"/>
                <a:gd name="T13" fmla="*/ 9 h 17"/>
                <a:gd name="T14" fmla="*/ 0 w 17"/>
                <a:gd name="T15" fmla="*/ 5 h 17"/>
                <a:gd name="T16" fmla="*/ 4 w 17"/>
                <a:gd name="T17" fmla="*/ 2 h 17"/>
                <a:gd name="T18" fmla="*/ 8 w 17"/>
                <a:gd name="T19" fmla="*/ 0 h 17"/>
                <a:gd name="T20" fmla="*/ 13 w 17"/>
                <a:gd name="T21" fmla="*/ 2 h 17"/>
                <a:gd name="T22" fmla="*/ 15 w 17"/>
                <a:gd name="T23" fmla="*/ 5 h 17"/>
                <a:gd name="T24" fmla="*/ 17 w 17"/>
                <a:gd name="T2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7">
                  <a:moveTo>
                    <a:pt x="17" y="9"/>
                  </a:moveTo>
                  <a:lnTo>
                    <a:pt x="15" y="13"/>
                  </a:lnTo>
                  <a:lnTo>
                    <a:pt x="13" y="17"/>
                  </a:lnTo>
                  <a:lnTo>
                    <a:pt x="8" y="17"/>
                  </a:lnTo>
                  <a:lnTo>
                    <a:pt x="4" y="17"/>
                  </a:lnTo>
                  <a:lnTo>
                    <a:pt x="0" y="13"/>
                  </a:lnTo>
                  <a:lnTo>
                    <a:pt x="0" y="9"/>
                  </a:lnTo>
                  <a:lnTo>
                    <a:pt x="0" y="5"/>
                  </a:lnTo>
                  <a:lnTo>
                    <a:pt x="4" y="2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5"/>
                  </a:lnTo>
                  <a:lnTo>
                    <a:pt x="17" y="9"/>
                  </a:lnTo>
                  <a:close/>
                </a:path>
              </a:pathLst>
            </a:custGeom>
            <a:solidFill>
              <a:srgbClr val="030AFF"/>
            </a:solidFill>
            <a:ln w="0">
              <a:solidFill>
                <a:srgbClr val="030A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00" name="Freeform 264">
              <a:extLst>
                <a:ext uri="{FF2B5EF4-FFF2-40B4-BE49-F238E27FC236}">
                  <a16:creationId xmlns:a16="http://schemas.microsoft.com/office/drawing/2014/main" id="{29D22E04-4A41-4B90-9D00-D1F690667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4" y="1294"/>
              <a:ext cx="17" cy="17"/>
            </a:xfrm>
            <a:custGeom>
              <a:avLst/>
              <a:gdLst>
                <a:gd name="T0" fmla="*/ 17 w 17"/>
                <a:gd name="T1" fmla="*/ 8 h 17"/>
                <a:gd name="T2" fmla="*/ 15 w 17"/>
                <a:gd name="T3" fmla="*/ 13 h 17"/>
                <a:gd name="T4" fmla="*/ 13 w 17"/>
                <a:gd name="T5" fmla="*/ 15 h 17"/>
                <a:gd name="T6" fmla="*/ 9 w 17"/>
                <a:gd name="T7" fmla="*/ 17 h 17"/>
                <a:gd name="T8" fmla="*/ 5 w 17"/>
                <a:gd name="T9" fmla="*/ 15 h 17"/>
                <a:gd name="T10" fmla="*/ 0 w 17"/>
                <a:gd name="T11" fmla="*/ 13 h 17"/>
                <a:gd name="T12" fmla="*/ 0 w 17"/>
                <a:gd name="T13" fmla="*/ 8 h 17"/>
                <a:gd name="T14" fmla="*/ 0 w 17"/>
                <a:gd name="T15" fmla="*/ 4 h 17"/>
                <a:gd name="T16" fmla="*/ 5 w 17"/>
                <a:gd name="T17" fmla="*/ 0 h 17"/>
                <a:gd name="T18" fmla="*/ 9 w 17"/>
                <a:gd name="T19" fmla="*/ 0 h 17"/>
                <a:gd name="T20" fmla="*/ 13 w 17"/>
                <a:gd name="T21" fmla="*/ 0 h 17"/>
                <a:gd name="T22" fmla="*/ 15 w 17"/>
                <a:gd name="T23" fmla="*/ 4 h 17"/>
                <a:gd name="T24" fmla="*/ 17 w 17"/>
                <a:gd name="T25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7">
                  <a:moveTo>
                    <a:pt x="17" y="8"/>
                  </a:moveTo>
                  <a:lnTo>
                    <a:pt x="15" y="13"/>
                  </a:lnTo>
                  <a:lnTo>
                    <a:pt x="13" y="15"/>
                  </a:lnTo>
                  <a:lnTo>
                    <a:pt x="9" y="17"/>
                  </a:lnTo>
                  <a:lnTo>
                    <a:pt x="5" y="15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4"/>
                  </a:lnTo>
                  <a:lnTo>
                    <a:pt x="5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5" y="4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030AFF"/>
            </a:solidFill>
            <a:ln w="0">
              <a:solidFill>
                <a:srgbClr val="030A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305" name="Line 369">
              <a:extLst>
                <a:ext uri="{FF2B5EF4-FFF2-40B4-BE49-F238E27FC236}">
                  <a16:creationId xmlns:a16="http://schemas.microsoft.com/office/drawing/2014/main" id="{9FECD472-20F4-46DE-8032-52E38B8219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4" y="2190"/>
              <a:ext cx="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338" name="Group 402">
            <a:extLst>
              <a:ext uri="{FF2B5EF4-FFF2-40B4-BE49-F238E27FC236}">
                <a16:creationId xmlns:a16="http://schemas.microsoft.com/office/drawing/2014/main" id="{D69D7505-E66A-4429-8814-871D7ADA9F65}"/>
              </a:ext>
            </a:extLst>
          </p:cNvPr>
          <p:cNvGrpSpPr>
            <a:grpSpLocks/>
          </p:cNvGrpSpPr>
          <p:nvPr/>
        </p:nvGrpSpPr>
        <p:grpSpPr bwMode="auto">
          <a:xfrm>
            <a:off x="1120775" y="3476625"/>
            <a:ext cx="5461000" cy="0"/>
            <a:chOff x="706" y="2190"/>
            <a:chExt cx="3440" cy="0"/>
          </a:xfrm>
        </p:grpSpPr>
        <p:sp>
          <p:nvSpPr>
            <p:cNvPr id="40280" name="Line 344">
              <a:extLst>
                <a:ext uri="{FF2B5EF4-FFF2-40B4-BE49-F238E27FC236}">
                  <a16:creationId xmlns:a16="http://schemas.microsoft.com/office/drawing/2014/main" id="{9E45DDD3-3572-4A6F-B883-45893BB270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6" y="2190"/>
              <a:ext cx="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81" name="Line 345">
              <a:extLst>
                <a:ext uri="{FF2B5EF4-FFF2-40B4-BE49-F238E27FC236}">
                  <a16:creationId xmlns:a16="http://schemas.microsoft.com/office/drawing/2014/main" id="{04F7D792-018E-4C37-A326-39EDE02EBA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3" y="2190"/>
              <a:ext cx="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82" name="Line 346">
              <a:extLst>
                <a:ext uri="{FF2B5EF4-FFF2-40B4-BE49-F238E27FC236}">
                  <a16:creationId xmlns:a16="http://schemas.microsoft.com/office/drawing/2014/main" id="{6E4EB509-5E80-40AC-A225-1B2C51A00B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1" y="2190"/>
              <a:ext cx="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83" name="Line 347">
              <a:extLst>
                <a:ext uri="{FF2B5EF4-FFF2-40B4-BE49-F238E27FC236}">
                  <a16:creationId xmlns:a16="http://schemas.microsoft.com/office/drawing/2014/main" id="{EBE14690-BD49-4306-BFB2-79B3CE86D8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9" y="2190"/>
              <a:ext cx="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84" name="Line 348">
              <a:extLst>
                <a:ext uri="{FF2B5EF4-FFF2-40B4-BE49-F238E27FC236}">
                  <a16:creationId xmlns:a16="http://schemas.microsoft.com/office/drawing/2014/main" id="{5067701E-9133-43FA-80E9-D5D070EF27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7" y="2190"/>
              <a:ext cx="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85" name="Line 349">
              <a:extLst>
                <a:ext uri="{FF2B5EF4-FFF2-40B4-BE49-F238E27FC236}">
                  <a16:creationId xmlns:a16="http://schemas.microsoft.com/office/drawing/2014/main" id="{8872AD86-8DCA-4995-80B5-C36419A56F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5" y="2190"/>
              <a:ext cx="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86" name="Line 350">
              <a:extLst>
                <a:ext uri="{FF2B5EF4-FFF2-40B4-BE49-F238E27FC236}">
                  <a16:creationId xmlns:a16="http://schemas.microsoft.com/office/drawing/2014/main" id="{582AF75B-BAF9-4782-AE43-B678D893C7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3" y="2190"/>
              <a:ext cx="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87" name="Line 351">
              <a:extLst>
                <a:ext uri="{FF2B5EF4-FFF2-40B4-BE49-F238E27FC236}">
                  <a16:creationId xmlns:a16="http://schemas.microsoft.com/office/drawing/2014/main" id="{A5FA63D0-E48D-457C-87FB-F4D75BCCC9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1" y="2190"/>
              <a:ext cx="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88" name="Line 352">
              <a:extLst>
                <a:ext uri="{FF2B5EF4-FFF2-40B4-BE49-F238E27FC236}">
                  <a16:creationId xmlns:a16="http://schemas.microsoft.com/office/drawing/2014/main" id="{DD746D60-15C9-43CC-8726-111130F655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9" y="2190"/>
              <a:ext cx="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89" name="Line 353">
              <a:extLst>
                <a:ext uri="{FF2B5EF4-FFF2-40B4-BE49-F238E27FC236}">
                  <a16:creationId xmlns:a16="http://schemas.microsoft.com/office/drawing/2014/main" id="{03FB0A46-875A-4C6C-8C23-F6B6B55DE5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7" y="2190"/>
              <a:ext cx="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90" name="Line 354">
              <a:extLst>
                <a:ext uri="{FF2B5EF4-FFF2-40B4-BE49-F238E27FC236}">
                  <a16:creationId xmlns:a16="http://schemas.microsoft.com/office/drawing/2014/main" id="{07757DCD-F288-4199-9728-8E465D07CD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5" y="2190"/>
              <a:ext cx="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91" name="Line 355">
              <a:extLst>
                <a:ext uri="{FF2B5EF4-FFF2-40B4-BE49-F238E27FC236}">
                  <a16:creationId xmlns:a16="http://schemas.microsoft.com/office/drawing/2014/main" id="{0D5DAC15-E89E-4281-A824-F1CC9E8CFE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53" y="2190"/>
              <a:ext cx="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92" name="Line 356">
              <a:extLst>
                <a:ext uri="{FF2B5EF4-FFF2-40B4-BE49-F238E27FC236}">
                  <a16:creationId xmlns:a16="http://schemas.microsoft.com/office/drawing/2014/main" id="{6E5FD5E8-E039-48D7-8850-4C5B6B95E5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1" y="2190"/>
              <a:ext cx="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93" name="Line 357">
              <a:extLst>
                <a:ext uri="{FF2B5EF4-FFF2-40B4-BE49-F238E27FC236}">
                  <a16:creationId xmlns:a16="http://schemas.microsoft.com/office/drawing/2014/main" id="{AA20556E-D0A3-4327-8B74-EC692DB4D7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9" y="2190"/>
              <a:ext cx="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94" name="Line 358">
              <a:extLst>
                <a:ext uri="{FF2B5EF4-FFF2-40B4-BE49-F238E27FC236}">
                  <a16:creationId xmlns:a16="http://schemas.microsoft.com/office/drawing/2014/main" id="{C1DBC581-B69E-4E68-980A-6A0414403D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7" y="2190"/>
              <a:ext cx="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95" name="Line 359">
              <a:extLst>
                <a:ext uri="{FF2B5EF4-FFF2-40B4-BE49-F238E27FC236}">
                  <a16:creationId xmlns:a16="http://schemas.microsoft.com/office/drawing/2014/main" id="{D36AC0FA-AC4B-44AA-B77B-0B92ABECCE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5" y="2190"/>
              <a:ext cx="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96" name="Line 360">
              <a:extLst>
                <a:ext uri="{FF2B5EF4-FFF2-40B4-BE49-F238E27FC236}">
                  <a16:creationId xmlns:a16="http://schemas.microsoft.com/office/drawing/2014/main" id="{17B3C9CE-CC50-4CD3-A324-C8EA7F2D5C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3" y="2190"/>
              <a:ext cx="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97" name="Line 361">
              <a:extLst>
                <a:ext uri="{FF2B5EF4-FFF2-40B4-BE49-F238E27FC236}">
                  <a16:creationId xmlns:a16="http://schemas.microsoft.com/office/drawing/2014/main" id="{767E6641-5ED4-47F9-A8C8-516664F2DA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1" y="2190"/>
              <a:ext cx="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98" name="Line 362">
              <a:extLst>
                <a:ext uri="{FF2B5EF4-FFF2-40B4-BE49-F238E27FC236}">
                  <a16:creationId xmlns:a16="http://schemas.microsoft.com/office/drawing/2014/main" id="{7859369A-4457-4B37-BDC1-366AADD46F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9" y="2190"/>
              <a:ext cx="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99" name="Line 363">
              <a:extLst>
                <a:ext uri="{FF2B5EF4-FFF2-40B4-BE49-F238E27FC236}">
                  <a16:creationId xmlns:a16="http://schemas.microsoft.com/office/drawing/2014/main" id="{52B30509-DF01-45C4-BA37-23F52A9A37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7" y="2190"/>
              <a:ext cx="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00" name="Line 364">
              <a:extLst>
                <a:ext uri="{FF2B5EF4-FFF2-40B4-BE49-F238E27FC236}">
                  <a16:creationId xmlns:a16="http://schemas.microsoft.com/office/drawing/2014/main" id="{44620DC9-9BA9-4DF5-8EEF-BC427C053A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5" y="2190"/>
              <a:ext cx="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01" name="Line 365">
              <a:extLst>
                <a:ext uri="{FF2B5EF4-FFF2-40B4-BE49-F238E27FC236}">
                  <a16:creationId xmlns:a16="http://schemas.microsoft.com/office/drawing/2014/main" id="{12D21CBF-97CD-46E2-8E7E-8CD3885C96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3" y="2190"/>
              <a:ext cx="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02" name="Line 366">
              <a:extLst>
                <a:ext uri="{FF2B5EF4-FFF2-40B4-BE49-F238E27FC236}">
                  <a16:creationId xmlns:a16="http://schemas.microsoft.com/office/drawing/2014/main" id="{E8949FF8-C732-4498-9691-5BC1F74FA3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1" y="2190"/>
              <a:ext cx="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03" name="Line 367">
              <a:extLst>
                <a:ext uri="{FF2B5EF4-FFF2-40B4-BE49-F238E27FC236}">
                  <a16:creationId xmlns:a16="http://schemas.microsoft.com/office/drawing/2014/main" id="{A71C82D3-016A-4A7F-8C9C-48B96B1483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9" y="2190"/>
              <a:ext cx="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04" name="Line 368">
              <a:extLst>
                <a:ext uri="{FF2B5EF4-FFF2-40B4-BE49-F238E27FC236}">
                  <a16:creationId xmlns:a16="http://schemas.microsoft.com/office/drawing/2014/main" id="{772AD3F1-7363-48B7-8683-A1A05A2FE8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7" y="2190"/>
              <a:ext cx="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06" name="Line 370">
              <a:extLst>
                <a:ext uri="{FF2B5EF4-FFF2-40B4-BE49-F238E27FC236}">
                  <a16:creationId xmlns:a16="http://schemas.microsoft.com/office/drawing/2014/main" id="{AE34DEC0-FF49-4440-895E-D17D4B660C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2" y="2190"/>
              <a:ext cx="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07" name="Line 371">
              <a:extLst>
                <a:ext uri="{FF2B5EF4-FFF2-40B4-BE49-F238E27FC236}">
                  <a16:creationId xmlns:a16="http://schemas.microsoft.com/office/drawing/2014/main" id="{3E645D71-9B39-459C-9F38-D0FC561142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0" y="2190"/>
              <a:ext cx="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08" name="Line 372">
              <a:extLst>
                <a:ext uri="{FF2B5EF4-FFF2-40B4-BE49-F238E27FC236}">
                  <a16:creationId xmlns:a16="http://schemas.microsoft.com/office/drawing/2014/main" id="{E651579D-34A2-43E0-AD9A-DBD7F4E51C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8" y="2190"/>
              <a:ext cx="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09" name="Line 373">
              <a:extLst>
                <a:ext uri="{FF2B5EF4-FFF2-40B4-BE49-F238E27FC236}">
                  <a16:creationId xmlns:a16="http://schemas.microsoft.com/office/drawing/2014/main" id="{EF0CEB5A-5241-4BDE-88E3-D49C8335E1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6" y="2190"/>
              <a:ext cx="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10" name="Line 374">
              <a:extLst>
                <a:ext uri="{FF2B5EF4-FFF2-40B4-BE49-F238E27FC236}">
                  <a16:creationId xmlns:a16="http://schemas.microsoft.com/office/drawing/2014/main" id="{FD974AC3-C659-4E39-B445-53D7634FA2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4" y="2190"/>
              <a:ext cx="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11" name="Line 375">
              <a:extLst>
                <a:ext uri="{FF2B5EF4-FFF2-40B4-BE49-F238E27FC236}">
                  <a16:creationId xmlns:a16="http://schemas.microsoft.com/office/drawing/2014/main" id="{C62F4BCD-DA54-4CAB-9840-2D618BF814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2" y="2190"/>
              <a:ext cx="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12" name="Line 376">
              <a:extLst>
                <a:ext uri="{FF2B5EF4-FFF2-40B4-BE49-F238E27FC236}">
                  <a16:creationId xmlns:a16="http://schemas.microsoft.com/office/drawing/2014/main" id="{56B97DF8-31C9-403A-8D65-A98362B273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190"/>
              <a:ext cx="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13" name="Line 377">
              <a:extLst>
                <a:ext uri="{FF2B5EF4-FFF2-40B4-BE49-F238E27FC236}">
                  <a16:creationId xmlns:a16="http://schemas.microsoft.com/office/drawing/2014/main" id="{C997D4FE-03F0-4656-9A0B-BE4BD86FE6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8" y="2190"/>
              <a:ext cx="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14" name="Line 378">
              <a:extLst>
                <a:ext uri="{FF2B5EF4-FFF2-40B4-BE49-F238E27FC236}">
                  <a16:creationId xmlns:a16="http://schemas.microsoft.com/office/drawing/2014/main" id="{4D712F33-364E-4DB4-8D51-FD8C9DD709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6" y="2190"/>
              <a:ext cx="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15" name="Line 379">
              <a:extLst>
                <a:ext uri="{FF2B5EF4-FFF2-40B4-BE49-F238E27FC236}">
                  <a16:creationId xmlns:a16="http://schemas.microsoft.com/office/drawing/2014/main" id="{5192C79F-1C48-40B2-948F-FD1FD98572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84" y="2190"/>
              <a:ext cx="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16" name="Line 380">
              <a:extLst>
                <a:ext uri="{FF2B5EF4-FFF2-40B4-BE49-F238E27FC236}">
                  <a16:creationId xmlns:a16="http://schemas.microsoft.com/office/drawing/2014/main" id="{BE371BCF-E06A-4387-941D-AC6B4D0DB7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2" y="2190"/>
              <a:ext cx="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17" name="Line 381">
              <a:extLst>
                <a:ext uri="{FF2B5EF4-FFF2-40B4-BE49-F238E27FC236}">
                  <a16:creationId xmlns:a16="http://schemas.microsoft.com/office/drawing/2014/main" id="{D9EC12D1-CCEF-419A-857B-EA58E8483B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0" y="2190"/>
              <a:ext cx="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18" name="Line 382">
              <a:extLst>
                <a:ext uri="{FF2B5EF4-FFF2-40B4-BE49-F238E27FC236}">
                  <a16:creationId xmlns:a16="http://schemas.microsoft.com/office/drawing/2014/main" id="{E4B47A99-0A5B-4B9C-9CED-37C921485C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8" y="2190"/>
              <a:ext cx="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19" name="Line 383">
              <a:extLst>
                <a:ext uri="{FF2B5EF4-FFF2-40B4-BE49-F238E27FC236}">
                  <a16:creationId xmlns:a16="http://schemas.microsoft.com/office/drawing/2014/main" id="{2E4B2748-553B-4A58-B14E-9596148DFB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6" y="2190"/>
              <a:ext cx="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20" name="Line 384">
              <a:extLst>
                <a:ext uri="{FF2B5EF4-FFF2-40B4-BE49-F238E27FC236}">
                  <a16:creationId xmlns:a16="http://schemas.microsoft.com/office/drawing/2014/main" id="{3EC60C0C-8C6E-470E-B319-32C6C8DDC2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4" y="2190"/>
              <a:ext cx="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21" name="Line 385">
              <a:extLst>
                <a:ext uri="{FF2B5EF4-FFF2-40B4-BE49-F238E27FC236}">
                  <a16:creationId xmlns:a16="http://schemas.microsoft.com/office/drawing/2014/main" id="{4C159199-4CAC-434C-A1DF-AEB900C201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2" y="2190"/>
              <a:ext cx="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22" name="Line 386">
              <a:extLst>
                <a:ext uri="{FF2B5EF4-FFF2-40B4-BE49-F238E27FC236}">
                  <a16:creationId xmlns:a16="http://schemas.microsoft.com/office/drawing/2014/main" id="{7905E26E-C0A0-4DA7-8C3F-83139B3D34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0" y="2190"/>
              <a:ext cx="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23" name="Line 387">
              <a:extLst>
                <a:ext uri="{FF2B5EF4-FFF2-40B4-BE49-F238E27FC236}">
                  <a16:creationId xmlns:a16="http://schemas.microsoft.com/office/drawing/2014/main" id="{3AC08046-A1BA-44A8-BA5F-B13511998D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8" y="2190"/>
              <a:ext cx="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24" name="Line 388">
              <a:extLst>
                <a:ext uri="{FF2B5EF4-FFF2-40B4-BE49-F238E27FC236}">
                  <a16:creationId xmlns:a16="http://schemas.microsoft.com/office/drawing/2014/main" id="{2BB5692F-DE91-4364-AE5F-B237E3F02B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" y="2190"/>
              <a:ext cx="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25" name="Line 389">
              <a:extLst>
                <a:ext uri="{FF2B5EF4-FFF2-40B4-BE49-F238E27FC236}">
                  <a16:creationId xmlns:a16="http://schemas.microsoft.com/office/drawing/2014/main" id="{946A9C50-570F-44AC-B180-C01047A023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4" y="2190"/>
              <a:ext cx="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26" name="Line 390">
              <a:extLst>
                <a:ext uri="{FF2B5EF4-FFF2-40B4-BE49-F238E27FC236}">
                  <a16:creationId xmlns:a16="http://schemas.microsoft.com/office/drawing/2014/main" id="{D41AD35D-C127-49DB-82DF-D93B36A5B8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2" y="2190"/>
              <a:ext cx="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27" name="Line 391">
              <a:extLst>
                <a:ext uri="{FF2B5EF4-FFF2-40B4-BE49-F238E27FC236}">
                  <a16:creationId xmlns:a16="http://schemas.microsoft.com/office/drawing/2014/main" id="{48EAAB1A-B93E-4642-A543-86944D5A95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0" y="2190"/>
              <a:ext cx="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28" name="Line 392">
              <a:extLst>
                <a:ext uri="{FF2B5EF4-FFF2-40B4-BE49-F238E27FC236}">
                  <a16:creationId xmlns:a16="http://schemas.microsoft.com/office/drawing/2014/main" id="{783F7A7D-39A4-4BB3-800C-9026312084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8" y="2190"/>
              <a:ext cx="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29" name="Line 393">
              <a:extLst>
                <a:ext uri="{FF2B5EF4-FFF2-40B4-BE49-F238E27FC236}">
                  <a16:creationId xmlns:a16="http://schemas.microsoft.com/office/drawing/2014/main" id="{B09B406F-999F-4A73-BCAE-A4BE5F531B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6" y="2190"/>
              <a:ext cx="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30" name="Line 394">
              <a:extLst>
                <a:ext uri="{FF2B5EF4-FFF2-40B4-BE49-F238E27FC236}">
                  <a16:creationId xmlns:a16="http://schemas.microsoft.com/office/drawing/2014/main" id="{786468D8-06A2-4AEE-839F-24DD809231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3" y="2190"/>
              <a:ext cx="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DE30CFC-C7D3-4B9F-9F30-574DCB6F229B}"/>
              </a:ext>
            </a:extLst>
          </p:cNvPr>
          <p:cNvGrpSpPr/>
          <p:nvPr/>
        </p:nvGrpSpPr>
        <p:grpSpPr>
          <a:xfrm>
            <a:off x="7734301" y="4608513"/>
            <a:ext cx="1025526" cy="1058045"/>
            <a:chOff x="7539038" y="5155382"/>
            <a:chExt cx="606425" cy="717550"/>
          </a:xfrm>
        </p:grpSpPr>
        <p:sp>
          <p:nvSpPr>
            <p:cNvPr id="397" name="Freeform 332">
              <a:extLst>
                <a:ext uri="{FF2B5EF4-FFF2-40B4-BE49-F238E27FC236}">
                  <a16:creationId xmlns:a16="http://schemas.microsoft.com/office/drawing/2014/main" id="{2AC62650-BA33-4362-A869-D20F9A96B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9038" y="5818957"/>
              <a:ext cx="306388" cy="53975"/>
            </a:xfrm>
            <a:custGeom>
              <a:avLst/>
              <a:gdLst>
                <a:gd name="T0" fmla="*/ 193 w 193"/>
                <a:gd name="T1" fmla="*/ 34 h 34"/>
                <a:gd name="T2" fmla="*/ 159 w 193"/>
                <a:gd name="T3" fmla="*/ 28 h 34"/>
                <a:gd name="T4" fmla="*/ 133 w 193"/>
                <a:gd name="T5" fmla="*/ 19 h 34"/>
                <a:gd name="T6" fmla="*/ 106 w 193"/>
                <a:gd name="T7" fmla="*/ 0 h 34"/>
                <a:gd name="T8" fmla="*/ 87 w 193"/>
                <a:gd name="T9" fmla="*/ 0 h 34"/>
                <a:gd name="T10" fmla="*/ 59 w 193"/>
                <a:gd name="T11" fmla="*/ 19 h 34"/>
                <a:gd name="T12" fmla="*/ 34 w 193"/>
                <a:gd name="T13" fmla="*/ 28 h 34"/>
                <a:gd name="T14" fmla="*/ 0 w 193"/>
                <a:gd name="T15" fmla="*/ 34 h 34"/>
                <a:gd name="T16" fmla="*/ 193 w 193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34">
                  <a:moveTo>
                    <a:pt x="193" y="34"/>
                  </a:moveTo>
                  <a:lnTo>
                    <a:pt x="159" y="28"/>
                  </a:lnTo>
                  <a:lnTo>
                    <a:pt x="133" y="19"/>
                  </a:lnTo>
                  <a:lnTo>
                    <a:pt x="106" y="0"/>
                  </a:lnTo>
                  <a:lnTo>
                    <a:pt x="87" y="0"/>
                  </a:lnTo>
                  <a:lnTo>
                    <a:pt x="59" y="19"/>
                  </a:lnTo>
                  <a:lnTo>
                    <a:pt x="34" y="28"/>
                  </a:lnTo>
                  <a:lnTo>
                    <a:pt x="0" y="34"/>
                  </a:lnTo>
                  <a:lnTo>
                    <a:pt x="193" y="34"/>
                  </a:lnTo>
                  <a:close/>
                </a:path>
              </a:pathLst>
            </a:custGeom>
            <a:solidFill>
              <a:srgbClr val="663333"/>
            </a:solidFill>
            <a:ln w="0">
              <a:solidFill>
                <a:srgbClr val="66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Freeform 333">
              <a:extLst>
                <a:ext uri="{FF2B5EF4-FFF2-40B4-BE49-F238E27FC236}">
                  <a16:creationId xmlns:a16="http://schemas.microsoft.com/office/drawing/2014/main" id="{4CCD78F3-0CF9-48F9-A36B-D7496F9A6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6188" y="5155382"/>
              <a:ext cx="549275" cy="663575"/>
            </a:xfrm>
            <a:custGeom>
              <a:avLst/>
              <a:gdLst>
                <a:gd name="T0" fmla="*/ 74 w 346"/>
                <a:gd name="T1" fmla="*/ 393 h 418"/>
                <a:gd name="T2" fmla="*/ 78 w 346"/>
                <a:gd name="T3" fmla="*/ 359 h 418"/>
                <a:gd name="T4" fmla="*/ 85 w 346"/>
                <a:gd name="T5" fmla="*/ 350 h 418"/>
                <a:gd name="T6" fmla="*/ 91 w 346"/>
                <a:gd name="T7" fmla="*/ 342 h 418"/>
                <a:gd name="T8" fmla="*/ 97 w 346"/>
                <a:gd name="T9" fmla="*/ 333 h 418"/>
                <a:gd name="T10" fmla="*/ 97 w 346"/>
                <a:gd name="T11" fmla="*/ 323 h 418"/>
                <a:gd name="T12" fmla="*/ 97 w 346"/>
                <a:gd name="T13" fmla="*/ 289 h 418"/>
                <a:gd name="T14" fmla="*/ 114 w 346"/>
                <a:gd name="T15" fmla="*/ 244 h 418"/>
                <a:gd name="T16" fmla="*/ 125 w 346"/>
                <a:gd name="T17" fmla="*/ 204 h 418"/>
                <a:gd name="T18" fmla="*/ 123 w 346"/>
                <a:gd name="T19" fmla="*/ 193 h 418"/>
                <a:gd name="T20" fmla="*/ 129 w 346"/>
                <a:gd name="T21" fmla="*/ 166 h 418"/>
                <a:gd name="T22" fmla="*/ 142 w 346"/>
                <a:gd name="T23" fmla="*/ 138 h 418"/>
                <a:gd name="T24" fmla="*/ 148 w 346"/>
                <a:gd name="T25" fmla="*/ 123 h 418"/>
                <a:gd name="T26" fmla="*/ 170 w 346"/>
                <a:gd name="T27" fmla="*/ 104 h 418"/>
                <a:gd name="T28" fmla="*/ 214 w 346"/>
                <a:gd name="T29" fmla="*/ 108 h 418"/>
                <a:gd name="T30" fmla="*/ 246 w 346"/>
                <a:gd name="T31" fmla="*/ 100 h 418"/>
                <a:gd name="T32" fmla="*/ 276 w 346"/>
                <a:gd name="T33" fmla="*/ 100 h 418"/>
                <a:gd name="T34" fmla="*/ 308 w 346"/>
                <a:gd name="T35" fmla="*/ 106 h 418"/>
                <a:gd name="T36" fmla="*/ 342 w 346"/>
                <a:gd name="T37" fmla="*/ 102 h 418"/>
                <a:gd name="T38" fmla="*/ 344 w 346"/>
                <a:gd name="T39" fmla="*/ 64 h 418"/>
                <a:gd name="T40" fmla="*/ 327 w 346"/>
                <a:gd name="T41" fmla="*/ 40 h 418"/>
                <a:gd name="T42" fmla="*/ 263 w 346"/>
                <a:gd name="T43" fmla="*/ 32 h 418"/>
                <a:gd name="T44" fmla="*/ 189 w 346"/>
                <a:gd name="T45" fmla="*/ 28 h 418"/>
                <a:gd name="T46" fmla="*/ 144 w 346"/>
                <a:gd name="T47" fmla="*/ 19 h 418"/>
                <a:gd name="T48" fmla="*/ 123 w 346"/>
                <a:gd name="T49" fmla="*/ 8 h 418"/>
                <a:gd name="T50" fmla="*/ 97 w 346"/>
                <a:gd name="T51" fmla="*/ 0 h 418"/>
                <a:gd name="T52" fmla="*/ 61 w 346"/>
                <a:gd name="T53" fmla="*/ 8 h 418"/>
                <a:gd name="T54" fmla="*/ 40 w 346"/>
                <a:gd name="T55" fmla="*/ 21 h 418"/>
                <a:gd name="T56" fmla="*/ 12 w 346"/>
                <a:gd name="T57" fmla="*/ 36 h 418"/>
                <a:gd name="T58" fmla="*/ 0 w 346"/>
                <a:gd name="T59" fmla="*/ 57 h 418"/>
                <a:gd name="T60" fmla="*/ 10 w 346"/>
                <a:gd name="T61" fmla="*/ 83 h 418"/>
                <a:gd name="T62" fmla="*/ 34 w 346"/>
                <a:gd name="T63" fmla="*/ 102 h 418"/>
                <a:gd name="T64" fmla="*/ 32 w 346"/>
                <a:gd name="T65" fmla="*/ 142 h 418"/>
                <a:gd name="T66" fmla="*/ 38 w 346"/>
                <a:gd name="T67" fmla="*/ 183 h 418"/>
                <a:gd name="T68" fmla="*/ 34 w 346"/>
                <a:gd name="T69" fmla="*/ 200 h 418"/>
                <a:gd name="T70" fmla="*/ 32 w 346"/>
                <a:gd name="T71" fmla="*/ 206 h 418"/>
                <a:gd name="T72" fmla="*/ 34 w 346"/>
                <a:gd name="T73" fmla="*/ 248 h 418"/>
                <a:gd name="T74" fmla="*/ 38 w 346"/>
                <a:gd name="T75" fmla="*/ 274 h 418"/>
                <a:gd name="T76" fmla="*/ 44 w 346"/>
                <a:gd name="T77" fmla="*/ 299 h 418"/>
                <a:gd name="T78" fmla="*/ 44 w 346"/>
                <a:gd name="T79" fmla="*/ 312 h 418"/>
                <a:gd name="T80" fmla="*/ 46 w 346"/>
                <a:gd name="T81" fmla="*/ 321 h 418"/>
                <a:gd name="T82" fmla="*/ 49 w 346"/>
                <a:gd name="T83" fmla="*/ 327 h 418"/>
                <a:gd name="T84" fmla="*/ 53 w 346"/>
                <a:gd name="T85" fmla="*/ 342 h 418"/>
                <a:gd name="T86" fmla="*/ 53 w 346"/>
                <a:gd name="T87" fmla="*/ 367 h 418"/>
                <a:gd name="T88" fmla="*/ 51 w 346"/>
                <a:gd name="T89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6" h="418">
                  <a:moveTo>
                    <a:pt x="70" y="418"/>
                  </a:moveTo>
                  <a:lnTo>
                    <a:pt x="74" y="393"/>
                  </a:lnTo>
                  <a:lnTo>
                    <a:pt x="78" y="367"/>
                  </a:lnTo>
                  <a:lnTo>
                    <a:pt x="78" y="359"/>
                  </a:lnTo>
                  <a:lnTo>
                    <a:pt x="82" y="355"/>
                  </a:lnTo>
                  <a:lnTo>
                    <a:pt x="85" y="350"/>
                  </a:lnTo>
                  <a:lnTo>
                    <a:pt x="89" y="346"/>
                  </a:lnTo>
                  <a:lnTo>
                    <a:pt x="91" y="342"/>
                  </a:lnTo>
                  <a:lnTo>
                    <a:pt x="95" y="336"/>
                  </a:lnTo>
                  <a:lnTo>
                    <a:pt x="97" y="333"/>
                  </a:lnTo>
                  <a:lnTo>
                    <a:pt x="97" y="327"/>
                  </a:lnTo>
                  <a:lnTo>
                    <a:pt x="97" y="323"/>
                  </a:lnTo>
                  <a:lnTo>
                    <a:pt x="95" y="308"/>
                  </a:lnTo>
                  <a:lnTo>
                    <a:pt x="97" y="289"/>
                  </a:lnTo>
                  <a:lnTo>
                    <a:pt x="102" y="274"/>
                  </a:lnTo>
                  <a:lnTo>
                    <a:pt x="114" y="244"/>
                  </a:lnTo>
                  <a:lnTo>
                    <a:pt x="125" y="206"/>
                  </a:lnTo>
                  <a:lnTo>
                    <a:pt x="125" y="204"/>
                  </a:lnTo>
                  <a:lnTo>
                    <a:pt x="125" y="200"/>
                  </a:lnTo>
                  <a:lnTo>
                    <a:pt x="123" y="193"/>
                  </a:lnTo>
                  <a:lnTo>
                    <a:pt x="123" y="183"/>
                  </a:lnTo>
                  <a:lnTo>
                    <a:pt x="129" y="166"/>
                  </a:lnTo>
                  <a:lnTo>
                    <a:pt x="138" y="142"/>
                  </a:lnTo>
                  <a:lnTo>
                    <a:pt x="142" y="138"/>
                  </a:lnTo>
                  <a:lnTo>
                    <a:pt x="146" y="132"/>
                  </a:lnTo>
                  <a:lnTo>
                    <a:pt x="148" y="123"/>
                  </a:lnTo>
                  <a:lnTo>
                    <a:pt x="148" y="108"/>
                  </a:lnTo>
                  <a:lnTo>
                    <a:pt x="170" y="104"/>
                  </a:lnTo>
                  <a:lnTo>
                    <a:pt x="191" y="108"/>
                  </a:lnTo>
                  <a:lnTo>
                    <a:pt x="214" y="108"/>
                  </a:lnTo>
                  <a:lnTo>
                    <a:pt x="231" y="106"/>
                  </a:lnTo>
                  <a:lnTo>
                    <a:pt x="246" y="100"/>
                  </a:lnTo>
                  <a:lnTo>
                    <a:pt x="261" y="98"/>
                  </a:lnTo>
                  <a:lnTo>
                    <a:pt x="276" y="100"/>
                  </a:lnTo>
                  <a:lnTo>
                    <a:pt x="295" y="106"/>
                  </a:lnTo>
                  <a:lnTo>
                    <a:pt x="308" y="106"/>
                  </a:lnTo>
                  <a:lnTo>
                    <a:pt x="322" y="104"/>
                  </a:lnTo>
                  <a:lnTo>
                    <a:pt x="342" y="102"/>
                  </a:lnTo>
                  <a:lnTo>
                    <a:pt x="342" y="85"/>
                  </a:lnTo>
                  <a:lnTo>
                    <a:pt x="344" y="64"/>
                  </a:lnTo>
                  <a:lnTo>
                    <a:pt x="346" y="45"/>
                  </a:lnTo>
                  <a:lnTo>
                    <a:pt x="327" y="40"/>
                  </a:lnTo>
                  <a:lnTo>
                    <a:pt x="299" y="36"/>
                  </a:lnTo>
                  <a:lnTo>
                    <a:pt x="263" y="32"/>
                  </a:lnTo>
                  <a:lnTo>
                    <a:pt x="227" y="30"/>
                  </a:lnTo>
                  <a:lnTo>
                    <a:pt x="189" y="28"/>
                  </a:lnTo>
                  <a:lnTo>
                    <a:pt x="163" y="25"/>
                  </a:lnTo>
                  <a:lnTo>
                    <a:pt x="144" y="19"/>
                  </a:lnTo>
                  <a:lnTo>
                    <a:pt x="133" y="13"/>
                  </a:lnTo>
                  <a:lnTo>
                    <a:pt x="123" y="8"/>
                  </a:lnTo>
                  <a:lnTo>
                    <a:pt x="112" y="2"/>
                  </a:lnTo>
                  <a:lnTo>
                    <a:pt x="97" y="0"/>
                  </a:lnTo>
                  <a:lnTo>
                    <a:pt x="74" y="4"/>
                  </a:lnTo>
                  <a:lnTo>
                    <a:pt x="61" y="8"/>
                  </a:lnTo>
                  <a:lnTo>
                    <a:pt x="51" y="15"/>
                  </a:lnTo>
                  <a:lnTo>
                    <a:pt x="40" y="21"/>
                  </a:lnTo>
                  <a:lnTo>
                    <a:pt x="25" y="28"/>
                  </a:lnTo>
                  <a:lnTo>
                    <a:pt x="12" y="36"/>
                  </a:lnTo>
                  <a:lnTo>
                    <a:pt x="2" y="45"/>
                  </a:lnTo>
                  <a:lnTo>
                    <a:pt x="0" y="57"/>
                  </a:lnTo>
                  <a:lnTo>
                    <a:pt x="2" y="70"/>
                  </a:lnTo>
                  <a:lnTo>
                    <a:pt x="10" y="83"/>
                  </a:lnTo>
                  <a:lnTo>
                    <a:pt x="23" y="93"/>
                  </a:lnTo>
                  <a:lnTo>
                    <a:pt x="34" y="102"/>
                  </a:lnTo>
                  <a:lnTo>
                    <a:pt x="32" y="117"/>
                  </a:lnTo>
                  <a:lnTo>
                    <a:pt x="32" y="142"/>
                  </a:lnTo>
                  <a:lnTo>
                    <a:pt x="36" y="166"/>
                  </a:lnTo>
                  <a:lnTo>
                    <a:pt x="38" y="183"/>
                  </a:lnTo>
                  <a:lnTo>
                    <a:pt x="38" y="193"/>
                  </a:lnTo>
                  <a:lnTo>
                    <a:pt x="34" y="200"/>
                  </a:lnTo>
                  <a:lnTo>
                    <a:pt x="32" y="204"/>
                  </a:lnTo>
                  <a:lnTo>
                    <a:pt x="32" y="206"/>
                  </a:lnTo>
                  <a:lnTo>
                    <a:pt x="34" y="229"/>
                  </a:lnTo>
                  <a:lnTo>
                    <a:pt x="34" y="248"/>
                  </a:lnTo>
                  <a:lnTo>
                    <a:pt x="36" y="265"/>
                  </a:lnTo>
                  <a:lnTo>
                    <a:pt x="38" y="274"/>
                  </a:lnTo>
                  <a:lnTo>
                    <a:pt x="42" y="285"/>
                  </a:lnTo>
                  <a:lnTo>
                    <a:pt x="44" y="299"/>
                  </a:lnTo>
                  <a:lnTo>
                    <a:pt x="44" y="310"/>
                  </a:lnTo>
                  <a:lnTo>
                    <a:pt x="44" y="312"/>
                  </a:lnTo>
                  <a:lnTo>
                    <a:pt x="44" y="316"/>
                  </a:lnTo>
                  <a:lnTo>
                    <a:pt x="46" y="321"/>
                  </a:lnTo>
                  <a:lnTo>
                    <a:pt x="49" y="325"/>
                  </a:lnTo>
                  <a:lnTo>
                    <a:pt x="49" y="327"/>
                  </a:lnTo>
                  <a:lnTo>
                    <a:pt x="51" y="329"/>
                  </a:lnTo>
                  <a:lnTo>
                    <a:pt x="53" y="342"/>
                  </a:lnTo>
                  <a:lnTo>
                    <a:pt x="53" y="353"/>
                  </a:lnTo>
                  <a:lnTo>
                    <a:pt x="53" y="367"/>
                  </a:lnTo>
                  <a:lnTo>
                    <a:pt x="51" y="393"/>
                  </a:lnTo>
                  <a:lnTo>
                    <a:pt x="51" y="418"/>
                  </a:lnTo>
                  <a:lnTo>
                    <a:pt x="70" y="418"/>
                  </a:lnTo>
                  <a:close/>
                </a:path>
              </a:pathLst>
            </a:custGeom>
            <a:solidFill>
              <a:srgbClr val="B2B2B2"/>
            </a:solidFill>
            <a:ln w="0">
              <a:solidFill>
                <a:srgbClr val="B2B2B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3308EEA-995F-405B-8216-307D54138D4F}"/>
              </a:ext>
            </a:extLst>
          </p:cNvPr>
          <p:cNvCxnSpPr>
            <a:endCxn id="398" idx="12"/>
          </p:cNvCxnSpPr>
          <p:nvPr/>
        </p:nvCxnSpPr>
        <p:spPr>
          <a:xfrm flipV="1">
            <a:off x="7953376" y="4896432"/>
            <a:ext cx="274895" cy="880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E2B5D5-29E9-4E73-8E85-7E08C2BD81F8}"/>
              </a:ext>
            </a:extLst>
          </p:cNvPr>
          <p:cNvCxnSpPr>
            <a:cxnSpLocks/>
          </p:cNvCxnSpPr>
          <p:nvPr/>
        </p:nvCxnSpPr>
        <p:spPr>
          <a:xfrm flipH="1">
            <a:off x="7974015" y="4391025"/>
            <a:ext cx="116808" cy="13279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FF0CB7B-6C6B-4987-A593-2F997896CC0A}"/>
              </a:ext>
            </a:extLst>
          </p:cNvPr>
          <p:cNvCxnSpPr>
            <a:cxnSpLocks/>
            <a:endCxn id="398" idx="29"/>
          </p:cNvCxnSpPr>
          <p:nvPr/>
        </p:nvCxnSpPr>
        <p:spPr>
          <a:xfrm flipH="1">
            <a:off x="7830947" y="4733926"/>
            <a:ext cx="230380" cy="80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F204FE-4A07-4CE2-A7FB-2AE6F72425EE}"/>
              </a:ext>
            </a:extLst>
          </p:cNvPr>
          <p:cNvSpPr txBox="1"/>
          <p:nvPr/>
        </p:nvSpPr>
        <p:spPr>
          <a:xfrm>
            <a:off x="7428870" y="452710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7E4451-2905-4403-853D-3599D3EC7256}"/>
              </a:ext>
            </a:extLst>
          </p:cNvPr>
          <p:cNvCxnSpPr>
            <a:cxnSpLocks/>
          </p:cNvCxnSpPr>
          <p:nvPr/>
        </p:nvCxnSpPr>
        <p:spPr>
          <a:xfrm>
            <a:off x="8057661" y="4747724"/>
            <a:ext cx="16364" cy="9712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C0BD649-5E80-4F2A-BB2A-59B9C0C88B33}"/>
              </a:ext>
            </a:extLst>
          </p:cNvPr>
          <p:cNvCxnSpPr>
            <a:stCxn id="397" idx="2"/>
          </p:cNvCxnSpPr>
          <p:nvPr/>
        </p:nvCxnSpPr>
        <p:spPr>
          <a:xfrm flipH="1">
            <a:off x="7973123" y="5631446"/>
            <a:ext cx="118233" cy="875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94174DF-6EB5-4A2F-8733-04C887EEF409}"/>
              </a:ext>
            </a:extLst>
          </p:cNvPr>
          <p:cNvSpPr txBox="1"/>
          <p:nvPr/>
        </p:nvSpPr>
        <p:spPr>
          <a:xfrm>
            <a:off x="7817001" y="567520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dx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93D09-B201-4DFD-B2ED-050D729A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dirty="0"/>
              <a:t>Umbrella clouds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263F1F-8C90-4C78-8573-BF8334CFF5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r="3501"/>
          <a:stretch/>
        </p:blipFill>
        <p:spPr>
          <a:xfrm>
            <a:off x="0" y="1029550"/>
            <a:ext cx="9144000" cy="58213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5F1CA6-CE80-4BB4-9DC2-A098FE427903}"/>
              </a:ext>
            </a:extLst>
          </p:cNvPr>
          <p:cNvSpPr txBox="1"/>
          <p:nvPr/>
        </p:nvSpPr>
        <p:spPr>
          <a:xfrm>
            <a:off x="304800" y="6367918"/>
            <a:ext cx="365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Flickr public domain</a:t>
            </a:r>
          </a:p>
          <a:p>
            <a:r>
              <a:rPr lang="en-US" sz="11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https://www.flickr.com/photos/estudio_an/17256303935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3158E7-F2D5-4E50-98B0-34CA2E493D90}"/>
              </a:ext>
            </a:extLst>
          </p:cNvPr>
          <p:cNvSpPr txBox="1"/>
          <p:nvPr/>
        </p:nvSpPr>
        <p:spPr>
          <a:xfrm>
            <a:off x="-12405" y="1029550"/>
            <a:ext cx="1769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Calbuco</a:t>
            </a:r>
            <a:r>
              <a:rPr lang="en-US" sz="1200" dirty="0">
                <a:solidFill>
                  <a:schemeClr val="bg1"/>
                </a:solidFill>
              </a:rPr>
              <a:t>, April 24, 2015</a:t>
            </a:r>
          </a:p>
        </p:txBody>
      </p:sp>
    </p:spTree>
    <p:extLst>
      <p:ext uri="{BB962C8B-B14F-4D97-AF65-F5344CB8AC3E}">
        <p14:creationId xmlns:p14="http://schemas.microsoft.com/office/powerpoint/2010/main" val="4082645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45F1-D96B-4AC7-ACEC-65E1FC3CA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Umbrella clouds form when</a:t>
            </a:r>
            <a:br>
              <a:rPr lang="en-US" sz="3200" dirty="0"/>
            </a:br>
            <a:r>
              <a:rPr lang="en-US" sz="3200" dirty="0"/>
              <a:t>mass expulsion exceeds the ability of wind to move ash away</a:t>
            </a:r>
          </a:p>
        </p:txBody>
      </p:sp>
    </p:spTree>
    <p:extLst>
      <p:ext uri="{BB962C8B-B14F-4D97-AF65-F5344CB8AC3E}">
        <p14:creationId xmlns:p14="http://schemas.microsoft.com/office/powerpoint/2010/main" val="2692699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958"/>
            <a:ext cx="4248150" cy="67970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8575"/>
            <a:ext cx="427023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924800" cy="491293"/>
          </a:xfrm>
          <a:noFill/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Pinatubo changed our understanding of umbrella clouds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06622" y="6350751"/>
            <a:ext cx="609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Self et al., 1996, in </a:t>
            </a:r>
            <a:r>
              <a:rPr lang="en-US" sz="1400" i="1" dirty="0"/>
              <a:t>Fire and Mud, Univ. Washington Press, </a:t>
            </a:r>
            <a:r>
              <a:rPr lang="en-US" sz="1400" dirty="0"/>
              <a:t>Seattle, pp 1089-1116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914400"/>
            <a:ext cx="9144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1:40 PM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3657600"/>
            <a:ext cx="9144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2:40 PM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0" y="762000"/>
            <a:ext cx="9144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3:40 PM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8200" y="3581400"/>
            <a:ext cx="9144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4:40 PM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172200" y="4419600"/>
            <a:ext cx="838200" cy="1600200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91200" y="5334000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600km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010400" y="4724400"/>
            <a:ext cx="609600" cy="381000"/>
          </a:xfrm>
          <a:prstGeom prst="straightConnector1">
            <a:avLst/>
          </a:prstGeom>
          <a:ln w="3810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58000" y="44958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200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71600" y="2819400"/>
            <a:ext cx="2895600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Over the first few hours,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cloud expanded to &gt;600 km diameter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And moved &gt;200km UPWIND</a:t>
            </a:r>
          </a:p>
        </p:txBody>
      </p:sp>
      <p:sp>
        <p:nvSpPr>
          <p:cNvPr id="18" name="Isosceles Triangle 17"/>
          <p:cNvSpPr/>
          <p:nvPr/>
        </p:nvSpPr>
        <p:spPr>
          <a:xfrm>
            <a:off x="6934200" y="5029200"/>
            <a:ext cx="152400" cy="228600"/>
          </a:xfrm>
          <a:prstGeom prst="triangl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162800" y="5257800"/>
            <a:ext cx="102893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Pinatubo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79" y="6009697"/>
            <a:ext cx="1780478" cy="72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2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599"/>
            <a:ext cx="8229600" cy="1085195"/>
          </a:xfrm>
        </p:spPr>
        <p:txBody>
          <a:bodyPr>
            <a:noAutofit/>
          </a:bodyPr>
          <a:lstStyle/>
          <a:p>
            <a:r>
              <a:rPr lang="en-US" sz="3600" dirty="0"/>
              <a:t>As size increases, dispersal evolves from fan-shaped to circular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5" y="1400175"/>
            <a:ext cx="7543800" cy="1066800"/>
          </a:xfrm>
        </p:spPr>
        <p:txBody>
          <a:bodyPr>
            <a:normAutofit/>
          </a:bodyPr>
          <a:lstStyle/>
          <a:p>
            <a:r>
              <a:rPr lang="en-US" sz="2400" dirty="0"/>
              <a:t>In small eruptions, ash moves passively downwind</a:t>
            </a:r>
          </a:p>
          <a:p>
            <a:r>
              <a:rPr lang="en-US" sz="2400" dirty="0"/>
              <a:t>Big eruptions can drive ash UPWIND</a:t>
            </a:r>
          </a:p>
        </p:txBody>
      </p:sp>
      <p:grpSp>
        <p:nvGrpSpPr>
          <p:cNvPr id="6147" name="Group 6146"/>
          <p:cNvGrpSpPr/>
          <p:nvPr/>
        </p:nvGrpSpPr>
        <p:grpSpPr>
          <a:xfrm>
            <a:off x="5943600" y="2209800"/>
            <a:ext cx="2447925" cy="2552700"/>
            <a:chOff x="5791200" y="2895600"/>
            <a:chExt cx="2447925" cy="2552700"/>
          </a:xfrm>
        </p:grpSpPr>
        <p:grpSp>
          <p:nvGrpSpPr>
            <p:cNvPr id="17" name="Group 16"/>
            <p:cNvGrpSpPr/>
            <p:nvPr/>
          </p:nvGrpSpPr>
          <p:grpSpPr>
            <a:xfrm>
              <a:off x="5791200" y="2895600"/>
              <a:ext cx="2447925" cy="2552700"/>
              <a:chOff x="3810000" y="990600"/>
              <a:chExt cx="2447925" cy="255270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44" t="54861" r="16131" b="7917"/>
              <a:stretch/>
            </p:blipFill>
            <p:spPr>
              <a:xfrm>
                <a:off x="3810000" y="990600"/>
                <a:ext cx="2447925" cy="2552700"/>
              </a:xfrm>
              <a:prstGeom prst="rect">
                <a:avLst/>
              </a:prstGeom>
            </p:spPr>
          </p:pic>
          <p:cxnSp>
            <p:nvCxnSpPr>
              <p:cNvPr id="14" name="Straight Arrow Connector 13"/>
              <p:cNvCxnSpPr/>
              <p:nvPr/>
            </p:nvCxnSpPr>
            <p:spPr>
              <a:xfrm flipV="1">
                <a:off x="5191125" y="1924050"/>
                <a:ext cx="609600" cy="38100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4953000" y="2819400"/>
                <a:ext cx="1028936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Pinatubo</a:t>
                </a:r>
              </a:p>
            </p:txBody>
          </p:sp>
        </p:grpSp>
        <p:cxnSp>
          <p:nvCxnSpPr>
            <p:cNvPr id="29" name="Straight Arrow Connector 28"/>
            <p:cNvCxnSpPr/>
            <p:nvPr/>
          </p:nvCxnSpPr>
          <p:spPr>
            <a:xfrm flipH="1">
              <a:off x="7086600" y="3352800"/>
              <a:ext cx="381000" cy="22860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7543800" y="304800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wind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477000" y="4114800"/>
              <a:ext cx="508281" cy="307777"/>
            </a:xfrm>
            <a:prstGeom prst="rect">
              <a:avLst/>
            </a:prstGeom>
            <a:solidFill>
              <a:srgbClr val="B2B2B2">
                <a:alpha val="50196"/>
              </a:srgbClr>
            </a:solidFill>
            <a:ln>
              <a:solidFill>
                <a:schemeClr val="tx1"/>
              </a:solidFill>
            </a:ln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vent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391400" y="4114800"/>
              <a:ext cx="731995" cy="523220"/>
            </a:xfrm>
            <a:prstGeom prst="rect">
              <a:avLst/>
            </a:prstGeom>
            <a:solidFill>
              <a:srgbClr val="B2B2B2">
                <a:alpha val="50196"/>
              </a:srgbClr>
            </a:solidFill>
            <a:ln>
              <a:solidFill>
                <a:schemeClr val="tx1"/>
              </a:solidFill>
            </a:ln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200 km</a:t>
              </a:r>
            </a:p>
            <a:p>
              <a:r>
                <a:rPr lang="en-US" sz="1400" dirty="0">
                  <a:solidFill>
                    <a:srgbClr val="FFFF00"/>
                  </a:solidFill>
                </a:rPr>
                <a:t>upwind</a:t>
              </a:r>
            </a:p>
          </p:txBody>
        </p:sp>
        <p:sp>
          <p:nvSpPr>
            <p:cNvPr id="6145" name="Oval 6144"/>
            <p:cNvSpPr/>
            <p:nvPr/>
          </p:nvSpPr>
          <p:spPr>
            <a:xfrm>
              <a:off x="7010400" y="4191000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76600" y="2971800"/>
            <a:ext cx="2495550" cy="1664732"/>
            <a:chOff x="3276600" y="2971800"/>
            <a:chExt cx="2495550" cy="1664732"/>
          </a:xfrm>
        </p:grpSpPr>
        <p:grpSp>
          <p:nvGrpSpPr>
            <p:cNvPr id="8" name="Group 7"/>
            <p:cNvGrpSpPr/>
            <p:nvPr/>
          </p:nvGrpSpPr>
          <p:grpSpPr>
            <a:xfrm>
              <a:off x="3276600" y="2971800"/>
              <a:ext cx="2495550" cy="1647825"/>
              <a:chOff x="542925" y="1543050"/>
              <a:chExt cx="2495550" cy="1647825"/>
            </a:xfrm>
          </p:grpSpPr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2" t="20122" r="17978" b="10261"/>
              <a:stretch/>
            </p:blipFill>
            <p:spPr bwMode="auto">
              <a:xfrm>
                <a:off x="542925" y="1543050"/>
                <a:ext cx="2495550" cy="1647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" name="Straight Arrow Connector 4"/>
              <p:cNvCxnSpPr/>
              <p:nvPr/>
            </p:nvCxnSpPr>
            <p:spPr>
              <a:xfrm flipH="1">
                <a:off x="1447800" y="2209800"/>
                <a:ext cx="533400" cy="152400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/>
              <p:cNvSpPr txBox="1"/>
              <p:nvPr/>
            </p:nvSpPr>
            <p:spPr>
              <a:xfrm>
                <a:off x="923925" y="1695450"/>
                <a:ext cx="731995" cy="523220"/>
              </a:xfrm>
              <a:prstGeom prst="rect">
                <a:avLst/>
              </a:prstGeom>
              <a:solidFill>
                <a:srgbClr val="B2B2B2">
                  <a:alpha val="50196"/>
                </a:srgbClr>
              </a:solidFill>
              <a:ln>
                <a:solidFill>
                  <a:schemeClr val="tx1"/>
                </a:solidFill>
              </a:ln>
              <a:effectLst>
                <a:softEdge rad="63500"/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FF00"/>
                    </a:solidFill>
                  </a:rPr>
                  <a:t>60 km</a:t>
                </a:r>
              </a:p>
              <a:p>
                <a:r>
                  <a:rPr lang="en-US" sz="1400" dirty="0">
                    <a:solidFill>
                      <a:srgbClr val="FFFF00"/>
                    </a:solidFill>
                  </a:rPr>
                  <a:t>upwind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905000" y="1600200"/>
                <a:ext cx="111761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St. Helens</a:t>
                </a:r>
              </a:p>
            </p:txBody>
          </p:sp>
        </p:grpSp>
        <p:cxnSp>
          <p:nvCxnSpPr>
            <p:cNvPr id="26" name="Straight Arrow Connector 25"/>
            <p:cNvCxnSpPr/>
            <p:nvPr/>
          </p:nvCxnSpPr>
          <p:spPr>
            <a:xfrm>
              <a:off x="4724400" y="4495800"/>
              <a:ext cx="609600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962400" y="426720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wind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76800" y="3505200"/>
              <a:ext cx="647934" cy="523220"/>
            </a:xfrm>
            <a:prstGeom prst="rect">
              <a:avLst/>
            </a:prstGeom>
            <a:solidFill>
              <a:srgbClr val="B2B2B2">
                <a:alpha val="50196"/>
              </a:srgbClr>
            </a:solidFill>
            <a:ln>
              <a:solidFill>
                <a:schemeClr val="tx1"/>
              </a:solidFill>
            </a:ln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Plume</a:t>
              </a:r>
            </a:p>
            <a:p>
              <a:r>
                <a:rPr lang="en-US" sz="1400" dirty="0">
                  <a:solidFill>
                    <a:srgbClr val="FFFF00"/>
                  </a:solidFill>
                </a:rPr>
                <a:t>center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4724400" y="3581400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04800" y="2590800"/>
            <a:ext cx="2895600" cy="1931343"/>
            <a:chOff x="304800" y="2590800"/>
            <a:chExt cx="2895600" cy="193134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2590800"/>
              <a:ext cx="2895600" cy="193134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09599" y="4038600"/>
              <a:ext cx="1503581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err="1"/>
                <a:t>Eyjafjallajokull</a:t>
              </a:r>
              <a:endParaRPr lang="en-US" sz="1600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1143000" y="2895600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62000" y="3048000"/>
              <a:ext cx="508281" cy="307777"/>
            </a:xfrm>
            <a:prstGeom prst="rect">
              <a:avLst/>
            </a:prstGeom>
            <a:solidFill>
              <a:srgbClr val="B2B2B2">
                <a:alpha val="50196"/>
              </a:srgbClr>
            </a:solidFill>
            <a:ln>
              <a:solidFill>
                <a:schemeClr val="tx1"/>
              </a:solidFill>
            </a:ln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vent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828800" y="2895600"/>
              <a:ext cx="1086388" cy="523220"/>
            </a:xfrm>
            <a:prstGeom prst="rect">
              <a:avLst/>
            </a:prstGeom>
            <a:solidFill>
              <a:srgbClr val="B2B2B2">
                <a:alpha val="50196"/>
              </a:srgbClr>
            </a:solidFill>
            <a:ln>
              <a:solidFill>
                <a:schemeClr val="tx1"/>
              </a:solidFill>
            </a:ln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No umbrella</a:t>
              </a:r>
            </a:p>
            <a:p>
              <a:r>
                <a:rPr lang="en-US" sz="1400" dirty="0">
                  <a:solidFill>
                    <a:srgbClr val="FFFF00"/>
                  </a:solidFill>
                </a:rPr>
                <a:t>cloud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33400" y="4876800"/>
            <a:ext cx="7946289" cy="1740932"/>
            <a:chOff x="533400" y="4876800"/>
            <a:chExt cx="7946289" cy="1740932"/>
          </a:xfrm>
        </p:grpSpPr>
        <p:sp>
          <p:nvSpPr>
            <p:cNvPr id="9" name="TextBox 8"/>
            <p:cNvSpPr txBox="1"/>
            <p:nvPr/>
          </p:nvSpPr>
          <p:spPr>
            <a:xfrm>
              <a:off x="1981200" y="6248400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MSH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19200" y="6248400"/>
              <a:ext cx="560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Eyja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5800" y="6248400"/>
              <a:ext cx="603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Etna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05400" y="6248400"/>
              <a:ext cx="10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Pinatubo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5410200"/>
              <a:ext cx="7946289" cy="889000"/>
            </a:xfrm>
            <a:prstGeom prst="rect">
              <a:avLst/>
            </a:prstGeom>
          </p:spPr>
        </p:pic>
        <p:cxnSp>
          <p:nvCxnSpPr>
            <p:cNvPr id="20" name="Straight Arrow Connector 19"/>
            <p:cNvCxnSpPr/>
            <p:nvPr/>
          </p:nvCxnSpPr>
          <p:spPr>
            <a:xfrm>
              <a:off x="3505200" y="5791200"/>
              <a:ext cx="609600" cy="0"/>
            </a:xfrm>
            <a:prstGeom prst="straightConnector1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895600" y="5638800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rgbClr val="0070C0"/>
                  </a:solidFill>
                </a:rPr>
                <a:t>wind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90600" y="4876800"/>
              <a:ext cx="6705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Plume shape, corrected for horizontal scale (km)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535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863299E8-6845-40FB-9275-963C4694C7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altLang="en-US" sz="2400" dirty="0"/>
              <a:t>Rate of growth is proportional to mass eruption rate</a:t>
            </a:r>
          </a:p>
        </p:txBody>
      </p:sp>
      <p:pic>
        <p:nvPicPr>
          <p:cNvPr id="25603" name="Picture 3" descr="plume shape">
            <a:extLst>
              <a:ext uri="{FF2B5EF4-FFF2-40B4-BE49-F238E27FC236}">
                <a16:creationId xmlns:a16="http://schemas.microsoft.com/office/drawing/2014/main" id="{5E7B4BDD-9844-4233-A8D1-86572EDF1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5962650" cy="461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9" name="Text Box 9">
            <a:extLst>
              <a:ext uri="{FF2B5EF4-FFF2-40B4-BE49-F238E27FC236}">
                <a16:creationId xmlns:a16="http://schemas.microsoft.com/office/drawing/2014/main" id="{08E21757-12A3-40F6-A253-6348EE8E8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905000"/>
            <a:ext cx="170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Umbrella cloud</a:t>
            </a:r>
          </a:p>
        </p:txBody>
      </p:sp>
      <p:sp>
        <p:nvSpPr>
          <p:cNvPr id="25610" name="Line 10">
            <a:extLst>
              <a:ext uri="{FF2B5EF4-FFF2-40B4-BE49-F238E27FC236}">
                <a16:creationId xmlns:a16="http://schemas.microsoft.com/office/drawing/2014/main" id="{B1B2760E-F903-4087-A51F-63797F12042D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362200"/>
            <a:ext cx="2895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1" name="Text Box 11">
            <a:extLst>
              <a:ext uri="{FF2B5EF4-FFF2-40B4-BE49-F238E27FC236}">
                <a16:creationId xmlns:a16="http://schemas.microsoft.com/office/drawing/2014/main" id="{11B10787-3D7C-4264-8992-589999B81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1941513"/>
            <a:ext cx="260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1"/>
              <a:t>r</a:t>
            </a:r>
          </a:p>
        </p:txBody>
      </p:sp>
      <p:sp>
        <p:nvSpPr>
          <p:cNvPr id="25613" name="Text Box 13">
            <a:extLst>
              <a:ext uri="{FF2B5EF4-FFF2-40B4-BE49-F238E27FC236}">
                <a16:creationId xmlns:a16="http://schemas.microsoft.com/office/drawing/2014/main" id="{314F27CA-84D6-41CB-95E5-290E0DD62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5867400"/>
            <a:ext cx="13747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chemeClr val="bg1"/>
                </a:solidFill>
              </a:rPr>
              <a:t>Pinatubo, 6/14/91</a:t>
            </a:r>
          </a:p>
        </p:txBody>
      </p:sp>
      <p:sp>
        <p:nvSpPr>
          <p:cNvPr id="25614" name="Line 14">
            <a:extLst>
              <a:ext uri="{FF2B5EF4-FFF2-40B4-BE49-F238E27FC236}">
                <a16:creationId xmlns:a16="http://schemas.microsoft.com/office/drawing/2014/main" id="{F6795728-393F-4D19-B4E0-B36904BB174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96200" y="3657600"/>
            <a:ext cx="0" cy="2133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7" name="Text Box 17">
            <a:extLst>
              <a:ext uri="{FF2B5EF4-FFF2-40B4-BE49-F238E27FC236}">
                <a16:creationId xmlns:a16="http://schemas.microsoft.com/office/drawing/2014/main" id="{314FEB89-A473-4712-BD61-821BDFF7C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048000"/>
            <a:ext cx="1143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600"/>
              <a:t>Input volume</a:t>
            </a:r>
          </a:p>
          <a:p>
            <a:pPr algn="ctr"/>
            <a:r>
              <a:rPr lang="en-US" altLang="en-US" sz="1600"/>
              <a:t>Rate</a:t>
            </a:r>
            <a:endParaRPr lang="en-US" altLang="en-US" sz="1600" i="1"/>
          </a:p>
        </p:txBody>
      </p:sp>
      <p:sp>
        <p:nvSpPr>
          <p:cNvPr id="25618" name="Line 18">
            <a:extLst>
              <a:ext uri="{FF2B5EF4-FFF2-40B4-BE49-F238E27FC236}">
                <a16:creationId xmlns:a16="http://schemas.microsoft.com/office/drawing/2014/main" id="{24DBEB28-9A51-4F4B-B950-C1970E7D0E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91000" y="2819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9" name="Line 19">
            <a:extLst>
              <a:ext uri="{FF2B5EF4-FFF2-40B4-BE49-F238E27FC236}">
                <a16:creationId xmlns:a16="http://schemas.microsoft.com/office/drawing/2014/main" id="{F75D70BF-7F3B-4EA2-A7FE-61F62CD740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8200" y="2819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0" name="Line 20">
            <a:extLst>
              <a:ext uri="{FF2B5EF4-FFF2-40B4-BE49-F238E27FC236}">
                <a16:creationId xmlns:a16="http://schemas.microsoft.com/office/drawing/2014/main" id="{4ABE6863-8071-4AAE-AB23-A7C709F9A7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9200" y="2819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1" name="Line 21">
            <a:extLst>
              <a:ext uri="{FF2B5EF4-FFF2-40B4-BE49-F238E27FC236}">
                <a16:creationId xmlns:a16="http://schemas.microsoft.com/office/drawing/2014/main" id="{AF5A4D1B-8E72-482D-98C4-AC0AF6C9309A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19812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2" name="Text Box 22">
            <a:extLst>
              <a:ext uri="{FF2B5EF4-FFF2-40B4-BE49-F238E27FC236}">
                <a16:creationId xmlns:a16="http://schemas.microsoft.com/office/drawing/2014/main" id="{7E3BAB3E-0941-4220-80E8-2BDA403C7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133600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latin typeface="Symbol" panose="05050102010706020507" pitchFamily="18" charset="2"/>
              </a:rPr>
              <a:t>D</a:t>
            </a:r>
            <a:r>
              <a:rPr lang="en-US" altLang="en-US" i="1"/>
              <a:t>H</a:t>
            </a:r>
          </a:p>
        </p:txBody>
      </p:sp>
      <p:pic>
        <p:nvPicPr>
          <p:cNvPr id="25623" name="Picture 23" descr="cloud_radius">
            <a:extLst>
              <a:ext uri="{FF2B5EF4-FFF2-40B4-BE49-F238E27FC236}">
                <a16:creationId xmlns:a16="http://schemas.microsoft.com/office/drawing/2014/main" id="{7CE463E0-991C-4705-9A24-C53882F65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365760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25" name="Text Box 25">
            <a:extLst>
              <a:ext uri="{FF2B5EF4-FFF2-40B4-BE49-F238E27FC236}">
                <a16:creationId xmlns:a16="http://schemas.microsoft.com/office/drawing/2014/main" id="{1F5A14DD-33E9-4478-950D-7F2FDC5D0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3528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Pinatubo</a:t>
            </a:r>
          </a:p>
        </p:txBody>
      </p:sp>
      <p:sp>
        <p:nvSpPr>
          <p:cNvPr id="25626" name="Line 26">
            <a:extLst>
              <a:ext uri="{FF2B5EF4-FFF2-40B4-BE49-F238E27FC236}">
                <a16:creationId xmlns:a16="http://schemas.microsoft.com/office/drawing/2014/main" id="{A7BDAA89-4363-4081-A989-EEF5F3CF14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3581400"/>
            <a:ext cx="3048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7" name="Text Box 27">
            <a:extLst>
              <a:ext uri="{FF2B5EF4-FFF2-40B4-BE49-F238E27FC236}">
                <a16:creationId xmlns:a16="http://schemas.microsoft.com/office/drawing/2014/main" id="{49A3E213-C591-4990-AEAC-33D024EF0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724400"/>
            <a:ext cx="1022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MSH 1980</a:t>
            </a:r>
          </a:p>
        </p:txBody>
      </p:sp>
      <p:sp>
        <p:nvSpPr>
          <p:cNvPr id="25628" name="Line 28">
            <a:extLst>
              <a:ext uri="{FF2B5EF4-FFF2-40B4-BE49-F238E27FC236}">
                <a16:creationId xmlns:a16="http://schemas.microsoft.com/office/drawing/2014/main" id="{4802909C-760E-490D-8DDB-C01EC7E3B8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4876800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9" name="Text Box 29">
            <a:extLst>
              <a:ext uri="{FF2B5EF4-FFF2-40B4-BE49-F238E27FC236}">
                <a16:creationId xmlns:a16="http://schemas.microsoft.com/office/drawing/2014/main" id="{71611C8A-2D90-4E4C-AC2C-D3B34EFF3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25" y="5040313"/>
            <a:ext cx="11096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Spurr, 1991</a:t>
            </a:r>
          </a:p>
        </p:txBody>
      </p:sp>
      <p:sp>
        <p:nvSpPr>
          <p:cNvPr id="25630" name="Line 30">
            <a:extLst>
              <a:ext uri="{FF2B5EF4-FFF2-40B4-BE49-F238E27FC236}">
                <a16:creationId xmlns:a16="http://schemas.microsoft.com/office/drawing/2014/main" id="{85B98335-B82C-4823-87B1-6E1D255D2ECA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5181600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631" name="Picture 31" descr="Fig1A from Self Pinatubo paper">
            <a:extLst>
              <a:ext uri="{FF2B5EF4-FFF2-40B4-BE49-F238E27FC236}">
                <a16:creationId xmlns:a16="http://schemas.microsoft.com/office/drawing/2014/main" id="{F657AAE0-F756-4671-A920-B6CC63B55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36888"/>
            <a:ext cx="3886200" cy="30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32" name="Text Box 32">
            <a:extLst>
              <a:ext uri="{FF2B5EF4-FFF2-40B4-BE49-F238E27FC236}">
                <a16:creationId xmlns:a16="http://schemas.microsoft.com/office/drawing/2014/main" id="{3F66F5C8-3F13-433F-A686-493DE8BB0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124200"/>
            <a:ext cx="1524000" cy="366713"/>
          </a:xfrm>
          <a:prstGeom prst="rect">
            <a:avLst/>
          </a:prstGeom>
          <a:solidFill>
            <a:srgbClr val="080808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i="1">
                <a:solidFill>
                  <a:schemeClr val="bg1"/>
                </a:solidFill>
              </a:rPr>
              <a:t>t&lt;30 minutes</a:t>
            </a:r>
          </a:p>
        </p:txBody>
      </p:sp>
      <p:sp>
        <p:nvSpPr>
          <p:cNvPr id="25633" name="Line 33">
            <a:extLst>
              <a:ext uri="{FF2B5EF4-FFF2-40B4-BE49-F238E27FC236}">
                <a16:creationId xmlns:a16="http://schemas.microsoft.com/office/drawing/2014/main" id="{4F5681A5-A501-4843-9402-472B6B18529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7200" y="63246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4" name="Text Box 34">
            <a:extLst>
              <a:ext uri="{FF2B5EF4-FFF2-40B4-BE49-F238E27FC236}">
                <a16:creationId xmlns:a16="http://schemas.microsoft.com/office/drawing/2014/main" id="{DB39C3D0-CDE9-4D96-8F98-79879EE75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6324600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100 km</a:t>
            </a:r>
          </a:p>
        </p:txBody>
      </p:sp>
      <p:sp>
        <p:nvSpPr>
          <p:cNvPr id="25635" name="Oval 35">
            <a:extLst>
              <a:ext uri="{FF2B5EF4-FFF2-40B4-BE49-F238E27FC236}">
                <a16:creationId xmlns:a16="http://schemas.microsoft.com/office/drawing/2014/main" id="{DC825C7F-B201-489D-8F23-373C1B9E2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267200"/>
            <a:ext cx="685800" cy="6858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5636" name="Picture 36" descr="Fig1B from Self Pinatubo paper">
            <a:extLst>
              <a:ext uri="{FF2B5EF4-FFF2-40B4-BE49-F238E27FC236}">
                <a16:creationId xmlns:a16="http://schemas.microsoft.com/office/drawing/2014/main" id="{FDD3D0F6-4C21-44ED-8028-4811146DC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48000"/>
            <a:ext cx="3886200" cy="304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37" name="Oval 37">
            <a:extLst>
              <a:ext uri="{FF2B5EF4-FFF2-40B4-BE49-F238E27FC236}">
                <a16:creationId xmlns:a16="http://schemas.microsoft.com/office/drawing/2014/main" id="{32270930-254F-40A6-999C-776527E76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4114800"/>
            <a:ext cx="838200" cy="8382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38" name="Text Box 38">
            <a:extLst>
              <a:ext uri="{FF2B5EF4-FFF2-40B4-BE49-F238E27FC236}">
                <a16:creationId xmlns:a16="http://schemas.microsoft.com/office/drawing/2014/main" id="{A2A2D4C9-91EA-432A-BE14-479AC604E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124200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~1 hr</a:t>
            </a:r>
          </a:p>
        </p:txBody>
      </p:sp>
      <p:pic>
        <p:nvPicPr>
          <p:cNvPr id="25643" name="Picture 43" descr="Fig1C from Self Pinatubo paper">
            <a:extLst>
              <a:ext uri="{FF2B5EF4-FFF2-40B4-BE49-F238E27FC236}">
                <a16:creationId xmlns:a16="http://schemas.microsoft.com/office/drawing/2014/main" id="{F22CAB90-3F36-4C59-9FCA-EE6D21F05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48000"/>
            <a:ext cx="3898900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44" name="Text Box 44">
            <a:extLst>
              <a:ext uri="{FF2B5EF4-FFF2-40B4-BE49-F238E27FC236}">
                <a16:creationId xmlns:a16="http://schemas.microsoft.com/office/drawing/2014/main" id="{080927DF-20D4-447C-B48D-B02F8E017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3124200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~2 hrs</a:t>
            </a:r>
          </a:p>
        </p:txBody>
      </p:sp>
      <p:sp>
        <p:nvSpPr>
          <p:cNvPr id="25642" name="Oval 42">
            <a:extLst>
              <a:ext uri="{FF2B5EF4-FFF2-40B4-BE49-F238E27FC236}">
                <a16:creationId xmlns:a16="http://schemas.microsoft.com/office/drawing/2014/main" id="{A03E9EFD-90E1-420F-AE3F-D1075EEF6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3810000"/>
            <a:ext cx="1524000" cy="14478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5639" name="Picture 39" descr="Fig1D from Self Pinatubo paper">
            <a:extLst>
              <a:ext uri="{FF2B5EF4-FFF2-40B4-BE49-F238E27FC236}">
                <a16:creationId xmlns:a16="http://schemas.microsoft.com/office/drawing/2014/main" id="{3E93C3F4-9494-46CF-908D-C78C11353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48000"/>
            <a:ext cx="3873500" cy="306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40" name="Oval 40">
            <a:extLst>
              <a:ext uri="{FF2B5EF4-FFF2-40B4-BE49-F238E27FC236}">
                <a16:creationId xmlns:a16="http://schemas.microsoft.com/office/drawing/2014/main" id="{2613BE55-77DF-49C2-A49F-58645636B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733800"/>
            <a:ext cx="1600200" cy="1676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41" name="Text Box 41">
            <a:extLst>
              <a:ext uri="{FF2B5EF4-FFF2-40B4-BE49-F238E27FC236}">
                <a16:creationId xmlns:a16="http://schemas.microsoft.com/office/drawing/2014/main" id="{A4DA764D-D86A-49C6-BCC2-27F5FD256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124200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~3 hrs</a:t>
            </a:r>
          </a:p>
        </p:txBody>
      </p:sp>
      <p:sp>
        <p:nvSpPr>
          <p:cNvPr id="25645" name="Text Box 45">
            <a:extLst>
              <a:ext uri="{FF2B5EF4-FFF2-40B4-BE49-F238E27FC236}">
                <a16:creationId xmlns:a16="http://schemas.microsoft.com/office/drawing/2014/main" id="{0F7599C6-CDCA-48D8-A64C-FCA87EF27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6324600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Pinatubo, 6/15/91</a:t>
            </a:r>
          </a:p>
        </p:txBody>
      </p:sp>
      <p:sp>
        <p:nvSpPr>
          <p:cNvPr id="25646" name="Line 46">
            <a:extLst>
              <a:ext uri="{FF2B5EF4-FFF2-40B4-BE49-F238E27FC236}">
                <a16:creationId xmlns:a16="http://schemas.microsoft.com/office/drawing/2014/main" id="{F0C72082-130D-4638-B5F0-62DA105275C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2667000"/>
            <a:ext cx="71628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7" name="Text Box 47">
            <a:extLst>
              <a:ext uri="{FF2B5EF4-FFF2-40B4-BE49-F238E27FC236}">
                <a16:creationId xmlns:a16="http://schemas.microsoft.com/office/drawing/2014/main" id="{879ED7F8-5C4A-4436-BB95-560F06818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438400"/>
            <a:ext cx="9429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/>
              <a:t>Neutral</a:t>
            </a:r>
          </a:p>
          <a:p>
            <a:pPr algn="ctr"/>
            <a:r>
              <a:rPr lang="en-US" altLang="en-US" sz="1400"/>
              <a:t>buoyancy</a:t>
            </a:r>
          </a:p>
        </p:txBody>
      </p:sp>
      <p:pic>
        <p:nvPicPr>
          <p:cNvPr id="25649" name="Picture 49" descr="vid">
            <a:extLst>
              <a:ext uri="{FF2B5EF4-FFF2-40B4-BE49-F238E27FC236}">
                <a16:creationId xmlns:a16="http://schemas.microsoft.com/office/drawing/2014/main" id="{60BCE62C-1F26-406A-B992-40B1425BB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1162050" cy="42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50" name="Picture 50" descr="Vdot">
            <a:extLst>
              <a:ext uri="{FF2B5EF4-FFF2-40B4-BE49-F238E27FC236}">
                <a16:creationId xmlns:a16="http://schemas.microsoft.com/office/drawing/2014/main" id="{520D580C-6DE7-444D-8753-7847C1950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05200"/>
            <a:ext cx="28575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54" name="Text Box 54">
            <a:extLst>
              <a:ext uri="{FF2B5EF4-FFF2-40B4-BE49-F238E27FC236}">
                <a16:creationId xmlns:a16="http://schemas.microsoft.com/office/drawing/2014/main" id="{1648BE44-C901-4537-9DB5-3945E3176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6216650"/>
            <a:ext cx="3879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Umbrella cloud growth can constrain</a:t>
            </a:r>
          </a:p>
          <a:p>
            <a:r>
              <a:rPr lang="en-US" altLang="en-US"/>
              <a:t>Eruption rate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D24E06-D178-4316-903D-2095B662BDF2}"/>
              </a:ext>
            </a:extLst>
          </p:cNvPr>
          <p:cNvSpPr txBox="1"/>
          <p:nvPr/>
        </p:nvSpPr>
        <p:spPr>
          <a:xfrm>
            <a:off x="990600" y="990600"/>
            <a:ext cx="7467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Volume growth rate (</a:t>
            </a:r>
            <a:r>
              <a:rPr lang="en-US" dirty="0" err="1"/>
              <a:t>dV</a:t>
            </a:r>
            <a:r>
              <a:rPr lang="en-US" dirty="0"/>
              <a:t>/dt) = 2</a:t>
            </a:r>
            <a:r>
              <a:rPr lang="en-US" dirty="0">
                <a:sym typeface="Symbol" panose="05050102010706020507" pitchFamily="18" charset="2"/>
              </a:rPr>
              <a:t>rH(</a:t>
            </a:r>
            <a:r>
              <a:rPr lang="en-US" i="1" dirty="0" err="1">
                <a:sym typeface="Symbol" panose="05050102010706020507" pitchFamily="18" charset="2"/>
              </a:rPr>
              <a:t>dr</a:t>
            </a:r>
            <a:r>
              <a:rPr lang="en-US" i="1" dirty="0">
                <a:sym typeface="Symbol" panose="05050102010706020507" pitchFamily="18" charset="2"/>
              </a:rPr>
              <a:t>/dt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At Pinatubo, </a:t>
            </a:r>
            <a:r>
              <a:rPr lang="en-US" i="1" dirty="0" err="1">
                <a:sym typeface="Symbol" panose="05050102010706020507" pitchFamily="18" charset="2"/>
              </a:rPr>
              <a:t>dV</a:t>
            </a:r>
            <a:r>
              <a:rPr lang="en-US" i="1" dirty="0">
                <a:sym typeface="Symbol" panose="05050102010706020507" pitchFamily="18" charset="2"/>
              </a:rPr>
              <a:t>/dt </a:t>
            </a:r>
            <a:r>
              <a:rPr lang="en-US" dirty="0">
                <a:sym typeface="Symbol" panose="05050102010706020507" pitchFamily="18" charset="2"/>
              </a:rPr>
              <a:t>was about 50 km</a:t>
            </a:r>
            <a:r>
              <a:rPr lang="en-US" baseline="30000" dirty="0">
                <a:sym typeface="Symbol" panose="05050102010706020507" pitchFamily="18" charset="2"/>
              </a:rPr>
              <a:t>3</a:t>
            </a:r>
            <a:r>
              <a:rPr lang="en-US" dirty="0">
                <a:sym typeface="Symbol" panose="05050102010706020507" pitchFamily="18" charset="2"/>
              </a:rPr>
              <a:t> per second</a:t>
            </a:r>
            <a:r>
              <a:rPr lang="en-US" i="1" dirty="0">
                <a:sym typeface="Symbol" panose="05050102010706020507" pitchFamily="18" charset="2"/>
              </a:rPr>
              <a:t>!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27367-30C1-4660-81B1-243B59D3E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plumes</a:t>
            </a:r>
          </a:p>
        </p:txBody>
      </p:sp>
    </p:spTree>
    <p:extLst>
      <p:ext uri="{BB962C8B-B14F-4D97-AF65-F5344CB8AC3E}">
        <p14:creationId xmlns:p14="http://schemas.microsoft.com/office/powerpoint/2010/main" val="11732159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13B26-61D9-4E44-ADF1-3A321D1DC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7133"/>
            <a:ext cx="8229600" cy="792162"/>
          </a:xfrm>
        </p:spPr>
        <p:txBody>
          <a:bodyPr/>
          <a:lstStyle/>
          <a:p>
            <a:r>
              <a:rPr lang="en-US" dirty="0"/>
              <a:t>Modeling plumes in 1D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331639-F20C-4678-803C-4D56242FF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5" y="1166947"/>
            <a:ext cx="3143779" cy="2308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423F94-E421-4677-BEB7-B30F990F214E}"/>
              </a:ext>
            </a:extLst>
          </p:cNvPr>
          <p:cNvSpPr txBox="1"/>
          <p:nvPr/>
        </p:nvSpPr>
        <p:spPr>
          <a:xfrm>
            <a:off x="3657600" y="1070920"/>
            <a:ext cx="5410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Models track mass, momentum, energy in a series of control volumes from the vent to the plume top.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Assume entrainment rate is proportional to ascent rate</a:t>
            </a:r>
            <a:r>
              <a:rPr lang="en-US" baseline="30000" dirty="0"/>
              <a:t>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use properties from a real atmosphere, and consider condensation, freezing etc.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88AAD2-0EBD-4B7A-A21A-F50B92FA0E64}"/>
              </a:ext>
            </a:extLst>
          </p:cNvPr>
          <p:cNvSpPr txBox="1"/>
          <p:nvPr/>
        </p:nvSpPr>
        <p:spPr>
          <a:xfrm>
            <a:off x="3356344" y="6200548"/>
            <a:ext cx="5787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Morton et al., 1956. Proc Royal Soc. London, ser. A, 234: 1–23.</a:t>
            </a:r>
            <a:endParaRPr lang="en-US" sz="1050" dirty="0"/>
          </a:p>
          <a:p>
            <a:r>
              <a:rPr lang="en-US" sz="1400" baseline="30000" dirty="0"/>
              <a:t>2</a:t>
            </a:r>
            <a:r>
              <a:rPr lang="en-US" sz="1400" dirty="0"/>
              <a:t>Mastin, 2007. G</a:t>
            </a:r>
            <a:r>
              <a:rPr lang="en-US" sz="1400" baseline="30000" dirty="0"/>
              <a:t>3</a:t>
            </a:r>
            <a:r>
              <a:rPr lang="en-US" sz="1400" dirty="0"/>
              <a:t>, 8(Q03014): doi:10.1029/2006GC001455.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CA05DA-1629-493D-89AA-3F09F980913F}"/>
              </a:ext>
            </a:extLst>
          </p:cNvPr>
          <p:cNvSpPr txBox="1"/>
          <p:nvPr/>
        </p:nvSpPr>
        <p:spPr>
          <a:xfrm>
            <a:off x="51908" y="3567150"/>
            <a:ext cx="3052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Mass flux (M) change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5D0861-4E9A-48D5-9E51-BFE392165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505" y="3200400"/>
            <a:ext cx="3637685" cy="28598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B5091C-04AD-4D42-9D4B-0D1BECCCCF63}"/>
              </a:ext>
            </a:extLst>
          </p:cNvPr>
          <p:cNvSpPr txBox="1"/>
          <p:nvPr/>
        </p:nvSpPr>
        <p:spPr>
          <a:xfrm>
            <a:off x="7620000" y="3475272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Plumeria</a:t>
            </a:r>
            <a:r>
              <a:rPr lang="en-US" baseline="30000" dirty="0"/>
              <a:t>2 </a:t>
            </a:r>
            <a:r>
              <a:rPr lang="en-US" dirty="0"/>
              <a:t>output</a:t>
            </a:r>
            <a:endParaRPr lang="en-US" baseline="300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A0217DC-09DF-4900-9B0C-A3176B5CC413}"/>
              </a:ext>
            </a:extLst>
          </p:cNvPr>
          <p:cNvCxnSpPr/>
          <p:nvPr/>
        </p:nvCxnSpPr>
        <p:spPr>
          <a:xfrm>
            <a:off x="1295400" y="2971800"/>
            <a:ext cx="56515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E02E847-0F47-474B-9272-49034E61B399}"/>
              </a:ext>
            </a:extLst>
          </p:cNvPr>
          <p:cNvCxnSpPr>
            <a:cxnSpLocks/>
          </p:cNvCxnSpPr>
          <p:nvPr/>
        </p:nvCxnSpPr>
        <p:spPr>
          <a:xfrm flipH="1">
            <a:off x="2286000" y="2971800"/>
            <a:ext cx="49110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BDDA032-6C5F-48A8-9CED-4DE7F034B029}"/>
              </a:ext>
            </a:extLst>
          </p:cNvPr>
          <p:cNvSpPr txBox="1"/>
          <p:nvPr/>
        </p:nvSpPr>
        <p:spPr>
          <a:xfrm>
            <a:off x="585916" y="2301987"/>
            <a:ext cx="1290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Entrainment</a:t>
            </a:r>
          </a:p>
          <a:p>
            <a:pPr algn="ctr"/>
            <a:r>
              <a:rPr lang="en-US" sz="1600" dirty="0"/>
              <a:t>velocity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6D24C8-9D77-411A-9C22-81344418F513}"/>
                  </a:ext>
                </a:extLst>
              </p:cNvPr>
              <p:cNvSpPr txBox="1"/>
              <p:nvPr/>
            </p:nvSpPr>
            <p:spPr>
              <a:xfrm>
                <a:off x="810067" y="3936482"/>
                <a:ext cx="2369880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𝑑𝑀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6D24C8-9D77-411A-9C22-81344418F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67" y="3936482"/>
                <a:ext cx="2369880" cy="5259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5301CB2-7AAB-4E07-A4C6-31FAB60E997A}"/>
              </a:ext>
            </a:extLst>
          </p:cNvPr>
          <p:cNvCxnSpPr>
            <a:cxnSpLocks/>
          </p:cNvCxnSpPr>
          <p:nvPr/>
        </p:nvCxnSpPr>
        <p:spPr>
          <a:xfrm flipH="1">
            <a:off x="2909296" y="2438400"/>
            <a:ext cx="921209" cy="1529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8461C73-FCA3-46E0-A34E-0264C5563C03}"/>
              </a:ext>
            </a:extLst>
          </p:cNvPr>
          <p:cNvSpPr txBox="1"/>
          <p:nvPr/>
        </p:nvSpPr>
        <p:spPr>
          <a:xfrm>
            <a:off x="762000" y="2743200"/>
            <a:ext cx="56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u</a:t>
            </a:r>
            <a:r>
              <a:rPr lang="en-US" i="1" baseline="-25000" dirty="0" err="1"/>
              <a:t>e</a:t>
            </a:r>
            <a:endParaRPr lang="en-US" i="1" baseline="-250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9E6F071-DC19-4004-A12D-CB61FA93A6F5}"/>
              </a:ext>
            </a:extLst>
          </p:cNvPr>
          <p:cNvCxnSpPr/>
          <p:nvPr/>
        </p:nvCxnSpPr>
        <p:spPr>
          <a:xfrm flipV="1">
            <a:off x="2057400" y="1752600"/>
            <a:ext cx="0" cy="5493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7E0D1B8-6073-4C6D-8334-F6DCF47A6D80}"/>
              </a:ext>
            </a:extLst>
          </p:cNvPr>
          <p:cNvSpPr txBox="1"/>
          <p:nvPr/>
        </p:nvSpPr>
        <p:spPr>
          <a:xfrm>
            <a:off x="1438974" y="1886716"/>
            <a:ext cx="56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</a:rPr>
              <a:t>u</a:t>
            </a:r>
            <a:r>
              <a:rPr lang="en-US" i="1" baseline="-25000" dirty="0" err="1">
                <a:solidFill>
                  <a:srgbClr val="FF0000"/>
                </a:solidFill>
              </a:rPr>
              <a:t>z</a:t>
            </a:r>
            <a:endParaRPr lang="en-US" i="1" baseline="-250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F2A2EA-DA4E-45AD-A8EF-FE830BEFFAFA}"/>
              </a:ext>
            </a:extLst>
          </p:cNvPr>
          <p:cNvSpPr txBox="1"/>
          <p:nvPr/>
        </p:nvSpPr>
        <p:spPr>
          <a:xfrm>
            <a:off x="127813" y="4530075"/>
            <a:ext cx="3052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Momentum flux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4816667-79AB-4955-B8D2-5A1C3AE1E86C}"/>
                  </a:ext>
                </a:extLst>
              </p:cNvPr>
              <p:cNvSpPr txBox="1"/>
              <p:nvPr/>
            </p:nvSpPr>
            <p:spPr>
              <a:xfrm>
                <a:off x="254858" y="5009123"/>
                <a:ext cx="3379387" cy="5275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𝑀𝑜𝑚𝑒𝑛𝑡𝑢𝑚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𝑎𝑚𝑏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4816667-79AB-4955-B8D2-5A1C3AE1E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58" y="5009123"/>
                <a:ext cx="3379387" cy="5275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F48B6FB5-6207-4B99-AF67-2B234487DC8D}"/>
              </a:ext>
            </a:extLst>
          </p:cNvPr>
          <p:cNvSpPr txBox="1"/>
          <p:nvPr/>
        </p:nvSpPr>
        <p:spPr>
          <a:xfrm>
            <a:off x="195482" y="5696576"/>
            <a:ext cx="947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CEDC06C-BE55-4803-A5DB-32BFAD904D4E}"/>
                  </a:ext>
                </a:extLst>
              </p:cNvPr>
              <p:cNvSpPr txBox="1"/>
              <p:nvPr/>
            </p:nvSpPr>
            <p:spPr>
              <a:xfrm>
                <a:off x="457200" y="6127728"/>
                <a:ext cx="2302362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𝑔𝑍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𝑎𝑚𝑏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𝑑𝑀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CEDC06C-BE55-4803-A5DB-32BFAD904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6127728"/>
                <a:ext cx="2302362" cy="5259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0397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B7B93-263B-4440-8831-F35474CB0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Modeling plumes in crossflow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16BEC4B6-6177-45FF-8282-E94FD1894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1" y="838201"/>
            <a:ext cx="9237545" cy="6019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64E66D-5DAE-4A8C-B5CB-F718315AAB22}"/>
              </a:ext>
            </a:extLst>
          </p:cNvPr>
          <p:cNvSpPr txBox="1"/>
          <p:nvPr/>
        </p:nvSpPr>
        <p:spPr>
          <a:xfrm>
            <a:off x="452711" y="5824415"/>
            <a:ext cx="3317033" cy="533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2011 Shinmoedake eruption,</a:t>
            </a:r>
          </a:p>
          <a:p>
            <a:r>
              <a:rPr lang="en-US" sz="1400" i="1" dirty="0">
                <a:solidFill>
                  <a:schemeClr val="bg1"/>
                </a:solidFill>
              </a:rPr>
              <a:t>National Geographic </a:t>
            </a:r>
            <a:r>
              <a:rPr lang="en-US" sz="1400" dirty="0">
                <a:solidFill>
                  <a:schemeClr val="bg1"/>
                </a:solidFill>
              </a:rPr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0320481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4AB00-0B77-4E06-8214-AC64CD478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plumes in crossflow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A36209-394F-4FF8-A31A-3CF79ADD9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7638"/>
            <a:ext cx="4876800" cy="20531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A13CAE-8E88-4566-B70F-7245379F07BC}"/>
              </a:ext>
            </a:extLst>
          </p:cNvPr>
          <p:cNvSpPr txBox="1"/>
          <p:nvPr/>
        </p:nvSpPr>
        <p:spPr>
          <a:xfrm>
            <a:off x="5334000" y="1417638"/>
            <a:ext cx="373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Control volumes are now bent cylinders that follow a path </a:t>
            </a:r>
            <a:r>
              <a:rPr lang="en-US" i="1" dirty="0"/>
              <a:t>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Entrainment rate is a linear sum of that due to to both plume velocity and crossflow speed</a:t>
            </a:r>
            <a:r>
              <a:rPr lang="en-US" baseline="30000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6C253E-EC81-45D9-BEB2-3CCA291D46B2}"/>
              </a:ext>
            </a:extLst>
          </p:cNvPr>
          <p:cNvSpPr txBox="1"/>
          <p:nvPr/>
        </p:nvSpPr>
        <p:spPr>
          <a:xfrm>
            <a:off x="3661441" y="3634911"/>
            <a:ext cx="3052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Mass flux (M) change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05F5B6-DD72-4B7F-8E10-714C21BA8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864" y="4037966"/>
            <a:ext cx="4611755" cy="76181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F6EDCC-A5A6-47B4-917B-34D13E0578CE}"/>
              </a:ext>
            </a:extLst>
          </p:cNvPr>
          <p:cNvCxnSpPr/>
          <p:nvPr/>
        </p:nvCxnSpPr>
        <p:spPr>
          <a:xfrm flipV="1">
            <a:off x="6400800" y="4724400"/>
            <a:ext cx="0" cy="838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A708653-02BE-447D-8F68-072F5D81073A}"/>
              </a:ext>
            </a:extLst>
          </p:cNvPr>
          <p:cNvSpPr txBox="1"/>
          <p:nvPr/>
        </p:nvSpPr>
        <p:spPr>
          <a:xfrm>
            <a:off x="5410200" y="55626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Radial entrainment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032280-56E1-408E-AC92-68BDB1FDA202}"/>
              </a:ext>
            </a:extLst>
          </p:cNvPr>
          <p:cNvSpPr txBox="1"/>
          <p:nvPr/>
        </p:nvSpPr>
        <p:spPr>
          <a:xfrm>
            <a:off x="6980274" y="553601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crossflow entrainment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18EF958-1428-4F65-81FB-342FD1EADD2B}"/>
              </a:ext>
            </a:extLst>
          </p:cNvPr>
          <p:cNvCxnSpPr/>
          <p:nvPr/>
        </p:nvCxnSpPr>
        <p:spPr>
          <a:xfrm flipV="1">
            <a:off x="7696200" y="4729428"/>
            <a:ext cx="0" cy="838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A870620-9D7E-403E-AF18-AE8738F9C686}"/>
              </a:ext>
            </a:extLst>
          </p:cNvPr>
          <p:cNvSpPr txBox="1"/>
          <p:nvPr/>
        </p:nvSpPr>
        <p:spPr>
          <a:xfrm>
            <a:off x="228600" y="6004679"/>
            <a:ext cx="522176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Hoult, et al., 1969. A theory of plume rise compared with field observations. Journal of the Air Pollution Control Association, 19: 585-590.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2A3C369-7ED9-404B-A1A5-DE900618F818}"/>
              </a:ext>
            </a:extLst>
          </p:cNvPr>
          <p:cNvCxnSpPr/>
          <p:nvPr/>
        </p:nvCxnSpPr>
        <p:spPr>
          <a:xfrm>
            <a:off x="6713575" y="3657781"/>
            <a:ext cx="487325" cy="7610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B491CF2-E7BE-4BB9-935D-9EEF26200CC6}"/>
              </a:ext>
            </a:extLst>
          </p:cNvPr>
          <p:cNvCxnSpPr>
            <a:cxnSpLocks/>
          </p:cNvCxnSpPr>
          <p:nvPr/>
        </p:nvCxnSpPr>
        <p:spPr>
          <a:xfrm flipH="1">
            <a:off x="5715001" y="3657781"/>
            <a:ext cx="666749" cy="7486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900666B-93B7-43BB-9345-FFDE45DD96B7}"/>
              </a:ext>
            </a:extLst>
          </p:cNvPr>
          <p:cNvSpPr txBox="1"/>
          <p:nvPr/>
        </p:nvSpPr>
        <p:spPr>
          <a:xfrm>
            <a:off x="5700824" y="3127384"/>
            <a:ext cx="2716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Entrainment coefficients</a:t>
            </a:r>
          </a:p>
        </p:txBody>
      </p:sp>
    </p:spTree>
    <p:extLst>
      <p:ext uri="{BB962C8B-B14F-4D97-AF65-F5344CB8AC3E}">
        <p14:creationId xmlns:p14="http://schemas.microsoft.com/office/powerpoint/2010/main" val="2893633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vid">
            <a:extLst>
              <a:ext uri="{FF2B5EF4-FFF2-40B4-BE49-F238E27FC236}">
                <a16:creationId xmlns:a16="http://schemas.microsoft.com/office/drawing/2014/main" id="{52ECB461-52C3-4D74-841C-227BE69EF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1162050" cy="42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62943A-D560-4421-A200-E9C33B14B4F5}"/>
              </a:ext>
            </a:extLst>
          </p:cNvPr>
          <p:cNvSpPr txBox="1"/>
          <p:nvPr/>
        </p:nvSpPr>
        <p:spPr>
          <a:xfrm>
            <a:off x="1905000" y="106680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General observations of plumes</a:t>
            </a:r>
          </a:p>
        </p:txBody>
      </p:sp>
    </p:spTree>
    <p:extLst>
      <p:ext uri="{BB962C8B-B14F-4D97-AF65-F5344CB8AC3E}">
        <p14:creationId xmlns:p14="http://schemas.microsoft.com/office/powerpoint/2010/main" val="11446132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79FA595-B71D-45CD-B917-273D95D609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6" r="9486"/>
          <a:stretch/>
        </p:blipFill>
        <p:spPr>
          <a:xfrm>
            <a:off x="0" y="1375150"/>
            <a:ext cx="9144000" cy="5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EF555A-2216-4929-AF47-D2ADC937F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943" y="264146"/>
            <a:ext cx="4792923" cy="1524000"/>
          </a:xfrm>
        </p:spPr>
        <p:txBody>
          <a:bodyPr/>
          <a:lstStyle/>
          <a:p>
            <a:r>
              <a:rPr lang="en-US" sz="3600" dirty="0"/>
              <a:t>1D models are used during eruptions to estimate eruption rate</a:t>
            </a:r>
          </a:p>
        </p:txBody>
      </p:sp>
      <p:pic>
        <p:nvPicPr>
          <p:cNvPr id="4" name="Picture 17">
            <a:extLst>
              <a:ext uri="{FF2B5EF4-FFF2-40B4-BE49-F238E27FC236}">
                <a16:creationId xmlns:a16="http://schemas.microsoft.com/office/drawing/2014/main" id="{E7C1CB33-A0ED-4C3B-BA24-83CD70DE6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5"/>
          <a:stretch/>
        </p:blipFill>
        <p:spPr bwMode="auto">
          <a:xfrm>
            <a:off x="152400" y="228600"/>
            <a:ext cx="3503130" cy="2189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9">
            <a:extLst>
              <a:ext uri="{FF2B5EF4-FFF2-40B4-BE49-F238E27FC236}">
                <a16:creationId xmlns:a16="http://schemas.microsoft.com/office/drawing/2014/main" id="{1BFDF010-7F32-4235-BB87-A775AB01F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789" y="1826606"/>
            <a:ext cx="1763811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Model forecast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B57DFF-6027-42F8-8029-AF9B161E1562}"/>
              </a:ext>
            </a:extLst>
          </p:cNvPr>
          <p:cNvSpPr txBox="1"/>
          <p:nvPr/>
        </p:nvSpPr>
        <p:spPr>
          <a:xfrm>
            <a:off x="1706969" y="316593"/>
            <a:ext cx="15773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Modeled ash concentration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7832AA-9C0C-4BB6-B152-E2BEA29E10B3}"/>
              </a:ext>
            </a:extLst>
          </p:cNvPr>
          <p:cNvSpPr txBox="1"/>
          <p:nvPr/>
        </p:nvSpPr>
        <p:spPr>
          <a:xfrm>
            <a:off x="152400" y="2563334"/>
            <a:ext cx="350313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During eruptions, mass eruption rate (MER) is a key input into ash-cloud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observed plume height, 1D models can theoretically estimate MER more accurately than traditional, empirical correlations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F55613D-E570-43ED-B58F-9CE6A240688C}"/>
              </a:ext>
            </a:extLst>
          </p:cNvPr>
          <p:cNvCxnSpPr>
            <a:cxnSpLocks/>
          </p:cNvCxnSpPr>
          <p:nvPr/>
        </p:nvCxnSpPr>
        <p:spPr>
          <a:xfrm flipV="1">
            <a:off x="5105400" y="2417820"/>
            <a:ext cx="0" cy="1997315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6853C4E-C12F-44A4-A56D-DECB471C11F3}"/>
              </a:ext>
            </a:extLst>
          </p:cNvPr>
          <p:cNvSpPr txBox="1"/>
          <p:nvPr/>
        </p:nvSpPr>
        <p:spPr>
          <a:xfrm>
            <a:off x="4572000" y="318564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FF00"/>
                </a:solidFill>
              </a:rPr>
              <a:t>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82EAB0-C20C-406A-8A78-B24375A18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352" y="4871658"/>
            <a:ext cx="4715514" cy="17815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11E501-DDA0-4D39-98C2-B8AF4859CE1D}"/>
              </a:ext>
            </a:extLst>
          </p:cNvPr>
          <p:cNvSpPr txBox="1"/>
          <p:nvPr/>
        </p:nvSpPr>
        <p:spPr>
          <a:xfrm>
            <a:off x="1312166" y="5494675"/>
            <a:ext cx="252377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Empirical relationship ignores wind, humidity</a:t>
            </a:r>
          </a:p>
        </p:txBody>
      </p:sp>
    </p:spTree>
    <p:extLst>
      <p:ext uri="{BB962C8B-B14F-4D97-AF65-F5344CB8AC3E}">
        <p14:creationId xmlns:p14="http://schemas.microsoft.com/office/powerpoint/2010/main" val="1732665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F6EB7-2044-48B9-96C0-B189CCCC6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06" y="274638"/>
            <a:ext cx="8612494" cy="834614"/>
          </a:xfrm>
        </p:spPr>
        <p:txBody>
          <a:bodyPr/>
          <a:lstStyle/>
          <a:p>
            <a:r>
              <a:rPr lang="en-US" sz="3200" dirty="0"/>
              <a:t>Two issues limit our ability to estimate MER using 1d models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A0283-9D1A-4785-8B1E-039BCDD98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610600" cy="112898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000" dirty="0"/>
              <a:t>Different models give different estimates of MER for a given 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When compared with observations, a 1D model (Plumeria) shows no better fit—probably because observations aren’t very good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E58B1D-B7A9-4824-8FFE-523D977D3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78" y="3269750"/>
            <a:ext cx="4631541" cy="27711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E0C872-A790-4401-B62E-C57B8FA98A49}"/>
              </a:ext>
            </a:extLst>
          </p:cNvPr>
          <p:cNvSpPr txBox="1"/>
          <p:nvPr/>
        </p:nvSpPr>
        <p:spPr>
          <a:xfrm>
            <a:off x="390082" y="2623419"/>
            <a:ext cx="4403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MER estimated different plume models for the same </a:t>
            </a:r>
            <a:r>
              <a:rPr lang="en-US" i="1" dirty="0"/>
              <a:t>H</a:t>
            </a:r>
            <a:r>
              <a:rPr lang="en-US" baseline="30000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A299B7-C73D-48B1-A875-7C123B2C10DF}"/>
              </a:ext>
            </a:extLst>
          </p:cNvPr>
          <p:cNvSpPr txBox="1"/>
          <p:nvPr/>
        </p:nvSpPr>
        <p:spPr>
          <a:xfrm>
            <a:off x="914400" y="6138213"/>
            <a:ext cx="4587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/>
              <a:t>1</a:t>
            </a:r>
            <a:r>
              <a:rPr lang="en-US" sz="1600" dirty="0"/>
              <a:t>Costa et al., 2016. JVG, 326: 2-25.</a:t>
            </a:r>
          </a:p>
          <a:p>
            <a:r>
              <a:rPr lang="en-US" sz="1600" baseline="30000" dirty="0"/>
              <a:t>2</a:t>
            </a:r>
            <a:r>
              <a:rPr lang="en-US" sz="1600" dirty="0"/>
              <a:t>Mastin, 2014, JGR Atmospheres, 119(5)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6F1964-79BC-4960-95BB-CA49C3E41A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100"/>
          <a:stretch/>
        </p:blipFill>
        <p:spPr>
          <a:xfrm>
            <a:off x="5149224" y="4595202"/>
            <a:ext cx="3254497" cy="14962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4608F4-1ABE-49EE-AC6D-341F85EA3C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748"/>
          <a:stretch/>
        </p:blipFill>
        <p:spPr>
          <a:xfrm>
            <a:off x="5165173" y="3269750"/>
            <a:ext cx="3254497" cy="13077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21930A-E2D5-4CBB-88D7-D432556C8D0F}"/>
              </a:ext>
            </a:extLst>
          </p:cNvPr>
          <p:cNvSpPr txBox="1"/>
          <p:nvPr/>
        </p:nvSpPr>
        <p:spPr>
          <a:xfrm>
            <a:off x="5045789" y="2823627"/>
            <a:ext cx="344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Comparison of MER estimates</a:t>
            </a:r>
            <a:r>
              <a:rPr lang="en-US" baseline="30000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161B6D-BB46-404A-9771-9FA414B5D981}"/>
              </a:ext>
            </a:extLst>
          </p:cNvPr>
          <p:cNvSpPr txBox="1"/>
          <p:nvPr/>
        </p:nvSpPr>
        <p:spPr>
          <a:xfrm>
            <a:off x="6177972" y="3997529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Empirical curve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16F34-744A-4C3A-82D3-E6DDABBA60E3}"/>
              </a:ext>
            </a:extLst>
          </p:cNvPr>
          <p:cNvSpPr txBox="1"/>
          <p:nvPr/>
        </p:nvSpPr>
        <p:spPr>
          <a:xfrm>
            <a:off x="5873172" y="5363683"/>
            <a:ext cx="2248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Modeled (plumeria)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1D08DA-1612-4F74-B4E8-9E24A91C8893}"/>
              </a:ext>
            </a:extLst>
          </p:cNvPr>
          <p:cNvSpPr/>
          <p:nvPr/>
        </p:nvSpPr>
        <p:spPr>
          <a:xfrm>
            <a:off x="6737076" y="3391900"/>
            <a:ext cx="914400" cy="2472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8FD2B9-095E-4D8C-8781-57C9B6EE824F}"/>
              </a:ext>
            </a:extLst>
          </p:cNvPr>
          <p:cNvSpPr/>
          <p:nvPr/>
        </p:nvSpPr>
        <p:spPr>
          <a:xfrm>
            <a:off x="6776472" y="4725251"/>
            <a:ext cx="914400" cy="2472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8E00D6-8C1E-4FD2-9AD1-5E2147848039}"/>
              </a:ext>
            </a:extLst>
          </p:cNvPr>
          <p:cNvSpPr txBox="1"/>
          <p:nvPr/>
        </p:nvSpPr>
        <p:spPr>
          <a:xfrm rot="16200000">
            <a:off x="7211858" y="4426422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Model results were no better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E34A9B8-BF75-4BFE-BE19-F159984D22A6}"/>
              </a:ext>
            </a:extLst>
          </p:cNvPr>
          <p:cNvCxnSpPr>
            <a:cxnSpLocks/>
          </p:cNvCxnSpPr>
          <p:nvPr/>
        </p:nvCxnSpPr>
        <p:spPr>
          <a:xfrm flipH="1" flipV="1">
            <a:off x="7803877" y="3605377"/>
            <a:ext cx="756442" cy="273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6640993-256D-4C82-B695-FDC6332F8668}"/>
              </a:ext>
            </a:extLst>
          </p:cNvPr>
          <p:cNvCxnSpPr>
            <a:cxnSpLocks/>
          </p:cNvCxnSpPr>
          <p:nvPr/>
        </p:nvCxnSpPr>
        <p:spPr>
          <a:xfrm flipH="1" flipV="1">
            <a:off x="7771979" y="4885717"/>
            <a:ext cx="756442" cy="273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4ECFF4B-3035-49AB-A24B-A377AC3900AA}"/>
              </a:ext>
            </a:extLst>
          </p:cNvPr>
          <p:cNvSpPr/>
          <p:nvPr/>
        </p:nvSpPr>
        <p:spPr>
          <a:xfrm>
            <a:off x="2570164" y="4208149"/>
            <a:ext cx="17303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251FAA-10EA-4B4D-B59A-60F3EAF17F00}"/>
              </a:ext>
            </a:extLst>
          </p:cNvPr>
          <p:cNvSpPr txBox="1"/>
          <p:nvPr/>
        </p:nvSpPr>
        <p:spPr>
          <a:xfrm rot="16200000">
            <a:off x="2187752" y="4916196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Plumeria</a:t>
            </a:r>
          </a:p>
        </p:txBody>
      </p:sp>
    </p:spTree>
    <p:extLst>
      <p:ext uri="{BB962C8B-B14F-4D97-AF65-F5344CB8AC3E}">
        <p14:creationId xmlns:p14="http://schemas.microsoft.com/office/powerpoint/2010/main" val="1914370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20EF0-57EF-4A14-A960-61E25746A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plume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A43D2-207F-4C2E-9AAB-1F5EA77C6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Too slow to be used during eruptions</a:t>
            </a:r>
          </a:p>
          <a:p>
            <a:r>
              <a:rPr lang="en-US" dirty="0"/>
              <a:t>Useful for</a:t>
            </a:r>
          </a:p>
          <a:p>
            <a:pPr lvl="1"/>
            <a:r>
              <a:rPr lang="en-US" dirty="0"/>
              <a:t>Checking key predictions of 1d models</a:t>
            </a:r>
          </a:p>
          <a:p>
            <a:pPr lvl="1"/>
            <a:r>
              <a:rPr lang="en-US" dirty="0"/>
              <a:t>Exploring processes including aggregation, </a:t>
            </a:r>
          </a:p>
        </p:txBody>
      </p:sp>
    </p:spTree>
    <p:extLst>
      <p:ext uri="{BB962C8B-B14F-4D97-AF65-F5344CB8AC3E}">
        <p14:creationId xmlns:p14="http://schemas.microsoft.com/office/powerpoint/2010/main" val="2858719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B99EF-C204-4664-90FA-FE521EE1C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33" y="86781"/>
            <a:ext cx="3886200" cy="788292"/>
          </a:xfrm>
        </p:spPr>
        <p:txBody>
          <a:bodyPr/>
          <a:lstStyle/>
          <a:p>
            <a:r>
              <a:rPr lang="en-US" sz="4000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F11CA-7DF8-4575-ACED-3189282D6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940" y="914400"/>
            <a:ext cx="5715000" cy="3048000"/>
          </a:xfrm>
        </p:spPr>
        <p:txBody>
          <a:bodyPr/>
          <a:lstStyle/>
          <a:p>
            <a:r>
              <a:rPr lang="en-US" sz="2000" dirty="0"/>
              <a:t>3D results show that entrainment rate is not constant with height (unlike 1D assumptions), leading to &lt;~10% differences in</a:t>
            </a:r>
          </a:p>
          <a:p>
            <a:pPr lvl="1"/>
            <a:r>
              <a:rPr lang="en-US" sz="2000" dirty="0"/>
              <a:t>Total height</a:t>
            </a:r>
          </a:p>
          <a:p>
            <a:pPr lvl="1"/>
            <a:r>
              <a:rPr lang="en-US" sz="2000" dirty="0"/>
              <a:t>Neutral buoyancy level</a:t>
            </a:r>
          </a:p>
          <a:p>
            <a:pPr lvl="1"/>
            <a:r>
              <a:rPr lang="en-US" sz="2000" dirty="0"/>
              <a:t>Evolution of plume radius</a:t>
            </a:r>
          </a:p>
          <a:p>
            <a:r>
              <a:rPr lang="en-US" sz="2000" dirty="0"/>
              <a:t>Allow us to check parameterizations used, e.g., to calculated umbrella spreading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D25FB3-6929-45DB-BDC0-73DFDDF74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905" b="3905"/>
          <a:stretch/>
        </p:blipFill>
        <p:spPr>
          <a:xfrm>
            <a:off x="6028660" y="449771"/>
            <a:ext cx="2819400" cy="28111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41B09E-52B7-4891-892C-81DD1BE96A17}"/>
              </a:ext>
            </a:extLst>
          </p:cNvPr>
          <p:cNvSpPr txBox="1"/>
          <p:nvPr/>
        </p:nvSpPr>
        <p:spPr>
          <a:xfrm>
            <a:off x="5905500" y="3406318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Velocity streamlines showing re-entrainment</a:t>
            </a:r>
            <a:r>
              <a:rPr lang="en-US" baseline="30000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CF5C31-3E27-4AC6-B2A4-DD9E8CC260A8}"/>
              </a:ext>
            </a:extLst>
          </p:cNvPr>
          <p:cNvSpPr txBox="1"/>
          <p:nvPr/>
        </p:nvSpPr>
        <p:spPr>
          <a:xfrm>
            <a:off x="567070" y="6188845"/>
            <a:ext cx="7736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Cerminara et al., 2016. JVGR, 326: 143-171.</a:t>
            </a:r>
          </a:p>
          <a:p>
            <a:r>
              <a:rPr lang="en-US" sz="1400" baseline="30000" dirty="0"/>
              <a:t>2</a:t>
            </a:r>
            <a:r>
              <a:rPr lang="en-US" sz="1400" dirty="0"/>
              <a:t>Suzuki &amp; Koyaguchi, 2009. JGR: Solid Earth, 114(B3): B03209.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7CBA02-D471-4A89-A7D2-DEDEEA5F5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289079"/>
            <a:ext cx="7211265" cy="18604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FE2654-4DD0-4DCE-AF15-030FF21D6B9C}"/>
              </a:ext>
            </a:extLst>
          </p:cNvPr>
          <p:cNvSpPr txBox="1"/>
          <p:nvPr/>
        </p:nvSpPr>
        <p:spPr>
          <a:xfrm>
            <a:off x="855633" y="3962400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Neutral buoyancy level in 1D versus 3D model</a:t>
            </a:r>
            <a:r>
              <a:rPr lang="en-US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716844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9C553-C6E9-44B3-AF1A-B6B3B2C51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plume models can also examine processes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97026-1CF5-4C5D-9527-6B165570F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3581400" cy="1143001"/>
          </a:xfrm>
        </p:spPr>
        <p:txBody>
          <a:bodyPr/>
          <a:lstStyle/>
          <a:p>
            <a:r>
              <a:rPr lang="en-US" sz="2000" dirty="0"/>
              <a:t>E.g. the complexity of column collapse</a:t>
            </a:r>
            <a:r>
              <a:rPr lang="en-US" sz="2000" baseline="30000" dirty="0"/>
              <a:t>1</a:t>
            </a:r>
          </a:p>
          <a:p>
            <a:r>
              <a:rPr lang="en-US" sz="2000" dirty="0"/>
              <a:t>Hydrometeor formation</a:t>
            </a:r>
            <a:r>
              <a:rPr lang="en-US" sz="2000" baseline="30000" dirty="0"/>
              <a:t>2,3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EE047D-ACB5-4E6F-A8E9-28003A899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029" y="1695648"/>
            <a:ext cx="4939917" cy="29240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071F17-D535-41A8-970B-A4C44E367304}"/>
              </a:ext>
            </a:extLst>
          </p:cNvPr>
          <p:cNvSpPr txBox="1"/>
          <p:nvPr/>
        </p:nvSpPr>
        <p:spPr>
          <a:xfrm>
            <a:off x="4078264" y="4700687"/>
            <a:ext cx="4635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ATHAM simulation plus radar reflectivity suggest rapid ash removal by hail in 2009 Redoubt event 5 eruption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F9691D-154E-414C-871A-01B35C766DEA}"/>
              </a:ext>
            </a:extLst>
          </p:cNvPr>
          <p:cNvSpPr txBox="1"/>
          <p:nvPr/>
        </p:nvSpPr>
        <p:spPr>
          <a:xfrm>
            <a:off x="3973029" y="5876445"/>
            <a:ext cx="483958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Neri, A. and </a:t>
            </a:r>
            <a:r>
              <a:rPr lang="en-US" sz="1200" dirty="0" err="1"/>
              <a:t>Dobran</a:t>
            </a:r>
            <a:r>
              <a:rPr lang="en-US" sz="1200" dirty="0"/>
              <a:t>, F., 1994. JVGR, 99(B6): 11833-11857.</a:t>
            </a:r>
          </a:p>
          <a:p>
            <a:r>
              <a:rPr lang="en-US" sz="1200" baseline="30000" dirty="0"/>
              <a:t>2</a:t>
            </a:r>
            <a:r>
              <a:rPr lang="en-US" sz="1200" dirty="0"/>
              <a:t>Van Eaton et al., 2015. Nat </a:t>
            </a:r>
            <a:r>
              <a:rPr lang="en-US" sz="1200" dirty="0" err="1"/>
              <a:t>Commun</a:t>
            </a:r>
            <a:r>
              <a:rPr lang="en-US" sz="1200" dirty="0"/>
              <a:t>, 6: 7860.</a:t>
            </a:r>
          </a:p>
          <a:p>
            <a:r>
              <a:rPr lang="en-US" sz="1200" baseline="30000" dirty="0"/>
              <a:t>3</a:t>
            </a:r>
            <a:r>
              <a:rPr lang="en-US" sz="1200" dirty="0"/>
              <a:t>Textor et al., 2006, JVGR 150: 359-377.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8C7F52-8611-4159-8770-0268502E5C58}"/>
              </a:ext>
            </a:extLst>
          </p:cNvPr>
          <p:cNvGrpSpPr/>
          <p:nvPr/>
        </p:nvGrpSpPr>
        <p:grpSpPr>
          <a:xfrm>
            <a:off x="758435" y="2723709"/>
            <a:ext cx="2978925" cy="2758393"/>
            <a:chOff x="758437" y="2902688"/>
            <a:chExt cx="2978925" cy="275839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B21201E-66E8-4F02-A85B-661A90B9B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8437" y="2925765"/>
              <a:ext cx="2978925" cy="27353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6BB70CB-DAE3-4224-9517-AE5E2A599789}"/>
                </a:ext>
              </a:extLst>
            </p:cNvPr>
            <p:cNvSpPr/>
            <p:nvPr/>
          </p:nvSpPr>
          <p:spPr>
            <a:xfrm>
              <a:off x="1573619" y="2902688"/>
              <a:ext cx="1318437" cy="2317898"/>
            </a:xfrm>
            <a:custGeom>
              <a:avLst/>
              <a:gdLst>
                <a:gd name="connsiteX0" fmla="*/ 212651 w 1318437"/>
                <a:gd name="connsiteY0" fmla="*/ 2169042 h 2317898"/>
                <a:gd name="connsiteX1" fmla="*/ 361507 w 1318437"/>
                <a:gd name="connsiteY1" fmla="*/ 2030819 h 2317898"/>
                <a:gd name="connsiteX2" fmla="*/ 382772 w 1318437"/>
                <a:gd name="connsiteY2" fmla="*/ 1998921 h 2317898"/>
                <a:gd name="connsiteX3" fmla="*/ 414669 w 1318437"/>
                <a:gd name="connsiteY3" fmla="*/ 1967024 h 2317898"/>
                <a:gd name="connsiteX4" fmla="*/ 457200 w 1318437"/>
                <a:gd name="connsiteY4" fmla="*/ 1903228 h 2317898"/>
                <a:gd name="connsiteX5" fmla="*/ 499730 w 1318437"/>
                <a:gd name="connsiteY5" fmla="*/ 1807535 h 2317898"/>
                <a:gd name="connsiteX6" fmla="*/ 552893 w 1318437"/>
                <a:gd name="connsiteY6" fmla="*/ 1754372 h 2317898"/>
                <a:gd name="connsiteX7" fmla="*/ 595423 w 1318437"/>
                <a:gd name="connsiteY7" fmla="*/ 1711842 h 2317898"/>
                <a:gd name="connsiteX8" fmla="*/ 659218 w 1318437"/>
                <a:gd name="connsiteY8" fmla="*/ 1669312 h 2317898"/>
                <a:gd name="connsiteX9" fmla="*/ 723014 w 1318437"/>
                <a:gd name="connsiteY9" fmla="*/ 1616149 h 2317898"/>
                <a:gd name="connsiteX10" fmla="*/ 776176 w 1318437"/>
                <a:gd name="connsiteY10" fmla="*/ 1562986 h 2317898"/>
                <a:gd name="connsiteX11" fmla="*/ 839972 w 1318437"/>
                <a:gd name="connsiteY11" fmla="*/ 1509824 h 2317898"/>
                <a:gd name="connsiteX12" fmla="*/ 861237 w 1318437"/>
                <a:gd name="connsiteY12" fmla="*/ 1477926 h 2317898"/>
                <a:gd name="connsiteX13" fmla="*/ 893134 w 1318437"/>
                <a:gd name="connsiteY13" fmla="*/ 1456661 h 2317898"/>
                <a:gd name="connsiteX14" fmla="*/ 935665 w 1318437"/>
                <a:gd name="connsiteY14" fmla="*/ 1403498 h 2317898"/>
                <a:gd name="connsiteX15" fmla="*/ 978195 w 1318437"/>
                <a:gd name="connsiteY15" fmla="*/ 1339703 h 2317898"/>
                <a:gd name="connsiteX16" fmla="*/ 1010093 w 1318437"/>
                <a:gd name="connsiteY16" fmla="*/ 1244010 h 2317898"/>
                <a:gd name="connsiteX17" fmla="*/ 1020725 w 1318437"/>
                <a:gd name="connsiteY17" fmla="*/ 1212112 h 2317898"/>
                <a:gd name="connsiteX18" fmla="*/ 1031358 w 1318437"/>
                <a:gd name="connsiteY18" fmla="*/ 1180214 h 2317898"/>
                <a:gd name="connsiteX19" fmla="*/ 1073888 w 1318437"/>
                <a:gd name="connsiteY19" fmla="*/ 1031359 h 2317898"/>
                <a:gd name="connsiteX20" fmla="*/ 1095153 w 1318437"/>
                <a:gd name="connsiteY20" fmla="*/ 967563 h 2317898"/>
                <a:gd name="connsiteX21" fmla="*/ 1105786 w 1318437"/>
                <a:gd name="connsiteY21" fmla="*/ 935665 h 2317898"/>
                <a:gd name="connsiteX22" fmla="*/ 1127051 w 1318437"/>
                <a:gd name="connsiteY22" fmla="*/ 903768 h 2317898"/>
                <a:gd name="connsiteX23" fmla="*/ 1158948 w 1318437"/>
                <a:gd name="connsiteY23" fmla="*/ 839972 h 2317898"/>
                <a:gd name="connsiteX24" fmla="*/ 1169581 w 1318437"/>
                <a:gd name="connsiteY24" fmla="*/ 808075 h 2317898"/>
                <a:gd name="connsiteX25" fmla="*/ 1190846 w 1318437"/>
                <a:gd name="connsiteY25" fmla="*/ 776177 h 2317898"/>
                <a:gd name="connsiteX26" fmla="*/ 1222744 w 1318437"/>
                <a:gd name="connsiteY26" fmla="*/ 712382 h 2317898"/>
                <a:gd name="connsiteX27" fmla="*/ 1254641 w 1318437"/>
                <a:gd name="connsiteY27" fmla="*/ 637954 h 2317898"/>
                <a:gd name="connsiteX28" fmla="*/ 1275907 w 1318437"/>
                <a:gd name="connsiteY28" fmla="*/ 574159 h 2317898"/>
                <a:gd name="connsiteX29" fmla="*/ 1286539 w 1318437"/>
                <a:gd name="connsiteY29" fmla="*/ 542261 h 2317898"/>
                <a:gd name="connsiteX30" fmla="*/ 1307804 w 1318437"/>
                <a:gd name="connsiteY30" fmla="*/ 361507 h 2317898"/>
                <a:gd name="connsiteX31" fmla="*/ 1318437 w 1318437"/>
                <a:gd name="connsiteY31" fmla="*/ 318977 h 2317898"/>
                <a:gd name="connsiteX32" fmla="*/ 1307804 w 1318437"/>
                <a:gd name="connsiteY32" fmla="*/ 255182 h 2317898"/>
                <a:gd name="connsiteX33" fmla="*/ 1244009 w 1318437"/>
                <a:gd name="connsiteY33" fmla="*/ 191386 h 2317898"/>
                <a:gd name="connsiteX34" fmla="*/ 1180214 w 1318437"/>
                <a:gd name="connsiteY34" fmla="*/ 159489 h 2317898"/>
                <a:gd name="connsiteX35" fmla="*/ 1116418 w 1318437"/>
                <a:gd name="connsiteY35" fmla="*/ 116959 h 2317898"/>
                <a:gd name="connsiteX36" fmla="*/ 1031358 w 1318437"/>
                <a:gd name="connsiteY36" fmla="*/ 53163 h 2317898"/>
                <a:gd name="connsiteX37" fmla="*/ 999460 w 1318437"/>
                <a:gd name="connsiteY37" fmla="*/ 42531 h 2317898"/>
                <a:gd name="connsiteX38" fmla="*/ 956930 w 1318437"/>
                <a:gd name="connsiteY38" fmla="*/ 31898 h 2317898"/>
                <a:gd name="connsiteX39" fmla="*/ 861237 w 1318437"/>
                <a:gd name="connsiteY39" fmla="*/ 0 h 2317898"/>
                <a:gd name="connsiteX40" fmla="*/ 616688 w 1318437"/>
                <a:gd name="connsiteY40" fmla="*/ 10633 h 2317898"/>
                <a:gd name="connsiteX41" fmla="*/ 584790 w 1318437"/>
                <a:gd name="connsiteY41" fmla="*/ 21265 h 2317898"/>
                <a:gd name="connsiteX42" fmla="*/ 542260 w 1318437"/>
                <a:gd name="connsiteY42" fmla="*/ 31898 h 2317898"/>
                <a:gd name="connsiteX43" fmla="*/ 478465 w 1318437"/>
                <a:gd name="connsiteY43" fmla="*/ 53163 h 2317898"/>
                <a:gd name="connsiteX44" fmla="*/ 446567 w 1318437"/>
                <a:gd name="connsiteY44" fmla="*/ 63796 h 2317898"/>
                <a:gd name="connsiteX45" fmla="*/ 382772 w 1318437"/>
                <a:gd name="connsiteY45" fmla="*/ 106326 h 2317898"/>
                <a:gd name="connsiteX46" fmla="*/ 350874 w 1318437"/>
                <a:gd name="connsiteY46" fmla="*/ 170121 h 2317898"/>
                <a:gd name="connsiteX47" fmla="*/ 318976 w 1318437"/>
                <a:gd name="connsiteY47" fmla="*/ 191386 h 2317898"/>
                <a:gd name="connsiteX48" fmla="*/ 265814 w 1318437"/>
                <a:gd name="connsiteY48" fmla="*/ 233917 h 2317898"/>
                <a:gd name="connsiteX49" fmla="*/ 233916 w 1318437"/>
                <a:gd name="connsiteY49" fmla="*/ 297712 h 2317898"/>
                <a:gd name="connsiteX50" fmla="*/ 212651 w 1318437"/>
                <a:gd name="connsiteY50" fmla="*/ 361507 h 2317898"/>
                <a:gd name="connsiteX51" fmla="*/ 191386 w 1318437"/>
                <a:gd name="connsiteY51" fmla="*/ 435935 h 2317898"/>
                <a:gd name="connsiteX52" fmla="*/ 180753 w 1318437"/>
                <a:gd name="connsiteY52" fmla="*/ 723014 h 2317898"/>
                <a:gd name="connsiteX53" fmla="*/ 170121 w 1318437"/>
                <a:gd name="connsiteY53" fmla="*/ 776177 h 2317898"/>
                <a:gd name="connsiteX54" fmla="*/ 159488 w 1318437"/>
                <a:gd name="connsiteY54" fmla="*/ 861238 h 2317898"/>
                <a:gd name="connsiteX55" fmla="*/ 127590 w 1318437"/>
                <a:gd name="connsiteY55" fmla="*/ 956931 h 2317898"/>
                <a:gd name="connsiteX56" fmla="*/ 116958 w 1318437"/>
                <a:gd name="connsiteY56" fmla="*/ 999461 h 2317898"/>
                <a:gd name="connsiteX57" fmla="*/ 106325 w 1318437"/>
                <a:gd name="connsiteY57" fmla="*/ 1031359 h 2317898"/>
                <a:gd name="connsiteX58" fmla="*/ 95693 w 1318437"/>
                <a:gd name="connsiteY58" fmla="*/ 1307805 h 2317898"/>
                <a:gd name="connsiteX59" fmla="*/ 85060 w 1318437"/>
                <a:gd name="connsiteY59" fmla="*/ 1360968 h 2317898"/>
                <a:gd name="connsiteX60" fmla="*/ 63795 w 1318437"/>
                <a:gd name="connsiteY60" fmla="*/ 1605517 h 2317898"/>
                <a:gd name="connsiteX61" fmla="*/ 74428 w 1318437"/>
                <a:gd name="connsiteY61" fmla="*/ 1871331 h 2317898"/>
                <a:gd name="connsiteX62" fmla="*/ 74428 w 1318437"/>
                <a:gd name="connsiteY62" fmla="*/ 2052084 h 2317898"/>
                <a:gd name="connsiteX63" fmla="*/ 53162 w 1318437"/>
                <a:gd name="connsiteY63" fmla="*/ 2073349 h 2317898"/>
                <a:gd name="connsiteX64" fmla="*/ 10632 w 1318437"/>
                <a:gd name="connsiteY64" fmla="*/ 2126512 h 2317898"/>
                <a:gd name="connsiteX65" fmla="*/ 0 w 1318437"/>
                <a:gd name="connsiteY65" fmla="*/ 2169042 h 2317898"/>
                <a:gd name="connsiteX66" fmla="*/ 10632 w 1318437"/>
                <a:gd name="connsiteY66" fmla="*/ 2243470 h 2317898"/>
                <a:gd name="connsiteX67" fmla="*/ 106325 w 1318437"/>
                <a:gd name="connsiteY67" fmla="*/ 2317898 h 2317898"/>
                <a:gd name="connsiteX68" fmla="*/ 170121 w 1318437"/>
                <a:gd name="connsiteY68" fmla="*/ 2307265 h 2317898"/>
                <a:gd name="connsiteX69" fmla="*/ 191386 w 1318437"/>
                <a:gd name="connsiteY69" fmla="*/ 2243470 h 2317898"/>
                <a:gd name="connsiteX70" fmla="*/ 202018 w 1318437"/>
                <a:gd name="connsiteY70" fmla="*/ 2126512 h 2317898"/>
                <a:gd name="connsiteX71" fmla="*/ 212651 w 1318437"/>
                <a:gd name="connsiteY71" fmla="*/ 2041452 h 2317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318437" h="2317898">
                  <a:moveTo>
                    <a:pt x="212651" y="2169042"/>
                  </a:moveTo>
                  <a:cubicBezTo>
                    <a:pt x="338645" y="2043048"/>
                    <a:pt x="283734" y="2082667"/>
                    <a:pt x="361507" y="2030819"/>
                  </a:cubicBezTo>
                  <a:cubicBezTo>
                    <a:pt x="368595" y="2020186"/>
                    <a:pt x="374591" y="2008738"/>
                    <a:pt x="382772" y="1998921"/>
                  </a:cubicBezTo>
                  <a:cubicBezTo>
                    <a:pt x="392398" y="1987370"/>
                    <a:pt x="406328" y="1979535"/>
                    <a:pt x="414669" y="1967024"/>
                  </a:cubicBezTo>
                  <a:cubicBezTo>
                    <a:pt x="476219" y="1874699"/>
                    <a:pt x="355445" y="2004983"/>
                    <a:pt x="457200" y="1903228"/>
                  </a:cubicBezTo>
                  <a:cubicBezTo>
                    <a:pt x="471138" y="1861414"/>
                    <a:pt x="472512" y="1838641"/>
                    <a:pt x="499730" y="1807535"/>
                  </a:cubicBezTo>
                  <a:cubicBezTo>
                    <a:pt x="516233" y="1788674"/>
                    <a:pt x="535172" y="1772093"/>
                    <a:pt x="552893" y="1754372"/>
                  </a:cubicBezTo>
                  <a:cubicBezTo>
                    <a:pt x="567070" y="1740195"/>
                    <a:pt x="578741" y="1722963"/>
                    <a:pt x="595423" y="1711842"/>
                  </a:cubicBezTo>
                  <a:cubicBezTo>
                    <a:pt x="616688" y="1697665"/>
                    <a:pt x="641146" y="1687384"/>
                    <a:pt x="659218" y="1669312"/>
                  </a:cubicBezTo>
                  <a:cubicBezTo>
                    <a:pt x="700152" y="1628378"/>
                    <a:pt x="678605" y="1645755"/>
                    <a:pt x="723014" y="1616149"/>
                  </a:cubicBezTo>
                  <a:cubicBezTo>
                    <a:pt x="761998" y="1557674"/>
                    <a:pt x="723016" y="1607286"/>
                    <a:pt x="776176" y="1562986"/>
                  </a:cubicBezTo>
                  <a:cubicBezTo>
                    <a:pt x="858030" y="1494774"/>
                    <a:pt x="760787" y="1562613"/>
                    <a:pt x="839972" y="1509824"/>
                  </a:cubicBezTo>
                  <a:cubicBezTo>
                    <a:pt x="847060" y="1499191"/>
                    <a:pt x="852201" y="1486962"/>
                    <a:pt x="861237" y="1477926"/>
                  </a:cubicBezTo>
                  <a:cubicBezTo>
                    <a:pt x="870273" y="1468890"/>
                    <a:pt x="885151" y="1466639"/>
                    <a:pt x="893134" y="1456661"/>
                  </a:cubicBezTo>
                  <a:cubicBezTo>
                    <a:pt x="951826" y="1383295"/>
                    <a:pt x="844254" y="1464438"/>
                    <a:pt x="935665" y="1403498"/>
                  </a:cubicBezTo>
                  <a:cubicBezTo>
                    <a:pt x="949842" y="1382233"/>
                    <a:pt x="970113" y="1363949"/>
                    <a:pt x="978195" y="1339703"/>
                  </a:cubicBezTo>
                  <a:lnTo>
                    <a:pt x="1010093" y="1244010"/>
                  </a:lnTo>
                  <a:lnTo>
                    <a:pt x="1020725" y="1212112"/>
                  </a:lnTo>
                  <a:cubicBezTo>
                    <a:pt x="1024269" y="1201479"/>
                    <a:pt x="1028640" y="1191087"/>
                    <a:pt x="1031358" y="1180214"/>
                  </a:cubicBezTo>
                  <a:cubicBezTo>
                    <a:pt x="1058058" y="1073413"/>
                    <a:pt x="1043382" y="1122876"/>
                    <a:pt x="1073888" y="1031359"/>
                  </a:cubicBezTo>
                  <a:lnTo>
                    <a:pt x="1095153" y="967563"/>
                  </a:lnTo>
                  <a:cubicBezTo>
                    <a:pt x="1098697" y="956930"/>
                    <a:pt x="1099569" y="944990"/>
                    <a:pt x="1105786" y="935665"/>
                  </a:cubicBezTo>
                  <a:lnTo>
                    <a:pt x="1127051" y="903768"/>
                  </a:lnTo>
                  <a:cubicBezTo>
                    <a:pt x="1153771" y="823602"/>
                    <a:pt x="1117730" y="922407"/>
                    <a:pt x="1158948" y="839972"/>
                  </a:cubicBezTo>
                  <a:cubicBezTo>
                    <a:pt x="1163960" y="829948"/>
                    <a:pt x="1164569" y="818099"/>
                    <a:pt x="1169581" y="808075"/>
                  </a:cubicBezTo>
                  <a:cubicBezTo>
                    <a:pt x="1175296" y="796645"/>
                    <a:pt x="1185131" y="787607"/>
                    <a:pt x="1190846" y="776177"/>
                  </a:cubicBezTo>
                  <a:cubicBezTo>
                    <a:pt x="1234864" y="688141"/>
                    <a:pt x="1161806" y="803788"/>
                    <a:pt x="1222744" y="712382"/>
                  </a:cubicBezTo>
                  <a:cubicBezTo>
                    <a:pt x="1250866" y="599888"/>
                    <a:pt x="1212686" y="732352"/>
                    <a:pt x="1254641" y="637954"/>
                  </a:cubicBezTo>
                  <a:cubicBezTo>
                    <a:pt x="1263745" y="617471"/>
                    <a:pt x="1268819" y="595424"/>
                    <a:pt x="1275907" y="574159"/>
                  </a:cubicBezTo>
                  <a:lnTo>
                    <a:pt x="1286539" y="542261"/>
                  </a:lnTo>
                  <a:cubicBezTo>
                    <a:pt x="1289382" y="516674"/>
                    <a:pt x="1302937" y="390712"/>
                    <a:pt x="1307804" y="361507"/>
                  </a:cubicBezTo>
                  <a:cubicBezTo>
                    <a:pt x="1310206" y="347093"/>
                    <a:pt x="1314893" y="333154"/>
                    <a:pt x="1318437" y="318977"/>
                  </a:cubicBezTo>
                  <a:cubicBezTo>
                    <a:pt x="1314893" y="297712"/>
                    <a:pt x="1314621" y="275634"/>
                    <a:pt x="1307804" y="255182"/>
                  </a:cubicBezTo>
                  <a:cubicBezTo>
                    <a:pt x="1297709" y="224898"/>
                    <a:pt x="1267640" y="208266"/>
                    <a:pt x="1244009" y="191386"/>
                  </a:cubicBezTo>
                  <a:cubicBezTo>
                    <a:pt x="1207940" y="165622"/>
                    <a:pt x="1219714" y="172655"/>
                    <a:pt x="1180214" y="159489"/>
                  </a:cubicBezTo>
                  <a:cubicBezTo>
                    <a:pt x="1131452" y="110729"/>
                    <a:pt x="1193668" y="168460"/>
                    <a:pt x="1116418" y="116959"/>
                  </a:cubicBezTo>
                  <a:cubicBezTo>
                    <a:pt x="1086929" y="97299"/>
                    <a:pt x="1064981" y="64370"/>
                    <a:pt x="1031358" y="53163"/>
                  </a:cubicBezTo>
                  <a:cubicBezTo>
                    <a:pt x="1020725" y="49619"/>
                    <a:pt x="1010237" y="45610"/>
                    <a:pt x="999460" y="42531"/>
                  </a:cubicBezTo>
                  <a:cubicBezTo>
                    <a:pt x="985409" y="38517"/>
                    <a:pt x="970613" y="37029"/>
                    <a:pt x="956930" y="31898"/>
                  </a:cubicBezTo>
                  <a:cubicBezTo>
                    <a:pt x="856313" y="-5834"/>
                    <a:pt x="977742" y="23302"/>
                    <a:pt x="861237" y="0"/>
                  </a:cubicBezTo>
                  <a:cubicBezTo>
                    <a:pt x="779721" y="3544"/>
                    <a:pt x="698041" y="4375"/>
                    <a:pt x="616688" y="10633"/>
                  </a:cubicBezTo>
                  <a:cubicBezTo>
                    <a:pt x="605513" y="11493"/>
                    <a:pt x="595567" y="18186"/>
                    <a:pt x="584790" y="21265"/>
                  </a:cubicBezTo>
                  <a:cubicBezTo>
                    <a:pt x="570739" y="25279"/>
                    <a:pt x="556257" y="27699"/>
                    <a:pt x="542260" y="31898"/>
                  </a:cubicBezTo>
                  <a:cubicBezTo>
                    <a:pt x="520790" y="38339"/>
                    <a:pt x="499730" y="46075"/>
                    <a:pt x="478465" y="53163"/>
                  </a:cubicBezTo>
                  <a:cubicBezTo>
                    <a:pt x="467832" y="56707"/>
                    <a:pt x="455892" y="57579"/>
                    <a:pt x="446567" y="63796"/>
                  </a:cubicBezTo>
                  <a:lnTo>
                    <a:pt x="382772" y="106326"/>
                  </a:lnTo>
                  <a:cubicBezTo>
                    <a:pt x="374124" y="132269"/>
                    <a:pt x="371485" y="149510"/>
                    <a:pt x="350874" y="170121"/>
                  </a:cubicBezTo>
                  <a:cubicBezTo>
                    <a:pt x="341838" y="179157"/>
                    <a:pt x="328955" y="183403"/>
                    <a:pt x="318976" y="191386"/>
                  </a:cubicBezTo>
                  <a:cubicBezTo>
                    <a:pt x="243217" y="251994"/>
                    <a:pt x="363999" y="168460"/>
                    <a:pt x="265814" y="233917"/>
                  </a:cubicBezTo>
                  <a:cubicBezTo>
                    <a:pt x="227031" y="350258"/>
                    <a:pt x="288886" y="174028"/>
                    <a:pt x="233916" y="297712"/>
                  </a:cubicBezTo>
                  <a:cubicBezTo>
                    <a:pt x="224812" y="318195"/>
                    <a:pt x="219739" y="340242"/>
                    <a:pt x="212651" y="361507"/>
                  </a:cubicBezTo>
                  <a:cubicBezTo>
                    <a:pt x="197396" y="407272"/>
                    <a:pt x="204737" y="382527"/>
                    <a:pt x="191386" y="435935"/>
                  </a:cubicBezTo>
                  <a:cubicBezTo>
                    <a:pt x="187842" y="531628"/>
                    <a:pt x="186726" y="627442"/>
                    <a:pt x="180753" y="723014"/>
                  </a:cubicBezTo>
                  <a:cubicBezTo>
                    <a:pt x="179626" y="741051"/>
                    <a:pt x="172869" y="758315"/>
                    <a:pt x="170121" y="776177"/>
                  </a:cubicBezTo>
                  <a:cubicBezTo>
                    <a:pt x="165776" y="804419"/>
                    <a:pt x="163529" y="832951"/>
                    <a:pt x="159488" y="861238"/>
                  </a:cubicBezTo>
                  <a:cubicBezTo>
                    <a:pt x="149069" y="934165"/>
                    <a:pt x="159441" y="909154"/>
                    <a:pt x="127590" y="956931"/>
                  </a:cubicBezTo>
                  <a:cubicBezTo>
                    <a:pt x="124046" y="971108"/>
                    <a:pt x="120972" y="985410"/>
                    <a:pt x="116958" y="999461"/>
                  </a:cubicBezTo>
                  <a:cubicBezTo>
                    <a:pt x="113879" y="1010238"/>
                    <a:pt x="107096" y="1020178"/>
                    <a:pt x="106325" y="1031359"/>
                  </a:cubicBezTo>
                  <a:cubicBezTo>
                    <a:pt x="99980" y="1123357"/>
                    <a:pt x="101630" y="1215780"/>
                    <a:pt x="95693" y="1307805"/>
                  </a:cubicBezTo>
                  <a:cubicBezTo>
                    <a:pt x="94529" y="1325839"/>
                    <a:pt x="87616" y="1343078"/>
                    <a:pt x="85060" y="1360968"/>
                  </a:cubicBezTo>
                  <a:cubicBezTo>
                    <a:pt x="73543" y="1441585"/>
                    <a:pt x="69571" y="1524649"/>
                    <a:pt x="63795" y="1605517"/>
                  </a:cubicBezTo>
                  <a:cubicBezTo>
                    <a:pt x="67339" y="1694122"/>
                    <a:pt x="68327" y="1782866"/>
                    <a:pt x="74428" y="1871331"/>
                  </a:cubicBezTo>
                  <a:cubicBezTo>
                    <a:pt x="82983" y="1995378"/>
                    <a:pt x="128190" y="1783280"/>
                    <a:pt x="74428" y="2052084"/>
                  </a:cubicBezTo>
                  <a:cubicBezTo>
                    <a:pt x="72462" y="2061914"/>
                    <a:pt x="60251" y="2066261"/>
                    <a:pt x="53162" y="2073349"/>
                  </a:cubicBezTo>
                  <a:cubicBezTo>
                    <a:pt x="18405" y="2177626"/>
                    <a:pt x="74755" y="2030328"/>
                    <a:pt x="10632" y="2126512"/>
                  </a:cubicBezTo>
                  <a:cubicBezTo>
                    <a:pt x="2526" y="2138671"/>
                    <a:pt x="3544" y="2154865"/>
                    <a:pt x="0" y="2169042"/>
                  </a:cubicBezTo>
                  <a:cubicBezTo>
                    <a:pt x="3544" y="2193851"/>
                    <a:pt x="-1250" y="2221404"/>
                    <a:pt x="10632" y="2243470"/>
                  </a:cubicBezTo>
                  <a:cubicBezTo>
                    <a:pt x="42009" y="2301741"/>
                    <a:pt x="60933" y="2302766"/>
                    <a:pt x="106325" y="2317898"/>
                  </a:cubicBezTo>
                  <a:cubicBezTo>
                    <a:pt x="127590" y="2314354"/>
                    <a:pt x="153896" y="2321461"/>
                    <a:pt x="170121" y="2307265"/>
                  </a:cubicBezTo>
                  <a:cubicBezTo>
                    <a:pt x="186990" y="2292504"/>
                    <a:pt x="191386" y="2243470"/>
                    <a:pt x="191386" y="2243470"/>
                  </a:cubicBezTo>
                  <a:cubicBezTo>
                    <a:pt x="194930" y="2204484"/>
                    <a:pt x="197920" y="2165444"/>
                    <a:pt x="202018" y="2126512"/>
                  </a:cubicBezTo>
                  <a:cubicBezTo>
                    <a:pt x="205009" y="2098095"/>
                    <a:pt x="212651" y="2041452"/>
                    <a:pt x="212651" y="2041452"/>
                  </a:cubicBezTo>
                </a:path>
              </a:pathLst>
            </a:custGeom>
            <a:solidFill>
              <a:srgbClr val="FF0000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32FC454-145A-4074-B439-D4C3E5DFD505}"/>
              </a:ext>
            </a:extLst>
          </p:cNvPr>
          <p:cNvSpPr txBox="1"/>
          <p:nvPr/>
        </p:nvSpPr>
        <p:spPr>
          <a:xfrm>
            <a:off x="696433" y="5549666"/>
            <a:ext cx="2670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Model-derived region of oscillating columns</a:t>
            </a:r>
            <a:r>
              <a:rPr lang="en-US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006888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00050-61FC-4634-B05B-781C14AEC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Dispersion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5DB48-0BA4-46CE-9C90-277B97567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7543800" cy="2362200"/>
          </a:xfrm>
        </p:spPr>
        <p:txBody>
          <a:bodyPr/>
          <a:lstStyle/>
          <a:p>
            <a:r>
              <a:rPr lang="en-US" sz="2800" dirty="0"/>
              <a:t>Dispersion models calculate the downwind dispersal of ash after it rises into the atmosphere.</a:t>
            </a:r>
          </a:p>
          <a:p>
            <a:r>
              <a:rPr lang="en-US" sz="2800" dirty="0"/>
              <a:t>The do not calculate the dynamics of the rising plume, only downwind dispersal</a:t>
            </a:r>
          </a:p>
        </p:txBody>
      </p:sp>
    </p:spTree>
    <p:extLst>
      <p:ext uri="{BB962C8B-B14F-4D97-AF65-F5344CB8AC3E}">
        <p14:creationId xmlns:p14="http://schemas.microsoft.com/office/powerpoint/2010/main" val="15472962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AAAD4-C88B-4E9F-AEF4-8FA793BF1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9046"/>
            <a:ext cx="8229600" cy="1143000"/>
          </a:xfrm>
        </p:spPr>
        <p:txBody>
          <a:bodyPr/>
          <a:lstStyle/>
          <a:p>
            <a:r>
              <a:rPr lang="en-US" dirty="0"/>
              <a:t>Types of dispersal models</a:t>
            </a:r>
            <a:br>
              <a:rPr lang="en-US" dirty="0"/>
            </a:br>
            <a:r>
              <a:rPr lang="en-US" sz="2000" dirty="0"/>
              <a:t>(that use a 3d wind field*)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FE233-C28E-4D5E-B3E4-07CE70A50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9"/>
            <a:ext cx="4267200" cy="219815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b="1" dirty="0"/>
              <a:t>Eulerian:</a:t>
            </a:r>
            <a:r>
              <a:rPr lang="en-US" sz="2400" dirty="0"/>
              <a:t> Set up a 3-D cell grid and track flux through cell walls</a:t>
            </a: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400" b="1" dirty="0" err="1"/>
              <a:t>Lagrangian</a:t>
            </a:r>
            <a:r>
              <a:rPr lang="en-US" sz="2400" b="1" dirty="0"/>
              <a:t>:</a:t>
            </a:r>
            <a:r>
              <a:rPr lang="en-US" sz="2400" dirty="0"/>
              <a:t> Track individual ash particles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396CC0-ECC5-4DB2-A22D-D4C6590C3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200735"/>
            <a:ext cx="3124200" cy="2415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29B22A-A0EC-4B24-8135-2089078F8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361" y="3826977"/>
            <a:ext cx="3147439" cy="24330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91CA90-C0DF-4E5D-8F11-69E743F3CEE9}"/>
              </a:ext>
            </a:extLst>
          </p:cNvPr>
          <p:cNvSpPr txBox="1"/>
          <p:nvPr/>
        </p:nvSpPr>
        <p:spPr>
          <a:xfrm>
            <a:off x="6873481" y="2878594"/>
            <a:ext cx="1813317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Ash3d: Eulerian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55B4B9-3E63-4A36-B566-4350BF71A7E9}"/>
              </a:ext>
            </a:extLst>
          </p:cNvPr>
          <p:cNvSpPr txBox="1"/>
          <p:nvPr/>
        </p:nvSpPr>
        <p:spPr>
          <a:xfrm>
            <a:off x="6873482" y="5472599"/>
            <a:ext cx="187327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Puff: </a:t>
            </a:r>
            <a:r>
              <a:rPr lang="en-US" dirty="0" err="1">
                <a:solidFill>
                  <a:srgbClr val="FF0000"/>
                </a:solidFill>
              </a:rPr>
              <a:t>Lagrangian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37C788-8EA2-4C14-9812-F94DB768AD46}"/>
              </a:ext>
            </a:extLst>
          </p:cNvPr>
          <p:cNvSpPr txBox="1"/>
          <p:nvPr/>
        </p:nvSpPr>
        <p:spPr>
          <a:xfrm>
            <a:off x="427074" y="3717842"/>
            <a:ext cx="4771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Eulerian examples: </a:t>
            </a:r>
            <a:r>
              <a:rPr lang="en-US" dirty="0"/>
              <a:t> Fall3d, Ash3d</a:t>
            </a:r>
          </a:p>
          <a:p>
            <a:r>
              <a:rPr lang="en-US" b="1" dirty="0" err="1"/>
              <a:t>Lagrangian</a:t>
            </a:r>
            <a:r>
              <a:rPr lang="en-US" b="1" dirty="0"/>
              <a:t> examples:</a:t>
            </a:r>
            <a:r>
              <a:rPr lang="en-US" dirty="0"/>
              <a:t>  </a:t>
            </a:r>
            <a:r>
              <a:rPr lang="en-US" dirty="0" err="1"/>
              <a:t>Hysplit</a:t>
            </a:r>
            <a:r>
              <a:rPr lang="en-US" dirty="0"/>
              <a:t>, NAME, Puff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AE6240-E10E-4825-B2D7-E21B05870770}"/>
              </a:ext>
            </a:extLst>
          </p:cNvPr>
          <p:cNvSpPr txBox="1"/>
          <p:nvPr/>
        </p:nvSpPr>
        <p:spPr>
          <a:xfrm>
            <a:off x="304800" y="5890665"/>
            <a:ext cx="449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*There are also semi-analytical models such as Tephra2 that use a 1-D wind sounding.  These are useful for deposits but not ash clouds</a:t>
            </a:r>
          </a:p>
        </p:txBody>
      </p:sp>
    </p:spTree>
    <p:extLst>
      <p:ext uri="{BB962C8B-B14F-4D97-AF65-F5344CB8AC3E}">
        <p14:creationId xmlns:p14="http://schemas.microsoft.com/office/powerpoint/2010/main" val="25776885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8F0805-741B-4DD7-9742-049BEE3A5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78" y="0"/>
            <a:ext cx="6504769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5C548F-39B6-4393-99CF-9CD982734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6400"/>
            <a:ext cx="6019800" cy="63976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One example: Ash3d</a:t>
            </a:r>
          </a:p>
        </p:txBody>
      </p:sp>
    </p:spTree>
    <p:extLst>
      <p:ext uri="{BB962C8B-B14F-4D97-AF65-F5344CB8AC3E}">
        <p14:creationId xmlns:p14="http://schemas.microsoft.com/office/powerpoint/2010/main" val="612416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349"/>
            <a:ext cx="9144000" cy="5655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652" y="675654"/>
            <a:ext cx="4038600" cy="1143000"/>
          </a:xfrm>
        </p:spPr>
        <p:txBody>
          <a:bodyPr/>
          <a:lstStyle/>
          <a:p>
            <a:r>
              <a:rPr lang="en-US" sz="3200" dirty="0"/>
              <a:t>Standard initiation</a:t>
            </a:r>
            <a:br>
              <a:rPr lang="en-US" sz="3200" dirty="0"/>
            </a:br>
            <a:r>
              <a:rPr lang="en-US" sz="3200" dirty="0"/>
              <a:t>(for Eulerian models)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2484" y="876301"/>
            <a:ext cx="3124200" cy="106680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/>
              <a:t>Places ash within a column of source nodes,</a:t>
            </a:r>
          </a:p>
          <a:p>
            <a:pPr marL="0" indent="0">
              <a:buNone/>
            </a:pPr>
            <a:r>
              <a:rPr lang="en-US" sz="1200" dirty="0"/>
              <a:t>It distributes the mass with height using the formula shown here, from a paper by Takeo Suzuki</a:t>
            </a:r>
            <a:r>
              <a:rPr lang="en-US" sz="1200" baseline="30000" dirty="0"/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9000" y="63246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30000" dirty="0"/>
              <a:t>1</a:t>
            </a:r>
            <a:r>
              <a:rPr lang="en-US" sz="900" dirty="0"/>
              <a:t>Suzuki, T. (1983), A Theoretical model for dispersion of tephra, in Arc Volcanism: Physics and Tectonics, edited by D. </a:t>
            </a:r>
            <a:r>
              <a:rPr lang="en-US" sz="900" dirty="0" err="1"/>
              <a:t>Shimozuru</a:t>
            </a:r>
            <a:r>
              <a:rPr lang="en-US" sz="900" dirty="0"/>
              <a:t> and I. Yokoyama, pp. 95-113, Terra Scientific Publishing Company, Tokyo.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953000" y="2362201"/>
            <a:ext cx="1066800" cy="810398"/>
            <a:chOff x="4953000" y="2362201"/>
            <a:chExt cx="1066800" cy="81039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2362201"/>
              <a:ext cx="1066800" cy="762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410200" y="2895600"/>
              <a:ext cx="5116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Mass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4774600" y="2616800"/>
              <a:ext cx="633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Height</a:t>
              </a:r>
            </a:p>
          </p:txBody>
        </p:sp>
      </p:grpSp>
      <p:cxnSp>
        <p:nvCxnSpPr>
          <p:cNvPr id="14" name="Straight Arrow Connector 13"/>
          <p:cNvCxnSpPr>
            <a:cxnSpLocks/>
          </p:cNvCxnSpPr>
          <p:nvPr/>
        </p:nvCxnSpPr>
        <p:spPr>
          <a:xfrm flipH="1">
            <a:off x="4343400" y="1009591"/>
            <a:ext cx="1578479" cy="12002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  <a:stCxn id="3" idx="1"/>
          </p:cNvCxnSpPr>
          <p:nvPr/>
        </p:nvCxnSpPr>
        <p:spPr>
          <a:xfrm flipH="1">
            <a:off x="5334000" y="1409701"/>
            <a:ext cx="528484" cy="87629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114800"/>
            <a:ext cx="3463290" cy="6858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TextBox 19"/>
          <p:cNvSpPr txBox="1"/>
          <p:nvPr/>
        </p:nvSpPr>
        <p:spPr>
          <a:xfrm>
            <a:off x="228600" y="5029200"/>
            <a:ext cx="24384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00050" indent="-400050"/>
            <a:r>
              <a:rPr lang="en-US" sz="1200" i="1" dirty="0" err="1"/>
              <a:t>Q</a:t>
            </a:r>
            <a:r>
              <a:rPr lang="en-US" sz="1200" i="1" baseline="-25000" dirty="0" err="1"/>
              <a:t>m</a:t>
            </a:r>
            <a:r>
              <a:rPr lang="en-US" sz="1200" dirty="0"/>
              <a:t>=mass erupted in a time step</a:t>
            </a:r>
          </a:p>
          <a:p>
            <a:pPr marL="400050" indent="-400050"/>
            <a:r>
              <a:rPr lang="en-US" sz="1200" i="1" dirty="0"/>
              <a:t>z</a:t>
            </a:r>
            <a:r>
              <a:rPr lang="en-US" sz="1200" dirty="0"/>
              <a:t>=elevation</a:t>
            </a:r>
          </a:p>
          <a:p>
            <a:pPr marL="400050" indent="-400050"/>
            <a:r>
              <a:rPr lang="en-US" sz="1200" i="1" dirty="0"/>
              <a:t>H</a:t>
            </a:r>
            <a:r>
              <a:rPr lang="en-US" sz="1200" dirty="0"/>
              <a:t>=plume height</a:t>
            </a:r>
          </a:p>
          <a:p>
            <a:pPr marL="400050" indent="-400050"/>
            <a:r>
              <a:rPr lang="en-US" sz="1200" i="1" dirty="0"/>
              <a:t>k</a:t>
            </a:r>
            <a:r>
              <a:rPr lang="en-US" sz="1200" dirty="0"/>
              <a:t>=adjustable constant (we use k=4)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95800" y="4114800"/>
            <a:ext cx="20574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Mass distribution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3810000" y="4419600"/>
            <a:ext cx="685800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2" idx="0"/>
          </p:cNvCxnSpPr>
          <p:nvPr/>
        </p:nvCxnSpPr>
        <p:spPr>
          <a:xfrm flipH="1" flipV="1">
            <a:off x="5410200" y="3124200"/>
            <a:ext cx="114300" cy="9906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96000"/>
            <a:ext cx="1600200" cy="65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0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7" grpId="0"/>
      <p:bldP spid="20" grpId="0" animBg="1"/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349"/>
            <a:ext cx="9144000" cy="5655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57600"/>
            <a:ext cx="4191000" cy="137160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dirty="0"/>
              <a:t>At each time step, Ash3d calculates the flux through cell walls as ash</a:t>
            </a:r>
          </a:p>
          <a:p>
            <a:r>
              <a:rPr lang="en-US" sz="1800" dirty="0"/>
              <a:t>is advected downwind</a:t>
            </a:r>
          </a:p>
          <a:p>
            <a:r>
              <a:rPr lang="en-US" sz="1800" dirty="0"/>
              <a:t>falls at its settling velocity</a:t>
            </a:r>
          </a:p>
          <a:p>
            <a:r>
              <a:rPr lang="en-US" sz="1800" dirty="0"/>
              <a:t>And spreads by turbulent diffusion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038600" y="2667000"/>
            <a:ext cx="457200" cy="2286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800600" y="2514600"/>
            <a:ext cx="838200" cy="762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400"/>
            <a:ext cx="2819400" cy="939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838200" y="762000"/>
            <a:ext cx="12192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Advection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914400" y="1219200"/>
            <a:ext cx="1143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715000" y="2286000"/>
            <a:ext cx="30480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u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43400" y="2362200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v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648200" y="1905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vectors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5638800" y="2514600"/>
            <a:ext cx="0" cy="381000"/>
          </a:xfrm>
          <a:prstGeom prst="straightConnector1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495800" y="2895600"/>
            <a:ext cx="0" cy="381000"/>
          </a:xfrm>
          <a:prstGeom prst="straightConnector1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343400" y="3276600"/>
            <a:ext cx="381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u</a:t>
            </a:r>
            <a:r>
              <a:rPr lang="en-US" i="1" baseline="-25000" dirty="0"/>
              <a:t>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52400" y="6324600"/>
            <a:ext cx="457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q</a:t>
            </a:r>
            <a:r>
              <a:rPr lang="en-US" sz="1100" dirty="0"/>
              <a:t>=concentration, </a:t>
            </a:r>
            <a:r>
              <a:rPr lang="en-US" sz="1100" i="1" dirty="0"/>
              <a:t>S</a:t>
            </a:r>
            <a:r>
              <a:rPr lang="en-US" sz="1100" dirty="0"/>
              <a:t>=mass added to source nodes per unit time, </a:t>
            </a:r>
          </a:p>
          <a:p>
            <a:r>
              <a:rPr lang="en-US" sz="1100" dirty="0"/>
              <a:t>u, v, </a:t>
            </a:r>
            <a:r>
              <a:rPr lang="en-US" sz="1100" i="1" dirty="0"/>
              <a:t>w</a:t>
            </a:r>
            <a:r>
              <a:rPr lang="en-US" sz="1100" dirty="0"/>
              <a:t>=wind speed components, </a:t>
            </a:r>
            <a:r>
              <a:rPr lang="en-US" sz="1100" i="1" dirty="0"/>
              <a:t>u</a:t>
            </a:r>
            <a:r>
              <a:rPr lang="en-US" sz="1100" i="1" baseline="-25000" dirty="0"/>
              <a:t>s</a:t>
            </a:r>
            <a:r>
              <a:rPr lang="en-US" sz="1100" dirty="0"/>
              <a:t>=fall velocity,  </a:t>
            </a:r>
            <a:r>
              <a:rPr lang="en-US" sz="1100" i="1" dirty="0" err="1"/>
              <a:t>K</a:t>
            </a:r>
            <a:r>
              <a:rPr lang="en-US" sz="1100" i="1" baseline="-25000" dirty="0" err="1"/>
              <a:t>x</a:t>
            </a:r>
            <a:r>
              <a:rPr lang="en-US" sz="1100" dirty="0"/>
              <a:t>, </a:t>
            </a:r>
            <a:r>
              <a:rPr lang="en-US" sz="1100" i="1" dirty="0" err="1"/>
              <a:t>K</a:t>
            </a:r>
            <a:r>
              <a:rPr lang="en-US" sz="1100" i="1" baseline="-25000" dirty="0" err="1"/>
              <a:t>y</a:t>
            </a:r>
            <a:r>
              <a:rPr lang="en-US" sz="1100" dirty="0"/>
              <a:t>, </a:t>
            </a:r>
            <a:r>
              <a:rPr lang="en-US" sz="1100" i="1" dirty="0" err="1"/>
              <a:t>K</a:t>
            </a:r>
            <a:r>
              <a:rPr lang="en-US" sz="1100" i="1" baseline="-25000" dirty="0" err="1"/>
              <a:t>z</a:t>
            </a:r>
            <a:r>
              <a:rPr lang="en-US" sz="1100" dirty="0"/>
              <a:t>=diffusivity in </a:t>
            </a:r>
            <a:r>
              <a:rPr lang="en-US" sz="1100" i="1" dirty="0"/>
              <a:t>x</a:t>
            </a:r>
            <a:r>
              <a:rPr lang="en-US" sz="1100" dirty="0"/>
              <a:t>, </a:t>
            </a:r>
            <a:r>
              <a:rPr lang="en-US" sz="1100" i="1" dirty="0"/>
              <a:t>y</a:t>
            </a:r>
            <a:r>
              <a:rPr lang="en-US" sz="1100" dirty="0"/>
              <a:t>, </a:t>
            </a:r>
            <a:r>
              <a:rPr lang="en-US" sz="1100" i="1" dirty="0"/>
              <a:t>z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410200" y="2895600"/>
            <a:ext cx="381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u</a:t>
            </a:r>
            <a:r>
              <a:rPr lang="en-US" i="1" baseline="-25000" dirty="0"/>
              <a:t>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2209800" y="1219200"/>
            <a:ext cx="838200" cy="0"/>
          </a:xfrm>
          <a:prstGeom prst="line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362200" y="762000"/>
            <a:ext cx="5334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Fall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457200" y="2286000"/>
            <a:ext cx="24384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066800" y="2362200"/>
            <a:ext cx="12192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Diffusion</a:t>
            </a:r>
            <a:r>
              <a:rPr lang="en-US" baseline="30000" dirty="0"/>
              <a:t>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029200" y="64008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/>
              <a:t>1</a:t>
            </a:r>
            <a:r>
              <a:rPr lang="en-US" sz="1000" dirty="0"/>
              <a:t>Diffusivities are set to zero in runs on the web interface because diffusion is found to play a secondary role in ash transport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105400" y="3581400"/>
            <a:ext cx="3657600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You can find more information in:</a:t>
            </a:r>
          </a:p>
          <a:p>
            <a:pPr marL="230188" indent="-230188"/>
            <a:r>
              <a:rPr lang="en-US" sz="1050" dirty="0"/>
              <a:t>Mastin LG, Randall M, J., Schwaiger H, Denlinger R (2013) User's Guide and Reference to Ash3d: A Three-Dimensional Model for Atmospheric Tephra Transport and Deposition. In:  U.S. Geological Survey Open-File Report 2013-1122. p 48</a:t>
            </a:r>
          </a:p>
          <a:p>
            <a:pPr marL="230188" indent="-230188"/>
            <a:r>
              <a:rPr lang="en-US" sz="1050" dirty="0"/>
              <a:t>Schwaiger H, Denlinger R, Mastin LG (2012) Ash3d: a finite-volume, conservative numerical model for ash transport and tephra deposition. J. </a:t>
            </a:r>
            <a:r>
              <a:rPr lang="en-US" sz="1050" dirty="0" err="1"/>
              <a:t>Geophys</a:t>
            </a:r>
            <a:r>
              <a:rPr lang="en-US" sz="1050" dirty="0"/>
              <a:t>. Res. 117(B04204):doi:10.1029/2011JB008968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562600"/>
            <a:ext cx="1600200" cy="65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5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28" grpId="0" animBg="1"/>
      <p:bldP spid="40" grpId="0" animBg="1"/>
      <p:bldP spid="42" grpId="0" animBg="1"/>
      <p:bldP spid="45" grpId="0" animBg="1"/>
      <p:bldP spid="48" grpId="0" animBg="1"/>
      <p:bldP spid="49" grpId="0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525"/>
            <a:ext cx="9159874" cy="684847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" y="304800"/>
            <a:ext cx="4495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 small (VEI 2) eruption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1371600"/>
            <a:ext cx="3124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Etna volcano, Italy, 2001</a:t>
            </a:r>
          </a:p>
          <a:p>
            <a:r>
              <a:rPr lang="en-US" dirty="0"/>
              <a:t>3 km plume height</a:t>
            </a:r>
          </a:p>
          <a:p>
            <a:r>
              <a:rPr lang="en-US" dirty="0"/>
              <a:t>Lasted 5 days</a:t>
            </a:r>
          </a:p>
          <a:p>
            <a:r>
              <a:rPr lang="en-US" dirty="0"/>
              <a:t>Erupted 90,000 m</a:t>
            </a:r>
            <a:r>
              <a:rPr lang="en-US" baseline="30000" dirty="0"/>
              <a:t>3</a:t>
            </a:r>
            <a:r>
              <a:rPr lang="en-US" dirty="0"/>
              <a:t> (0.00009 km</a:t>
            </a:r>
            <a:r>
              <a:rPr lang="en-US" baseline="30000" dirty="0"/>
              <a:t>3</a:t>
            </a:r>
            <a:r>
              <a:rPr lang="en-US" dirty="0"/>
              <a:t>) magma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971800"/>
            <a:ext cx="2971800" cy="3408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77000" y="2667000"/>
            <a:ext cx="16764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Tephra deposit</a:t>
            </a:r>
            <a:r>
              <a:rPr lang="en-US" baseline="30000" dirty="0"/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1200" y="6400800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>
                <a:solidFill>
                  <a:schemeClr val="bg1"/>
                </a:solidFill>
              </a:rPr>
              <a:t>1</a:t>
            </a:r>
            <a:r>
              <a:rPr lang="en-US" sz="1400" dirty="0">
                <a:solidFill>
                  <a:schemeClr val="bg1"/>
                </a:solidFill>
              </a:rPr>
              <a:t>Scollo et al., 2007, JVGR, 160:147-164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990600" y="3048000"/>
            <a:ext cx="1447800" cy="1143000"/>
            <a:chOff x="533400" y="5257800"/>
            <a:chExt cx="1447800" cy="1143000"/>
          </a:xfrm>
        </p:grpSpPr>
        <p:sp>
          <p:nvSpPr>
            <p:cNvPr id="9" name="Rectangle 8"/>
            <p:cNvSpPr/>
            <p:nvPr/>
          </p:nvSpPr>
          <p:spPr>
            <a:xfrm>
              <a:off x="533400" y="5257800"/>
              <a:ext cx="1447800" cy="1143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5410200"/>
              <a:ext cx="1015500" cy="800100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2667001" y="3048000"/>
            <a:ext cx="152399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sphere 60 m in diameter</a:t>
            </a:r>
          </a:p>
        </p:txBody>
      </p:sp>
      <p:cxnSp>
        <p:nvCxnSpPr>
          <p:cNvPr id="13" name="Straight Arrow Connector 12"/>
          <p:cNvCxnSpPr>
            <a:stCxn id="10" idx="1"/>
          </p:cNvCxnSpPr>
          <p:nvPr/>
        </p:nvCxnSpPr>
        <p:spPr>
          <a:xfrm flipH="1" flipV="1">
            <a:off x="1447800" y="3276600"/>
            <a:ext cx="1219201" cy="9456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23" y="4857550"/>
            <a:ext cx="1828800" cy="17988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26687" y="5977838"/>
            <a:ext cx="1760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Etna</a:t>
            </a:r>
          </a:p>
        </p:txBody>
      </p:sp>
      <p:cxnSp>
        <p:nvCxnSpPr>
          <p:cNvPr id="15" name="Straight Arrow Connector 14"/>
          <p:cNvCxnSpPr>
            <a:stCxn id="12" idx="1"/>
          </p:cNvCxnSpPr>
          <p:nvPr/>
        </p:nvCxnSpPr>
        <p:spPr>
          <a:xfrm flipH="1">
            <a:off x="2234700" y="6162504"/>
            <a:ext cx="591987" cy="2173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7913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3551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15000" cy="63976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Source of wind fields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48400" y="38100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2.5° </a:t>
            </a:r>
            <a:r>
              <a:rPr lang="en-US" sz="1400" dirty="0" err="1">
                <a:solidFill>
                  <a:schemeClr val="bg1"/>
                </a:solidFill>
              </a:rPr>
              <a:t>lat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lon</a:t>
            </a:r>
            <a:r>
              <a:rPr lang="en-US" sz="1400" dirty="0">
                <a:solidFill>
                  <a:schemeClr val="bg1"/>
                </a:solidFill>
              </a:rPr>
              <a:t> grid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553200" y="685800"/>
            <a:ext cx="304800" cy="6096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4800" y="5638800"/>
            <a:ext cx="548640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aseline="30000" dirty="0">
                <a:hlinkClick r:id="rId4"/>
              </a:rPr>
              <a:t>1</a:t>
            </a:r>
            <a:r>
              <a:rPr lang="en-US" sz="1100" dirty="0">
                <a:hlinkClick r:id="rId4"/>
              </a:rPr>
              <a:t> http://www.esrl.noaa.gov/psd/data/gridded/data.nmc.reanalysis.html</a:t>
            </a:r>
          </a:p>
          <a:p>
            <a:r>
              <a:rPr lang="en-US" sz="1100" baseline="30000" dirty="0">
                <a:hlinkClick r:id="rId4"/>
              </a:rPr>
              <a:t>2</a:t>
            </a:r>
            <a:r>
              <a:rPr lang="en-US" sz="1100" dirty="0">
                <a:hlinkClick r:id="rId4"/>
              </a:rPr>
              <a:t>http://thredds.ucar.edu/thredds/catalog/grib/NCEP/GFS/Global_0p5deg/catalog.html</a:t>
            </a:r>
            <a:r>
              <a:rPr lang="en-US" sz="1100" dirty="0"/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96000"/>
            <a:ext cx="1600200" cy="6560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143000"/>
            <a:ext cx="5791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Dispersion models use wind fields provided numerical weather prediction models, such 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NOAAs Global Forecast System (GFS)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Europe’s ECMWF model</a:t>
            </a:r>
          </a:p>
        </p:txBody>
      </p:sp>
    </p:spTree>
    <p:extLst>
      <p:ext uri="{BB962C8B-B14F-4D97-AF65-F5344CB8AC3E}">
        <p14:creationId xmlns:p14="http://schemas.microsoft.com/office/powerpoint/2010/main" val="135997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uiExpand="1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486A4E0-0BA1-4C1B-82F6-0066AAAB2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422" y="1943847"/>
            <a:ext cx="3452037" cy="19766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2D6CC4-F7A8-4501-BD05-C6C85477F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310"/>
            <a:ext cx="8229600" cy="839121"/>
          </a:xfrm>
          <a:noFill/>
        </p:spPr>
        <p:txBody>
          <a:bodyPr/>
          <a:lstStyle/>
          <a:p>
            <a:r>
              <a:rPr lang="en-US" sz="3600" dirty="0"/>
              <a:t>Dispersion models are used to forecast ash and avoid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F77DB-4CFD-4D46-9B49-8BAF95761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490" y="1132568"/>
            <a:ext cx="8229600" cy="755954"/>
          </a:xfrm>
          <a:noFill/>
        </p:spPr>
        <p:txBody>
          <a:bodyPr/>
          <a:lstStyle/>
          <a:p>
            <a:r>
              <a:rPr lang="en-US" sz="2000" dirty="0"/>
              <a:t>Volcanic Ash Advisory Centers (VAACs) and volcano observatories use models during eruptions</a:t>
            </a:r>
            <a:endParaRPr lang="en-US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9517D8-B97B-49E4-964E-5FF30FB82F59}"/>
              </a:ext>
            </a:extLst>
          </p:cNvPr>
          <p:cNvSpPr txBox="1"/>
          <p:nvPr/>
        </p:nvSpPr>
        <p:spPr>
          <a:xfrm>
            <a:off x="5641422" y="3450265"/>
            <a:ext cx="3452037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World’s nine VAAC regions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C2C70BE-80AC-4020-BA0F-5146648C5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43847"/>
            <a:ext cx="3532612" cy="19870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A2BA967-9017-4FAD-879F-0ACFA1C712AE}"/>
              </a:ext>
            </a:extLst>
          </p:cNvPr>
          <p:cNvSpPr txBox="1"/>
          <p:nvPr/>
        </p:nvSpPr>
        <p:spPr>
          <a:xfrm>
            <a:off x="1962158" y="3557693"/>
            <a:ext cx="2531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Washington VAAC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794A5E5-B46C-4DF1-A8BE-3E62C527A8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92"/>
          <a:stretch/>
        </p:blipFill>
        <p:spPr>
          <a:xfrm>
            <a:off x="457200" y="4142366"/>
            <a:ext cx="4645510" cy="23346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1297502-E063-4140-BD3F-58C4468BBE3F}"/>
              </a:ext>
            </a:extLst>
          </p:cNvPr>
          <p:cNvSpPr txBox="1"/>
          <p:nvPr/>
        </p:nvSpPr>
        <p:spPr>
          <a:xfrm>
            <a:off x="846405" y="4191000"/>
            <a:ext cx="364715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U.S. volcanoes currently at unrest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FBE40F6-3A46-4E02-8C8C-10493F1F7F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405" y="4121184"/>
            <a:ext cx="3378333" cy="261150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99FE6CC-83AE-4A03-BF48-DEF7234253CD}"/>
              </a:ext>
            </a:extLst>
          </p:cNvPr>
          <p:cNvSpPr txBox="1"/>
          <p:nvPr/>
        </p:nvSpPr>
        <p:spPr>
          <a:xfrm>
            <a:off x="5181600" y="6250480"/>
            <a:ext cx="413036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Today’s forecast for Cleveland volcano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00320DD-3289-4CCE-A90E-3BB2516226D6}"/>
              </a:ext>
            </a:extLst>
          </p:cNvPr>
          <p:cNvCxnSpPr>
            <a:stCxn id="21" idx="1"/>
          </p:cNvCxnSpPr>
          <p:nvPr/>
        </p:nvCxnSpPr>
        <p:spPr>
          <a:xfrm flipH="1">
            <a:off x="3227857" y="5426937"/>
            <a:ext cx="2300548" cy="36426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CD98107-BB4F-4C04-BFBB-38CD8D30CC90}"/>
              </a:ext>
            </a:extLst>
          </p:cNvPr>
          <p:cNvSpPr txBox="1"/>
          <p:nvPr/>
        </p:nvSpPr>
        <p:spPr>
          <a:xfrm>
            <a:off x="2687187" y="6053146"/>
            <a:ext cx="1757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volcanoes.usgs.gov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9E94C0E-D4D3-4828-BB55-1C43565EF0BE}"/>
              </a:ext>
            </a:extLst>
          </p:cNvPr>
          <p:cNvCxnSpPr/>
          <p:nvPr/>
        </p:nvCxnSpPr>
        <p:spPr>
          <a:xfrm>
            <a:off x="2779955" y="4648200"/>
            <a:ext cx="191845" cy="1066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085B523-51A6-4792-A5F2-A3E0AFE6C9DB}"/>
              </a:ext>
            </a:extLst>
          </p:cNvPr>
          <p:cNvCxnSpPr>
            <a:cxnSpLocks/>
          </p:cNvCxnSpPr>
          <p:nvPr/>
        </p:nvCxnSpPr>
        <p:spPr>
          <a:xfrm>
            <a:off x="2556004" y="4648200"/>
            <a:ext cx="131183" cy="1143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irborne Ash Image">
            <a:extLst>
              <a:ext uri="{FF2B5EF4-FFF2-40B4-BE49-F238E27FC236}">
                <a16:creationId xmlns:a16="http://schemas.microsoft.com/office/drawing/2014/main" id="{FE0D3443-D8F6-40DF-ACC1-774536C093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" y="2533650"/>
            <a:ext cx="270765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0CDAAD9-16CA-4239-B161-994BEE434520}"/>
              </a:ext>
            </a:extLst>
          </p:cNvPr>
          <p:cNvCxnSpPr/>
          <p:nvPr/>
        </p:nvCxnSpPr>
        <p:spPr>
          <a:xfrm flipV="1">
            <a:off x="1098305" y="4375666"/>
            <a:ext cx="35418" cy="18748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EE6C1EC-8DCF-4977-B7CF-0E54D33F82C5}"/>
              </a:ext>
            </a:extLst>
          </p:cNvPr>
          <p:cNvSpPr txBox="1"/>
          <p:nvPr/>
        </p:nvSpPr>
        <p:spPr>
          <a:xfrm>
            <a:off x="469490" y="3962400"/>
            <a:ext cx="2086514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Yesterday’s eruption!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40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6860C11-E590-4402-9372-9137EAA07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9380"/>
            <a:ext cx="3403817" cy="2794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9D077F-4CB9-46D8-B1DD-504DC6601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702" y="274638"/>
            <a:ext cx="4447098" cy="1372618"/>
          </a:xfrm>
        </p:spPr>
        <p:txBody>
          <a:bodyPr/>
          <a:lstStyle/>
          <a:p>
            <a:r>
              <a:rPr lang="en-US" sz="3600" dirty="0"/>
              <a:t>And it’s used during eruptions</a:t>
            </a:r>
            <a:br>
              <a:rPr lang="en-US" sz="3600" dirty="0"/>
            </a:br>
            <a:r>
              <a:rPr lang="en-US" sz="2000" dirty="0"/>
              <a:t>Yesterday’s eruption at </a:t>
            </a:r>
            <a:r>
              <a:rPr lang="en-US" sz="2000" dirty="0" err="1"/>
              <a:t>Raikoke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335B78-CC23-4653-9ADB-2AC5DCE49DA1}"/>
              </a:ext>
            </a:extLst>
          </p:cNvPr>
          <p:cNvSpPr txBox="1"/>
          <p:nvPr/>
        </p:nvSpPr>
        <p:spPr>
          <a:xfrm>
            <a:off x="154399" y="4248281"/>
            <a:ext cx="4800600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/>
            <a:r>
              <a:rPr lang="en-US" sz="1400" b="1" dirty="0"/>
              <a:t>Some of the internal chatter</a:t>
            </a:r>
          </a:p>
          <a:p>
            <a:pPr marL="461963" indent="-461963"/>
            <a:r>
              <a:rPr lang="en-US" sz="1400" b="1" dirty="0"/>
              <a:t>3:03 PM: “</a:t>
            </a:r>
            <a:r>
              <a:rPr lang="en-US" sz="1400" dirty="0"/>
              <a:t>FYI, Real eruption. Up to FL340 according to the Tokyo VAAC.”</a:t>
            </a:r>
            <a:endParaRPr lang="en-US" sz="1400" b="1" dirty="0"/>
          </a:p>
          <a:p>
            <a:pPr marL="461963" indent="-461963"/>
            <a:r>
              <a:rPr lang="en-US" sz="1400" b="1" dirty="0"/>
              <a:t>7:16 PM:</a:t>
            </a:r>
            <a:r>
              <a:rPr lang="en-US" sz="1400" dirty="0"/>
              <a:t> I agree that it looks to be ramping up.  The last explosion (7th?) looks bigger than the first six.</a:t>
            </a:r>
          </a:p>
          <a:p>
            <a:pPr marL="461963" indent="-461963"/>
            <a:r>
              <a:rPr lang="en-US" sz="1400" b="1" dirty="0"/>
              <a:t>7:23 PM: </a:t>
            </a:r>
            <a:r>
              <a:rPr lang="en-US" sz="1400" dirty="0"/>
              <a:t>“. . . numerous air traffic diversions  . . .. This may be the most significant eruption to impact aviation in the North Pacific region </a:t>
            </a:r>
            <a:r>
              <a:rPr lang="en-US" sz="1400" dirty="0" err="1"/>
              <a:t>Sarychev</a:t>
            </a:r>
            <a:r>
              <a:rPr lang="en-US" sz="1400" dirty="0"/>
              <a:t> Peak in 2009.” </a:t>
            </a:r>
          </a:p>
          <a:p>
            <a:pPr marL="461963" indent="-461963"/>
            <a:r>
              <a:rPr lang="en-US" sz="1400" b="1" dirty="0"/>
              <a:t>7:30 PM:</a:t>
            </a:r>
            <a:r>
              <a:rPr lang="en-US" sz="1400" dirty="0"/>
              <a:t> “Ash3D has been very helpful to us today!” </a:t>
            </a:r>
            <a:r>
              <a:rPr lang="en-US" sz="1100" dirty="0"/>
              <a:t>--Jeff </a:t>
            </a:r>
            <a:r>
              <a:rPr lang="en-US" sz="1100" dirty="0" err="1"/>
              <a:t>Osiensky</a:t>
            </a:r>
            <a:r>
              <a:rPr lang="en-US" sz="1100" dirty="0"/>
              <a:t>, Anchorage VAAC manager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438279-100D-4DED-A2E6-CD5AEF082D77}"/>
              </a:ext>
            </a:extLst>
          </p:cNvPr>
          <p:cNvSpPr txBox="1"/>
          <p:nvPr/>
        </p:nvSpPr>
        <p:spPr>
          <a:xfrm>
            <a:off x="2362200" y="1647256"/>
            <a:ext cx="187750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Volcat</a:t>
            </a:r>
            <a:r>
              <a:rPr lang="en-US" dirty="0"/>
              <a:t> automatic</a:t>
            </a:r>
          </a:p>
          <a:p>
            <a:r>
              <a:rPr lang="en-US" dirty="0"/>
              <a:t>Pick of cloud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6179862-A3BA-491C-8EE0-3A67BEA7A74F}"/>
              </a:ext>
            </a:extLst>
          </p:cNvPr>
          <p:cNvCxnSpPr>
            <a:cxnSpLocks/>
          </p:cNvCxnSpPr>
          <p:nvPr/>
        </p:nvCxnSpPr>
        <p:spPr>
          <a:xfrm flipH="1">
            <a:off x="2895600" y="2293587"/>
            <a:ext cx="228600" cy="3734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22E8833-2779-4381-92B6-294DA5DDE8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52" b="40618"/>
          <a:stretch/>
        </p:blipFill>
        <p:spPr>
          <a:xfrm>
            <a:off x="1182632" y="89259"/>
            <a:ext cx="2641815" cy="1332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8E919F-CD9B-4314-8D7F-EDFD6EDAE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97604"/>
            <a:ext cx="1676400" cy="19790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C8B7162-02DA-4DD3-98C2-B112212BEF37}"/>
              </a:ext>
            </a:extLst>
          </p:cNvPr>
          <p:cNvSpPr txBox="1"/>
          <p:nvPr/>
        </p:nvSpPr>
        <p:spPr>
          <a:xfrm>
            <a:off x="1482141" y="220911"/>
            <a:ext cx="174919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Lightning alerts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EEC93D-B75B-49C7-830D-4AA97BBA4F70}"/>
              </a:ext>
            </a:extLst>
          </p:cNvPr>
          <p:cNvSpPr txBox="1"/>
          <p:nvPr/>
        </p:nvSpPr>
        <p:spPr>
          <a:xfrm>
            <a:off x="152400" y="424773"/>
            <a:ext cx="10695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Advisory</a:t>
            </a:r>
          </a:p>
        </p:txBody>
      </p:sp>
      <p:pic>
        <p:nvPicPr>
          <p:cNvPr id="2050" name="Picture 2" descr="Airborne Ash Image">
            <a:extLst>
              <a:ext uri="{FF2B5EF4-FFF2-40B4-BE49-F238E27FC236}">
                <a16:creationId xmlns:a16="http://schemas.microsoft.com/office/drawing/2014/main" id="{4D5AC57C-1813-45A2-9060-4B2CA10EFE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343" y="1970421"/>
            <a:ext cx="3403816" cy="276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C82AE83-60B0-4BCC-8BEE-D06AFBBAD1F6}"/>
              </a:ext>
            </a:extLst>
          </p:cNvPr>
          <p:cNvSpPr txBox="1"/>
          <p:nvPr/>
        </p:nvSpPr>
        <p:spPr>
          <a:xfrm>
            <a:off x="6296982" y="1929524"/>
            <a:ext cx="20814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Ash3d model run</a:t>
            </a:r>
          </a:p>
        </p:txBody>
      </p:sp>
      <p:pic>
        <p:nvPicPr>
          <p:cNvPr id="2052" name="Picture 4" descr="https://www.weather.gov/images/aawu/fcstgraphics/AAWUprod_VASIGMET_JULIET_1.png">
            <a:extLst>
              <a:ext uri="{FF2B5EF4-FFF2-40B4-BE49-F238E27FC236}">
                <a16:creationId xmlns:a16="http://schemas.microsoft.com/office/drawing/2014/main" id="{BF783454-07B5-4DC7-9626-2D07ACA65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69079"/>
            <a:ext cx="3403816" cy="262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1ECF0D6-60AB-47B3-A6A3-A0D3B493138A}"/>
              </a:ext>
            </a:extLst>
          </p:cNvPr>
          <p:cNvSpPr txBox="1"/>
          <p:nvPr/>
        </p:nvSpPr>
        <p:spPr>
          <a:xfrm>
            <a:off x="5586532" y="3812665"/>
            <a:ext cx="317646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SIGMET issued by Anchorage VAAC</a:t>
            </a:r>
          </a:p>
        </p:txBody>
      </p:sp>
    </p:spTree>
    <p:extLst>
      <p:ext uri="{BB962C8B-B14F-4D97-AF65-F5344CB8AC3E}">
        <p14:creationId xmlns:p14="http://schemas.microsoft.com/office/powerpoint/2010/main" val="33609857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F8AE9D-724F-4E85-B0C7-B3A1DDD8D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33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851BFC-1F5C-4282-8856-A87828C5F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hazards of airborne ash to aircraft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6770F-81BC-4A34-B5FB-35B92384C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38399"/>
          </a:xfrm>
          <a:solidFill>
            <a:srgbClr val="EAEAEA">
              <a:alpha val="50196"/>
            </a:srgbClr>
          </a:solidFill>
        </p:spPr>
        <p:txBody>
          <a:bodyPr/>
          <a:lstStyle/>
          <a:p>
            <a:r>
              <a:rPr lang="en-US" sz="2400" dirty="0"/>
              <a:t>Airborne ash can affect visibility, breathing, avionics, and </a:t>
            </a:r>
            <a:r>
              <a:rPr lang="en-US" sz="2400" b="1" i="1" dirty="0"/>
              <a:t>shut down engines</a:t>
            </a:r>
            <a:r>
              <a:rPr lang="en-US" sz="2400" dirty="0"/>
              <a:t>.</a:t>
            </a:r>
          </a:p>
          <a:p>
            <a:r>
              <a:rPr lang="en-US" sz="2400" dirty="0"/>
              <a:t>Since 1953, there have been 253 damaging in-air encounters, including 9 with total engine shutdown.</a:t>
            </a:r>
          </a:p>
          <a:p>
            <a:r>
              <a:rPr lang="en-US" sz="2400" dirty="0"/>
              <a:t>Avoiding encounters is costly—disruption during the </a:t>
            </a:r>
            <a:r>
              <a:rPr lang="en-US" sz="2400" dirty="0" err="1"/>
              <a:t>Eyjafjallajokull</a:t>
            </a:r>
            <a:r>
              <a:rPr lang="en-US" sz="2400" dirty="0"/>
              <a:t> crisis cost ~$5B in economic loss.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CCCECC-366C-4417-8A55-1EE479A360E3}"/>
              </a:ext>
            </a:extLst>
          </p:cNvPr>
          <p:cNvSpPr txBox="1"/>
          <p:nvPr/>
        </p:nvSpPr>
        <p:spPr>
          <a:xfrm>
            <a:off x="5791200" y="628583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Yogyakarta airport following Kelut eruption,</a:t>
            </a:r>
          </a:p>
          <a:p>
            <a:r>
              <a:rPr lang="en-US" sz="1200" dirty="0" err="1">
                <a:solidFill>
                  <a:schemeClr val="bg1"/>
                </a:solidFill>
              </a:rPr>
              <a:t>Agence-Presse</a:t>
            </a:r>
            <a:r>
              <a:rPr lang="en-US" sz="1200" dirty="0">
                <a:solidFill>
                  <a:schemeClr val="bg1"/>
                </a:solidFill>
              </a:rPr>
              <a:t> France photo </a:t>
            </a:r>
          </a:p>
        </p:txBody>
      </p:sp>
    </p:spTree>
    <p:extLst>
      <p:ext uri="{BB962C8B-B14F-4D97-AF65-F5344CB8AC3E}">
        <p14:creationId xmlns:p14="http://schemas.microsoft.com/office/powerpoint/2010/main" val="344871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71596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3600" dirty="0"/>
              <a:t>How models are used during eruptions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77000" y="6257925"/>
            <a:ext cx="2286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 Anchorage VAAC, 2009</a:t>
            </a:r>
          </a:p>
        </p:txBody>
      </p:sp>
      <p:pic>
        <p:nvPicPr>
          <p:cNvPr id="6" name="Picture 4" descr="white_vi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52633"/>
            <a:ext cx="1066800" cy="39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6131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"/>
            <a:ext cx="4876800" cy="1524000"/>
          </a:xfrm>
          <a:solidFill>
            <a:srgbClr val="FFFFFF"/>
          </a:solidFill>
        </p:spPr>
        <p:txBody>
          <a:bodyPr>
            <a:normAutofit fontScale="62500" lnSpcReduction="20000"/>
          </a:bodyPr>
          <a:lstStyle/>
          <a:p>
            <a:r>
              <a:rPr lang="en-US" sz="2800" dirty="0"/>
              <a:t>Volcanic ash advisories combine:</a:t>
            </a:r>
          </a:p>
          <a:p>
            <a:pPr lvl="1"/>
            <a:r>
              <a:rPr lang="en-US" sz="2400" dirty="0"/>
              <a:t>Observations</a:t>
            </a:r>
          </a:p>
          <a:p>
            <a:pPr lvl="1"/>
            <a:r>
              <a:rPr lang="en-US" sz="2400" dirty="0"/>
              <a:t>model forecasts</a:t>
            </a:r>
          </a:p>
          <a:p>
            <a:pPr lvl="1"/>
            <a:r>
              <a:rPr lang="en-US" sz="2400" dirty="0"/>
              <a:t>human judgment</a:t>
            </a:r>
          </a:p>
          <a:p>
            <a:r>
              <a:rPr lang="en-US" sz="2800" dirty="0"/>
              <a:t>The “official” output is a polygon—an ICAO standard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77000" y="6257925"/>
            <a:ext cx="2286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 Anchorage VAAC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84268"/>
            <a:ext cx="3276600" cy="29873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6097689"/>
            <a:ext cx="106913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AVHRR IR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450139" y="4267200"/>
            <a:ext cx="416761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64874" y="3805535"/>
            <a:ext cx="214033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Observed cloud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102" y="3805535"/>
            <a:ext cx="3585795" cy="27946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76600" y="4036367"/>
            <a:ext cx="22098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Modeled cloud</a:t>
            </a:r>
          </a:p>
        </p:txBody>
      </p:sp>
      <p:cxnSp>
        <p:nvCxnSpPr>
          <p:cNvPr id="14" name="Straight Arrow Connector 13"/>
          <p:cNvCxnSpPr>
            <a:stCxn id="12" idx="2"/>
          </p:cNvCxnSpPr>
          <p:nvPr/>
        </p:nvCxnSpPr>
        <p:spPr>
          <a:xfrm flipH="1">
            <a:off x="4191000" y="4498032"/>
            <a:ext cx="190500" cy="4549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182" y="472204"/>
            <a:ext cx="6329446" cy="3947396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V="1">
            <a:off x="5943600" y="1143000"/>
            <a:ext cx="1447800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81600" y="3343870"/>
            <a:ext cx="3733800" cy="230832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In this operational environment,</a:t>
            </a:r>
          </a:p>
          <a:p>
            <a:r>
              <a:rPr lang="en-US" sz="2400" dirty="0"/>
              <a:t>Model forecasts provide a qualitative but useful predictor of the location and extend of the cloud</a:t>
            </a:r>
          </a:p>
        </p:txBody>
      </p:sp>
    </p:spTree>
    <p:extLst>
      <p:ext uri="{BB962C8B-B14F-4D97-AF65-F5344CB8AC3E}">
        <p14:creationId xmlns:p14="http://schemas.microsoft.com/office/powerpoint/2010/main" val="405445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153401" cy="109696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2010: Eyjafjallajökull turns the modeling world upside down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684" y="1499471"/>
            <a:ext cx="5105400" cy="3048000"/>
          </a:xfrm>
          <a:solidFill>
            <a:schemeClr val="bg1"/>
          </a:solidFill>
        </p:spPr>
        <p:txBody>
          <a:bodyPr>
            <a:normAutofit fontScale="55000" lnSpcReduction="20000"/>
          </a:bodyPr>
          <a:lstStyle/>
          <a:p>
            <a:r>
              <a:rPr lang="en-US" dirty="0"/>
              <a:t>People stranded in airports for a week seeing “no ash”</a:t>
            </a:r>
          </a:p>
          <a:p>
            <a:r>
              <a:rPr lang="en-US" dirty="0"/>
              <a:t>Disruption caused $5B economic loss</a:t>
            </a:r>
          </a:p>
          <a:p>
            <a:r>
              <a:rPr lang="en-US" dirty="0"/>
              <a:t>To get flights moving, regulators allow flight through “dilute ash”.  But what is “dilute”</a:t>
            </a:r>
          </a:p>
          <a:p>
            <a:r>
              <a:rPr lang="en-US" dirty="0"/>
              <a:t>Engine manufacturers (under pressure) propose a standard: 2 mg/m3</a:t>
            </a:r>
          </a:p>
          <a:p>
            <a:r>
              <a:rPr lang="en-US" dirty="0"/>
              <a:t>Regulators now require the London VAAC to produce maps of direct model output with ash concentration: 0.2, 2, and 4 mg/m3 </a:t>
            </a:r>
          </a:p>
          <a:p>
            <a:r>
              <a:rPr lang="en-US" dirty="0"/>
              <a:t>Modelers freak out!</a:t>
            </a:r>
          </a:p>
        </p:txBody>
      </p:sp>
      <p:pic>
        <p:nvPicPr>
          <p:cNvPr id="10" name="Picture 4" descr="white_vi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52633"/>
            <a:ext cx="1066800" cy="39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5519684" y="4419600"/>
            <a:ext cx="3503130" cy="2244302"/>
            <a:chOff x="5498645" y="3775499"/>
            <a:chExt cx="3503130" cy="2244302"/>
          </a:xfrm>
        </p:grpSpPr>
        <p:pic>
          <p:nvPicPr>
            <p:cNvPr id="13" name="Picture 17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84"/>
            <a:stretch/>
          </p:blipFill>
          <p:spPr bwMode="auto">
            <a:xfrm>
              <a:off x="5498645" y="3775499"/>
              <a:ext cx="3503130" cy="2244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 Box 19"/>
            <p:cNvSpPr txBox="1">
              <a:spLocks noChangeArrowheads="1"/>
            </p:cNvSpPr>
            <p:nvPr/>
          </p:nvSpPr>
          <p:spPr bwMode="auto">
            <a:xfrm>
              <a:off x="7086600" y="4050268"/>
              <a:ext cx="1646237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New forecasts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21036" y="1383266"/>
            <a:ext cx="3489839" cy="2355641"/>
            <a:chOff x="5521036" y="1383266"/>
            <a:chExt cx="3489839" cy="2355641"/>
          </a:xfrm>
        </p:grpSpPr>
        <p:pic>
          <p:nvPicPr>
            <p:cNvPr id="11" name="Picture 1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1036" y="1383266"/>
              <a:ext cx="3489839" cy="2355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5867401" y="1474940"/>
              <a:ext cx="1676400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Old forecasts</a:t>
              </a:r>
            </a:p>
          </p:txBody>
        </p:sp>
      </p:grpSp>
      <p:pic>
        <p:nvPicPr>
          <p:cNvPr id="16" name="Picture 2" descr="http://static.guim.co.uk/sys-images/Guardian/Pix/pictures/2010/4/18/1271608204906/Travellers-pass-a-board-s-001.jpg">
            <a:extLst>
              <a:ext uri="{FF2B5EF4-FFF2-40B4-BE49-F238E27FC236}">
                <a16:creationId xmlns:a16="http://schemas.microsoft.com/office/drawing/2014/main" id="{43141321-77A5-43F3-9E9F-5826034F3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384" y="4682716"/>
            <a:ext cx="2841944" cy="213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39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tatic.guim.co.uk/sys-images/Guardian/Pix/pictures/2010/4/18/1271608204906/Travellers-pass-a-board-s-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white_vi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72200"/>
            <a:ext cx="144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5486400" cy="762000"/>
          </a:xfr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effectLst/>
              </a:rPr>
              <a:t>Political fallout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524000"/>
            <a:ext cx="8461375" cy="2743200"/>
          </a:xfr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>
              <a:defRPr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effectLst/>
              </a:rPr>
              <a:t>An “international volcanic ash task force” was convened for two years to review rules &amp; procedures, set priorities.  Questions included:</a:t>
            </a:r>
          </a:p>
          <a:p>
            <a:pPr lvl="1"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Should we use modeled ash concentration worldwide for setting no-fly zones?  (no)</a:t>
            </a:r>
          </a:p>
          <a:p>
            <a:pPr lvl="1"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effectLst/>
              </a:rPr>
              <a:t>Can we assign confidence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or probability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effectLst/>
              </a:rPr>
              <a:t>to an ash forecast? (not easily)</a:t>
            </a:r>
          </a:p>
          <a:p>
            <a:pPr lvl="1"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effectLst/>
              </a:rPr>
              <a:t>Can a pilot see an ash cloud with 2 mg/m3 ash? (barely--it depends)</a:t>
            </a:r>
          </a:p>
          <a:p>
            <a:pPr lvl="1"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What are satellite detection limits for ash? (~0.2 mg/m</a:t>
            </a:r>
            <a:r>
              <a:rPr lang="en-US" sz="1800" baseline="30000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sz="1800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285143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325"/>
            <a:ext cx="9139561" cy="6886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efforts to test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1"/>
            <a:ext cx="4876800" cy="24384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First ever quantitative model validation studies</a:t>
            </a:r>
          </a:p>
          <a:p>
            <a:r>
              <a:rPr lang="en-US" dirty="0"/>
              <a:t>Intercomparison workshops</a:t>
            </a:r>
          </a:p>
          <a:p>
            <a:r>
              <a:rPr lang="en-US" dirty="0"/>
              <a:t>Efforts to standardizing “best practices”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634" y="1600200"/>
            <a:ext cx="280221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72634" y="3837737"/>
            <a:ext cx="30879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Webster et al. (2012, JGR</a:t>
            </a:r>
            <a:r>
              <a:rPr lang="en-US" sz="1100" baseline="30000" dirty="0"/>
              <a:t>1</a:t>
            </a:r>
            <a:r>
              <a:rPr lang="en-US" sz="1100" dirty="0"/>
              <a:t>) compared modeled &amp; measured concentrations during the Eyja eruption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37710" y="6353869"/>
            <a:ext cx="37776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aseline="30000" dirty="0"/>
              <a:t>1</a:t>
            </a:r>
            <a:r>
              <a:rPr lang="en-US" sz="1050" dirty="0"/>
              <a:t>Webster, H. N., et al. (2012), </a:t>
            </a:r>
            <a:r>
              <a:rPr lang="en-US" sz="1050" i="1" dirty="0"/>
              <a:t>JGR., doi:10.1029/2011JD016790</a:t>
            </a:r>
          </a:p>
          <a:p>
            <a:r>
              <a:rPr lang="en-US" sz="1050" i="1" baseline="30000" dirty="0"/>
              <a:t>2</a:t>
            </a:r>
            <a:r>
              <a:rPr lang="en-US" sz="1050" i="1" dirty="0"/>
              <a:t>https://www.wmo.int/aemp/archive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9974">
            <a:off x="2807654" y="3840423"/>
            <a:ext cx="2171209" cy="28097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5156">
            <a:off x="2239640" y="3765676"/>
            <a:ext cx="2171209" cy="28097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514">
            <a:off x="368774" y="3840424"/>
            <a:ext cx="2107668" cy="28097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80" y="3840423"/>
            <a:ext cx="2130341" cy="28097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7210">
            <a:off x="938580" y="3871448"/>
            <a:ext cx="2060352" cy="28097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486" y="4800600"/>
            <a:ext cx="3452405" cy="91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14473" y="5759067"/>
            <a:ext cx="3375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2012 WMO VAAC model “ins and outs” workshop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065">
            <a:off x="1455891" y="3868886"/>
            <a:ext cx="2012620" cy="28485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793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07668-17B5-4F79-9EC1-B139AF712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7848600" cy="1143000"/>
          </a:xfrm>
        </p:spPr>
        <p:txBody>
          <a:bodyPr/>
          <a:lstStyle/>
          <a:p>
            <a:r>
              <a:rPr lang="en-US" sz="3600" dirty="0"/>
              <a:t>Inputs were ranked by our level of constraint</a:t>
            </a:r>
            <a:r>
              <a:rPr lang="en-US" sz="3600" baseline="30000" dirty="0"/>
              <a:t>1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2F70BC2-E393-4336-B5A3-D2998F10C5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6260257"/>
              </p:ext>
            </p:extLst>
          </p:nvPr>
        </p:nvGraphicFramePr>
        <p:xfrm>
          <a:off x="1688465" y="1731939"/>
          <a:ext cx="5767070" cy="33941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29850">
                  <a:extLst>
                    <a:ext uri="{9D8B030D-6E8A-4147-A177-3AD203B41FA5}">
                      <a16:colId xmlns:a16="http://schemas.microsoft.com/office/drawing/2014/main" val="53525135"/>
                    </a:ext>
                  </a:extLst>
                </a:gridCol>
                <a:gridCol w="2537220">
                  <a:extLst>
                    <a:ext uri="{9D8B030D-6E8A-4147-A177-3AD203B41FA5}">
                      <a16:colId xmlns:a16="http://schemas.microsoft.com/office/drawing/2014/main" val="1355055578"/>
                    </a:ext>
                  </a:extLst>
                </a:gridCol>
              </a:tblGrid>
              <a:tr h="37189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Eruption Source Parameter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Current level of suitability (5=best)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486985"/>
                  </a:ext>
                </a:extLst>
              </a:tr>
              <a:tr h="28509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Eruptive plume height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4 (1 in certain locations)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5494491"/>
                  </a:ext>
                </a:extLst>
              </a:tr>
              <a:tr h="28509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Winds (NWP model)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4 (tropics worse)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0966683"/>
                  </a:ext>
                </a:extLst>
              </a:tr>
              <a:tr h="28509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Mass eruption rate (MER)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6255424"/>
                  </a:ext>
                </a:extLst>
              </a:tr>
              <a:tr h="59258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Onset and duration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5 (as low as 1 for poorly 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monitored volcanoes)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4724461"/>
                  </a:ext>
                </a:extLst>
              </a:tr>
              <a:tr h="58811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Vertical distribution of mass near the source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2071291"/>
                  </a:ext>
                </a:extLst>
              </a:tr>
              <a:tr h="28509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Particle size distribution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6617004"/>
                  </a:ext>
                </a:extLst>
              </a:tr>
              <a:tr h="28509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Ash density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2989851"/>
                  </a:ext>
                </a:extLst>
              </a:tr>
              <a:tr h="28509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Ash sphericity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195171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4A557AA-742E-4A27-A3D1-D9BD940EAC54}"/>
              </a:ext>
            </a:extLst>
          </p:cNvPr>
          <p:cNvSpPr txBox="1"/>
          <p:nvPr/>
        </p:nvSpPr>
        <p:spPr>
          <a:xfrm>
            <a:off x="1219200" y="5778757"/>
            <a:ext cx="632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World Meteorological Organization, </a:t>
            </a:r>
            <a:r>
              <a:rPr lang="en-US" sz="1400" i="1" dirty="0"/>
              <a:t>Final Report</a:t>
            </a:r>
            <a:r>
              <a:rPr lang="en-US" sz="1400" dirty="0"/>
              <a:t>, in </a:t>
            </a:r>
            <a:r>
              <a:rPr lang="en-US" sz="1400" i="1" dirty="0"/>
              <a:t>VAAC 'Inputs and Outputs' (Ins and Outs) Dispersion Modelling Workshop</a:t>
            </a:r>
            <a:r>
              <a:rPr lang="en-US" sz="1400" dirty="0"/>
              <a:t>. 2013, World Meteorological Organization, Commission for Aeronautical Meteorology: Washington, D.C. p. 1-25.</a:t>
            </a:r>
          </a:p>
        </p:txBody>
      </p:sp>
    </p:spTree>
    <p:extLst>
      <p:ext uri="{BB962C8B-B14F-4D97-AF65-F5344CB8AC3E}">
        <p14:creationId xmlns:p14="http://schemas.microsoft.com/office/powerpoint/2010/main" val="102231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442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44958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Bigger (VEI 3-4)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10668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Eyjafjallajökull, Iceland, 2010</a:t>
            </a:r>
          </a:p>
          <a:p>
            <a:r>
              <a:rPr lang="en-US" dirty="0"/>
              <a:t>2-7 km plume height</a:t>
            </a:r>
          </a:p>
          <a:p>
            <a:r>
              <a:rPr lang="en-US" dirty="0"/>
              <a:t>Persisted for 3 weeks</a:t>
            </a:r>
          </a:p>
          <a:p>
            <a:r>
              <a:rPr lang="en-US" dirty="0"/>
              <a:t>0.2 km</a:t>
            </a:r>
            <a:r>
              <a:rPr lang="en-US" baseline="30000" dirty="0"/>
              <a:t>3</a:t>
            </a:r>
            <a:r>
              <a:rPr lang="en-US" dirty="0"/>
              <a:t> magma erupted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4267200"/>
            <a:ext cx="4530055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4267200"/>
            <a:ext cx="149271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Deposit map</a:t>
            </a:r>
            <a:r>
              <a:rPr lang="en-US" baseline="30000" dirty="0"/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62484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Gudmundsson et al., 2012, </a:t>
            </a:r>
            <a:r>
              <a:rPr lang="en-US" sz="1200" i="1" dirty="0"/>
              <a:t>Scientific Reports </a:t>
            </a:r>
            <a:r>
              <a:rPr lang="en-US" sz="1200" dirty="0"/>
              <a:t>2(572):DOI: 10.1038/srep00572</a:t>
            </a:r>
          </a:p>
        </p:txBody>
      </p:sp>
      <p:grpSp>
        <p:nvGrpSpPr>
          <p:cNvPr id="4105" name="Group 4104"/>
          <p:cNvGrpSpPr/>
          <p:nvPr/>
        </p:nvGrpSpPr>
        <p:grpSpPr>
          <a:xfrm>
            <a:off x="5257800" y="4343400"/>
            <a:ext cx="3733800" cy="2476500"/>
            <a:chOff x="5257800" y="4343400"/>
            <a:chExt cx="3733800" cy="2476500"/>
          </a:xfrm>
        </p:grpSpPr>
        <p:pic>
          <p:nvPicPr>
            <p:cNvPr id="10" name="Picture 2" descr="http://static.guim.co.uk/sys-images/Guardian/Pix/pictures/2010/4/18/1271608204906/Travellers-pass-a-board-s-00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4343400"/>
              <a:ext cx="314960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257800" y="6450568"/>
              <a:ext cx="37338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The eruption that shut down Europe</a:t>
              </a:r>
            </a:p>
          </p:txBody>
        </p:sp>
      </p:grpSp>
      <p:grpSp>
        <p:nvGrpSpPr>
          <p:cNvPr id="4104" name="Group 4103"/>
          <p:cNvGrpSpPr/>
          <p:nvPr/>
        </p:nvGrpSpPr>
        <p:grpSpPr>
          <a:xfrm>
            <a:off x="609600" y="2438400"/>
            <a:ext cx="2057400" cy="1752600"/>
            <a:chOff x="609600" y="2438400"/>
            <a:chExt cx="2057400" cy="1752600"/>
          </a:xfrm>
        </p:grpSpPr>
        <p:sp>
          <p:nvSpPr>
            <p:cNvPr id="11" name="Rectangle 10"/>
            <p:cNvSpPr/>
            <p:nvPr/>
          </p:nvSpPr>
          <p:spPr>
            <a:xfrm>
              <a:off x="609600" y="2438400"/>
              <a:ext cx="2057400" cy="1752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11"/>
            <p:cNvGrpSpPr>
              <a:grpSpLocks noChangeAspect="1"/>
            </p:cNvGrpSpPr>
            <p:nvPr/>
          </p:nvGrpSpPr>
          <p:grpSpPr bwMode="auto">
            <a:xfrm>
              <a:off x="762000" y="2438400"/>
              <a:ext cx="1682750" cy="1612900"/>
              <a:chOff x="480" y="1536"/>
              <a:chExt cx="1060" cy="1016"/>
            </a:xfrm>
          </p:grpSpPr>
          <p:sp>
            <p:nvSpPr>
              <p:cNvPr id="25" name="AutoShape 10"/>
              <p:cNvSpPr>
                <a:spLocks noChangeAspect="1" noChangeArrowheads="1" noTextEdit="1"/>
              </p:cNvSpPr>
              <p:nvPr/>
            </p:nvSpPr>
            <p:spPr bwMode="auto">
              <a:xfrm>
                <a:off x="480" y="1632"/>
                <a:ext cx="1060" cy="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12"/>
              <p:cNvSpPr>
                <a:spLocks noChangeArrowheads="1"/>
              </p:cNvSpPr>
              <p:nvPr/>
            </p:nvSpPr>
            <p:spPr bwMode="auto">
              <a:xfrm>
                <a:off x="480" y="1536"/>
                <a:ext cx="953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rgbClr val="221F20"/>
                    </a:solidFill>
                    <a:effectLst/>
                    <a:latin typeface="Arial" pitchFamily="34" charset="0"/>
                    <a:cs typeface="Arial" pitchFamily="34" charset="0"/>
                  </a:rPr>
                  <a:t>Eyjafjallajökull 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Rectangle 13"/>
              <p:cNvSpPr>
                <a:spLocks noChangeArrowheads="1"/>
              </p:cNvSpPr>
              <p:nvPr/>
            </p:nvSpPr>
            <p:spPr bwMode="auto">
              <a:xfrm>
                <a:off x="669" y="1803"/>
                <a:ext cx="354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rgbClr val="221F20"/>
                    </a:solidFill>
                    <a:effectLst/>
                    <a:latin typeface="Arial" pitchFamily="34" charset="0"/>
                    <a:cs typeface="Arial" pitchFamily="34" charset="0"/>
                  </a:rPr>
                  <a:t>Etna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Oval 14"/>
              <p:cNvSpPr>
                <a:spLocks noChangeArrowheads="1"/>
              </p:cNvSpPr>
              <p:nvPr/>
            </p:nvSpPr>
            <p:spPr bwMode="auto">
              <a:xfrm>
                <a:off x="1166" y="1760"/>
                <a:ext cx="331" cy="332"/>
              </a:xfrm>
              <a:prstGeom prst="ellipse">
                <a:avLst/>
              </a:prstGeom>
              <a:solidFill>
                <a:srgbClr val="F5811E"/>
              </a:solidFill>
              <a:ln w="4763" cap="flat">
                <a:solidFill>
                  <a:srgbClr val="221F2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Oval 15"/>
              <p:cNvSpPr>
                <a:spLocks noChangeArrowheads="1"/>
              </p:cNvSpPr>
              <p:nvPr/>
            </p:nvSpPr>
            <p:spPr bwMode="auto">
              <a:xfrm>
                <a:off x="1319" y="1900"/>
                <a:ext cx="25" cy="26"/>
              </a:xfrm>
              <a:prstGeom prst="ellipse">
                <a:avLst/>
              </a:prstGeom>
              <a:solidFill>
                <a:srgbClr val="FFF100"/>
              </a:solidFill>
              <a:ln w="4763" cap="flat">
                <a:solidFill>
                  <a:srgbClr val="221F2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16"/>
              <p:cNvSpPr>
                <a:spLocks/>
              </p:cNvSpPr>
              <p:nvPr/>
            </p:nvSpPr>
            <p:spPr bwMode="auto">
              <a:xfrm>
                <a:off x="1012" y="1876"/>
                <a:ext cx="266" cy="39"/>
              </a:xfrm>
              <a:custGeom>
                <a:avLst/>
                <a:gdLst>
                  <a:gd name="T0" fmla="*/ 266 w 266"/>
                  <a:gd name="T1" fmla="*/ 27 h 39"/>
                  <a:gd name="T2" fmla="*/ 1 w 266"/>
                  <a:gd name="T3" fmla="*/ 0 h 39"/>
                  <a:gd name="T4" fmla="*/ 0 w 266"/>
                  <a:gd name="T5" fmla="*/ 12 h 39"/>
                  <a:gd name="T6" fmla="*/ 265 w 266"/>
                  <a:gd name="T7" fmla="*/ 39 h 39"/>
                  <a:gd name="T8" fmla="*/ 266 w 266"/>
                  <a:gd name="T9" fmla="*/ 2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6" h="39">
                    <a:moveTo>
                      <a:pt x="266" y="27"/>
                    </a:moveTo>
                    <a:lnTo>
                      <a:pt x="1" y="0"/>
                    </a:lnTo>
                    <a:lnTo>
                      <a:pt x="0" y="12"/>
                    </a:lnTo>
                    <a:lnTo>
                      <a:pt x="265" y="39"/>
                    </a:lnTo>
                    <a:lnTo>
                      <a:pt x="266" y="27"/>
                    </a:lnTo>
                    <a:close/>
                  </a:path>
                </a:pathLst>
              </a:custGeom>
              <a:solidFill>
                <a:srgbClr val="22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17"/>
              <p:cNvSpPr>
                <a:spLocks/>
              </p:cNvSpPr>
              <p:nvPr/>
            </p:nvSpPr>
            <p:spPr bwMode="auto">
              <a:xfrm>
                <a:off x="1233" y="1869"/>
                <a:ext cx="86" cy="71"/>
              </a:xfrm>
              <a:custGeom>
                <a:avLst/>
                <a:gdLst>
                  <a:gd name="T0" fmla="*/ 7 w 86"/>
                  <a:gd name="T1" fmla="*/ 1 h 71"/>
                  <a:gd name="T2" fmla="*/ 8 w 86"/>
                  <a:gd name="T3" fmla="*/ 2 h 71"/>
                  <a:gd name="T4" fmla="*/ 8 w 86"/>
                  <a:gd name="T5" fmla="*/ 4 h 71"/>
                  <a:gd name="T6" fmla="*/ 9 w 86"/>
                  <a:gd name="T7" fmla="*/ 5 h 71"/>
                  <a:gd name="T8" fmla="*/ 9 w 86"/>
                  <a:gd name="T9" fmla="*/ 7 h 71"/>
                  <a:gd name="T10" fmla="*/ 10 w 86"/>
                  <a:gd name="T11" fmla="*/ 8 h 71"/>
                  <a:gd name="T12" fmla="*/ 10 w 86"/>
                  <a:gd name="T13" fmla="*/ 10 h 71"/>
                  <a:gd name="T14" fmla="*/ 10 w 86"/>
                  <a:gd name="T15" fmla="*/ 11 h 71"/>
                  <a:gd name="T16" fmla="*/ 11 w 86"/>
                  <a:gd name="T17" fmla="*/ 13 h 71"/>
                  <a:gd name="T18" fmla="*/ 11 w 86"/>
                  <a:gd name="T19" fmla="*/ 14 h 71"/>
                  <a:gd name="T20" fmla="*/ 11 w 86"/>
                  <a:gd name="T21" fmla="*/ 15 h 71"/>
                  <a:gd name="T22" fmla="*/ 12 w 86"/>
                  <a:gd name="T23" fmla="*/ 17 h 71"/>
                  <a:gd name="T24" fmla="*/ 12 w 86"/>
                  <a:gd name="T25" fmla="*/ 18 h 71"/>
                  <a:gd name="T26" fmla="*/ 12 w 86"/>
                  <a:gd name="T27" fmla="*/ 20 h 71"/>
                  <a:gd name="T28" fmla="*/ 12 w 86"/>
                  <a:gd name="T29" fmla="*/ 21 h 71"/>
                  <a:gd name="T30" fmla="*/ 12 w 86"/>
                  <a:gd name="T31" fmla="*/ 23 h 71"/>
                  <a:gd name="T32" fmla="*/ 12 w 86"/>
                  <a:gd name="T33" fmla="*/ 24 h 71"/>
                  <a:gd name="T34" fmla="*/ 13 w 86"/>
                  <a:gd name="T35" fmla="*/ 25 h 71"/>
                  <a:gd name="T36" fmla="*/ 13 w 86"/>
                  <a:gd name="T37" fmla="*/ 27 h 71"/>
                  <a:gd name="T38" fmla="*/ 13 w 86"/>
                  <a:gd name="T39" fmla="*/ 28 h 71"/>
                  <a:gd name="T40" fmla="*/ 13 w 86"/>
                  <a:gd name="T41" fmla="*/ 29 h 71"/>
                  <a:gd name="T42" fmla="*/ 13 w 86"/>
                  <a:gd name="T43" fmla="*/ 31 h 71"/>
                  <a:gd name="T44" fmla="*/ 13 w 86"/>
                  <a:gd name="T45" fmla="*/ 32 h 71"/>
                  <a:gd name="T46" fmla="*/ 13 w 86"/>
                  <a:gd name="T47" fmla="*/ 34 h 71"/>
                  <a:gd name="T48" fmla="*/ 12 w 86"/>
                  <a:gd name="T49" fmla="*/ 35 h 71"/>
                  <a:gd name="T50" fmla="*/ 12 w 86"/>
                  <a:gd name="T51" fmla="*/ 36 h 71"/>
                  <a:gd name="T52" fmla="*/ 12 w 86"/>
                  <a:gd name="T53" fmla="*/ 38 h 71"/>
                  <a:gd name="T54" fmla="*/ 12 w 86"/>
                  <a:gd name="T55" fmla="*/ 39 h 71"/>
                  <a:gd name="T56" fmla="*/ 12 w 86"/>
                  <a:gd name="T57" fmla="*/ 40 h 71"/>
                  <a:gd name="T58" fmla="*/ 12 w 86"/>
                  <a:gd name="T59" fmla="*/ 42 h 71"/>
                  <a:gd name="T60" fmla="*/ 11 w 86"/>
                  <a:gd name="T61" fmla="*/ 43 h 71"/>
                  <a:gd name="T62" fmla="*/ 11 w 86"/>
                  <a:gd name="T63" fmla="*/ 45 h 71"/>
                  <a:gd name="T64" fmla="*/ 11 w 86"/>
                  <a:gd name="T65" fmla="*/ 46 h 71"/>
                  <a:gd name="T66" fmla="*/ 10 w 86"/>
                  <a:gd name="T67" fmla="*/ 47 h 71"/>
                  <a:gd name="T68" fmla="*/ 10 w 86"/>
                  <a:gd name="T69" fmla="*/ 49 h 71"/>
                  <a:gd name="T70" fmla="*/ 10 w 86"/>
                  <a:gd name="T71" fmla="*/ 50 h 71"/>
                  <a:gd name="T72" fmla="*/ 9 w 86"/>
                  <a:gd name="T73" fmla="*/ 51 h 71"/>
                  <a:gd name="T74" fmla="*/ 9 w 86"/>
                  <a:gd name="T75" fmla="*/ 53 h 71"/>
                  <a:gd name="T76" fmla="*/ 8 w 86"/>
                  <a:gd name="T77" fmla="*/ 54 h 71"/>
                  <a:gd name="T78" fmla="*/ 8 w 86"/>
                  <a:gd name="T79" fmla="*/ 55 h 71"/>
                  <a:gd name="T80" fmla="*/ 7 w 86"/>
                  <a:gd name="T81" fmla="*/ 57 h 71"/>
                  <a:gd name="T82" fmla="*/ 7 w 86"/>
                  <a:gd name="T83" fmla="*/ 58 h 71"/>
                  <a:gd name="T84" fmla="*/ 6 w 86"/>
                  <a:gd name="T85" fmla="*/ 59 h 71"/>
                  <a:gd name="T86" fmla="*/ 6 w 86"/>
                  <a:gd name="T87" fmla="*/ 61 h 71"/>
                  <a:gd name="T88" fmla="*/ 5 w 86"/>
                  <a:gd name="T89" fmla="*/ 62 h 71"/>
                  <a:gd name="T90" fmla="*/ 4 w 86"/>
                  <a:gd name="T91" fmla="*/ 63 h 71"/>
                  <a:gd name="T92" fmla="*/ 4 w 86"/>
                  <a:gd name="T93" fmla="*/ 65 h 71"/>
                  <a:gd name="T94" fmla="*/ 3 w 86"/>
                  <a:gd name="T95" fmla="*/ 66 h 71"/>
                  <a:gd name="T96" fmla="*/ 2 w 86"/>
                  <a:gd name="T97" fmla="*/ 67 h 71"/>
                  <a:gd name="T98" fmla="*/ 1 w 86"/>
                  <a:gd name="T99" fmla="*/ 69 h 71"/>
                  <a:gd name="T100" fmla="*/ 1 w 86"/>
                  <a:gd name="T101" fmla="*/ 70 h 71"/>
                  <a:gd name="T102" fmla="*/ 86 w 86"/>
                  <a:gd name="T103" fmla="*/ 44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6" h="71">
                    <a:moveTo>
                      <a:pt x="86" y="44"/>
                    </a:moveTo>
                    <a:lnTo>
                      <a:pt x="7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1" y="16"/>
                    </a:lnTo>
                    <a:lnTo>
                      <a:pt x="11" y="16"/>
                    </a:lnTo>
                    <a:lnTo>
                      <a:pt x="12" y="16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19"/>
                    </a:lnTo>
                    <a:lnTo>
                      <a:pt x="12" y="19"/>
                    </a:lnTo>
                    <a:lnTo>
                      <a:pt x="12" y="19"/>
                    </a:lnTo>
                    <a:lnTo>
                      <a:pt x="12" y="19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1"/>
                    </a:lnTo>
                    <a:lnTo>
                      <a:pt x="12" y="21"/>
                    </a:lnTo>
                    <a:lnTo>
                      <a:pt x="12" y="21"/>
                    </a:lnTo>
                    <a:lnTo>
                      <a:pt x="12" y="21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3"/>
                    </a:lnTo>
                    <a:lnTo>
                      <a:pt x="12" y="23"/>
                    </a:lnTo>
                    <a:lnTo>
                      <a:pt x="12" y="23"/>
                    </a:lnTo>
                    <a:lnTo>
                      <a:pt x="12" y="23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3" y="24"/>
                    </a:lnTo>
                    <a:lnTo>
                      <a:pt x="13" y="24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3" y="27"/>
                    </a:lnTo>
                    <a:lnTo>
                      <a:pt x="13" y="27"/>
                    </a:lnTo>
                    <a:lnTo>
                      <a:pt x="13" y="27"/>
                    </a:lnTo>
                    <a:lnTo>
                      <a:pt x="13" y="28"/>
                    </a:lnTo>
                    <a:lnTo>
                      <a:pt x="13" y="28"/>
                    </a:lnTo>
                    <a:lnTo>
                      <a:pt x="13" y="28"/>
                    </a:lnTo>
                    <a:lnTo>
                      <a:pt x="13" y="28"/>
                    </a:lnTo>
                    <a:lnTo>
                      <a:pt x="13" y="29"/>
                    </a:lnTo>
                    <a:lnTo>
                      <a:pt x="13" y="29"/>
                    </a:lnTo>
                    <a:lnTo>
                      <a:pt x="13" y="29"/>
                    </a:lnTo>
                    <a:lnTo>
                      <a:pt x="13" y="29"/>
                    </a:lnTo>
                    <a:lnTo>
                      <a:pt x="13" y="30"/>
                    </a:lnTo>
                    <a:lnTo>
                      <a:pt x="13" y="30"/>
                    </a:lnTo>
                    <a:lnTo>
                      <a:pt x="13" y="30"/>
                    </a:lnTo>
                    <a:lnTo>
                      <a:pt x="13" y="31"/>
                    </a:lnTo>
                    <a:lnTo>
                      <a:pt x="13" y="31"/>
                    </a:lnTo>
                    <a:lnTo>
                      <a:pt x="13" y="31"/>
                    </a:lnTo>
                    <a:lnTo>
                      <a:pt x="13" y="31"/>
                    </a:lnTo>
                    <a:lnTo>
                      <a:pt x="13" y="32"/>
                    </a:lnTo>
                    <a:lnTo>
                      <a:pt x="13" y="32"/>
                    </a:lnTo>
                    <a:lnTo>
                      <a:pt x="13" y="32"/>
                    </a:lnTo>
                    <a:lnTo>
                      <a:pt x="13" y="33"/>
                    </a:lnTo>
                    <a:lnTo>
                      <a:pt x="13" y="33"/>
                    </a:lnTo>
                    <a:lnTo>
                      <a:pt x="13" y="33"/>
                    </a:lnTo>
                    <a:lnTo>
                      <a:pt x="13" y="33"/>
                    </a:lnTo>
                    <a:lnTo>
                      <a:pt x="13" y="34"/>
                    </a:lnTo>
                    <a:lnTo>
                      <a:pt x="13" y="34"/>
                    </a:lnTo>
                    <a:lnTo>
                      <a:pt x="13" y="34"/>
                    </a:lnTo>
                    <a:lnTo>
                      <a:pt x="13" y="34"/>
                    </a:lnTo>
                    <a:lnTo>
                      <a:pt x="12" y="35"/>
                    </a:lnTo>
                    <a:lnTo>
                      <a:pt x="12" y="35"/>
                    </a:lnTo>
                    <a:lnTo>
                      <a:pt x="12" y="35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2" y="41"/>
                    </a:lnTo>
                    <a:lnTo>
                      <a:pt x="12" y="41"/>
                    </a:lnTo>
                    <a:lnTo>
                      <a:pt x="12" y="41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1" y="42"/>
                    </a:lnTo>
                    <a:lnTo>
                      <a:pt x="11" y="43"/>
                    </a:lnTo>
                    <a:lnTo>
                      <a:pt x="11" y="43"/>
                    </a:lnTo>
                    <a:lnTo>
                      <a:pt x="11" y="43"/>
                    </a:lnTo>
                    <a:lnTo>
                      <a:pt x="11" y="43"/>
                    </a:lnTo>
                    <a:lnTo>
                      <a:pt x="11" y="44"/>
                    </a:lnTo>
                    <a:lnTo>
                      <a:pt x="11" y="44"/>
                    </a:lnTo>
                    <a:lnTo>
                      <a:pt x="11" y="44"/>
                    </a:lnTo>
                    <a:lnTo>
                      <a:pt x="11" y="45"/>
                    </a:lnTo>
                    <a:lnTo>
                      <a:pt x="11" y="45"/>
                    </a:lnTo>
                    <a:lnTo>
                      <a:pt x="11" y="45"/>
                    </a:lnTo>
                    <a:lnTo>
                      <a:pt x="11" y="45"/>
                    </a:lnTo>
                    <a:lnTo>
                      <a:pt x="11" y="46"/>
                    </a:lnTo>
                    <a:lnTo>
                      <a:pt x="11" y="46"/>
                    </a:lnTo>
                    <a:lnTo>
                      <a:pt x="11" y="46"/>
                    </a:lnTo>
                    <a:lnTo>
                      <a:pt x="11" y="46"/>
                    </a:lnTo>
                    <a:lnTo>
                      <a:pt x="11" y="47"/>
                    </a:lnTo>
                    <a:lnTo>
                      <a:pt x="10" y="47"/>
                    </a:lnTo>
                    <a:lnTo>
                      <a:pt x="10" y="47"/>
                    </a:lnTo>
                    <a:lnTo>
                      <a:pt x="10" y="48"/>
                    </a:lnTo>
                    <a:lnTo>
                      <a:pt x="10" y="48"/>
                    </a:lnTo>
                    <a:lnTo>
                      <a:pt x="10" y="48"/>
                    </a:lnTo>
                    <a:lnTo>
                      <a:pt x="10" y="48"/>
                    </a:lnTo>
                    <a:lnTo>
                      <a:pt x="10" y="49"/>
                    </a:lnTo>
                    <a:lnTo>
                      <a:pt x="10" y="49"/>
                    </a:lnTo>
                    <a:lnTo>
                      <a:pt x="10" y="49"/>
                    </a:lnTo>
                    <a:lnTo>
                      <a:pt x="10" y="49"/>
                    </a:lnTo>
                    <a:lnTo>
                      <a:pt x="10" y="50"/>
                    </a:lnTo>
                    <a:lnTo>
                      <a:pt x="10" y="50"/>
                    </a:lnTo>
                    <a:lnTo>
                      <a:pt x="10" y="50"/>
                    </a:lnTo>
                    <a:lnTo>
                      <a:pt x="9" y="50"/>
                    </a:lnTo>
                    <a:lnTo>
                      <a:pt x="9" y="51"/>
                    </a:lnTo>
                    <a:lnTo>
                      <a:pt x="9" y="51"/>
                    </a:lnTo>
                    <a:lnTo>
                      <a:pt x="9" y="51"/>
                    </a:lnTo>
                    <a:lnTo>
                      <a:pt x="9" y="52"/>
                    </a:lnTo>
                    <a:lnTo>
                      <a:pt x="9" y="52"/>
                    </a:lnTo>
                    <a:lnTo>
                      <a:pt x="9" y="52"/>
                    </a:lnTo>
                    <a:lnTo>
                      <a:pt x="9" y="52"/>
                    </a:lnTo>
                    <a:lnTo>
                      <a:pt x="9" y="53"/>
                    </a:lnTo>
                    <a:lnTo>
                      <a:pt x="9" y="53"/>
                    </a:lnTo>
                    <a:lnTo>
                      <a:pt x="9" y="53"/>
                    </a:lnTo>
                    <a:lnTo>
                      <a:pt x="9" y="53"/>
                    </a:lnTo>
                    <a:lnTo>
                      <a:pt x="8" y="54"/>
                    </a:lnTo>
                    <a:lnTo>
                      <a:pt x="8" y="54"/>
                    </a:lnTo>
                    <a:lnTo>
                      <a:pt x="8" y="54"/>
                    </a:lnTo>
                    <a:lnTo>
                      <a:pt x="8" y="55"/>
                    </a:lnTo>
                    <a:lnTo>
                      <a:pt x="8" y="55"/>
                    </a:lnTo>
                    <a:lnTo>
                      <a:pt x="8" y="55"/>
                    </a:lnTo>
                    <a:lnTo>
                      <a:pt x="8" y="55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7" y="57"/>
                    </a:lnTo>
                    <a:lnTo>
                      <a:pt x="7" y="57"/>
                    </a:lnTo>
                    <a:lnTo>
                      <a:pt x="7" y="57"/>
                    </a:lnTo>
                    <a:lnTo>
                      <a:pt x="7" y="57"/>
                    </a:lnTo>
                    <a:lnTo>
                      <a:pt x="7" y="58"/>
                    </a:lnTo>
                    <a:lnTo>
                      <a:pt x="7" y="58"/>
                    </a:lnTo>
                    <a:lnTo>
                      <a:pt x="7" y="58"/>
                    </a:lnTo>
                    <a:lnTo>
                      <a:pt x="7" y="58"/>
                    </a:lnTo>
                    <a:lnTo>
                      <a:pt x="7" y="59"/>
                    </a:lnTo>
                    <a:lnTo>
                      <a:pt x="6" y="59"/>
                    </a:lnTo>
                    <a:lnTo>
                      <a:pt x="6" y="59"/>
                    </a:lnTo>
                    <a:lnTo>
                      <a:pt x="6" y="59"/>
                    </a:lnTo>
                    <a:lnTo>
                      <a:pt x="6" y="60"/>
                    </a:lnTo>
                    <a:lnTo>
                      <a:pt x="6" y="60"/>
                    </a:lnTo>
                    <a:lnTo>
                      <a:pt x="6" y="60"/>
                    </a:lnTo>
                    <a:lnTo>
                      <a:pt x="6" y="61"/>
                    </a:lnTo>
                    <a:lnTo>
                      <a:pt x="6" y="61"/>
                    </a:lnTo>
                    <a:lnTo>
                      <a:pt x="5" y="61"/>
                    </a:lnTo>
                    <a:lnTo>
                      <a:pt x="5" y="61"/>
                    </a:lnTo>
                    <a:lnTo>
                      <a:pt x="5" y="62"/>
                    </a:lnTo>
                    <a:lnTo>
                      <a:pt x="5" y="62"/>
                    </a:lnTo>
                    <a:lnTo>
                      <a:pt x="5" y="62"/>
                    </a:lnTo>
                    <a:lnTo>
                      <a:pt x="5" y="62"/>
                    </a:lnTo>
                    <a:lnTo>
                      <a:pt x="5" y="63"/>
                    </a:lnTo>
                    <a:lnTo>
                      <a:pt x="5" y="63"/>
                    </a:lnTo>
                    <a:lnTo>
                      <a:pt x="4" y="63"/>
                    </a:lnTo>
                    <a:lnTo>
                      <a:pt x="4" y="63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5"/>
                    </a:lnTo>
                    <a:lnTo>
                      <a:pt x="3" y="65"/>
                    </a:lnTo>
                    <a:lnTo>
                      <a:pt x="3" y="65"/>
                    </a:lnTo>
                    <a:lnTo>
                      <a:pt x="3" y="66"/>
                    </a:lnTo>
                    <a:lnTo>
                      <a:pt x="3" y="66"/>
                    </a:lnTo>
                    <a:lnTo>
                      <a:pt x="3" y="66"/>
                    </a:lnTo>
                    <a:lnTo>
                      <a:pt x="3" y="66"/>
                    </a:lnTo>
                    <a:lnTo>
                      <a:pt x="3" y="67"/>
                    </a:lnTo>
                    <a:lnTo>
                      <a:pt x="2" y="67"/>
                    </a:lnTo>
                    <a:lnTo>
                      <a:pt x="2" y="67"/>
                    </a:lnTo>
                    <a:lnTo>
                      <a:pt x="2" y="67"/>
                    </a:lnTo>
                    <a:lnTo>
                      <a:pt x="2" y="68"/>
                    </a:lnTo>
                    <a:lnTo>
                      <a:pt x="2" y="68"/>
                    </a:lnTo>
                    <a:lnTo>
                      <a:pt x="2" y="68"/>
                    </a:lnTo>
                    <a:lnTo>
                      <a:pt x="2" y="68"/>
                    </a:lnTo>
                    <a:lnTo>
                      <a:pt x="1" y="69"/>
                    </a:lnTo>
                    <a:lnTo>
                      <a:pt x="1" y="69"/>
                    </a:lnTo>
                    <a:lnTo>
                      <a:pt x="1" y="69"/>
                    </a:lnTo>
                    <a:lnTo>
                      <a:pt x="1" y="69"/>
                    </a:lnTo>
                    <a:lnTo>
                      <a:pt x="1" y="70"/>
                    </a:lnTo>
                    <a:lnTo>
                      <a:pt x="1" y="70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1"/>
                    </a:lnTo>
                    <a:lnTo>
                      <a:pt x="0" y="71"/>
                    </a:lnTo>
                    <a:lnTo>
                      <a:pt x="86" y="44"/>
                    </a:lnTo>
                    <a:close/>
                  </a:path>
                </a:pathLst>
              </a:custGeom>
              <a:solidFill>
                <a:srgbClr val="22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96" name="Freeform 18"/>
              <p:cNvSpPr>
                <a:spLocks/>
              </p:cNvSpPr>
              <p:nvPr/>
            </p:nvSpPr>
            <p:spPr bwMode="auto">
              <a:xfrm>
                <a:off x="1104" y="1680"/>
                <a:ext cx="207" cy="135"/>
              </a:xfrm>
              <a:custGeom>
                <a:avLst/>
                <a:gdLst>
                  <a:gd name="T0" fmla="*/ 175 w 175"/>
                  <a:gd name="T1" fmla="*/ 76 h 84"/>
                  <a:gd name="T2" fmla="*/ 4 w 175"/>
                  <a:gd name="T3" fmla="*/ 0 h 84"/>
                  <a:gd name="T4" fmla="*/ 0 w 175"/>
                  <a:gd name="T5" fmla="*/ 8 h 84"/>
                  <a:gd name="T6" fmla="*/ 172 w 175"/>
                  <a:gd name="T7" fmla="*/ 84 h 84"/>
                  <a:gd name="T8" fmla="*/ 175 w 175"/>
                  <a:gd name="T9" fmla="*/ 7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84">
                    <a:moveTo>
                      <a:pt x="175" y="76"/>
                    </a:moveTo>
                    <a:lnTo>
                      <a:pt x="4" y="0"/>
                    </a:lnTo>
                    <a:lnTo>
                      <a:pt x="0" y="8"/>
                    </a:lnTo>
                    <a:lnTo>
                      <a:pt x="172" y="84"/>
                    </a:lnTo>
                    <a:lnTo>
                      <a:pt x="175" y="76"/>
                    </a:lnTo>
                    <a:close/>
                  </a:path>
                </a:pathLst>
              </a:custGeom>
              <a:solidFill>
                <a:srgbClr val="22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97" name="Freeform 19"/>
              <p:cNvSpPr>
                <a:spLocks/>
              </p:cNvSpPr>
              <p:nvPr/>
            </p:nvSpPr>
            <p:spPr bwMode="auto">
              <a:xfrm>
                <a:off x="1271" y="1775"/>
                <a:ext cx="67" cy="49"/>
              </a:xfrm>
              <a:custGeom>
                <a:avLst/>
                <a:gdLst>
                  <a:gd name="T0" fmla="*/ 21 w 67"/>
                  <a:gd name="T1" fmla="*/ 0 h 49"/>
                  <a:gd name="T2" fmla="*/ 21 w 67"/>
                  <a:gd name="T3" fmla="*/ 1 h 49"/>
                  <a:gd name="T4" fmla="*/ 21 w 67"/>
                  <a:gd name="T5" fmla="*/ 2 h 49"/>
                  <a:gd name="T6" fmla="*/ 21 w 67"/>
                  <a:gd name="T7" fmla="*/ 4 h 49"/>
                  <a:gd name="T8" fmla="*/ 21 w 67"/>
                  <a:gd name="T9" fmla="*/ 5 h 49"/>
                  <a:gd name="T10" fmla="*/ 21 w 67"/>
                  <a:gd name="T11" fmla="*/ 6 h 49"/>
                  <a:gd name="T12" fmla="*/ 21 w 67"/>
                  <a:gd name="T13" fmla="*/ 7 h 49"/>
                  <a:gd name="T14" fmla="*/ 21 w 67"/>
                  <a:gd name="T15" fmla="*/ 8 h 49"/>
                  <a:gd name="T16" fmla="*/ 21 w 67"/>
                  <a:gd name="T17" fmla="*/ 9 h 49"/>
                  <a:gd name="T18" fmla="*/ 21 w 67"/>
                  <a:gd name="T19" fmla="*/ 10 h 49"/>
                  <a:gd name="T20" fmla="*/ 21 w 67"/>
                  <a:gd name="T21" fmla="*/ 11 h 49"/>
                  <a:gd name="T22" fmla="*/ 21 w 67"/>
                  <a:gd name="T23" fmla="*/ 12 h 49"/>
                  <a:gd name="T24" fmla="*/ 20 w 67"/>
                  <a:gd name="T25" fmla="*/ 13 h 49"/>
                  <a:gd name="T26" fmla="*/ 20 w 67"/>
                  <a:gd name="T27" fmla="*/ 15 h 49"/>
                  <a:gd name="T28" fmla="*/ 20 w 67"/>
                  <a:gd name="T29" fmla="*/ 16 h 49"/>
                  <a:gd name="T30" fmla="*/ 20 w 67"/>
                  <a:gd name="T31" fmla="*/ 17 h 49"/>
                  <a:gd name="T32" fmla="*/ 20 w 67"/>
                  <a:gd name="T33" fmla="*/ 18 h 49"/>
                  <a:gd name="T34" fmla="*/ 19 w 67"/>
                  <a:gd name="T35" fmla="*/ 19 h 49"/>
                  <a:gd name="T36" fmla="*/ 19 w 67"/>
                  <a:gd name="T37" fmla="*/ 20 h 49"/>
                  <a:gd name="T38" fmla="*/ 19 w 67"/>
                  <a:gd name="T39" fmla="*/ 21 h 49"/>
                  <a:gd name="T40" fmla="*/ 18 w 67"/>
                  <a:gd name="T41" fmla="*/ 22 h 49"/>
                  <a:gd name="T42" fmla="*/ 18 w 67"/>
                  <a:gd name="T43" fmla="*/ 23 h 49"/>
                  <a:gd name="T44" fmla="*/ 18 w 67"/>
                  <a:gd name="T45" fmla="*/ 24 h 49"/>
                  <a:gd name="T46" fmla="*/ 17 w 67"/>
                  <a:gd name="T47" fmla="*/ 25 h 49"/>
                  <a:gd name="T48" fmla="*/ 17 w 67"/>
                  <a:gd name="T49" fmla="*/ 26 h 49"/>
                  <a:gd name="T50" fmla="*/ 17 w 67"/>
                  <a:gd name="T51" fmla="*/ 26 h 49"/>
                  <a:gd name="T52" fmla="*/ 16 w 67"/>
                  <a:gd name="T53" fmla="*/ 27 h 49"/>
                  <a:gd name="T54" fmla="*/ 16 w 67"/>
                  <a:gd name="T55" fmla="*/ 28 h 49"/>
                  <a:gd name="T56" fmla="*/ 15 w 67"/>
                  <a:gd name="T57" fmla="*/ 29 h 49"/>
                  <a:gd name="T58" fmla="*/ 15 w 67"/>
                  <a:gd name="T59" fmla="*/ 30 h 49"/>
                  <a:gd name="T60" fmla="*/ 14 w 67"/>
                  <a:gd name="T61" fmla="*/ 31 h 49"/>
                  <a:gd name="T62" fmla="*/ 14 w 67"/>
                  <a:gd name="T63" fmla="*/ 32 h 49"/>
                  <a:gd name="T64" fmla="*/ 13 w 67"/>
                  <a:gd name="T65" fmla="*/ 33 h 49"/>
                  <a:gd name="T66" fmla="*/ 13 w 67"/>
                  <a:gd name="T67" fmla="*/ 34 h 49"/>
                  <a:gd name="T68" fmla="*/ 12 w 67"/>
                  <a:gd name="T69" fmla="*/ 35 h 49"/>
                  <a:gd name="T70" fmla="*/ 12 w 67"/>
                  <a:gd name="T71" fmla="*/ 36 h 49"/>
                  <a:gd name="T72" fmla="*/ 11 w 67"/>
                  <a:gd name="T73" fmla="*/ 36 h 49"/>
                  <a:gd name="T74" fmla="*/ 10 w 67"/>
                  <a:gd name="T75" fmla="*/ 37 h 49"/>
                  <a:gd name="T76" fmla="*/ 10 w 67"/>
                  <a:gd name="T77" fmla="*/ 38 h 49"/>
                  <a:gd name="T78" fmla="*/ 9 w 67"/>
                  <a:gd name="T79" fmla="*/ 39 h 49"/>
                  <a:gd name="T80" fmla="*/ 8 w 67"/>
                  <a:gd name="T81" fmla="*/ 40 h 49"/>
                  <a:gd name="T82" fmla="*/ 8 w 67"/>
                  <a:gd name="T83" fmla="*/ 41 h 49"/>
                  <a:gd name="T84" fmla="*/ 7 w 67"/>
                  <a:gd name="T85" fmla="*/ 41 h 49"/>
                  <a:gd name="T86" fmla="*/ 6 w 67"/>
                  <a:gd name="T87" fmla="*/ 42 h 49"/>
                  <a:gd name="T88" fmla="*/ 5 w 67"/>
                  <a:gd name="T89" fmla="*/ 43 h 49"/>
                  <a:gd name="T90" fmla="*/ 5 w 67"/>
                  <a:gd name="T91" fmla="*/ 44 h 49"/>
                  <a:gd name="T92" fmla="*/ 4 w 67"/>
                  <a:gd name="T93" fmla="*/ 45 h 49"/>
                  <a:gd name="T94" fmla="*/ 3 w 67"/>
                  <a:gd name="T95" fmla="*/ 45 h 49"/>
                  <a:gd name="T96" fmla="*/ 2 w 67"/>
                  <a:gd name="T97" fmla="*/ 46 h 49"/>
                  <a:gd name="T98" fmla="*/ 1 w 67"/>
                  <a:gd name="T99" fmla="*/ 47 h 49"/>
                  <a:gd name="T100" fmla="*/ 0 w 67"/>
                  <a:gd name="T101" fmla="*/ 48 h 49"/>
                  <a:gd name="T102" fmla="*/ 67 w 67"/>
                  <a:gd name="T10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7" h="49">
                    <a:moveTo>
                      <a:pt x="67" y="49"/>
                    </a:moveTo>
                    <a:lnTo>
                      <a:pt x="21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5"/>
                    </a:lnTo>
                    <a:lnTo>
                      <a:pt x="21" y="5"/>
                    </a:lnTo>
                    <a:lnTo>
                      <a:pt x="21" y="5"/>
                    </a:lnTo>
                    <a:lnTo>
                      <a:pt x="21" y="5"/>
                    </a:lnTo>
                    <a:lnTo>
                      <a:pt x="21" y="5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21" y="8"/>
                    </a:lnTo>
                    <a:lnTo>
                      <a:pt x="21" y="8"/>
                    </a:lnTo>
                    <a:lnTo>
                      <a:pt x="21" y="8"/>
                    </a:lnTo>
                    <a:lnTo>
                      <a:pt x="21" y="8"/>
                    </a:lnTo>
                    <a:lnTo>
                      <a:pt x="21" y="9"/>
                    </a:lnTo>
                    <a:lnTo>
                      <a:pt x="21" y="9"/>
                    </a:lnTo>
                    <a:lnTo>
                      <a:pt x="21" y="9"/>
                    </a:lnTo>
                    <a:lnTo>
                      <a:pt x="21" y="9"/>
                    </a:lnTo>
                    <a:lnTo>
                      <a:pt x="21" y="9"/>
                    </a:lnTo>
                    <a:lnTo>
                      <a:pt x="21" y="10"/>
                    </a:lnTo>
                    <a:lnTo>
                      <a:pt x="21" y="10"/>
                    </a:lnTo>
                    <a:lnTo>
                      <a:pt x="21" y="10"/>
                    </a:lnTo>
                    <a:lnTo>
                      <a:pt x="21" y="10"/>
                    </a:lnTo>
                    <a:lnTo>
                      <a:pt x="21" y="11"/>
                    </a:lnTo>
                    <a:lnTo>
                      <a:pt x="21" y="11"/>
                    </a:lnTo>
                    <a:lnTo>
                      <a:pt x="21" y="11"/>
                    </a:lnTo>
                    <a:lnTo>
                      <a:pt x="21" y="11"/>
                    </a:lnTo>
                    <a:lnTo>
                      <a:pt x="21" y="11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20" y="13"/>
                    </a:lnTo>
                    <a:lnTo>
                      <a:pt x="20" y="13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7"/>
                    </a:lnTo>
                    <a:lnTo>
                      <a:pt x="20" y="17"/>
                    </a:lnTo>
                    <a:lnTo>
                      <a:pt x="20" y="17"/>
                    </a:lnTo>
                    <a:lnTo>
                      <a:pt x="20" y="17"/>
                    </a:lnTo>
                    <a:lnTo>
                      <a:pt x="20" y="17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19" y="18"/>
                    </a:lnTo>
                    <a:lnTo>
                      <a:pt x="19" y="18"/>
                    </a:lnTo>
                    <a:lnTo>
                      <a:pt x="19" y="18"/>
                    </a:lnTo>
                    <a:lnTo>
                      <a:pt x="19" y="19"/>
                    </a:lnTo>
                    <a:lnTo>
                      <a:pt x="19" y="19"/>
                    </a:lnTo>
                    <a:lnTo>
                      <a:pt x="19" y="19"/>
                    </a:lnTo>
                    <a:lnTo>
                      <a:pt x="19" y="19"/>
                    </a:lnTo>
                    <a:lnTo>
                      <a:pt x="19" y="19"/>
                    </a:lnTo>
                    <a:lnTo>
                      <a:pt x="19" y="20"/>
                    </a:lnTo>
                    <a:lnTo>
                      <a:pt x="19" y="20"/>
                    </a:lnTo>
                    <a:lnTo>
                      <a:pt x="19" y="20"/>
                    </a:lnTo>
                    <a:lnTo>
                      <a:pt x="19" y="20"/>
                    </a:lnTo>
                    <a:lnTo>
                      <a:pt x="19" y="20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8" y="23"/>
                    </a:lnTo>
                    <a:lnTo>
                      <a:pt x="18" y="23"/>
                    </a:lnTo>
                    <a:lnTo>
                      <a:pt x="18" y="23"/>
                    </a:lnTo>
                    <a:lnTo>
                      <a:pt x="18" y="23"/>
                    </a:lnTo>
                    <a:lnTo>
                      <a:pt x="18" y="23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7" y="24"/>
                    </a:lnTo>
                    <a:lnTo>
                      <a:pt x="17" y="25"/>
                    </a:lnTo>
                    <a:lnTo>
                      <a:pt x="17" y="25"/>
                    </a:lnTo>
                    <a:lnTo>
                      <a:pt x="17" y="25"/>
                    </a:lnTo>
                    <a:lnTo>
                      <a:pt x="17" y="25"/>
                    </a:lnTo>
                    <a:lnTo>
                      <a:pt x="17" y="25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7"/>
                    </a:lnTo>
                    <a:lnTo>
                      <a:pt x="16" y="27"/>
                    </a:lnTo>
                    <a:lnTo>
                      <a:pt x="16" y="27"/>
                    </a:lnTo>
                    <a:lnTo>
                      <a:pt x="16" y="27"/>
                    </a:lnTo>
                    <a:lnTo>
                      <a:pt x="16" y="27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6" y="29"/>
                    </a:lnTo>
                    <a:lnTo>
                      <a:pt x="16" y="29"/>
                    </a:lnTo>
                    <a:lnTo>
                      <a:pt x="15" y="29"/>
                    </a:lnTo>
                    <a:lnTo>
                      <a:pt x="15" y="29"/>
                    </a:lnTo>
                    <a:lnTo>
                      <a:pt x="15" y="29"/>
                    </a:lnTo>
                    <a:lnTo>
                      <a:pt x="15" y="29"/>
                    </a:lnTo>
                    <a:lnTo>
                      <a:pt x="15" y="30"/>
                    </a:lnTo>
                    <a:lnTo>
                      <a:pt x="15" y="30"/>
                    </a:lnTo>
                    <a:lnTo>
                      <a:pt x="15" y="30"/>
                    </a:lnTo>
                    <a:lnTo>
                      <a:pt x="15" y="30"/>
                    </a:lnTo>
                    <a:lnTo>
                      <a:pt x="15" y="30"/>
                    </a:lnTo>
                    <a:lnTo>
                      <a:pt x="15" y="31"/>
                    </a:lnTo>
                    <a:lnTo>
                      <a:pt x="14" y="31"/>
                    </a:lnTo>
                    <a:lnTo>
                      <a:pt x="14" y="31"/>
                    </a:lnTo>
                    <a:lnTo>
                      <a:pt x="14" y="31"/>
                    </a:lnTo>
                    <a:lnTo>
                      <a:pt x="14" y="31"/>
                    </a:lnTo>
                    <a:lnTo>
                      <a:pt x="14" y="31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3" y="33"/>
                    </a:lnTo>
                    <a:lnTo>
                      <a:pt x="13" y="33"/>
                    </a:lnTo>
                    <a:lnTo>
                      <a:pt x="13" y="33"/>
                    </a:lnTo>
                    <a:lnTo>
                      <a:pt x="13" y="33"/>
                    </a:lnTo>
                    <a:lnTo>
                      <a:pt x="13" y="33"/>
                    </a:lnTo>
                    <a:lnTo>
                      <a:pt x="13" y="33"/>
                    </a:lnTo>
                    <a:lnTo>
                      <a:pt x="13" y="34"/>
                    </a:lnTo>
                    <a:lnTo>
                      <a:pt x="13" y="34"/>
                    </a:lnTo>
                    <a:lnTo>
                      <a:pt x="13" y="34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35"/>
                    </a:lnTo>
                    <a:lnTo>
                      <a:pt x="12" y="35"/>
                    </a:lnTo>
                    <a:lnTo>
                      <a:pt x="12" y="35"/>
                    </a:lnTo>
                    <a:lnTo>
                      <a:pt x="12" y="35"/>
                    </a:lnTo>
                    <a:lnTo>
                      <a:pt x="12" y="35"/>
                    </a:lnTo>
                    <a:lnTo>
                      <a:pt x="12" y="36"/>
                    </a:lnTo>
                    <a:lnTo>
                      <a:pt x="11" y="36"/>
                    </a:lnTo>
                    <a:lnTo>
                      <a:pt x="11" y="36"/>
                    </a:lnTo>
                    <a:lnTo>
                      <a:pt x="11" y="36"/>
                    </a:lnTo>
                    <a:lnTo>
                      <a:pt x="11" y="36"/>
                    </a:lnTo>
                    <a:lnTo>
                      <a:pt x="11" y="36"/>
                    </a:lnTo>
                    <a:lnTo>
                      <a:pt x="11" y="37"/>
                    </a:lnTo>
                    <a:lnTo>
                      <a:pt x="11" y="37"/>
                    </a:lnTo>
                    <a:lnTo>
                      <a:pt x="11" y="37"/>
                    </a:lnTo>
                    <a:lnTo>
                      <a:pt x="10" y="37"/>
                    </a:lnTo>
                    <a:lnTo>
                      <a:pt x="10" y="37"/>
                    </a:lnTo>
                    <a:lnTo>
                      <a:pt x="10" y="37"/>
                    </a:lnTo>
                    <a:lnTo>
                      <a:pt x="10" y="38"/>
                    </a:lnTo>
                    <a:lnTo>
                      <a:pt x="10" y="38"/>
                    </a:lnTo>
                    <a:lnTo>
                      <a:pt x="10" y="38"/>
                    </a:lnTo>
                    <a:lnTo>
                      <a:pt x="10" y="38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9" y="39"/>
                    </a:lnTo>
                    <a:lnTo>
                      <a:pt x="9" y="39"/>
                    </a:lnTo>
                    <a:lnTo>
                      <a:pt x="9" y="39"/>
                    </a:lnTo>
                    <a:lnTo>
                      <a:pt x="9" y="39"/>
                    </a:lnTo>
                    <a:lnTo>
                      <a:pt x="9" y="39"/>
                    </a:lnTo>
                    <a:lnTo>
                      <a:pt x="9" y="39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1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7" y="42"/>
                    </a:lnTo>
                    <a:lnTo>
                      <a:pt x="7" y="42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43"/>
                    </a:lnTo>
                    <a:lnTo>
                      <a:pt x="5" y="43"/>
                    </a:lnTo>
                    <a:lnTo>
                      <a:pt x="5" y="43"/>
                    </a:lnTo>
                    <a:lnTo>
                      <a:pt x="5" y="43"/>
                    </a:lnTo>
                    <a:lnTo>
                      <a:pt x="5" y="43"/>
                    </a:lnTo>
                    <a:lnTo>
                      <a:pt x="5" y="43"/>
                    </a:lnTo>
                    <a:lnTo>
                      <a:pt x="5" y="44"/>
                    </a:lnTo>
                    <a:lnTo>
                      <a:pt x="5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3" y="45"/>
                    </a:lnTo>
                    <a:lnTo>
                      <a:pt x="3" y="45"/>
                    </a:lnTo>
                    <a:lnTo>
                      <a:pt x="3" y="45"/>
                    </a:lnTo>
                    <a:lnTo>
                      <a:pt x="3" y="45"/>
                    </a:lnTo>
                    <a:lnTo>
                      <a:pt x="3" y="45"/>
                    </a:lnTo>
                    <a:lnTo>
                      <a:pt x="3" y="46"/>
                    </a:lnTo>
                    <a:lnTo>
                      <a:pt x="2" y="46"/>
                    </a:lnTo>
                    <a:lnTo>
                      <a:pt x="2" y="46"/>
                    </a:lnTo>
                    <a:lnTo>
                      <a:pt x="2" y="46"/>
                    </a:lnTo>
                    <a:lnTo>
                      <a:pt x="2" y="46"/>
                    </a:lnTo>
                    <a:lnTo>
                      <a:pt x="2" y="46"/>
                    </a:lnTo>
                    <a:lnTo>
                      <a:pt x="2" y="47"/>
                    </a:lnTo>
                    <a:lnTo>
                      <a:pt x="1" y="47"/>
                    </a:lnTo>
                    <a:lnTo>
                      <a:pt x="1" y="47"/>
                    </a:lnTo>
                    <a:lnTo>
                      <a:pt x="1" y="47"/>
                    </a:lnTo>
                    <a:lnTo>
                      <a:pt x="1" y="47"/>
                    </a:lnTo>
                    <a:lnTo>
                      <a:pt x="1" y="47"/>
                    </a:lnTo>
                    <a:lnTo>
                      <a:pt x="1" y="47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67" y="49"/>
                    </a:lnTo>
                    <a:close/>
                  </a:path>
                </a:pathLst>
              </a:custGeom>
              <a:solidFill>
                <a:srgbClr val="22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99" name="Rectangle 20"/>
              <p:cNvSpPr>
                <a:spLocks noChangeArrowheads="1"/>
              </p:cNvSpPr>
              <p:nvPr/>
            </p:nvSpPr>
            <p:spPr bwMode="auto">
              <a:xfrm>
                <a:off x="1206" y="1939"/>
                <a:ext cx="242" cy="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221F20"/>
                    </a:solidFill>
                    <a:effectLst/>
                    <a:latin typeface="Arial" pitchFamily="34" charset="0"/>
                    <a:cs typeface="Arial" pitchFamily="34" charset="0"/>
                  </a:rPr>
                  <a:t>0.2 km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00" name="Rectangle 21"/>
              <p:cNvSpPr>
                <a:spLocks noChangeArrowheads="1"/>
              </p:cNvSpPr>
              <p:nvPr/>
            </p:nvSpPr>
            <p:spPr bwMode="auto">
              <a:xfrm>
                <a:off x="1418" y="1939"/>
                <a:ext cx="41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" b="0" i="0" u="none" strike="noStrike" cap="none" normalizeH="0" baseline="0">
                    <a:ln>
                      <a:noFill/>
                    </a:ln>
                    <a:solidFill>
                      <a:srgbClr val="221F20"/>
                    </a:solidFill>
                    <a:effectLst/>
                    <a:latin typeface="Arial" pitchFamily="34" charset="0"/>
                    <a:cs typeface="Arial" pitchFamily="34" charset="0"/>
                  </a:rPr>
                  <a:t>3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01" name="Rectangle 22"/>
              <p:cNvSpPr>
                <a:spLocks noChangeArrowheads="1"/>
              </p:cNvSpPr>
              <p:nvPr/>
            </p:nvSpPr>
            <p:spPr bwMode="auto">
              <a:xfrm>
                <a:off x="880" y="2211"/>
                <a:ext cx="659" cy="340"/>
              </a:xfrm>
              <a:prstGeom prst="rect">
                <a:avLst/>
              </a:prstGeom>
              <a:solidFill>
                <a:srgbClr val="FEFEFE"/>
              </a:solidFill>
              <a:ln w="4763" cap="flat">
                <a:solidFill>
                  <a:srgbClr val="221F2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2" name="Line 23"/>
              <p:cNvSpPr>
                <a:spLocks noChangeShapeType="1"/>
              </p:cNvSpPr>
              <p:nvPr/>
            </p:nvSpPr>
            <p:spPr bwMode="auto">
              <a:xfrm>
                <a:off x="1001" y="2291"/>
                <a:ext cx="425" cy="0"/>
              </a:xfrm>
              <a:prstGeom prst="line">
                <a:avLst/>
              </a:prstGeom>
              <a:noFill/>
              <a:ln w="38100" cap="flat">
                <a:solidFill>
                  <a:srgbClr val="221F2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3" name="Rectangle 24"/>
              <p:cNvSpPr>
                <a:spLocks noChangeArrowheads="1"/>
              </p:cNvSpPr>
              <p:nvPr/>
            </p:nvSpPr>
            <p:spPr bwMode="auto">
              <a:xfrm>
                <a:off x="1046" y="2346"/>
                <a:ext cx="372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rgbClr val="221F20"/>
                    </a:solidFill>
                    <a:effectLst/>
                    <a:latin typeface="Arial" pitchFamily="34" charset="0"/>
                    <a:cs typeface="Arial" pitchFamily="34" charset="0"/>
                  </a:rPr>
                  <a:t>1 km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92881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84FFF-2D17-47A1-A384-A26DAC2F7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61" y="132199"/>
            <a:ext cx="8229600" cy="1143000"/>
          </a:xfrm>
        </p:spPr>
        <p:txBody>
          <a:bodyPr/>
          <a:lstStyle/>
          <a:p>
            <a:r>
              <a:rPr lang="en-US" sz="3600" dirty="0"/>
              <a:t>Since </a:t>
            </a:r>
            <a:r>
              <a:rPr lang="en-US" sz="3600" dirty="0" err="1"/>
              <a:t>Eyja</a:t>
            </a:r>
            <a:r>
              <a:rPr lang="en-US" sz="3600" dirty="0"/>
              <a:t>:</a:t>
            </a:r>
            <a:br>
              <a:rPr lang="en-US" sz="3600" dirty="0"/>
            </a:br>
            <a:r>
              <a:rPr lang="en-US" sz="3600" dirty="0"/>
              <a:t>Efforts to improve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4B64C-4182-4477-A29F-FFB2C12BA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886200" cy="4114800"/>
          </a:xfrm>
        </p:spPr>
        <p:txBody>
          <a:bodyPr/>
          <a:lstStyle/>
          <a:p>
            <a:r>
              <a:rPr lang="en-US" sz="2800" dirty="0"/>
              <a:t>New monitoring to get better plume height</a:t>
            </a:r>
          </a:p>
          <a:p>
            <a:r>
              <a:rPr lang="en-US" sz="2800" dirty="0"/>
              <a:t>Automatic alerts for SO2, lightning, ash, infrasound etc. constrain eruption start, plume height 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A7A58B-D160-4249-AE1D-A7445C809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961" y="4141787"/>
            <a:ext cx="4340577" cy="2441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4A1FF6-2FE2-4489-A9A6-D9C44BB89042}"/>
              </a:ext>
            </a:extLst>
          </p:cNvPr>
          <p:cNvSpPr txBox="1"/>
          <p:nvPr/>
        </p:nvSpPr>
        <p:spPr>
          <a:xfrm>
            <a:off x="4857874" y="6241752"/>
            <a:ext cx="267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IMO Mobile Radar, Iceland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16BD9F-1AA6-4837-BF7A-2415BE6F4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856" y="1384716"/>
            <a:ext cx="3094766" cy="25380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73AA79-07F8-46D2-8D94-E4005DD377CF}"/>
              </a:ext>
            </a:extLst>
          </p:cNvPr>
          <p:cNvSpPr txBox="1"/>
          <p:nvPr/>
        </p:nvSpPr>
        <p:spPr>
          <a:xfrm>
            <a:off x="6019800" y="1417638"/>
            <a:ext cx="2057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/>
              <a:t>Raikoke</a:t>
            </a:r>
            <a:r>
              <a:rPr lang="en-US" sz="1200" dirty="0"/>
              <a:t> eruption lightning</a:t>
            </a:r>
          </a:p>
          <a:p>
            <a:r>
              <a:rPr lang="en-US" sz="1200" dirty="0"/>
              <a:t>6/21/19 1759 UTC</a:t>
            </a:r>
          </a:p>
        </p:txBody>
      </p:sp>
    </p:spTree>
    <p:extLst>
      <p:ext uri="{BB962C8B-B14F-4D97-AF65-F5344CB8AC3E}">
        <p14:creationId xmlns:p14="http://schemas.microsoft.com/office/powerpoint/2010/main" val="38249827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B459D-5FAF-4A8C-B9CF-CC651069A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7995"/>
            <a:ext cx="8229600" cy="1143000"/>
          </a:xfrm>
        </p:spPr>
        <p:txBody>
          <a:bodyPr/>
          <a:lstStyle/>
          <a:p>
            <a:r>
              <a:rPr lang="en-US" sz="3600" dirty="0"/>
              <a:t>Improving mass eruption rate estimates</a:t>
            </a:r>
            <a:br>
              <a:rPr lang="en-US" sz="3600" dirty="0"/>
            </a:br>
            <a:r>
              <a:rPr lang="en-US" sz="2000" dirty="0"/>
              <a:t>A key model input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64B43-10A7-4B06-BDDA-391838208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5105400" cy="1463870"/>
          </a:xfrm>
        </p:spPr>
        <p:txBody>
          <a:bodyPr/>
          <a:lstStyle/>
          <a:p>
            <a:r>
              <a:rPr lang="en-US" sz="2000" dirty="0"/>
              <a:t>1D plume models now used to get improved estimates of MER from height</a:t>
            </a:r>
            <a:r>
              <a:rPr lang="en-US" sz="2000" baseline="30000" dirty="0"/>
              <a:t>1</a:t>
            </a:r>
          </a:p>
          <a:p>
            <a:r>
              <a:rPr lang="en-US" sz="2000" dirty="0"/>
              <a:t>Using growth rate of umbrella clouds to estimate MER</a:t>
            </a:r>
            <a:r>
              <a:rPr lang="en-US" sz="2000" baseline="30000" dirty="0"/>
              <a:t>2,3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A12DFF-CDF3-4168-842A-78C12C4479BD}"/>
              </a:ext>
            </a:extLst>
          </p:cNvPr>
          <p:cNvSpPr txBox="1"/>
          <p:nvPr/>
        </p:nvSpPr>
        <p:spPr>
          <a:xfrm>
            <a:off x="4343400" y="5937031"/>
            <a:ext cx="367726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Bursik et al., 2012, Bull </a:t>
            </a:r>
            <a:r>
              <a:rPr lang="en-US" sz="1200" dirty="0" err="1"/>
              <a:t>Volc</a:t>
            </a:r>
            <a:r>
              <a:rPr lang="en-US" sz="1200" dirty="0"/>
              <a:t>. 74(10): 2321-2338</a:t>
            </a:r>
          </a:p>
          <a:p>
            <a:r>
              <a:rPr lang="en-US" sz="1200" baseline="30000" dirty="0"/>
              <a:t>2</a:t>
            </a:r>
            <a:r>
              <a:rPr lang="en-US" sz="1200" dirty="0"/>
              <a:t>Pouget et al., 2013, JVGR 258(0): 100-112</a:t>
            </a:r>
          </a:p>
          <a:p>
            <a:r>
              <a:rPr lang="en-US" sz="1200" baseline="30000" dirty="0"/>
              <a:t>3</a:t>
            </a:r>
            <a:r>
              <a:rPr lang="en-US" sz="1200" dirty="0"/>
              <a:t>Van Eaton et al., 2016, GRL 43(7): 3563-3571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9E2305-04BB-4916-AFC6-EE967868B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866"/>
          <a:stretch/>
        </p:blipFill>
        <p:spPr>
          <a:xfrm>
            <a:off x="381000" y="3489181"/>
            <a:ext cx="3168237" cy="24082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E468E-0A4D-474F-9690-B513FB52C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174" y="3064071"/>
            <a:ext cx="2350813" cy="21204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27C581-E535-4CD8-ADF6-CD93D80DA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973" y="3064071"/>
            <a:ext cx="2207260" cy="21204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C54D01-698D-4810-A5E5-6A29C9103C32}"/>
              </a:ext>
            </a:extLst>
          </p:cNvPr>
          <p:cNvSpPr txBox="1"/>
          <p:nvPr/>
        </p:nvSpPr>
        <p:spPr>
          <a:xfrm>
            <a:off x="381001" y="5990732"/>
            <a:ext cx="3130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Umbrella growth rate &amp; Best-fit MER of several eruptions</a:t>
            </a:r>
            <a:r>
              <a:rPr lang="en-US" sz="1600" baseline="300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4BFDB3-A907-4C16-94F0-E5C208001C54}"/>
              </a:ext>
            </a:extLst>
          </p:cNvPr>
          <p:cNvSpPr txBox="1"/>
          <p:nvPr/>
        </p:nvSpPr>
        <p:spPr>
          <a:xfrm>
            <a:off x="4016477" y="5312643"/>
            <a:ext cx="4670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Umbrella growth rate of </a:t>
            </a:r>
            <a:r>
              <a:rPr lang="en-US" sz="1600" dirty="0" err="1"/>
              <a:t>Calbuco</a:t>
            </a:r>
            <a:r>
              <a:rPr lang="en-US" sz="1600" dirty="0"/>
              <a:t> fits to MER=7-9e06 kg/s</a:t>
            </a:r>
            <a:r>
              <a:rPr lang="en-US" sz="1600" baseline="30000" dirty="0"/>
              <a:t>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990BF2-0E45-44E5-935B-F1342B7FC5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9" t="18002" r="27717" b="40304"/>
          <a:stretch/>
        </p:blipFill>
        <p:spPr>
          <a:xfrm>
            <a:off x="5849207" y="1023386"/>
            <a:ext cx="2690026" cy="190772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87BEAD6-A541-44B1-A0B7-BACC22B8B122}"/>
              </a:ext>
            </a:extLst>
          </p:cNvPr>
          <p:cNvCxnSpPr/>
          <p:nvPr/>
        </p:nvCxnSpPr>
        <p:spPr>
          <a:xfrm flipV="1">
            <a:off x="6934200" y="1086452"/>
            <a:ext cx="0" cy="1524000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1037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5E499-F1C5-4AAC-827E-B97D620EB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01962"/>
          </a:xfrm>
        </p:spPr>
        <p:txBody>
          <a:bodyPr/>
          <a:lstStyle/>
          <a:p>
            <a:r>
              <a:rPr lang="en-US" dirty="0"/>
              <a:t>There have also been recent improvements in model capability</a:t>
            </a:r>
          </a:p>
        </p:txBody>
      </p:sp>
    </p:spTree>
    <p:extLst>
      <p:ext uri="{BB962C8B-B14F-4D97-AF65-F5344CB8AC3E}">
        <p14:creationId xmlns:p14="http://schemas.microsoft.com/office/powerpoint/2010/main" val="14390364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17215-4564-4E2F-BD98-DFEF95FC9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124" y="283213"/>
            <a:ext cx="4800600" cy="1351703"/>
          </a:xfrm>
        </p:spPr>
        <p:txBody>
          <a:bodyPr/>
          <a:lstStyle/>
          <a:p>
            <a:r>
              <a:rPr lang="en-US" sz="2800" dirty="0"/>
              <a:t>Some can automatically Compare with satellite to improve source parameters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7E083AE-B3BD-4804-81ED-5B343E07E71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5" t="7253" r="3648" b="65810"/>
          <a:stretch/>
        </p:blipFill>
        <p:spPr>
          <a:xfrm>
            <a:off x="304800" y="2514600"/>
            <a:ext cx="3838147" cy="1981200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FB4C391F-686E-41C1-A321-B0C9E706A0AD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 r="54294" b="65438"/>
          <a:stretch/>
        </p:blipFill>
        <p:spPr bwMode="auto">
          <a:xfrm>
            <a:off x="304800" y="394302"/>
            <a:ext cx="3838147" cy="204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18260B4B-4D35-4A57-80E1-F6AD4B0F9D4F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2" t="57243" r="4538" b="15819"/>
          <a:stretch/>
        </p:blipFill>
        <p:spPr bwMode="auto">
          <a:xfrm>
            <a:off x="334449" y="4635130"/>
            <a:ext cx="3810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82895E-6855-4145-8295-8DC645D71CCE}"/>
              </a:ext>
            </a:extLst>
          </p:cNvPr>
          <p:cNvSpPr txBox="1"/>
          <p:nvPr/>
        </p:nvSpPr>
        <p:spPr>
          <a:xfrm>
            <a:off x="1958987" y="1830751"/>
            <a:ext cx="1905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Satellite retrieval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FD8B0A-AA7D-4A35-9A9B-C2F1111D6A69}"/>
              </a:ext>
            </a:extLst>
          </p:cNvPr>
          <p:cNvSpPr txBox="1"/>
          <p:nvPr/>
        </p:nvSpPr>
        <p:spPr>
          <a:xfrm>
            <a:off x="715449" y="3885577"/>
            <a:ext cx="12954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priori run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271335-1B4E-420A-B5E3-9FD8FA6427CB}"/>
              </a:ext>
            </a:extLst>
          </p:cNvPr>
          <p:cNvSpPr txBox="1"/>
          <p:nvPr/>
        </p:nvSpPr>
        <p:spPr>
          <a:xfrm>
            <a:off x="867849" y="5892414"/>
            <a:ext cx="1524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posteriori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CD8FD-A278-4353-9F58-E65EA8F18F44}"/>
              </a:ext>
            </a:extLst>
          </p:cNvPr>
          <p:cNvSpPr txBox="1"/>
          <p:nvPr/>
        </p:nvSpPr>
        <p:spPr>
          <a:xfrm>
            <a:off x="4495800" y="1905000"/>
            <a:ext cx="4114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Example of </a:t>
            </a:r>
            <a:r>
              <a:rPr lang="en-US" dirty="0" err="1"/>
              <a:t>Grimsvotn</a:t>
            </a:r>
            <a:r>
              <a:rPr lang="en-US" dirty="0"/>
              <a:t> 2011 simulation using NAME model &amp;  Bayesian inversion.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U.K. Met. Office is prepared to make such runs operational.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Similar procedures in development by </a:t>
            </a:r>
            <a:r>
              <a:rPr lang="en-US" dirty="0" err="1"/>
              <a:t>Austalian</a:t>
            </a:r>
            <a:r>
              <a:rPr lang="en-US" dirty="0"/>
              <a:t> Bureau of Met.</a:t>
            </a:r>
            <a:r>
              <a:rPr lang="en-US" baseline="30000" dirty="0"/>
              <a:t>2 </a:t>
            </a:r>
            <a:r>
              <a:rPr lang="en-US" dirty="0"/>
              <a:t>USGS</a:t>
            </a:r>
            <a:r>
              <a:rPr lang="en-US" baseline="30000" dirty="0"/>
              <a:t>3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57E055-2BEE-4C4D-B4DE-D9B642C8360C}"/>
              </a:ext>
            </a:extLst>
          </p:cNvPr>
          <p:cNvSpPr txBox="1"/>
          <p:nvPr/>
        </p:nvSpPr>
        <p:spPr>
          <a:xfrm>
            <a:off x="4495800" y="5613036"/>
            <a:ext cx="4365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Webster et al., 2017. Forecasting Research Technical Report 618, </a:t>
            </a:r>
            <a:r>
              <a:rPr lang="en-US" sz="1200" dirty="0" err="1"/>
              <a:t>U.K.Met</a:t>
            </a:r>
            <a:r>
              <a:rPr lang="en-US" sz="1200" dirty="0"/>
              <a:t>. Office.</a:t>
            </a:r>
          </a:p>
          <a:p>
            <a:r>
              <a:rPr lang="en-US" sz="1200" baseline="30000" dirty="0"/>
              <a:t>2</a:t>
            </a:r>
            <a:r>
              <a:rPr lang="en-US" sz="1200" dirty="0"/>
              <a:t>Zidikheri et al., 2017, JGR Atmospheres 122(15): 8207-8232</a:t>
            </a:r>
          </a:p>
          <a:p>
            <a:r>
              <a:rPr lang="en-US" sz="1200" baseline="30000" dirty="0"/>
              <a:t>3</a:t>
            </a:r>
            <a:r>
              <a:rPr lang="en-US" sz="1200" dirty="0"/>
              <a:t>Denlinger et al., 2012, JGR Atmospheres 117(D13): D13208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DFEB90-53A6-4C30-A32D-EABCE47E8522}"/>
              </a:ext>
            </a:extLst>
          </p:cNvPr>
          <p:cNvSpPr txBox="1"/>
          <p:nvPr/>
        </p:nvSpPr>
        <p:spPr>
          <a:xfrm>
            <a:off x="364098" y="128313"/>
            <a:ext cx="2212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 U.K. Met. Office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E17FC9-A28C-4D5B-8C03-99393303C9F6}"/>
              </a:ext>
            </a:extLst>
          </p:cNvPr>
          <p:cNvSpPr txBox="1"/>
          <p:nvPr/>
        </p:nvSpPr>
        <p:spPr>
          <a:xfrm>
            <a:off x="2719930" y="572849"/>
            <a:ext cx="119776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Ash cloud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C326A89-7901-4034-A341-23D89F295E1B}"/>
              </a:ext>
            </a:extLst>
          </p:cNvPr>
          <p:cNvCxnSpPr/>
          <p:nvPr/>
        </p:nvCxnSpPr>
        <p:spPr>
          <a:xfrm flipH="1">
            <a:off x="2286000" y="790853"/>
            <a:ext cx="433930" cy="4420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BCAB9B1-DBEA-4CC9-AA58-5C59C8098A35}"/>
              </a:ext>
            </a:extLst>
          </p:cNvPr>
          <p:cNvSpPr txBox="1"/>
          <p:nvPr/>
        </p:nvSpPr>
        <p:spPr>
          <a:xfrm>
            <a:off x="2730558" y="4649998"/>
            <a:ext cx="119776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Ash cloud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8B3CA3B-9444-4C09-89D8-44FAED694AE5}"/>
              </a:ext>
            </a:extLst>
          </p:cNvPr>
          <p:cNvCxnSpPr/>
          <p:nvPr/>
        </p:nvCxnSpPr>
        <p:spPr>
          <a:xfrm flipH="1">
            <a:off x="2296628" y="4868002"/>
            <a:ext cx="433930" cy="4420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5351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6F536-C4C8-442D-8ABF-8585F3AC3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/>
          <a:lstStyle/>
          <a:p>
            <a:r>
              <a:rPr lang="en-US" sz="3600" dirty="0"/>
              <a:t>Adding umbrella clouds to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DDD46-2192-4E37-9BE2-A4B106E25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15695"/>
            <a:ext cx="3581400" cy="3276600"/>
          </a:xfrm>
        </p:spPr>
        <p:txBody>
          <a:bodyPr/>
          <a:lstStyle/>
          <a:p>
            <a:r>
              <a:rPr lang="en-US" sz="2000" dirty="0"/>
              <a:t>Traditional: place ash in a column above the volcano: let the ambient wind field </a:t>
            </a:r>
            <a:r>
              <a:rPr lang="en-US" sz="2000" dirty="0" err="1"/>
              <a:t>advect</a:t>
            </a:r>
            <a:r>
              <a:rPr lang="en-US" sz="2000" dirty="0"/>
              <a:t> downwind</a:t>
            </a:r>
          </a:p>
          <a:p>
            <a:r>
              <a:rPr lang="en-US" sz="2000" dirty="0"/>
              <a:t>But umbrellas push ash upwind!</a:t>
            </a:r>
          </a:p>
          <a:p>
            <a:r>
              <a:rPr lang="en-US" sz="2000" dirty="0"/>
              <a:t>Theory and 3d modeling have helped us develop a method to add umbrella spreading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2ED92B-E685-4722-8EF7-A7344B847B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648"/>
          <a:stretch/>
        </p:blipFill>
        <p:spPr>
          <a:xfrm>
            <a:off x="4780199" y="345558"/>
            <a:ext cx="4042185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5559D8-9BB5-45AD-B2F9-02AD0C5062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746"/>
          <a:stretch/>
        </p:blipFill>
        <p:spPr>
          <a:xfrm>
            <a:off x="4780198" y="1752600"/>
            <a:ext cx="4042185" cy="228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F89946-3D4B-4AE8-93EC-4CCF90C59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13743"/>
            <a:ext cx="4241523" cy="9401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A50FCB-FABF-4041-8FE1-33255A1EA581}"/>
              </a:ext>
            </a:extLst>
          </p:cNvPr>
          <p:cNvSpPr txBox="1"/>
          <p:nvPr/>
        </p:nvSpPr>
        <p:spPr>
          <a:xfrm>
            <a:off x="431044" y="5211644"/>
            <a:ext cx="3822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Suzuki &amp; Koyaguchi, 2009. JGR: Solid Earth, 114(B3): B03209.</a:t>
            </a:r>
          </a:p>
          <a:p>
            <a:r>
              <a:rPr lang="en-US" sz="1200" baseline="30000" dirty="0"/>
              <a:t>2</a:t>
            </a:r>
            <a:r>
              <a:rPr lang="en-US" sz="1200" dirty="0"/>
              <a:t>Costa et al., 2013. GRL, 40(18): 4823-4827.</a:t>
            </a:r>
          </a:p>
          <a:p>
            <a:r>
              <a:rPr lang="en-US" sz="1200" baseline="30000" dirty="0"/>
              <a:t>3</a:t>
            </a:r>
            <a:r>
              <a:rPr lang="en-US" sz="1200" dirty="0"/>
              <a:t>Mastin et al., 2014, G-cubed, 15(8): 3459-3475</a:t>
            </a:r>
          </a:p>
          <a:p>
            <a:r>
              <a:rPr lang="en-US" sz="1200" baseline="30000" dirty="0"/>
              <a:t>4</a:t>
            </a:r>
            <a:r>
              <a:rPr lang="en-US" sz="1200" dirty="0"/>
              <a:t>Webster et al., in review</a:t>
            </a:r>
          </a:p>
          <a:p>
            <a:r>
              <a:rPr lang="en-US" sz="1200" baseline="30000" dirty="0"/>
              <a:t>4</a:t>
            </a:r>
            <a:r>
              <a:rPr lang="en-US" sz="1200" dirty="0"/>
              <a:t>Bursk et al., 1992, Bull. </a:t>
            </a:r>
            <a:r>
              <a:rPr lang="en-US" sz="1200" dirty="0" err="1"/>
              <a:t>Volc</a:t>
            </a:r>
            <a:r>
              <a:rPr lang="en-US" sz="1200" dirty="0"/>
              <a:t>. 54: 329-344.</a:t>
            </a:r>
            <a:endParaRPr lang="en-US" sz="1200" baseline="30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80015B-55CB-4EF7-9510-85E3BEB46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761" y="5671066"/>
            <a:ext cx="1635061" cy="7212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B37DAC-6795-4E0D-9E63-F1AA4D6CCED5}"/>
              </a:ext>
            </a:extLst>
          </p:cNvPr>
          <p:cNvSpPr txBox="1"/>
          <p:nvPr/>
        </p:nvSpPr>
        <p:spPr>
          <a:xfrm>
            <a:off x="6393448" y="5301734"/>
            <a:ext cx="2557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Volume flux into cloud</a:t>
            </a:r>
            <a:r>
              <a:rPr lang="en-US" baseline="30000" dirty="0"/>
              <a:t>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92A104-7302-4B06-B37F-F14E387E2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491" y="5671066"/>
            <a:ext cx="2022222" cy="7212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A7CE5C-97AF-4E36-867E-5E3FCC3D7187}"/>
              </a:ext>
            </a:extLst>
          </p:cNvPr>
          <p:cNvSpPr txBox="1"/>
          <p:nvPr/>
        </p:nvSpPr>
        <p:spPr>
          <a:xfrm>
            <a:off x="4480112" y="5295528"/>
            <a:ext cx="184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Radius vs. time</a:t>
            </a:r>
            <a:r>
              <a:rPr lang="en-US" baseline="30000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D9FA27-2235-4AF8-92A4-C6E166B36140}"/>
              </a:ext>
            </a:extLst>
          </p:cNvPr>
          <p:cNvSpPr txBox="1"/>
          <p:nvPr/>
        </p:nvSpPr>
        <p:spPr>
          <a:xfrm>
            <a:off x="4398776" y="6426522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Constants calibrated using 3d models</a:t>
            </a:r>
          </a:p>
        </p:txBody>
      </p:sp>
    </p:spTree>
    <p:extLst>
      <p:ext uri="{BB962C8B-B14F-4D97-AF65-F5344CB8AC3E}">
        <p14:creationId xmlns:p14="http://schemas.microsoft.com/office/powerpoint/2010/main" val="9512211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3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333" y="2101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Model forecasts using umbrella cloud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05" y="3277802"/>
            <a:ext cx="3276600" cy="24574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2877" y="1097884"/>
            <a:ext cx="365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February 2014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Commercial jet from Perth to Jakarta flew into umbrella cloud, suffered major engine 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Satellite images </a:t>
            </a:r>
            <a:r>
              <a:rPr lang="en-US" i="1" dirty="0"/>
              <a:t>every 10 minutes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48133" y="6218684"/>
            <a:ext cx="2956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Yogyakarta airport following Kelut eruption,</a:t>
            </a:r>
          </a:p>
          <a:p>
            <a:r>
              <a:rPr lang="en-US" sz="1200" dirty="0" err="1"/>
              <a:t>Agence-Presse</a:t>
            </a:r>
            <a:r>
              <a:rPr lang="en-US" sz="1200" dirty="0"/>
              <a:t> France photo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1005" y="3350189"/>
            <a:ext cx="2289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VIIRS Satellite infrared image</a:t>
            </a: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558" y="1546634"/>
            <a:ext cx="3104740" cy="2340571"/>
          </a:xfrm>
        </p:spPr>
      </p:pic>
      <p:sp>
        <p:nvSpPr>
          <p:cNvPr id="12" name="TextBox 11"/>
          <p:cNvSpPr txBox="1"/>
          <p:nvPr/>
        </p:nvSpPr>
        <p:spPr>
          <a:xfrm>
            <a:off x="5613058" y="1594536"/>
            <a:ext cx="162594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With umbrella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830" y="4280056"/>
            <a:ext cx="3007468" cy="22672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70281" y="4323910"/>
            <a:ext cx="111151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 umbrella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19800"/>
            <a:ext cx="1780478" cy="72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9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/>
      <p:bldP spid="12" grpId="0" animBg="1"/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4191000" cy="1600200"/>
          </a:xfrm>
        </p:spPr>
        <p:txBody>
          <a:bodyPr>
            <a:normAutofit fontScale="90000"/>
          </a:bodyPr>
          <a:lstStyle/>
          <a:p>
            <a:r>
              <a:rPr lang="en-US" dirty="0"/>
              <a:t>We can now model super-eruptions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19800"/>
            <a:ext cx="1780478" cy="7299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628693"/>
            <a:ext cx="3825688" cy="29562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711286"/>
            <a:ext cx="3825688" cy="29562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500" y="2695623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Yellowstone</a:t>
            </a:r>
            <a:r>
              <a:rPr lang="en-US" baseline="30000" dirty="0"/>
              <a:t>1</a:t>
            </a:r>
            <a:r>
              <a:rPr lang="en-US" dirty="0"/>
              <a:t> and Toba</a:t>
            </a:r>
            <a:r>
              <a:rPr lang="en-US" baseline="30000" dirty="0"/>
              <a:t>2</a:t>
            </a:r>
            <a:r>
              <a:rPr lang="en-US" dirty="0"/>
              <a:t> have recently been modeled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4400" y="150167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Results for a 3-day eruption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0" y="3089196"/>
            <a:ext cx="2209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With umbrella cloud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0" y="6064443"/>
            <a:ext cx="2209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 umbrella cloud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AA1F36-85B2-4CCF-92A5-79A32BEB1CA4}"/>
              </a:ext>
            </a:extLst>
          </p:cNvPr>
          <p:cNvSpPr txBox="1"/>
          <p:nvPr/>
        </p:nvSpPr>
        <p:spPr>
          <a:xfrm>
            <a:off x="457200" y="5189393"/>
            <a:ext cx="369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Mastin et al., 2014, G-cubed, 15(8): 3459-3475.</a:t>
            </a:r>
          </a:p>
          <a:p>
            <a:r>
              <a:rPr lang="en-US" sz="1200" baseline="30000" dirty="0"/>
              <a:t>2</a:t>
            </a:r>
            <a:r>
              <a:rPr lang="en-US" sz="1200" dirty="0"/>
              <a:t>Costa et al., 2014, Frontiers in Earth Science, 2.</a:t>
            </a:r>
          </a:p>
        </p:txBody>
      </p:sp>
    </p:spTree>
    <p:extLst>
      <p:ext uri="{BB962C8B-B14F-4D97-AF65-F5344CB8AC3E}">
        <p14:creationId xmlns:p14="http://schemas.microsoft.com/office/powerpoint/2010/main" val="41075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8" grpId="0" animBg="1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ED02A-6272-4F16-97DD-AF7C9835F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43727"/>
            <a:ext cx="8534400" cy="1143000"/>
          </a:xfrm>
        </p:spPr>
        <p:txBody>
          <a:bodyPr/>
          <a:lstStyle/>
          <a:p>
            <a:r>
              <a:rPr lang="en-US" sz="4000" dirty="0"/>
              <a:t>Weather models, used by dispersion models, have also improved</a:t>
            </a:r>
            <a:r>
              <a:rPr lang="en-US" sz="4000" baseline="30000" dirty="0"/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4C880B-F28D-4AE8-AA9D-8E1B5676BAC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10482"/>
            <a:ext cx="5410200" cy="34759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75C0D4-C7E5-44FB-8497-7E6D6F200701}"/>
              </a:ext>
            </a:extLst>
          </p:cNvPr>
          <p:cNvSpPr txBox="1"/>
          <p:nvPr/>
        </p:nvSpPr>
        <p:spPr>
          <a:xfrm>
            <a:off x="6096000" y="2265659"/>
            <a:ext cx="2781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NH=northern hemisphere</a:t>
            </a:r>
          </a:p>
          <a:p>
            <a:r>
              <a:rPr lang="en-US" dirty="0"/>
              <a:t>SH=southern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19A221-F66A-42B7-BA15-1ECA2C74201C}"/>
              </a:ext>
            </a:extLst>
          </p:cNvPr>
          <p:cNvCxnSpPr/>
          <p:nvPr/>
        </p:nvCxnSpPr>
        <p:spPr>
          <a:xfrm>
            <a:off x="1143000" y="4114800"/>
            <a:ext cx="480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E74080A-8CEC-4A6E-ACE0-857F7D4F8AE1}"/>
              </a:ext>
            </a:extLst>
          </p:cNvPr>
          <p:cNvSpPr txBox="1"/>
          <p:nvPr/>
        </p:nvSpPr>
        <p:spPr>
          <a:xfrm>
            <a:off x="4495800" y="3573404"/>
            <a:ext cx="800219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useful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CEAA38-0323-4340-93FD-5202D590579C}"/>
              </a:ext>
            </a:extLst>
          </p:cNvPr>
          <p:cNvCxnSpPr/>
          <p:nvPr/>
        </p:nvCxnSpPr>
        <p:spPr>
          <a:xfrm flipV="1">
            <a:off x="1143000" y="3465988"/>
            <a:ext cx="4800600" cy="107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64BF5E-2744-4BA0-8E59-532A96E283E8}"/>
              </a:ext>
            </a:extLst>
          </p:cNvPr>
          <p:cNvSpPr txBox="1"/>
          <p:nvPr/>
        </p:nvSpPr>
        <p:spPr>
          <a:xfrm>
            <a:off x="4019549" y="2816105"/>
            <a:ext cx="1752719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 accuracy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B8F3DA-8049-4ECC-9541-462EAE2AE2FC}"/>
              </a:ext>
            </a:extLst>
          </p:cNvPr>
          <p:cNvSpPr txBox="1"/>
          <p:nvPr/>
        </p:nvSpPr>
        <p:spPr>
          <a:xfrm>
            <a:off x="647700" y="5857031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/>
              <a:t>1</a:t>
            </a:r>
            <a:r>
              <a:rPr lang="en-US" sz="1600" dirty="0"/>
              <a:t>Bauer, P., Thorpe, A. and Brunet, G., 2015. The quiet revolution of numerical weather prediction. Nature, 525: 47.</a:t>
            </a:r>
          </a:p>
        </p:txBody>
      </p:sp>
    </p:spTree>
    <p:extLst>
      <p:ext uri="{BB962C8B-B14F-4D97-AF65-F5344CB8AC3E}">
        <p14:creationId xmlns:p14="http://schemas.microsoft.com/office/powerpoint/2010/main" val="27815951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13078-405B-4313-9A24-493C7383D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1143000"/>
          </a:xfrm>
        </p:spPr>
        <p:txBody>
          <a:bodyPr/>
          <a:lstStyle/>
          <a:p>
            <a:r>
              <a:rPr lang="en-US" dirty="0"/>
              <a:t>Challenges to more accurate model forecasts</a:t>
            </a:r>
          </a:p>
        </p:txBody>
      </p:sp>
    </p:spTree>
    <p:extLst>
      <p:ext uri="{BB962C8B-B14F-4D97-AF65-F5344CB8AC3E}">
        <p14:creationId xmlns:p14="http://schemas.microsoft.com/office/powerpoint/2010/main" val="41508251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BA5F6-0E99-4A64-9E4D-DE4149E4D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 Vertical distribution of mass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015D9C-9BCD-4147-943F-4BBA1FA4A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390" y="1385683"/>
            <a:ext cx="4221662" cy="342423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C7CCCFC-7328-4164-A84E-36ABB6555F9B}"/>
              </a:ext>
            </a:extLst>
          </p:cNvPr>
          <p:cNvSpPr/>
          <p:nvPr/>
        </p:nvSpPr>
        <p:spPr>
          <a:xfrm>
            <a:off x="5029200" y="2514600"/>
            <a:ext cx="6858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9BB277-C099-4368-86AE-9D52548B18FB}"/>
              </a:ext>
            </a:extLst>
          </p:cNvPr>
          <p:cNvSpPr txBox="1"/>
          <p:nvPr/>
        </p:nvSpPr>
        <p:spPr>
          <a:xfrm>
            <a:off x="609600" y="1210495"/>
            <a:ext cx="294230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Lower cloud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in sat image.  Why?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could be related to the vertical distribution of mass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D4D661-C6BB-4B5D-807C-E0B311409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922838"/>
            <a:ext cx="5359537" cy="140176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C54826F-9AF9-496B-A412-74C9D2C47D03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3551904" y="2129247"/>
            <a:ext cx="1477296" cy="6498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7A60671-7EB7-4F0F-B987-9AB13DB2B9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4648"/>
          <a:stretch/>
        </p:blipFill>
        <p:spPr>
          <a:xfrm>
            <a:off x="288259" y="3165176"/>
            <a:ext cx="4042185" cy="1371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6DC3D1-E98D-4EBE-A619-EC3B2B172266}"/>
              </a:ext>
            </a:extLst>
          </p:cNvPr>
          <p:cNvSpPr txBox="1"/>
          <p:nvPr/>
        </p:nvSpPr>
        <p:spPr>
          <a:xfrm>
            <a:off x="6019800" y="4922838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only observational constraints seem to </a:t>
            </a:r>
            <a:r>
              <a:rPr lang="en-US" dirty="0" err="1"/>
              <a:t>to</a:t>
            </a:r>
            <a:r>
              <a:rPr lang="en-US" dirty="0"/>
              <a:t> come from inverse modeling</a:t>
            </a:r>
            <a:r>
              <a:rPr lang="en-US" baseline="30000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3A7B94-D133-4C82-962A-6DDCBFCA0D25}"/>
              </a:ext>
            </a:extLst>
          </p:cNvPr>
          <p:cNvSpPr txBox="1"/>
          <p:nvPr/>
        </p:nvSpPr>
        <p:spPr>
          <a:xfrm>
            <a:off x="1143000" y="4809920"/>
            <a:ext cx="38862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Source strength vs. height &amp; time at </a:t>
            </a:r>
            <a:r>
              <a:rPr lang="en-US" sz="1600" dirty="0" err="1"/>
              <a:t>Eyja</a:t>
            </a:r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B7FA69-182E-495D-A07C-0FC424BBEA54}"/>
              </a:ext>
            </a:extLst>
          </p:cNvPr>
          <p:cNvSpPr txBox="1"/>
          <p:nvPr/>
        </p:nvSpPr>
        <p:spPr>
          <a:xfrm>
            <a:off x="840659" y="6437518"/>
            <a:ext cx="37338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Kristiansent et al., 2012, </a:t>
            </a:r>
            <a:r>
              <a:rPr lang="es-ES" sz="1400" dirty="0"/>
              <a:t>JGR 117: D00U11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21119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6891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628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Bigger still (VEI 5)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1828800"/>
            <a:ext cx="41910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Mount St. Helens, May 18, 1980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Started as a landslide at 8:32 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Expanded N as a lateral blast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Blast rose to form an umbrella cloud +30 km high &amp; ~150 km in diameter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90600"/>
            <a:ext cx="3924300" cy="28575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648200" y="3962400"/>
            <a:ext cx="4138612" cy="2681287"/>
            <a:chOff x="4648200" y="3962400"/>
            <a:chExt cx="4138612" cy="2681287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3962400"/>
              <a:ext cx="4138612" cy="268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410200" y="4419600"/>
              <a:ext cx="16163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Umbrella cloud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0" y="3505200"/>
            <a:ext cx="4291070" cy="3124200"/>
            <a:chOff x="0" y="3505200"/>
            <a:chExt cx="4291070" cy="3124200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05200"/>
              <a:ext cx="4291070" cy="312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1600200" y="6324600"/>
              <a:ext cx="60960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447800" y="5943600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100 km</a:t>
              </a:r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1752600" y="5334000"/>
              <a:ext cx="152400" cy="152400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24000" y="5486400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MSH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752600" y="4114800"/>
            <a:ext cx="1616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Umbrella cloud</a:t>
            </a:r>
          </a:p>
        </p:txBody>
      </p:sp>
      <p:cxnSp>
        <p:nvCxnSpPr>
          <p:cNvPr id="19" name="Straight Arrow Connector 18"/>
          <p:cNvCxnSpPr>
            <a:stCxn id="17" idx="2"/>
          </p:cNvCxnSpPr>
          <p:nvPr/>
        </p:nvCxnSpPr>
        <p:spPr>
          <a:xfrm flipH="1">
            <a:off x="2362200" y="4484132"/>
            <a:ext cx="198570" cy="31646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04800" y="3657600"/>
            <a:ext cx="1066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9:20 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6324600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Holasek et al., 1995, JGR  100(B5):8469-8487 </a:t>
            </a:r>
          </a:p>
        </p:txBody>
      </p:sp>
    </p:spTree>
    <p:extLst>
      <p:ext uri="{BB962C8B-B14F-4D97-AF65-F5344CB8AC3E}">
        <p14:creationId xmlns:p14="http://schemas.microsoft.com/office/powerpoint/2010/main" val="37361087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65CF3-C677-40CD-AFE2-5E9C90EF3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z="4000" dirty="0"/>
              <a:t>2.  Aggregation and removal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45DFF-15ED-4E25-BE43-37C50C3E6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6072"/>
            <a:ext cx="4495800" cy="220979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000" dirty="0"/>
              <a:t>Fine ash doesn’t fall as individual particles: it aggregates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We don’t understand the physics well enough to model it.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Thus, we don’t know how much fine ash remains aloft at distance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9D0D26-1841-47E2-B687-F933ED60902B}"/>
              </a:ext>
            </a:extLst>
          </p:cNvPr>
          <p:cNvSpPr txBox="1"/>
          <p:nvPr/>
        </p:nvSpPr>
        <p:spPr>
          <a:xfrm>
            <a:off x="5257800" y="5110763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Models assume ~5% of the mass goes into the cloud.  But it seems to vary a lot!</a:t>
            </a:r>
            <a:r>
              <a:rPr lang="en-US" baseline="30000" dirty="0"/>
              <a:t>1  </a:t>
            </a:r>
            <a:r>
              <a:rPr lang="en-US" dirty="0"/>
              <a:t>We don’t know why.</a:t>
            </a:r>
            <a:endParaRPr lang="en-US" baseline="30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67C447-AD65-4D1D-B07D-4D31DFF8A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668" y="1417638"/>
            <a:ext cx="3893400" cy="36906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9A2FCD-59B7-4640-887E-60EA7DB0C02D}"/>
              </a:ext>
            </a:extLst>
          </p:cNvPr>
          <p:cNvSpPr txBox="1"/>
          <p:nvPr/>
        </p:nvSpPr>
        <p:spPr>
          <a:xfrm>
            <a:off x="228600" y="617220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Gouhier et al., 2019, Scientific Reports, 9(1): 1449</a:t>
            </a:r>
          </a:p>
          <a:p>
            <a:r>
              <a:rPr lang="en-US" sz="1400" baseline="30000" dirty="0"/>
              <a:t>2</a:t>
            </a:r>
            <a:r>
              <a:rPr lang="en-US" sz="1400" dirty="0"/>
              <a:t>Wallace et al., 2013, JVGR 259(0): 145-169.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E1D53B-1C96-4639-8800-02C4D0F10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465871"/>
            <a:ext cx="3670548" cy="24015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CDC10D-0326-44BF-8AD8-410582962862}"/>
              </a:ext>
            </a:extLst>
          </p:cNvPr>
          <p:cNvSpPr txBox="1"/>
          <p:nvPr/>
        </p:nvSpPr>
        <p:spPr>
          <a:xfrm>
            <a:off x="1238740" y="5263374"/>
            <a:ext cx="32880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Ice aggregates at Redoubt, 2009</a:t>
            </a:r>
            <a:r>
              <a:rPr lang="en-US" sz="1600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090012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BC2F7-C96F-4849-8383-C842DE3BD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Why it is important to model ash removal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42DB6-692D-4D66-9E88-E62138E78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427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E6FB7-8DEA-4958-B3EB-CEC572812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4C339-5ADE-49EB-82F9-ACBC0E8F9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A key objective is to issue volcanic ash advisories that are both timely, and accurate (i.e. they include the entire cloud but no more)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How can we more easily validate our models (or VAAs)?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1800" dirty="0"/>
              <a:t>Validation requires good observations &amp; measurements, which are difficult to obtain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How can more tightly constrain model inputs?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1800" dirty="0"/>
              <a:t>Mass fraction that goes into the cloud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1800" dirty="0"/>
              <a:t>Vertical distribution of mass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How can we model ash aggregation &amp; removal?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What factors control the concentration of airborne ash at ground level?  Can it be modeled?</a:t>
            </a:r>
          </a:p>
          <a:p>
            <a:pPr marL="514350" indent="-514350">
              <a:buFont typeface="+mj-lt"/>
              <a:buAutoNum type="arabicPeriod"/>
            </a:pPr>
            <a:endParaRPr lang="en-US" sz="2000" dirty="0"/>
          </a:p>
          <a:p>
            <a:pPr marL="514350" indent="-514350">
              <a:buFont typeface="+mj-lt"/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67428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33800" cy="1143000"/>
          </a:xfrm>
        </p:spPr>
        <p:txBody>
          <a:bodyPr>
            <a:noAutofit/>
          </a:bodyPr>
          <a:lstStyle/>
          <a:p>
            <a:r>
              <a:rPr lang="en-US" sz="2800" dirty="0"/>
              <a:t>It then developed a normal vertical eruption</a:t>
            </a:r>
            <a:br>
              <a:rPr lang="en-US" sz="2800" dirty="0"/>
            </a:br>
            <a:r>
              <a:rPr lang="en-US" sz="2800" dirty="0"/>
              <a:t>(9 AM-6 PM)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43425" cy="6863180"/>
          </a:xfrm>
        </p:spPr>
      </p:pic>
      <p:sp>
        <p:nvSpPr>
          <p:cNvPr id="5" name="TextBox 4"/>
          <p:cNvSpPr txBox="1"/>
          <p:nvPr/>
        </p:nvSpPr>
        <p:spPr>
          <a:xfrm>
            <a:off x="457200" y="1842889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Plume height of 13-17 km</a:t>
            </a:r>
          </a:p>
          <a:p>
            <a:r>
              <a:rPr lang="en-US" dirty="0"/>
              <a:t>9 hour duration</a:t>
            </a:r>
          </a:p>
          <a:p>
            <a:r>
              <a:rPr lang="en-US" dirty="0"/>
              <a:t>0.2 km</a:t>
            </a:r>
            <a:r>
              <a:rPr lang="en-US" baseline="30000" dirty="0"/>
              <a:t>3</a:t>
            </a:r>
            <a:r>
              <a:rPr lang="en-US" dirty="0"/>
              <a:t> magma erupted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" y="2957195"/>
            <a:ext cx="4151694" cy="21720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" y="3098709"/>
            <a:ext cx="149271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Deposit map</a:t>
            </a:r>
            <a:r>
              <a:rPr lang="en-US" baseline="30000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500" y="5354865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Sarna-Wojcicki et al., 1981, USGS Professional Paper 1250, pp. 577-601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724400" y="4953000"/>
            <a:ext cx="2057400" cy="1752600"/>
            <a:chOff x="4724400" y="4953000"/>
            <a:chExt cx="2057400" cy="1752600"/>
          </a:xfrm>
        </p:grpSpPr>
        <p:sp>
          <p:nvSpPr>
            <p:cNvPr id="15" name="Rectangle 14"/>
            <p:cNvSpPr/>
            <p:nvPr/>
          </p:nvSpPr>
          <p:spPr>
            <a:xfrm>
              <a:off x="4724400" y="4953000"/>
              <a:ext cx="2057400" cy="1752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oup 11"/>
            <p:cNvGrpSpPr>
              <a:grpSpLocks noChangeAspect="1"/>
            </p:cNvGrpSpPr>
            <p:nvPr/>
          </p:nvGrpSpPr>
          <p:grpSpPr bwMode="auto">
            <a:xfrm>
              <a:off x="4876800" y="4953000"/>
              <a:ext cx="1682750" cy="1612900"/>
              <a:chOff x="480" y="1536"/>
              <a:chExt cx="1060" cy="1016"/>
            </a:xfrm>
          </p:grpSpPr>
          <p:sp>
            <p:nvSpPr>
              <p:cNvPr id="17" name="AutoShape 10"/>
              <p:cNvSpPr>
                <a:spLocks noChangeAspect="1" noChangeArrowheads="1" noTextEdit="1"/>
              </p:cNvSpPr>
              <p:nvPr/>
            </p:nvSpPr>
            <p:spPr bwMode="auto">
              <a:xfrm>
                <a:off x="480" y="1632"/>
                <a:ext cx="1060" cy="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2"/>
              <p:cNvSpPr>
                <a:spLocks noChangeArrowheads="1"/>
              </p:cNvSpPr>
              <p:nvPr/>
            </p:nvSpPr>
            <p:spPr bwMode="auto">
              <a:xfrm>
                <a:off x="480" y="1536"/>
                <a:ext cx="727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rgbClr val="221F20"/>
                    </a:solidFill>
                    <a:effectLst/>
                    <a:latin typeface="Arial" pitchFamily="34" charset="0"/>
                    <a:cs typeface="Arial" pitchFamily="34" charset="0"/>
                  </a:rPr>
                  <a:t>Eyja,</a:t>
                </a:r>
                <a:r>
                  <a:rPr kumimoji="0" lang="en-US" altLang="en-US" sz="1800" b="0" i="0" u="none" strike="noStrike" cap="none" normalizeH="0" dirty="0">
                    <a:ln>
                      <a:noFill/>
                    </a:ln>
                    <a:solidFill>
                      <a:srgbClr val="221F20"/>
                    </a:solidFill>
                    <a:effectLst/>
                    <a:latin typeface="Arial" pitchFamily="34" charset="0"/>
                    <a:cs typeface="Arial" pitchFamily="34" charset="0"/>
                  </a:rPr>
                  <a:t> MSH</a:t>
                </a:r>
                <a:r>
                  <a: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rgbClr val="221F2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Rectangle 13"/>
              <p:cNvSpPr>
                <a:spLocks noChangeArrowheads="1"/>
              </p:cNvSpPr>
              <p:nvPr/>
            </p:nvSpPr>
            <p:spPr bwMode="auto">
              <a:xfrm>
                <a:off x="669" y="1803"/>
                <a:ext cx="354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rgbClr val="221F20"/>
                    </a:solidFill>
                    <a:effectLst/>
                    <a:latin typeface="Arial" pitchFamily="34" charset="0"/>
                    <a:cs typeface="Arial" pitchFamily="34" charset="0"/>
                  </a:rPr>
                  <a:t>Etna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Oval 14"/>
              <p:cNvSpPr>
                <a:spLocks noChangeArrowheads="1"/>
              </p:cNvSpPr>
              <p:nvPr/>
            </p:nvSpPr>
            <p:spPr bwMode="auto">
              <a:xfrm>
                <a:off x="1166" y="1760"/>
                <a:ext cx="331" cy="332"/>
              </a:xfrm>
              <a:prstGeom prst="ellipse">
                <a:avLst/>
              </a:prstGeom>
              <a:solidFill>
                <a:srgbClr val="F5811E"/>
              </a:solidFill>
              <a:ln w="4763" cap="flat">
                <a:solidFill>
                  <a:srgbClr val="221F2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Oval 15"/>
              <p:cNvSpPr>
                <a:spLocks noChangeArrowheads="1"/>
              </p:cNvSpPr>
              <p:nvPr/>
            </p:nvSpPr>
            <p:spPr bwMode="auto">
              <a:xfrm>
                <a:off x="1319" y="1900"/>
                <a:ext cx="25" cy="26"/>
              </a:xfrm>
              <a:prstGeom prst="ellipse">
                <a:avLst/>
              </a:prstGeom>
              <a:solidFill>
                <a:srgbClr val="FFF100"/>
              </a:solidFill>
              <a:ln w="4763" cap="flat">
                <a:solidFill>
                  <a:srgbClr val="221F2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16"/>
              <p:cNvSpPr>
                <a:spLocks/>
              </p:cNvSpPr>
              <p:nvPr/>
            </p:nvSpPr>
            <p:spPr bwMode="auto">
              <a:xfrm>
                <a:off x="1012" y="1876"/>
                <a:ext cx="266" cy="39"/>
              </a:xfrm>
              <a:custGeom>
                <a:avLst/>
                <a:gdLst>
                  <a:gd name="T0" fmla="*/ 266 w 266"/>
                  <a:gd name="T1" fmla="*/ 27 h 39"/>
                  <a:gd name="T2" fmla="*/ 1 w 266"/>
                  <a:gd name="T3" fmla="*/ 0 h 39"/>
                  <a:gd name="T4" fmla="*/ 0 w 266"/>
                  <a:gd name="T5" fmla="*/ 12 h 39"/>
                  <a:gd name="T6" fmla="*/ 265 w 266"/>
                  <a:gd name="T7" fmla="*/ 39 h 39"/>
                  <a:gd name="T8" fmla="*/ 266 w 266"/>
                  <a:gd name="T9" fmla="*/ 2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6" h="39">
                    <a:moveTo>
                      <a:pt x="266" y="27"/>
                    </a:moveTo>
                    <a:lnTo>
                      <a:pt x="1" y="0"/>
                    </a:lnTo>
                    <a:lnTo>
                      <a:pt x="0" y="12"/>
                    </a:lnTo>
                    <a:lnTo>
                      <a:pt x="265" y="39"/>
                    </a:lnTo>
                    <a:lnTo>
                      <a:pt x="266" y="27"/>
                    </a:lnTo>
                    <a:close/>
                  </a:path>
                </a:pathLst>
              </a:custGeom>
              <a:solidFill>
                <a:srgbClr val="22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17"/>
              <p:cNvSpPr>
                <a:spLocks/>
              </p:cNvSpPr>
              <p:nvPr/>
            </p:nvSpPr>
            <p:spPr bwMode="auto">
              <a:xfrm>
                <a:off x="1233" y="1869"/>
                <a:ext cx="86" cy="71"/>
              </a:xfrm>
              <a:custGeom>
                <a:avLst/>
                <a:gdLst>
                  <a:gd name="T0" fmla="*/ 7 w 86"/>
                  <a:gd name="T1" fmla="*/ 1 h 71"/>
                  <a:gd name="T2" fmla="*/ 8 w 86"/>
                  <a:gd name="T3" fmla="*/ 2 h 71"/>
                  <a:gd name="T4" fmla="*/ 8 w 86"/>
                  <a:gd name="T5" fmla="*/ 4 h 71"/>
                  <a:gd name="T6" fmla="*/ 9 w 86"/>
                  <a:gd name="T7" fmla="*/ 5 h 71"/>
                  <a:gd name="T8" fmla="*/ 9 w 86"/>
                  <a:gd name="T9" fmla="*/ 7 h 71"/>
                  <a:gd name="T10" fmla="*/ 10 w 86"/>
                  <a:gd name="T11" fmla="*/ 8 h 71"/>
                  <a:gd name="T12" fmla="*/ 10 w 86"/>
                  <a:gd name="T13" fmla="*/ 10 h 71"/>
                  <a:gd name="T14" fmla="*/ 10 w 86"/>
                  <a:gd name="T15" fmla="*/ 11 h 71"/>
                  <a:gd name="T16" fmla="*/ 11 w 86"/>
                  <a:gd name="T17" fmla="*/ 13 h 71"/>
                  <a:gd name="T18" fmla="*/ 11 w 86"/>
                  <a:gd name="T19" fmla="*/ 14 h 71"/>
                  <a:gd name="T20" fmla="*/ 11 w 86"/>
                  <a:gd name="T21" fmla="*/ 15 h 71"/>
                  <a:gd name="T22" fmla="*/ 12 w 86"/>
                  <a:gd name="T23" fmla="*/ 17 h 71"/>
                  <a:gd name="T24" fmla="*/ 12 w 86"/>
                  <a:gd name="T25" fmla="*/ 18 h 71"/>
                  <a:gd name="T26" fmla="*/ 12 w 86"/>
                  <a:gd name="T27" fmla="*/ 20 h 71"/>
                  <a:gd name="T28" fmla="*/ 12 w 86"/>
                  <a:gd name="T29" fmla="*/ 21 h 71"/>
                  <a:gd name="T30" fmla="*/ 12 w 86"/>
                  <a:gd name="T31" fmla="*/ 23 h 71"/>
                  <a:gd name="T32" fmla="*/ 12 w 86"/>
                  <a:gd name="T33" fmla="*/ 24 h 71"/>
                  <a:gd name="T34" fmla="*/ 13 w 86"/>
                  <a:gd name="T35" fmla="*/ 25 h 71"/>
                  <a:gd name="T36" fmla="*/ 13 w 86"/>
                  <a:gd name="T37" fmla="*/ 27 h 71"/>
                  <a:gd name="T38" fmla="*/ 13 w 86"/>
                  <a:gd name="T39" fmla="*/ 28 h 71"/>
                  <a:gd name="T40" fmla="*/ 13 w 86"/>
                  <a:gd name="T41" fmla="*/ 29 h 71"/>
                  <a:gd name="T42" fmla="*/ 13 w 86"/>
                  <a:gd name="T43" fmla="*/ 31 h 71"/>
                  <a:gd name="T44" fmla="*/ 13 w 86"/>
                  <a:gd name="T45" fmla="*/ 32 h 71"/>
                  <a:gd name="T46" fmla="*/ 13 w 86"/>
                  <a:gd name="T47" fmla="*/ 34 h 71"/>
                  <a:gd name="T48" fmla="*/ 12 w 86"/>
                  <a:gd name="T49" fmla="*/ 35 h 71"/>
                  <a:gd name="T50" fmla="*/ 12 w 86"/>
                  <a:gd name="T51" fmla="*/ 36 h 71"/>
                  <a:gd name="T52" fmla="*/ 12 w 86"/>
                  <a:gd name="T53" fmla="*/ 38 h 71"/>
                  <a:gd name="T54" fmla="*/ 12 w 86"/>
                  <a:gd name="T55" fmla="*/ 39 h 71"/>
                  <a:gd name="T56" fmla="*/ 12 w 86"/>
                  <a:gd name="T57" fmla="*/ 40 h 71"/>
                  <a:gd name="T58" fmla="*/ 12 w 86"/>
                  <a:gd name="T59" fmla="*/ 42 h 71"/>
                  <a:gd name="T60" fmla="*/ 11 w 86"/>
                  <a:gd name="T61" fmla="*/ 43 h 71"/>
                  <a:gd name="T62" fmla="*/ 11 w 86"/>
                  <a:gd name="T63" fmla="*/ 45 h 71"/>
                  <a:gd name="T64" fmla="*/ 11 w 86"/>
                  <a:gd name="T65" fmla="*/ 46 h 71"/>
                  <a:gd name="T66" fmla="*/ 10 w 86"/>
                  <a:gd name="T67" fmla="*/ 47 h 71"/>
                  <a:gd name="T68" fmla="*/ 10 w 86"/>
                  <a:gd name="T69" fmla="*/ 49 h 71"/>
                  <a:gd name="T70" fmla="*/ 10 w 86"/>
                  <a:gd name="T71" fmla="*/ 50 h 71"/>
                  <a:gd name="T72" fmla="*/ 9 w 86"/>
                  <a:gd name="T73" fmla="*/ 51 h 71"/>
                  <a:gd name="T74" fmla="*/ 9 w 86"/>
                  <a:gd name="T75" fmla="*/ 53 h 71"/>
                  <a:gd name="T76" fmla="*/ 8 w 86"/>
                  <a:gd name="T77" fmla="*/ 54 h 71"/>
                  <a:gd name="T78" fmla="*/ 8 w 86"/>
                  <a:gd name="T79" fmla="*/ 55 h 71"/>
                  <a:gd name="T80" fmla="*/ 7 w 86"/>
                  <a:gd name="T81" fmla="*/ 57 h 71"/>
                  <a:gd name="T82" fmla="*/ 7 w 86"/>
                  <a:gd name="T83" fmla="*/ 58 h 71"/>
                  <a:gd name="T84" fmla="*/ 6 w 86"/>
                  <a:gd name="T85" fmla="*/ 59 h 71"/>
                  <a:gd name="T86" fmla="*/ 6 w 86"/>
                  <a:gd name="T87" fmla="*/ 61 h 71"/>
                  <a:gd name="T88" fmla="*/ 5 w 86"/>
                  <a:gd name="T89" fmla="*/ 62 h 71"/>
                  <a:gd name="T90" fmla="*/ 4 w 86"/>
                  <a:gd name="T91" fmla="*/ 63 h 71"/>
                  <a:gd name="T92" fmla="*/ 4 w 86"/>
                  <a:gd name="T93" fmla="*/ 65 h 71"/>
                  <a:gd name="T94" fmla="*/ 3 w 86"/>
                  <a:gd name="T95" fmla="*/ 66 h 71"/>
                  <a:gd name="T96" fmla="*/ 2 w 86"/>
                  <a:gd name="T97" fmla="*/ 67 h 71"/>
                  <a:gd name="T98" fmla="*/ 1 w 86"/>
                  <a:gd name="T99" fmla="*/ 69 h 71"/>
                  <a:gd name="T100" fmla="*/ 1 w 86"/>
                  <a:gd name="T101" fmla="*/ 70 h 71"/>
                  <a:gd name="T102" fmla="*/ 86 w 86"/>
                  <a:gd name="T103" fmla="*/ 44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6" h="71">
                    <a:moveTo>
                      <a:pt x="86" y="44"/>
                    </a:moveTo>
                    <a:lnTo>
                      <a:pt x="7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1" y="16"/>
                    </a:lnTo>
                    <a:lnTo>
                      <a:pt x="11" y="16"/>
                    </a:lnTo>
                    <a:lnTo>
                      <a:pt x="12" y="16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19"/>
                    </a:lnTo>
                    <a:lnTo>
                      <a:pt x="12" y="19"/>
                    </a:lnTo>
                    <a:lnTo>
                      <a:pt x="12" y="19"/>
                    </a:lnTo>
                    <a:lnTo>
                      <a:pt x="12" y="19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1"/>
                    </a:lnTo>
                    <a:lnTo>
                      <a:pt x="12" y="21"/>
                    </a:lnTo>
                    <a:lnTo>
                      <a:pt x="12" y="21"/>
                    </a:lnTo>
                    <a:lnTo>
                      <a:pt x="12" y="21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3"/>
                    </a:lnTo>
                    <a:lnTo>
                      <a:pt x="12" y="23"/>
                    </a:lnTo>
                    <a:lnTo>
                      <a:pt x="12" y="23"/>
                    </a:lnTo>
                    <a:lnTo>
                      <a:pt x="12" y="23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3" y="24"/>
                    </a:lnTo>
                    <a:lnTo>
                      <a:pt x="13" y="24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3" y="27"/>
                    </a:lnTo>
                    <a:lnTo>
                      <a:pt x="13" y="27"/>
                    </a:lnTo>
                    <a:lnTo>
                      <a:pt x="13" y="27"/>
                    </a:lnTo>
                    <a:lnTo>
                      <a:pt x="13" y="28"/>
                    </a:lnTo>
                    <a:lnTo>
                      <a:pt x="13" y="28"/>
                    </a:lnTo>
                    <a:lnTo>
                      <a:pt x="13" y="28"/>
                    </a:lnTo>
                    <a:lnTo>
                      <a:pt x="13" y="28"/>
                    </a:lnTo>
                    <a:lnTo>
                      <a:pt x="13" y="29"/>
                    </a:lnTo>
                    <a:lnTo>
                      <a:pt x="13" y="29"/>
                    </a:lnTo>
                    <a:lnTo>
                      <a:pt x="13" y="29"/>
                    </a:lnTo>
                    <a:lnTo>
                      <a:pt x="13" y="29"/>
                    </a:lnTo>
                    <a:lnTo>
                      <a:pt x="13" y="30"/>
                    </a:lnTo>
                    <a:lnTo>
                      <a:pt x="13" y="30"/>
                    </a:lnTo>
                    <a:lnTo>
                      <a:pt x="13" y="30"/>
                    </a:lnTo>
                    <a:lnTo>
                      <a:pt x="13" y="31"/>
                    </a:lnTo>
                    <a:lnTo>
                      <a:pt x="13" y="31"/>
                    </a:lnTo>
                    <a:lnTo>
                      <a:pt x="13" y="31"/>
                    </a:lnTo>
                    <a:lnTo>
                      <a:pt x="13" y="31"/>
                    </a:lnTo>
                    <a:lnTo>
                      <a:pt x="13" y="32"/>
                    </a:lnTo>
                    <a:lnTo>
                      <a:pt x="13" y="32"/>
                    </a:lnTo>
                    <a:lnTo>
                      <a:pt x="13" y="32"/>
                    </a:lnTo>
                    <a:lnTo>
                      <a:pt x="13" y="33"/>
                    </a:lnTo>
                    <a:lnTo>
                      <a:pt x="13" y="33"/>
                    </a:lnTo>
                    <a:lnTo>
                      <a:pt x="13" y="33"/>
                    </a:lnTo>
                    <a:lnTo>
                      <a:pt x="13" y="33"/>
                    </a:lnTo>
                    <a:lnTo>
                      <a:pt x="13" y="34"/>
                    </a:lnTo>
                    <a:lnTo>
                      <a:pt x="13" y="34"/>
                    </a:lnTo>
                    <a:lnTo>
                      <a:pt x="13" y="34"/>
                    </a:lnTo>
                    <a:lnTo>
                      <a:pt x="13" y="34"/>
                    </a:lnTo>
                    <a:lnTo>
                      <a:pt x="12" y="35"/>
                    </a:lnTo>
                    <a:lnTo>
                      <a:pt x="12" y="35"/>
                    </a:lnTo>
                    <a:lnTo>
                      <a:pt x="12" y="35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2" y="41"/>
                    </a:lnTo>
                    <a:lnTo>
                      <a:pt x="12" y="41"/>
                    </a:lnTo>
                    <a:lnTo>
                      <a:pt x="12" y="41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1" y="42"/>
                    </a:lnTo>
                    <a:lnTo>
                      <a:pt x="11" y="43"/>
                    </a:lnTo>
                    <a:lnTo>
                      <a:pt x="11" y="43"/>
                    </a:lnTo>
                    <a:lnTo>
                      <a:pt x="11" y="43"/>
                    </a:lnTo>
                    <a:lnTo>
                      <a:pt x="11" y="43"/>
                    </a:lnTo>
                    <a:lnTo>
                      <a:pt x="11" y="44"/>
                    </a:lnTo>
                    <a:lnTo>
                      <a:pt x="11" y="44"/>
                    </a:lnTo>
                    <a:lnTo>
                      <a:pt x="11" y="44"/>
                    </a:lnTo>
                    <a:lnTo>
                      <a:pt x="11" y="45"/>
                    </a:lnTo>
                    <a:lnTo>
                      <a:pt x="11" y="45"/>
                    </a:lnTo>
                    <a:lnTo>
                      <a:pt x="11" y="45"/>
                    </a:lnTo>
                    <a:lnTo>
                      <a:pt x="11" y="45"/>
                    </a:lnTo>
                    <a:lnTo>
                      <a:pt x="11" y="46"/>
                    </a:lnTo>
                    <a:lnTo>
                      <a:pt x="11" y="46"/>
                    </a:lnTo>
                    <a:lnTo>
                      <a:pt x="11" y="46"/>
                    </a:lnTo>
                    <a:lnTo>
                      <a:pt x="11" y="46"/>
                    </a:lnTo>
                    <a:lnTo>
                      <a:pt x="11" y="47"/>
                    </a:lnTo>
                    <a:lnTo>
                      <a:pt x="10" y="47"/>
                    </a:lnTo>
                    <a:lnTo>
                      <a:pt x="10" y="47"/>
                    </a:lnTo>
                    <a:lnTo>
                      <a:pt x="10" y="48"/>
                    </a:lnTo>
                    <a:lnTo>
                      <a:pt x="10" y="48"/>
                    </a:lnTo>
                    <a:lnTo>
                      <a:pt x="10" y="48"/>
                    </a:lnTo>
                    <a:lnTo>
                      <a:pt x="10" y="48"/>
                    </a:lnTo>
                    <a:lnTo>
                      <a:pt x="10" y="49"/>
                    </a:lnTo>
                    <a:lnTo>
                      <a:pt x="10" y="49"/>
                    </a:lnTo>
                    <a:lnTo>
                      <a:pt x="10" y="49"/>
                    </a:lnTo>
                    <a:lnTo>
                      <a:pt x="10" y="49"/>
                    </a:lnTo>
                    <a:lnTo>
                      <a:pt x="10" y="50"/>
                    </a:lnTo>
                    <a:lnTo>
                      <a:pt x="10" y="50"/>
                    </a:lnTo>
                    <a:lnTo>
                      <a:pt x="10" y="50"/>
                    </a:lnTo>
                    <a:lnTo>
                      <a:pt x="9" y="50"/>
                    </a:lnTo>
                    <a:lnTo>
                      <a:pt x="9" y="51"/>
                    </a:lnTo>
                    <a:lnTo>
                      <a:pt x="9" y="51"/>
                    </a:lnTo>
                    <a:lnTo>
                      <a:pt x="9" y="51"/>
                    </a:lnTo>
                    <a:lnTo>
                      <a:pt x="9" y="52"/>
                    </a:lnTo>
                    <a:lnTo>
                      <a:pt x="9" y="52"/>
                    </a:lnTo>
                    <a:lnTo>
                      <a:pt x="9" y="52"/>
                    </a:lnTo>
                    <a:lnTo>
                      <a:pt x="9" y="52"/>
                    </a:lnTo>
                    <a:lnTo>
                      <a:pt x="9" y="53"/>
                    </a:lnTo>
                    <a:lnTo>
                      <a:pt x="9" y="53"/>
                    </a:lnTo>
                    <a:lnTo>
                      <a:pt x="9" y="53"/>
                    </a:lnTo>
                    <a:lnTo>
                      <a:pt x="9" y="53"/>
                    </a:lnTo>
                    <a:lnTo>
                      <a:pt x="8" y="54"/>
                    </a:lnTo>
                    <a:lnTo>
                      <a:pt x="8" y="54"/>
                    </a:lnTo>
                    <a:lnTo>
                      <a:pt x="8" y="54"/>
                    </a:lnTo>
                    <a:lnTo>
                      <a:pt x="8" y="55"/>
                    </a:lnTo>
                    <a:lnTo>
                      <a:pt x="8" y="55"/>
                    </a:lnTo>
                    <a:lnTo>
                      <a:pt x="8" y="55"/>
                    </a:lnTo>
                    <a:lnTo>
                      <a:pt x="8" y="55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7" y="57"/>
                    </a:lnTo>
                    <a:lnTo>
                      <a:pt x="7" y="57"/>
                    </a:lnTo>
                    <a:lnTo>
                      <a:pt x="7" y="57"/>
                    </a:lnTo>
                    <a:lnTo>
                      <a:pt x="7" y="57"/>
                    </a:lnTo>
                    <a:lnTo>
                      <a:pt x="7" y="58"/>
                    </a:lnTo>
                    <a:lnTo>
                      <a:pt x="7" y="58"/>
                    </a:lnTo>
                    <a:lnTo>
                      <a:pt x="7" y="58"/>
                    </a:lnTo>
                    <a:lnTo>
                      <a:pt x="7" y="58"/>
                    </a:lnTo>
                    <a:lnTo>
                      <a:pt x="7" y="59"/>
                    </a:lnTo>
                    <a:lnTo>
                      <a:pt x="6" y="59"/>
                    </a:lnTo>
                    <a:lnTo>
                      <a:pt x="6" y="59"/>
                    </a:lnTo>
                    <a:lnTo>
                      <a:pt x="6" y="59"/>
                    </a:lnTo>
                    <a:lnTo>
                      <a:pt x="6" y="60"/>
                    </a:lnTo>
                    <a:lnTo>
                      <a:pt x="6" y="60"/>
                    </a:lnTo>
                    <a:lnTo>
                      <a:pt x="6" y="60"/>
                    </a:lnTo>
                    <a:lnTo>
                      <a:pt x="6" y="61"/>
                    </a:lnTo>
                    <a:lnTo>
                      <a:pt x="6" y="61"/>
                    </a:lnTo>
                    <a:lnTo>
                      <a:pt x="5" y="61"/>
                    </a:lnTo>
                    <a:lnTo>
                      <a:pt x="5" y="61"/>
                    </a:lnTo>
                    <a:lnTo>
                      <a:pt x="5" y="62"/>
                    </a:lnTo>
                    <a:lnTo>
                      <a:pt x="5" y="62"/>
                    </a:lnTo>
                    <a:lnTo>
                      <a:pt x="5" y="62"/>
                    </a:lnTo>
                    <a:lnTo>
                      <a:pt x="5" y="62"/>
                    </a:lnTo>
                    <a:lnTo>
                      <a:pt x="5" y="63"/>
                    </a:lnTo>
                    <a:lnTo>
                      <a:pt x="5" y="63"/>
                    </a:lnTo>
                    <a:lnTo>
                      <a:pt x="4" y="63"/>
                    </a:lnTo>
                    <a:lnTo>
                      <a:pt x="4" y="63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5"/>
                    </a:lnTo>
                    <a:lnTo>
                      <a:pt x="3" y="65"/>
                    </a:lnTo>
                    <a:lnTo>
                      <a:pt x="3" y="65"/>
                    </a:lnTo>
                    <a:lnTo>
                      <a:pt x="3" y="66"/>
                    </a:lnTo>
                    <a:lnTo>
                      <a:pt x="3" y="66"/>
                    </a:lnTo>
                    <a:lnTo>
                      <a:pt x="3" y="66"/>
                    </a:lnTo>
                    <a:lnTo>
                      <a:pt x="3" y="66"/>
                    </a:lnTo>
                    <a:lnTo>
                      <a:pt x="3" y="67"/>
                    </a:lnTo>
                    <a:lnTo>
                      <a:pt x="2" y="67"/>
                    </a:lnTo>
                    <a:lnTo>
                      <a:pt x="2" y="67"/>
                    </a:lnTo>
                    <a:lnTo>
                      <a:pt x="2" y="67"/>
                    </a:lnTo>
                    <a:lnTo>
                      <a:pt x="2" y="68"/>
                    </a:lnTo>
                    <a:lnTo>
                      <a:pt x="2" y="68"/>
                    </a:lnTo>
                    <a:lnTo>
                      <a:pt x="2" y="68"/>
                    </a:lnTo>
                    <a:lnTo>
                      <a:pt x="2" y="68"/>
                    </a:lnTo>
                    <a:lnTo>
                      <a:pt x="1" y="69"/>
                    </a:lnTo>
                    <a:lnTo>
                      <a:pt x="1" y="69"/>
                    </a:lnTo>
                    <a:lnTo>
                      <a:pt x="1" y="69"/>
                    </a:lnTo>
                    <a:lnTo>
                      <a:pt x="1" y="69"/>
                    </a:lnTo>
                    <a:lnTo>
                      <a:pt x="1" y="70"/>
                    </a:lnTo>
                    <a:lnTo>
                      <a:pt x="1" y="70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1"/>
                    </a:lnTo>
                    <a:lnTo>
                      <a:pt x="0" y="71"/>
                    </a:lnTo>
                    <a:lnTo>
                      <a:pt x="86" y="44"/>
                    </a:lnTo>
                    <a:close/>
                  </a:path>
                </a:pathLst>
              </a:custGeom>
              <a:solidFill>
                <a:srgbClr val="22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18"/>
              <p:cNvSpPr>
                <a:spLocks/>
              </p:cNvSpPr>
              <p:nvPr/>
            </p:nvSpPr>
            <p:spPr bwMode="auto">
              <a:xfrm>
                <a:off x="1104" y="1680"/>
                <a:ext cx="207" cy="135"/>
              </a:xfrm>
              <a:custGeom>
                <a:avLst/>
                <a:gdLst>
                  <a:gd name="T0" fmla="*/ 175 w 175"/>
                  <a:gd name="T1" fmla="*/ 76 h 84"/>
                  <a:gd name="T2" fmla="*/ 4 w 175"/>
                  <a:gd name="T3" fmla="*/ 0 h 84"/>
                  <a:gd name="T4" fmla="*/ 0 w 175"/>
                  <a:gd name="T5" fmla="*/ 8 h 84"/>
                  <a:gd name="T6" fmla="*/ 172 w 175"/>
                  <a:gd name="T7" fmla="*/ 84 h 84"/>
                  <a:gd name="T8" fmla="*/ 175 w 175"/>
                  <a:gd name="T9" fmla="*/ 7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84">
                    <a:moveTo>
                      <a:pt x="175" y="76"/>
                    </a:moveTo>
                    <a:lnTo>
                      <a:pt x="4" y="0"/>
                    </a:lnTo>
                    <a:lnTo>
                      <a:pt x="0" y="8"/>
                    </a:lnTo>
                    <a:lnTo>
                      <a:pt x="172" y="84"/>
                    </a:lnTo>
                    <a:lnTo>
                      <a:pt x="175" y="76"/>
                    </a:lnTo>
                    <a:close/>
                  </a:path>
                </a:pathLst>
              </a:custGeom>
              <a:solidFill>
                <a:srgbClr val="22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19"/>
              <p:cNvSpPr>
                <a:spLocks/>
              </p:cNvSpPr>
              <p:nvPr/>
            </p:nvSpPr>
            <p:spPr bwMode="auto">
              <a:xfrm>
                <a:off x="1271" y="1775"/>
                <a:ext cx="67" cy="49"/>
              </a:xfrm>
              <a:custGeom>
                <a:avLst/>
                <a:gdLst>
                  <a:gd name="T0" fmla="*/ 21 w 67"/>
                  <a:gd name="T1" fmla="*/ 0 h 49"/>
                  <a:gd name="T2" fmla="*/ 21 w 67"/>
                  <a:gd name="T3" fmla="*/ 1 h 49"/>
                  <a:gd name="T4" fmla="*/ 21 w 67"/>
                  <a:gd name="T5" fmla="*/ 2 h 49"/>
                  <a:gd name="T6" fmla="*/ 21 w 67"/>
                  <a:gd name="T7" fmla="*/ 4 h 49"/>
                  <a:gd name="T8" fmla="*/ 21 w 67"/>
                  <a:gd name="T9" fmla="*/ 5 h 49"/>
                  <a:gd name="T10" fmla="*/ 21 w 67"/>
                  <a:gd name="T11" fmla="*/ 6 h 49"/>
                  <a:gd name="T12" fmla="*/ 21 w 67"/>
                  <a:gd name="T13" fmla="*/ 7 h 49"/>
                  <a:gd name="T14" fmla="*/ 21 w 67"/>
                  <a:gd name="T15" fmla="*/ 8 h 49"/>
                  <a:gd name="T16" fmla="*/ 21 w 67"/>
                  <a:gd name="T17" fmla="*/ 9 h 49"/>
                  <a:gd name="T18" fmla="*/ 21 w 67"/>
                  <a:gd name="T19" fmla="*/ 10 h 49"/>
                  <a:gd name="T20" fmla="*/ 21 w 67"/>
                  <a:gd name="T21" fmla="*/ 11 h 49"/>
                  <a:gd name="T22" fmla="*/ 21 w 67"/>
                  <a:gd name="T23" fmla="*/ 12 h 49"/>
                  <a:gd name="T24" fmla="*/ 20 w 67"/>
                  <a:gd name="T25" fmla="*/ 13 h 49"/>
                  <a:gd name="T26" fmla="*/ 20 w 67"/>
                  <a:gd name="T27" fmla="*/ 15 h 49"/>
                  <a:gd name="T28" fmla="*/ 20 w 67"/>
                  <a:gd name="T29" fmla="*/ 16 h 49"/>
                  <a:gd name="T30" fmla="*/ 20 w 67"/>
                  <a:gd name="T31" fmla="*/ 17 h 49"/>
                  <a:gd name="T32" fmla="*/ 20 w 67"/>
                  <a:gd name="T33" fmla="*/ 18 h 49"/>
                  <a:gd name="T34" fmla="*/ 19 w 67"/>
                  <a:gd name="T35" fmla="*/ 19 h 49"/>
                  <a:gd name="T36" fmla="*/ 19 w 67"/>
                  <a:gd name="T37" fmla="*/ 20 h 49"/>
                  <a:gd name="T38" fmla="*/ 19 w 67"/>
                  <a:gd name="T39" fmla="*/ 21 h 49"/>
                  <a:gd name="T40" fmla="*/ 18 w 67"/>
                  <a:gd name="T41" fmla="*/ 22 h 49"/>
                  <a:gd name="T42" fmla="*/ 18 w 67"/>
                  <a:gd name="T43" fmla="*/ 23 h 49"/>
                  <a:gd name="T44" fmla="*/ 18 w 67"/>
                  <a:gd name="T45" fmla="*/ 24 h 49"/>
                  <a:gd name="T46" fmla="*/ 17 w 67"/>
                  <a:gd name="T47" fmla="*/ 25 h 49"/>
                  <a:gd name="T48" fmla="*/ 17 w 67"/>
                  <a:gd name="T49" fmla="*/ 26 h 49"/>
                  <a:gd name="T50" fmla="*/ 17 w 67"/>
                  <a:gd name="T51" fmla="*/ 26 h 49"/>
                  <a:gd name="T52" fmla="*/ 16 w 67"/>
                  <a:gd name="T53" fmla="*/ 27 h 49"/>
                  <a:gd name="T54" fmla="*/ 16 w 67"/>
                  <a:gd name="T55" fmla="*/ 28 h 49"/>
                  <a:gd name="T56" fmla="*/ 15 w 67"/>
                  <a:gd name="T57" fmla="*/ 29 h 49"/>
                  <a:gd name="T58" fmla="*/ 15 w 67"/>
                  <a:gd name="T59" fmla="*/ 30 h 49"/>
                  <a:gd name="T60" fmla="*/ 14 w 67"/>
                  <a:gd name="T61" fmla="*/ 31 h 49"/>
                  <a:gd name="T62" fmla="*/ 14 w 67"/>
                  <a:gd name="T63" fmla="*/ 32 h 49"/>
                  <a:gd name="T64" fmla="*/ 13 w 67"/>
                  <a:gd name="T65" fmla="*/ 33 h 49"/>
                  <a:gd name="T66" fmla="*/ 13 w 67"/>
                  <a:gd name="T67" fmla="*/ 34 h 49"/>
                  <a:gd name="T68" fmla="*/ 12 w 67"/>
                  <a:gd name="T69" fmla="*/ 35 h 49"/>
                  <a:gd name="T70" fmla="*/ 12 w 67"/>
                  <a:gd name="T71" fmla="*/ 36 h 49"/>
                  <a:gd name="T72" fmla="*/ 11 w 67"/>
                  <a:gd name="T73" fmla="*/ 36 h 49"/>
                  <a:gd name="T74" fmla="*/ 10 w 67"/>
                  <a:gd name="T75" fmla="*/ 37 h 49"/>
                  <a:gd name="T76" fmla="*/ 10 w 67"/>
                  <a:gd name="T77" fmla="*/ 38 h 49"/>
                  <a:gd name="T78" fmla="*/ 9 w 67"/>
                  <a:gd name="T79" fmla="*/ 39 h 49"/>
                  <a:gd name="T80" fmla="*/ 8 w 67"/>
                  <a:gd name="T81" fmla="*/ 40 h 49"/>
                  <a:gd name="T82" fmla="*/ 8 w 67"/>
                  <a:gd name="T83" fmla="*/ 41 h 49"/>
                  <a:gd name="T84" fmla="*/ 7 w 67"/>
                  <a:gd name="T85" fmla="*/ 41 h 49"/>
                  <a:gd name="T86" fmla="*/ 6 w 67"/>
                  <a:gd name="T87" fmla="*/ 42 h 49"/>
                  <a:gd name="T88" fmla="*/ 5 w 67"/>
                  <a:gd name="T89" fmla="*/ 43 h 49"/>
                  <a:gd name="T90" fmla="*/ 5 w 67"/>
                  <a:gd name="T91" fmla="*/ 44 h 49"/>
                  <a:gd name="T92" fmla="*/ 4 w 67"/>
                  <a:gd name="T93" fmla="*/ 45 h 49"/>
                  <a:gd name="T94" fmla="*/ 3 w 67"/>
                  <a:gd name="T95" fmla="*/ 45 h 49"/>
                  <a:gd name="T96" fmla="*/ 2 w 67"/>
                  <a:gd name="T97" fmla="*/ 46 h 49"/>
                  <a:gd name="T98" fmla="*/ 1 w 67"/>
                  <a:gd name="T99" fmla="*/ 47 h 49"/>
                  <a:gd name="T100" fmla="*/ 0 w 67"/>
                  <a:gd name="T101" fmla="*/ 48 h 49"/>
                  <a:gd name="T102" fmla="*/ 67 w 67"/>
                  <a:gd name="T10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7" h="49">
                    <a:moveTo>
                      <a:pt x="67" y="49"/>
                    </a:moveTo>
                    <a:lnTo>
                      <a:pt x="21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5"/>
                    </a:lnTo>
                    <a:lnTo>
                      <a:pt x="21" y="5"/>
                    </a:lnTo>
                    <a:lnTo>
                      <a:pt x="21" y="5"/>
                    </a:lnTo>
                    <a:lnTo>
                      <a:pt x="21" y="5"/>
                    </a:lnTo>
                    <a:lnTo>
                      <a:pt x="21" y="5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21" y="8"/>
                    </a:lnTo>
                    <a:lnTo>
                      <a:pt x="21" y="8"/>
                    </a:lnTo>
                    <a:lnTo>
                      <a:pt x="21" y="8"/>
                    </a:lnTo>
                    <a:lnTo>
                      <a:pt x="21" y="8"/>
                    </a:lnTo>
                    <a:lnTo>
                      <a:pt x="21" y="9"/>
                    </a:lnTo>
                    <a:lnTo>
                      <a:pt x="21" y="9"/>
                    </a:lnTo>
                    <a:lnTo>
                      <a:pt x="21" y="9"/>
                    </a:lnTo>
                    <a:lnTo>
                      <a:pt x="21" y="9"/>
                    </a:lnTo>
                    <a:lnTo>
                      <a:pt x="21" y="9"/>
                    </a:lnTo>
                    <a:lnTo>
                      <a:pt x="21" y="10"/>
                    </a:lnTo>
                    <a:lnTo>
                      <a:pt x="21" y="10"/>
                    </a:lnTo>
                    <a:lnTo>
                      <a:pt x="21" y="10"/>
                    </a:lnTo>
                    <a:lnTo>
                      <a:pt x="21" y="10"/>
                    </a:lnTo>
                    <a:lnTo>
                      <a:pt x="21" y="11"/>
                    </a:lnTo>
                    <a:lnTo>
                      <a:pt x="21" y="11"/>
                    </a:lnTo>
                    <a:lnTo>
                      <a:pt x="21" y="11"/>
                    </a:lnTo>
                    <a:lnTo>
                      <a:pt x="21" y="11"/>
                    </a:lnTo>
                    <a:lnTo>
                      <a:pt x="21" y="11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20" y="13"/>
                    </a:lnTo>
                    <a:lnTo>
                      <a:pt x="20" y="13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7"/>
                    </a:lnTo>
                    <a:lnTo>
                      <a:pt x="20" y="17"/>
                    </a:lnTo>
                    <a:lnTo>
                      <a:pt x="20" y="17"/>
                    </a:lnTo>
                    <a:lnTo>
                      <a:pt x="20" y="17"/>
                    </a:lnTo>
                    <a:lnTo>
                      <a:pt x="20" y="17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19" y="18"/>
                    </a:lnTo>
                    <a:lnTo>
                      <a:pt x="19" y="18"/>
                    </a:lnTo>
                    <a:lnTo>
                      <a:pt x="19" y="18"/>
                    </a:lnTo>
                    <a:lnTo>
                      <a:pt x="19" y="19"/>
                    </a:lnTo>
                    <a:lnTo>
                      <a:pt x="19" y="19"/>
                    </a:lnTo>
                    <a:lnTo>
                      <a:pt x="19" y="19"/>
                    </a:lnTo>
                    <a:lnTo>
                      <a:pt x="19" y="19"/>
                    </a:lnTo>
                    <a:lnTo>
                      <a:pt x="19" y="19"/>
                    </a:lnTo>
                    <a:lnTo>
                      <a:pt x="19" y="20"/>
                    </a:lnTo>
                    <a:lnTo>
                      <a:pt x="19" y="20"/>
                    </a:lnTo>
                    <a:lnTo>
                      <a:pt x="19" y="20"/>
                    </a:lnTo>
                    <a:lnTo>
                      <a:pt x="19" y="20"/>
                    </a:lnTo>
                    <a:lnTo>
                      <a:pt x="19" y="20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8" y="23"/>
                    </a:lnTo>
                    <a:lnTo>
                      <a:pt x="18" y="23"/>
                    </a:lnTo>
                    <a:lnTo>
                      <a:pt x="18" y="23"/>
                    </a:lnTo>
                    <a:lnTo>
                      <a:pt x="18" y="23"/>
                    </a:lnTo>
                    <a:lnTo>
                      <a:pt x="18" y="23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7" y="24"/>
                    </a:lnTo>
                    <a:lnTo>
                      <a:pt x="17" y="25"/>
                    </a:lnTo>
                    <a:lnTo>
                      <a:pt x="17" y="25"/>
                    </a:lnTo>
                    <a:lnTo>
                      <a:pt x="17" y="25"/>
                    </a:lnTo>
                    <a:lnTo>
                      <a:pt x="17" y="25"/>
                    </a:lnTo>
                    <a:lnTo>
                      <a:pt x="17" y="25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7"/>
                    </a:lnTo>
                    <a:lnTo>
                      <a:pt x="16" y="27"/>
                    </a:lnTo>
                    <a:lnTo>
                      <a:pt x="16" y="27"/>
                    </a:lnTo>
                    <a:lnTo>
                      <a:pt x="16" y="27"/>
                    </a:lnTo>
                    <a:lnTo>
                      <a:pt x="16" y="27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6" y="29"/>
                    </a:lnTo>
                    <a:lnTo>
                      <a:pt x="16" y="29"/>
                    </a:lnTo>
                    <a:lnTo>
                      <a:pt x="15" y="29"/>
                    </a:lnTo>
                    <a:lnTo>
                      <a:pt x="15" y="29"/>
                    </a:lnTo>
                    <a:lnTo>
                      <a:pt x="15" y="29"/>
                    </a:lnTo>
                    <a:lnTo>
                      <a:pt x="15" y="29"/>
                    </a:lnTo>
                    <a:lnTo>
                      <a:pt x="15" y="30"/>
                    </a:lnTo>
                    <a:lnTo>
                      <a:pt x="15" y="30"/>
                    </a:lnTo>
                    <a:lnTo>
                      <a:pt x="15" y="30"/>
                    </a:lnTo>
                    <a:lnTo>
                      <a:pt x="15" y="30"/>
                    </a:lnTo>
                    <a:lnTo>
                      <a:pt x="15" y="30"/>
                    </a:lnTo>
                    <a:lnTo>
                      <a:pt x="15" y="31"/>
                    </a:lnTo>
                    <a:lnTo>
                      <a:pt x="14" y="31"/>
                    </a:lnTo>
                    <a:lnTo>
                      <a:pt x="14" y="31"/>
                    </a:lnTo>
                    <a:lnTo>
                      <a:pt x="14" y="31"/>
                    </a:lnTo>
                    <a:lnTo>
                      <a:pt x="14" y="31"/>
                    </a:lnTo>
                    <a:lnTo>
                      <a:pt x="14" y="31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3" y="33"/>
                    </a:lnTo>
                    <a:lnTo>
                      <a:pt x="13" y="33"/>
                    </a:lnTo>
                    <a:lnTo>
                      <a:pt x="13" y="33"/>
                    </a:lnTo>
                    <a:lnTo>
                      <a:pt x="13" y="33"/>
                    </a:lnTo>
                    <a:lnTo>
                      <a:pt x="13" y="33"/>
                    </a:lnTo>
                    <a:lnTo>
                      <a:pt x="13" y="33"/>
                    </a:lnTo>
                    <a:lnTo>
                      <a:pt x="13" y="34"/>
                    </a:lnTo>
                    <a:lnTo>
                      <a:pt x="13" y="34"/>
                    </a:lnTo>
                    <a:lnTo>
                      <a:pt x="13" y="34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35"/>
                    </a:lnTo>
                    <a:lnTo>
                      <a:pt x="12" y="35"/>
                    </a:lnTo>
                    <a:lnTo>
                      <a:pt x="12" y="35"/>
                    </a:lnTo>
                    <a:lnTo>
                      <a:pt x="12" y="35"/>
                    </a:lnTo>
                    <a:lnTo>
                      <a:pt x="12" y="35"/>
                    </a:lnTo>
                    <a:lnTo>
                      <a:pt x="12" y="36"/>
                    </a:lnTo>
                    <a:lnTo>
                      <a:pt x="11" y="36"/>
                    </a:lnTo>
                    <a:lnTo>
                      <a:pt x="11" y="36"/>
                    </a:lnTo>
                    <a:lnTo>
                      <a:pt x="11" y="36"/>
                    </a:lnTo>
                    <a:lnTo>
                      <a:pt x="11" y="36"/>
                    </a:lnTo>
                    <a:lnTo>
                      <a:pt x="11" y="36"/>
                    </a:lnTo>
                    <a:lnTo>
                      <a:pt x="11" y="37"/>
                    </a:lnTo>
                    <a:lnTo>
                      <a:pt x="11" y="37"/>
                    </a:lnTo>
                    <a:lnTo>
                      <a:pt x="11" y="37"/>
                    </a:lnTo>
                    <a:lnTo>
                      <a:pt x="10" y="37"/>
                    </a:lnTo>
                    <a:lnTo>
                      <a:pt x="10" y="37"/>
                    </a:lnTo>
                    <a:lnTo>
                      <a:pt x="10" y="37"/>
                    </a:lnTo>
                    <a:lnTo>
                      <a:pt x="10" y="38"/>
                    </a:lnTo>
                    <a:lnTo>
                      <a:pt x="10" y="38"/>
                    </a:lnTo>
                    <a:lnTo>
                      <a:pt x="10" y="38"/>
                    </a:lnTo>
                    <a:lnTo>
                      <a:pt x="10" y="38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9" y="39"/>
                    </a:lnTo>
                    <a:lnTo>
                      <a:pt x="9" y="39"/>
                    </a:lnTo>
                    <a:lnTo>
                      <a:pt x="9" y="39"/>
                    </a:lnTo>
                    <a:lnTo>
                      <a:pt x="9" y="39"/>
                    </a:lnTo>
                    <a:lnTo>
                      <a:pt x="9" y="39"/>
                    </a:lnTo>
                    <a:lnTo>
                      <a:pt x="9" y="39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1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7" y="42"/>
                    </a:lnTo>
                    <a:lnTo>
                      <a:pt x="7" y="42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43"/>
                    </a:lnTo>
                    <a:lnTo>
                      <a:pt x="5" y="43"/>
                    </a:lnTo>
                    <a:lnTo>
                      <a:pt x="5" y="43"/>
                    </a:lnTo>
                    <a:lnTo>
                      <a:pt x="5" y="43"/>
                    </a:lnTo>
                    <a:lnTo>
                      <a:pt x="5" y="43"/>
                    </a:lnTo>
                    <a:lnTo>
                      <a:pt x="5" y="43"/>
                    </a:lnTo>
                    <a:lnTo>
                      <a:pt x="5" y="44"/>
                    </a:lnTo>
                    <a:lnTo>
                      <a:pt x="5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3" y="45"/>
                    </a:lnTo>
                    <a:lnTo>
                      <a:pt x="3" y="45"/>
                    </a:lnTo>
                    <a:lnTo>
                      <a:pt x="3" y="45"/>
                    </a:lnTo>
                    <a:lnTo>
                      <a:pt x="3" y="45"/>
                    </a:lnTo>
                    <a:lnTo>
                      <a:pt x="3" y="45"/>
                    </a:lnTo>
                    <a:lnTo>
                      <a:pt x="3" y="46"/>
                    </a:lnTo>
                    <a:lnTo>
                      <a:pt x="2" y="46"/>
                    </a:lnTo>
                    <a:lnTo>
                      <a:pt x="2" y="46"/>
                    </a:lnTo>
                    <a:lnTo>
                      <a:pt x="2" y="46"/>
                    </a:lnTo>
                    <a:lnTo>
                      <a:pt x="2" y="46"/>
                    </a:lnTo>
                    <a:lnTo>
                      <a:pt x="2" y="46"/>
                    </a:lnTo>
                    <a:lnTo>
                      <a:pt x="2" y="47"/>
                    </a:lnTo>
                    <a:lnTo>
                      <a:pt x="1" y="47"/>
                    </a:lnTo>
                    <a:lnTo>
                      <a:pt x="1" y="47"/>
                    </a:lnTo>
                    <a:lnTo>
                      <a:pt x="1" y="47"/>
                    </a:lnTo>
                    <a:lnTo>
                      <a:pt x="1" y="47"/>
                    </a:lnTo>
                    <a:lnTo>
                      <a:pt x="1" y="47"/>
                    </a:lnTo>
                    <a:lnTo>
                      <a:pt x="1" y="47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67" y="49"/>
                    </a:lnTo>
                    <a:close/>
                  </a:path>
                </a:pathLst>
              </a:custGeom>
              <a:solidFill>
                <a:srgbClr val="22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20"/>
              <p:cNvSpPr>
                <a:spLocks noChangeArrowheads="1"/>
              </p:cNvSpPr>
              <p:nvPr/>
            </p:nvSpPr>
            <p:spPr bwMode="auto">
              <a:xfrm>
                <a:off x="1206" y="1939"/>
                <a:ext cx="242" cy="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900" b="0" i="0" u="none" strike="noStrike" cap="none" normalizeH="0" baseline="0">
                    <a:ln>
                      <a:noFill/>
                    </a:ln>
                    <a:solidFill>
                      <a:srgbClr val="221F20"/>
                    </a:solidFill>
                    <a:effectLst/>
                    <a:latin typeface="Arial" pitchFamily="34" charset="0"/>
                    <a:cs typeface="Arial" pitchFamily="34" charset="0"/>
                  </a:rPr>
                  <a:t>0.2 km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Rectangle 21"/>
              <p:cNvSpPr>
                <a:spLocks noChangeArrowheads="1"/>
              </p:cNvSpPr>
              <p:nvPr/>
            </p:nvSpPr>
            <p:spPr bwMode="auto">
              <a:xfrm>
                <a:off x="1418" y="1939"/>
                <a:ext cx="41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" b="0" i="0" u="none" strike="noStrike" cap="none" normalizeH="0" baseline="0">
                    <a:ln>
                      <a:noFill/>
                    </a:ln>
                    <a:solidFill>
                      <a:srgbClr val="221F20"/>
                    </a:solidFill>
                    <a:effectLst/>
                    <a:latin typeface="Arial" pitchFamily="34" charset="0"/>
                    <a:cs typeface="Arial" pitchFamily="34" charset="0"/>
                  </a:rPr>
                  <a:t>3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Rectangle 22"/>
              <p:cNvSpPr>
                <a:spLocks noChangeArrowheads="1"/>
              </p:cNvSpPr>
              <p:nvPr/>
            </p:nvSpPr>
            <p:spPr bwMode="auto">
              <a:xfrm>
                <a:off x="880" y="2211"/>
                <a:ext cx="659" cy="340"/>
              </a:xfrm>
              <a:prstGeom prst="rect">
                <a:avLst/>
              </a:prstGeom>
              <a:solidFill>
                <a:srgbClr val="FEFEFE"/>
              </a:solidFill>
              <a:ln w="4763" cap="flat">
                <a:solidFill>
                  <a:srgbClr val="221F2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Line 23"/>
              <p:cNvSpPr>
                <a:spLocks noChangeShapeType="1"/>
              </p:cNvSpPr>
              <p:nvPr/>
            </p:nvSpPr>
            <p:spPr bwMode="auto">
              <a:xfrm>
                <a:off x="1001" y="2291"/>
                <a:ext cx="425" cy="0"/>
              </a:xfrm>
              <a:prstGeom prst="line">
                <a:avLst/>
              </a:prstGeom>
              <a:noFill/>
              <a:ln w="38100" cap="flat">
                <a:solidFill>
                  <a:srgbClr val="221F2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24"/>
              <p:cNvSpPr>
                <a:spLocks noChangeArrowheads="1"/>
              </p:cNvSpPr>
              <p:nvPr/>
            </p:nvSpPr>
            <p:spPr bwMode="auto">
              <a:xfrm>
                <a:off x="1046" y="2346"/>
                <a:ext cx="372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rgbClr val="221F20"/>
                    </a:solidFill>
                    <a:effectLst/>
                    <a:latin typeface="Arial" pitchFamily="34" charset="0"/>
                    <a:cs typeface="Arial" pitchFamily="34" charset="0"/>
                  </a:rPr>
                  <a:t>1 km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19800"/>
            <a:ext cx="1780478" cy="72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42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7195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Still bigger! (VEI 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4800600" cy="2239963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Pinatubo, June 15, 1991</a:t>
            </a:r>
          </a:p>
          <a:p>
            <a:r>
              <a:rPr lang="en-US" dirty="0">
                <a:solidFill>
                  <a:schemeClr val="bg1"/>
                </a:solidFill>
              </a:rPr>
              <a:t>Largest eruption in the past 50 years</a:t>
            </a:r>
          </a:p>
          <a:p>
            <a:r>
              <a:rPr lang="en-US" dirty="0">
                <a:solidFill>
                  <a:schemeClr val="bg1"/>
                </a:solidFill>
              </a:rPr>
              <a:t>Plume height to 40 km</a:t>
            </a:r>
          </a:p>
          <a:p>
            <a:r>
              <a:rPr lang="en-US" dirty="0">
                <a:solidFill>
                  <a:schemeClr val="bg1"/>
                </a:solidFill>
              </a:rPr>
              <a:t>Extensive devastation</a:t>
            </a:r>
          </a:p>
          <a:p>
            <a:r>
              <a:rPr lang="en-US" dirty="0">
                <a:solidFill>
                  <a:schemeClr val="bg1"/>
                </a:solidFill>
              </a:rPr>
              <a:t>~300 people killed, thousands evacuated</a:t>
            </a:r>
          </a:p>
          <a:p>
            <a:r>
              <a:rPr lang="en-US" dirty="0">
                <a:solidFill>
                  <a:schemeClr val="bg1"/>
                </a:solidFill>
              </a:rPr>
              <a:t>Erupted 6 km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 magma in ~9 hours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486400" y="1143000"/>
            <a:ext cx="3333750" cy="4324350"/>
            <a:chOff x="5486400" y="1143000"/>
            <a:chExt cx="3333750" cy="43243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0" y="1143000"/>
              <a:ext cx="3333750" cy="43243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096000" y="2743200"/>
              <a:ext cx="80310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Before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72200" y="4800600"/>
              <a:ext cx="63446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after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29000"/>
            <a:ext cx="4445000" cy="29464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953000" y="228600"/>
            <a:ext cx="3810000" cy="2743200"/>
            <a:chOff x="-2667000" y="3886200"/>
            <a:chExt cx="3810000" cy="2743200"/>
          </a:xfrm>
        </p:grpSpPr>
        <p:sp>
          <p:nvSpPr>
            <p:cNvPr id="12" name="Rectangle 11"/>
            <p:cNvSpPr/>
            <p:nvPr/>
          </p:nvSpPr>
          <p:spPr>
            <a:xfrm>
              <a:off x="-2667000" y="3886200"/>
              <a:ext cx="3810000" cy="274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90800" y="4038600"/>
              <a:ext cx="3592332" cy="2489200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19800"/>
            <a:ext cx="1780478" cy="72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83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958"/>
            <a:ext cx="4248150" cy="67970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8575"/>
            <a:ext cx="427023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543800" cy="48736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800" dirty="0"/>
              <a:t>The cloud could only be seen from space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06622" y="6350751"/>
            <a:ext cx="609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Self et al., 1996, in </a:t>
            </a:r>
            <a:r>
              <a:rPr lang="en-US" sz="1400" i="1" dirty="0"/>
              <a:t>Fire and Mud, Univ. Washington Press, </a:t>
            </a:r>
            <a:r>
              <a:rPr lang="en-US" sz="1400" dirty="0"/>
              <a:t>Seattle, pp 1089-1116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914400"/>
            <a:ext cx="9144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1:40 PM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3657600"/>
            <a:ext cx="9144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2:40 PM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0" y="762000"/>
            <a:ext cx="9144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3:40 PM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8200" y="3581400"/>
            <a:ext cx="9144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4:40 PM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172200" y="4419600"/>
            <a:ext cx="838200" cy="1600200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91200" y="5334000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600km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010400" y="4724400"/>
            <a:ext cx="609600" cy="381000"/>
          </a:xfrm>
          <a:prstGeom prst="straightConnector1">
            <a:avLst/>
          </a:prstGeom>
          <a:ln w="3810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58000" y="44958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200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71600" y="2819400"/>
            <a:ext cx="2895600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Over the first few hours,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cloud expanded to &gt;600 km diameter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And moved &gt;200km UPWIND</a:t>
            </a:r>
          </a:p>
        </p:txBody>
      </p:sp>
      <p:sp>
        <p:nvSpPr>
          <p:cNvPr id="18" name="Isosceles Triangle 17"/>
          <p:cNvSpPr/>
          <p:nvPr/>
        </p:nvSpPr>
        <p:spPr>
          <a:xfrm>
            <a:off x="6934200" y="5029200"/>
            <a:ext cx="152400" cy="228600"/>
          </a:xfrm>
          <a:prstGeom prst="triangl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162800" y="5257800"/>
            <a:ext cx="102893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Pinatubo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79" y="6009697"/>
            <a:ext cx="1780478" cy="72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5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 uiExpand="1" build="p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3372</TotalTime>
  <Words>3548</Words>
  <Application>Microsoft Office PowerPoint</Application>
  <PresentationFormat>On-screen Show (4:3)</PresentationFormat>
  <Paragraphs>552</Paragraphs>
  <Slides>62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Arial</vt:lpstr>
      <vt:lpstr>Calibri</vt:lpstr>
      <vt:lpstr>Cambria Math</vt:lpstr>
      <vt:lpstr>Symbol</vt:lpstr>
      <vt:lpstr>Times New Roman</vt:lpstr>
      <vt:lpstr>Default Design</vt:lpstr>
      <vt:lpstr>Volcanic Plumes and Ash Clouds: Drivers of ash dispersal</vt:lpstr>
      <vt:lpstr>Talk outline</vt:lpstr>
      <vt:lpstr>PowerPoint Presentation</vt:lpstr>
      <vt:lpstr>A small (VEI 2) eruption</vt:lpstr>
      <vt:lpstr>Bigger (VEI 3-4)</vt:lpstr>
      <vt:lpstr>Bigger still (VEI 5)</vt:lpstr>
      <vt:lpstr>It then developed a normal vertical eruption (9 AM-6 PM)</vt:lpstr>
      <vt:lpstr>Still bigger! (VEI 6)</vt:lpstr>
      <vt:lpstr>The cloud could only be seen from space</vt:lpstr>
      <vt:lpstr>Plumes change with eruption size</vt:lpstr>
      <vt:lpstr>But for big eruptions (VEI&gt;=5) Plume WIDTH is the key!</vt:lpstr>
      <vt:lpstr>The physics of plume rise</vt:lpstr>
      <vt:lpstr>At the vent, the exiting jet must adjust to atmospheric pressure</vt:lpstr>
      <vt:lpstr>Plumes rise in 3 stages</vt:lpstr>
      <vt:lpstr>Plume height is primarily controlled by mass discharge rate</vt:lpstr>
      <vt:lpstr>But there are also atmospheric influences; e.g. Humidity</vt:lpstr>
      <vt:lpstr>Modeling illustrates the effect of humidity</vt:lpstr>
      <vt:lpstr>Low-latitude plumes also go higher, due to a higher tropopause &amp; warm air</vt:lpstr>
      <vt:lpstr>Wind bends plumes over</vt:lpstr>
      <vt:lpstr>Plumes are strong when wind is weak (and/or eruption rate is high)</vt:lpstr>
      <vt:lpstr>Umbrella clouds</vt:lpstr>
      <vt:lpstr>Umbrella clouds form when mass expulsion exceeds the ability of wind to move ash away</vt:lpstr>
      <vt:lpstr>Pinatubo changed our understanding of umbrella clouds</vt:lpstr>
      <vt:lpstr>As size increases, dispersal evolves from fan-shaped to circular</vt:lpstr>
      <vt:lpstr>Rate of growth is proportional to mass eruption rate</vt:lpstr>
      <vt:lpstr>Modeling plumes</vt:lpstr>
      <vt:lpstr>Modeling plumes in 1D</vt:lpstr>
      <vt:lpstr>Modeling plumes in crossflow</vt:lpstr>
      <vt:lpstr>Modeling plumes in crossflow</vt:lpstr>
      <vt:lpstr>1D models are used during eruptions to estimate eruption rate</vt:lpstr>
      <vt:lpstr>Two issues limit our ability to estimate MER using 1d models</vt:lpstr>
      <vt:lpstr>3d plume models</vt:lpstr>
      <vt:lpstr>Examples</vt:lpstr>
      <vt:lpstr>3d plume models can also examine processes</vt:lpstr>
      <vt:lpstr>Dispersion models</vt:lpstr>
      <vt:lpstr>Types of dispersal models (that use a 3d wind field*)</vt:lpstr>
      <vt:lpstr>One example: Ash3d</vt:lpstr>
      <vt:lpstr>Standard initiation (for Eulerian models)</vt:lpstr>
      <vt:lpstr>PowerPoint Presentation</vt:lpstr>
      <vt:lpstr>Source of wind fields</vt:lpstr>
      <vt:lpstr>Dispersion models are used to forecast ash and avoid it</vt:lpstr>
      <vt:lpstr>And it’s used during eruptions Yesterday’s eruption at Raikoke</vt:lpstr>
      <vt:lpstr>The hazards of airborne ash to aircraft </vt:lpstr>
      <vt:lpstr>How models are used during eruptions</vt:lpstr>
      <vt:lpstr>PowerPoint Presentation</vt:lpstr>
      <vt:lpstr>2010: Eyjafjallajökull turns the modeling world upside down</vt:lpstr>
      <vt:lpstr>Political fallout</vt:lpstr>
      <vt:lpstr>New efforts to test models</vt:lpstr>
      <vt:lpstr>Inputs were ranked by our level of constraint1</vt:lpstr>
      <vt:lpstr>Since Eyja: Efforts to improve detection</vt:lpstr>
      <vt:lpstr>Improving mass eruption rate estimates A key model input</vt:lpstr>
      <vt:lpstr>There have also been recent improvements in model capability</vt:lpstr>
      <vt:lpstr>Some can automatically Compare with satellite to improve source parameters</vt:lpstr>
      <vt:lpstr>Adding umbrella clouds to models</vt:lpstr>
      <vt:lpstr>Model forecasts using umbrella cloud</vt:lpstr>
      <vt:lpstr>We can now model super-eruptions</vt:lpstr>
      <vt:lpstr>Weather models, used by dispersion models, have also improved1</vt:lpstr>
      <vt:lpstr>Challenges to more accurate model forecasts</vt:lpstr>
      <vt:lpstr>1.  Vertical distribution of mass</vt:lpstr>
      <vt:lpstr>2.  Aggregation and removal</vt:lpstr>
      <vt:lpstr>Why it is important to model ash removal</vt:lpstr>
      <vt:lpstr>Research questions</vt:lpstr>
    </vt:vector>
  </TitlesOfParts>
  <Company>USGS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 theoretical and observational constraints on eruption source parameters</dc:title>
  <dc:creator>lgmastin</dc:creator>
  <cp:lastModifiedBy>Mastin, Larry G</cp:lastModifiedBy>
  <cp:revision>144</cp:revision>
  <dcterms:created xsi:type="dcterms:W3CDTF">2007-04-03T05:40:00Z</dcterms:created>
  <dcterms:modified xsi:type="dcterms:W3CDTF">2019-06-22T17:41:18Z</dcterms:modified>
</cp:coreProperties>
</file>