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54"/>
  </p:notesMasterIdLst>
  <p:sldIdLst>
    <p:sldId id="305" r:id="rId7"/>
    <p:sldId id="308" r:id="rId8"/>
    <p:sldId id="335" r:id="rId9"/>
    <p:sldId id="337" r:id="rId10"/>
    <p:sldId id="338" r:id="rId11"/>
    <p:sldId id="339" r:id="rId12"/>
    <p:sldId id="340" r:id="rId13"/>
    <p:sldId id="267" r:id="rId14"/>
    <p:sldId id="268" r:id="rId15"/>
    <p:sldId id="269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329" r:id="rId27"/>
    <p:sldId id="332" r:id="rId28"/>
    <p:sldId id="328" r:id="rId29"/>
    <p:sldId id="299" r:id="rId30"/>
    <p:sldId id="334" r:id="rId31"/>
    <p:sldId id="303" r:id="rId32"/>
    <p:sldId id="289" r:id="rId33"/>
    <p:sldId id="292" r:id="rId34"/>
    <p:sldId id="298" r:id="rId35"/>
    <p:sldId id="300" r:id="rId36"/>
    <p:sldId id="306" r:id="rId37"/>
    <p:sldId id="330" r:id="rId38"/>
    <p:sldId id="333" r:id="rId39"/>
    <p:sldId id="290" r:id="rId40"/>
    <p:sldId id="285" r:id="rId41"/>
    <p:sldId id="304" r:id="rId42"/>
    <p:sldId id="331" r:id="rId43"/>
    <p:sldId id="327" r:id="rId44"/>
    <p:sldId id="286" r:id="rId45"/>
    <p:sldId id="287" r:id="rId46"/>
    <p:sldId id="288" r:id="rId47"/>
    <p:sldId id="291" r:id="rId48"/>
    <p:sldId id="307" r:id="rId49"/>
    <p:sldId id="294" r:id="rId50"/>
    <p:sldId id="295" r:id="rId51"/>
    <p:sldId id="296" r:id="rId52"/>
    <p:sldId id="297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52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000DB5C-A6A6-8441-8446-84A3DD7C8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25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D65107-6CE7-8146-BFB6-2B5F0F4DCABD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23F750-F8A4-0F41-9FD2-D27ED52D0D9C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41A722-6334-3B4B-9875-94DE3DEA8683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646046-55E5-B041-9416-E3377E27EC30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B9D687-53E8-B144-8FAE-E4B1AA1ADB09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00B002-FF5B-AA4D-8762-3F1C71BBCE14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36F257-5C6D-FE46-AC97-5D6B7071987B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2BC809-9813-7247-8B7A-D8D10FAFE509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2D3530-6AFA-2144-AB7C-DA367AA8C07E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D60146-F594-0B4D-A9BF-5AF81B19EC4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77B4A9-73EA-1C42-9282-12646B261398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C3BEE-A503-4049-B840-299F87977BE8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A83882-27F7-FF46-89C7-C9B0E0EEB25B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239456-EAF5-B54A-A357-CFDD4291A708}" type="slidenum">
              <a:rPr lang="en-US" sz="1200"/>
              <a:pPr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C247BC-DFD3-E94C-8469-67CDE41A220F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F831BA-91AD-E742-8D08-2A990AEA6A36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2005E3-2110-DB4B-A6E6-707EA25C0415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86994F-F7FF-0C49-B796-143EA23C7DF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327BE-6094-0F4B-96E6-0CC506B76215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B1F8EC-BAD6-F64A-A1C4-DCEF04C2AF7D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F84BB9-81C6-1549-ACCE-E7B57D369031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3B1525-5817-4C45-99B5-DEC520458EDB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3D14EC-223F-FB44-A1B3-D116BE1FD507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1C2A9B-DEA0-EC4D-9E75-70FE75D42FA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D4942B-F702-FB43-A892-6CD19F6A0CE6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42D2C5-FD38-DC4C-9786-19897385640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980FB4-750C-5444-9DD0-D1F18B2820D6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F0DC89-4837-BB4C-8C25-E261ACBAC3F2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58953E-9E8E-A44D-8BA8-505C7A8FAE83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4F7047-58E9-A842-9B8D-6776AAB69897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079A69-335C-3F49-B65E-2EE91B16E891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FDA200-F660-E34C-BFA3-EC6D12804875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69AAC3C-E414-0A40-9B2E-00B17267246B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97DB08-B2DB-C348-BE87-EE9E992D2AF9}" type="slidenum">
              <a:rPr lang="en-US" sz="1200">
                <a:solidFill>
                  <a:srgbClr val="000000"/>
                </a:solidFill>
              </a:rPr>
              <a:pPr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700F24-3123-5A4F-87B8-AE383C77C55D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8D8BC0-566B-8C4F-8BFD-E6BD683680CD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C52104-8B84-4749-B919-95A5A244C59B}" type="slidenum">
              <a:rPr lang="en-US" sz="120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F060A4-5777-0E4D-ACEA-399618602326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C300E2-3F06-1947-8A0C-27D373AF2335}" type="slidenum">
              <a:rPr lang="en-US" sz="1200">
                <a:solidFill>
                  <a:srgbClr val="000000"/>
                </a:solidFill>
              </a:rPr>
              <a:pPr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15FCA7-3B1C-B84A-AD67-8FD0338E2FC8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EE81C-2A57-694E-811D-29795D88DD82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A57B-556B-D447-93C7-6B64358F3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5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F9878-B915-9643-B16F-56EE9A2BB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2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0431F-1F3F-9943-94E6-2B8FF279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55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5A05FBB-9EA2-C249-9DEA-6CE438EDF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71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5187606-FD93-5245-8807-ACF210642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7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7C842EC-B98B-3044-BF8C-40F6927BC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1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625A551-16F9-1F4B-B9AF-FE1916BD2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73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1C8F602-F764-F44C-B2A9-22B3C2A72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49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C7D8916-C434-4842-BCB0-89EA54A26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11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A1551CF3-4262-F844-93C8-03A6377D1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9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B71782F-6931-D94D-9DE4-54B61C53A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39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DFD4B-5B59-6340-8F19-1E009AF27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65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9211300-7257-7C4D-9E24-2FF2EF708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15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81C1463-C810-E143-A245-8D9695D1A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11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52F97085-C5F2-914A-BAF1-B7E78154F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15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E9570602-B7C9-6B4F-BA5A-394584803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9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95152662-1621-F543-9DB1-1D8F74A52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8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92027516-132B-504B-BC9C-80D2E8FDC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71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11DD064-B168-E047-9899-A73187B2F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78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1EB3F94-4C20-0649-9E2E-BAA54AB61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6E3E529-5FC5-C548-B8C1-9A422DE2D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14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721D65F-44BE-1044-9E0D-E4AB88745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2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AD5AE-2837-CF43-811D-92D81A9A7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63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EBC3A827-DC08-154F-BF29-A6B1A6021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38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4ED0EB0-2585-764F-A552-FCEB1FD47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78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01F2AE1-3FF3-C049-848F-6E3C2E216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4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2A611C9-49C2-C64F-99E2-40A4185E5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9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25ACD32-6ED6-754E-9D64-46584F73C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54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F87B87C-844A-D242-A166-22B893B40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27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DB970D0-A034-964C-BFC0-2397CC1A6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874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4BBC53CA-4A82-4D43-B046-DA0B1E92C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8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7C210E5E-2A3C-EA4A-820C-3F507A524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6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970448A9-C6F9-4149-B485-6AE254FA9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4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67C04-BFA3-CA44-B587-88A48A2B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89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A145C56-945C-5046-BB8A-35603794E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53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E5E1E290-B5E9-7E47-BD4D-68CC11C31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42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262B53B2-B9FB-934C-A03F-5E6C1B6C6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65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4FD8E3A-939F-7D49-A6AD-6089B393A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05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DD92F986-5375-E34A-B9B7-B798F8CC1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93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E54FA97-B1A3-0040-B165-2AB497241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42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24B6EBD-03A1-4946-84D7-484A639C1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47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20697D7D-994C-0040-9216-CB58D559D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33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53A0D75C-4373-F14B-8F98-67784A41C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92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46B3E61-F186-C840-9B63-84D8A9647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4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E73F-008F-A243-8655-891D4032B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911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4B2A8467-CB92-FA47-A525-BD8403531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489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65CCCDD-F281-2B4B-9636-095DD72CF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32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AFAC53BA-3A4D-3B4E-A1AA-A2064944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08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654A1E4-6F50-F548-8FF5-AFC32B326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7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5B45ACB9-5362-EE4B-960C-597D35544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18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F44C198-54FF-8240-98ED-9C692F28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78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F30B18E-2A00-6543-A93E-C90C6B265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1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92300F57-2C1F-5246-9017-67D8A608E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00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0C2195B-ACE4-FE42-A113-BFB87F0B8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66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B32789A-582E-EB48-B843-25E5102D3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6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7581E-AA17-584E-858C-A952C82D1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748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D92F1CB3-D6BC-6E41-9C48-C34BF7533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020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F90DFF7A-08F6-0444-A79E-6F6F61052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0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25D21622-B249-3544-8301-EC1EEB0E8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64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0675EC6-70D2-0847-8562-BF4490E8A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10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E673CC7-925A-A54B-8163-218C80079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553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951B1A45-34C6-614B-A3D1-C64EC99E9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818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2F57980F-3152-B942-87FA-B83B2E7FF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440B3-19F7-5A46-A918-A8931764D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809D-2231-9F49-92DE-2B19BBA79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5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EE8B9-DEC9-C746-AB49-28357C78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3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E3D500B-1F7A-E248-BAED-A658F2BC6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A04ECAD-AF88-1748-8373-A4BEE5924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688A4E1-764A-DF45-9903-296F1C073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929302E-B9C1-7243-8F78-4D2F03B26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6B8A74C-D060-784A-9899-DEE137ADC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486888F-3EE6-E44C-8978-C0F585B78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hollow_earth_complete_shell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65163"/>
            <a:ext cx="40005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earth_pr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949325"/>
            <a:ext cx="4090987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114425" y="5405438"/>
            <a:ext cx="235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</a:rPr>
              <a:t>Moronic Design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530225" y="20638"/>
            <a:ext cx="771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</a:rPr>
              <a:t>Two theories of the Internal Structure of the Earth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5495925" y="5430838"/>
            <a:ext cx="297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</a:rPr>
              <a:t>Conventional Dogma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68300"/>
            <a:ext cx="84582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D5B"/>
            </a:gs>
            <a:gs pos="100000">
              <a:srgbClr val="65380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6629400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92550"/>
            <a:ext cx="3962400" cy="296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5257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391400"/>
            <a:ext cx="3733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75"/>
            <a:ext cx="914400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>
                <a:gamma/>
                <a:shade val="59608"/>
                <a:invGamma/>
              </a:schemeClr>
            </a:gs>
            <a:gs pos="50000">
              <a:schemeClr val="hlink"/>
            </a:gs>
            <a:gs pos="100000">
              <a:schemeClr val="hlink">
                <a:gamma/>
                <a:shade val="59608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143000"/>
            <a:ext cx="5486400" cy="443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0"/>
            <a:ext cx="4235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90909"/>
            </a:gs>
            <a:gs pos="100000">
              <a:srgbClr val="5F5F5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75"/>
            <a:ext cx="91440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5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648200" y="4114800"/>
            <a:ext cx="3962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CC"/>
                </a:solidFill>
                <a:latin typeface="Times-Roman" charset="0"/>
              </a:rPr>
              <a:t>Uppermost Maastrichtian hemipelagic marls.  The large foraminifers are Globotruncanids</a:t>
            </a:r>
            <a:endParaRPr lang="en-US" sz="2000">
              <a:solidFill>
                <a:srgbClr val="0000CC"/>
              </a:solidFill>
              <a:latin typeface="Times-Roman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648200" y="3581400"/>
            <a:ext cx="4071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  <a:latin typeface="Times-Roman" charset="0"/>
              </a:rPr>
              <a:t>K/T boundary, here placed according to the definition of the IUGS GSSP</a:t>
            </a:r>
            <a:endParaRPr lang="en-US" sz="1600">
              <a:latin typeface="Times-Roman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648200" y="2514600"/>
            <a:ext cx="44958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6600"/>
                </a:solidFill>
                <a:latin typeface="Times-Roman" charset="0"/>
              </a:rPr>
              <a:t>Ejecta layer, containing here 24.4 ppb Ir, and numerous cross sections of altered microkrystites, and a few droplets of altered tektites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4648200" y="2057400"/>
            <a:ext cx="3097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Times-Roman" charset="0"/>
              </a:rPr>
              <a:t>K/T boundary clay (6.5 cm thick)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40000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066800" y="6338888"/>
            <a:ext cx="6607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  <a:latin typeface="Times" charset="0"/>
              </a:rPr>
              <a:t>The ejecta layer is ~3 mm thick in this image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25146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-16002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57200" y="5943600"/>
            <a:ext cx="8170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>
                <a:latin typeface="Times" charset="0"/>
              </a:rPr>
              <a:t>Surface Expression of the Chicxulub Crater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7" name="Picture 4" descr="Hollow_Earth_3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150"/>
            <a:ext cx="9144000" cy="7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86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486400" y="3124200"/>
            <a:ext cx="3657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  <a:latin typeface="Times New Roman" charset="0"/>
              </a:rPr>
              <a:t>White dots represent the locations of water-filled sinkholes </a:t>
            </a:r>
            <a:endParaRPr lang="en-US" sz="1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410200" y="228600"/>
            <a:ext cx="3733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  <a:latin typeface="Times New Roman" charset="0"/>
              </a:rPr>
              <a:t>Horizontal gradient map of the Bouguer gravity anomaly over the Chicxulub crater (North is up.). The coastline is shown as a white line.</a:t>
            </a:r>
            <a:endParaRPr lang="en-US" sz="18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486400" y="4953000"/>
            <a:ext cx="3124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Text and images by Alan Hildebrand, Geological Survey of Canada.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01600"/>
            <a:ext cx="85852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vred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6172200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0" name="Picture 4" descr="mapa dem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0"/>
            <a:ext cx="23622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5" descr="vredefort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657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Box 6"/>
          <p:cNvSpPr txBox="1">
            <a:spLocks noChangeArrowheads="1"/>
          </p:cNvSpPr>
          <p:nvPr/>
        </p:nvSpPr>
        <p:spPr bwMode="auto">
          <a:xfrm>
            <a:off x="228600" y="6248400"/>
            <a:ext cx="4767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Vredefort &gt;160 km crater 2.02 Ga</a:t>
            </a:r>
          </a:p>
        </p:txBody>
      </p:sp>
      <p:sp>
        <p:nvSpPr>
          <p:cNvPr id="119813" name="TextBox 7"/>
          <p:cNvSpPr txBox="1">
            <a:spLocks noChangeArrowheads="1"/>
          </p:cNvSpPr>
          <p:nvPr/>
        </p:nvSpPr>
        <p:spPr bwMode="auto">
          <a:xfrm rot="-5400000">
            <a:off x="5791200" y="1066800"/>
            <a:ext cx="1450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Elevation</a:t>
            </a:r>
          </a:p>
        </p:txBody>
      </p:sp>
      <p:sp>
        <p:nvSpPr>
          <p:cNvPr id="119814" name="TextBox 8"/>
          <p:cNvSpPr txBox="1">
            <a:spLocks noChangeArrowheads="1"/>
          </p:cNvSpPr>
          <p:nvPr/>
        </p:nvSpPr>
        <p:spPr bwMode="auto">
          <a:xfrm>
            <a:off x="6324600" y="3048000"/>
            <a:ext cx="2236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Bouger Gravity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01600"/>
            <a:ext cx="85852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5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41300"/>
            <a:ext cx="8420100" cy="638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901825" y="-30163"/>
            <a:ext cx="60388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  <a:latin typeface="Comic Sans MS" charset="0"/>
              </a:rPr>
              <a:t>the late inner solar system bombardment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49960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333625" y="201613"/>
            <a:ext cx="513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</a:rPr>
              <a:t>4 views of the Lunar Bombardment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smtClean="0">
                <a:solidFill>
                  <a:srgbClr val="FFFF0A"/>
                </a:solidFill>
                <a:latin typeface="Arial"/>
                <a:cs typeface="Arial"/>
              </a:rPr>
              <a:t>Impact Lecture - Overview</a:t>
            </a:r>
            <a:endParaRPr lang="en-US" sz="4800" smtClean="0">
              <a:latin typeface="Arial"/>
              <a:cs typeface="Arial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0A"/>
                </a:solidFill>
                <a:latin typeface="Arial"/>
                <a:cs typeface="Arial"/>
              </a:rPr>
              <a:t>Stray Bodies in the Solar System</a:t>
            </a:r>
          </a:p>
          <a:p>
            <a:pPr>
              <a:defRPr/>
            </a:pPr>
            <a:r>
              <a:rPr lang="en-US" smtClean="0">
                <a:solidFill>
                  <a:srgbClr val="FFFF0A"/>
                </a:solidFill>
                <a:latin typeface="Arial"/>
                <a:cs typeface="Arial"/>
              </a:rPr>
              <a:t>The Master Power Law</a:t>
            </a:r>
          </a:p>
          <a:p>
            <a:pPr>
              <a:defRPr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The Siberian Event of 1908</a:t>
            </a:r>
          </a:p>
          <a:p>
            <a:pPr>
              <a:defRPr/>
            </a:pPr>
            <a:r>
              <a:rPr lang="en-US" smtClean="0">
                <a:solidFill>
                  <a:srgbClr val="262699"/>
                </a:solidFill>
                <a:latin typeface="Arial"/>
                <a:cs typeface="Arial"/>
              </a:rPr>
              <a:t>The Jupiter Event of 1994</a:t>
            </a:r>
          </a:p>
          <a:p>
            <a:pPr>
              <a:defRPr/>
            </a:pPr>
            <a:r>
              <a:rPr lang="en-US" smtClean="0">
                <a:solidFill>
                  <a:srgbClr val="FFFF0A"/>
                </a:solidFill>
                <a:latin typeface="Arial"/>
                <a:cs typeface="Arial"/>
              </a:rPr>
              <a:t>The Yucatan Event of 65 Ma</a:t>
            </a:r>
          </a:p>
          <a:p>
            <a:pPr>
              <a:defRPr/>
            </a:pPr>
            <a:r>
              <a:rPr lang="en-US" smtClean="0">
                <a:solidFill>
                  <a:srgbClr val="FFFF0A"/>
                </a:solidFill>
                <a:latin typeface="Arial"/>
                <a:cs typeface="Arial"/>
              </a:rPr>
              <a:t>When Impacts Ruled the Earth</a:t>
            </a:r>
          </a:p>
          <a:p>
            <a:pPr>
              <a:defRPr/>
            </a:pPr>
            <a:r>
              <a:rPr lang="en-US">
                <a:solidFill>
                  <a:srgbClr val="FFFF0A"/>
                </a:solidFill>
                <a:latin typeface="Arial"/>
                <a:cs typeface="Arial"/>
              </a:rPr>
              <a:t>When Impacts </a:t>
            </a:r>
            <a:r>
              <a:rPr lang="en-US" b="1">
                <a:solidFill>
                  <a:srgbClr val="FFFF0A"/>
                </a:solidFill>
                <a:latin typeface="Arial"/>
                <a:cs typeface="Arial"/>
              </a:rPr>
              <a:t>Were</a:t>
            </a:r>
            <a:r>
              <a:rPr lang="en-US">
                <a:solidFill>
                  <a:srgbClr val="FFFF0A"/>
                </a:solidFill>
                <a:latin typeface="Arial"/>
                <a:cs typeface="Arial"/>
              </a:rPr>
              <a:t> the Earth</a:t>
            </a:r>
          </a:p>
          <a:p>
            <a:pPr>
              <a:buFontTx/>
              <a:buNone/>
              <a:defRPr/>
            </a:pPr>
            <a:endParaRPr lang="en-US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Bottketw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2672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4" name="Picture 3" descr="Bottk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01600"/>
            <a:ext cx="85852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4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6354763"/>
            <a:ext cx="5487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hlink"/>
                </a:solidFill>
                <a:latin typeface="Times" charset="0"/>
              </a:rPr>
              <a:t>Orientale Impact Basin, The Moon</a:t>
            </a:r>
            <a:endParaRPr lang="en-US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9000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405438" y="2055813"/>
            <a:ext cx="5207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6600"/>
                </a:solidFill>
                <a:latin typeface="Comic Sans MS" charset="0"/>
              </a:rPr>
              <a:t>b</a:t>
            </a:r>
          </a:p>
          <a:p>
            <a:pPr>
              <a:defRPr/>
            </a:pPr>
            <a:r>
              <a:rPr lang="en-US" sz="1800">
                <a:solidFill>
                  <a:srgbClr val="006600"/>
                </a:solidFill>
                <a:latin typeface="Comic Sans MS" charset="0"/>
              </a:rPr>
              <a:t>0.5</a:t>
            </a:r>
          </a:p>
          <a:p>
            <a:pPr>
              <a:defRPr/>
            </a:pPr>
            <a:r>
              <a:rPr lang="en-US" sz="1800">
                <a:solidFill>
                  <a:srgbClr val="006600"/>
                </a:solidFill>
                <a:latin typeface="Comic Sans MS" charset="0"/>
              </a:rPr>
              <a:t>0.7</a:t>
            </a:r>
          </a:p>
          <a:p>
            <a:pPr>
              <a:defRPr/>
            </a:pPr>
            <a:r>
              <a:rPr lang="en-US" sz="1800">
                <a:solidFill>
                  <a:srgbClr val="006600"/>
                </a:solidFill>
                <a:latin typeface="Comic Sans MS" charset="0"/>
              </a:rPr>
              <a:t>0.9</a:t>
            </a:r>
            <a:endParaRPr lang="en-US">
              <a:latin typeface="Comic Sans MS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518400" y="0"/>
            <a:ext cx="162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6600"/>
                </a:solidFill>
                <a:latin typeface="Comic Sans MS" charset="0"/>
              </a:rPr>
              <a:t>N(&gt;m)~m</a:t>
            </a:r>
            <a:r>
              <a:rPr lang="en-US" baseline="30000">
                <a:solidFill>
                  <a:srgbClr val="006600"/>
                </a:solidFill>
                <a:latin typeface="Comic Sans MS" charset="0"/>
              </a:rPr>
              <a:t>-b</a:t>
            </a:r>
            <a:endParaRPr lang="en-US">
              <a:latin typeface="Comic Sans MS" charset="0"/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V="1">
            <a:off x="3962400" y="1917700"/>
            <a:ext cx="203200" cy="1295400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68300"/>
            <a:ext cx="84582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0700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727825" y="25400"/>
            <a:ext cx="239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A2A8EE"/>
                </a:solidFill>
                <a:latin typeface="Comic Sans MS" charset="0"/>
              </a:rPr>
              <a:t>its on the Moon</a:t>
            </a:r>
            <a:endParaRPr lang="en-US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01600"/>
            <a:ext cx="85852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8315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9144000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60400" y="0"/>
            <a:ext cx="812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</a:rPr>
              <a:t>The aftermath of an ocean-vaporizing impact on Earth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2108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19" name="Text Box 1027"/>
          <p:cNvSpPr txBox="1">
            <a:spLocks noChangeArrowheads="1"/>
          </p:cNvSpPr>
          <p:nvPr/>
        </p:nvSpPr>
        <p:spPr bwMode="auto">
          <a:xfrm>
            <a:off x="6019800" y="609600"/>
            <a:ext cx="288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B2B2B2"/>
                </a:solidFill>
                <a:latin typeface="Times" charset="0"/>
                <a:cs typeface="+mn-cs"/>
              </a:rPr>
              <a:t>Asteroid Eros</a:t>
            </a:r>
            <a:endParaRPr lang="en-US" sz="2800" b="1">
              <a:solidFill>
                <a:srgbClr val="B2B2B2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738"/>
            <a:ext cx="8763000" cy="679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086600" y="1600200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/>
              <a:t>3000 yrs</a:t>
            </a:r>
            <a:endParaRPr lang="en-US" sz="2800">
              <a:latin typeface="Times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800600" y="2438400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/>
              <a:t>6000 yrs</a:t>
            </a:r>
            <a:endParaRPr lang="en-US" sz="2800">
              <a:latin typeface="Times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810000" y="1219200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/>
              <a:t>1000 yrs</a:t>
            </a:r>
            <a:endParaRPr lang="en-US" sz="2800">
              <a:latin typeface="Times" charset="0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191000" y="3657600"/>
            <a:ext cx="1300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/>
              <a:t>12000 yrs</a:t>
            </a:r>
            <a:endParaRPr lang="en-US" sz="2800">
              <a:latin typeface="Times" charset="0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876800" y="5181600"/>
            <a:ext cx="2627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/>
              <a:t>Background heat flow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743200" y="5638800"/>
            <a:ext cx="1722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/>
              <a:t>before impact</a:t>
            </a:r>
            <a:endParaRPr lang="en-US" sz="2800">
              <a:latin typeface="Times" charset="0"/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5181600" y="5638800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/>
              <a:t>after impact</a:t>
            </a:r>
            <a:endParaRPr lang="en-US" sz="2800">
              <a:latin typeface="Times" charset="0"/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5778500" y="3517900"/>
            <a:ext cx="3060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  <a:latin typeface="Comic Sans MS" charset="0"/>
              </a:rPr>
              <a:t>Propagation of the thermal wave into the seafloor</a:t>
            </a:r>
            <a:endParaRPr lang="en-US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9538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410200" y="609600"/>
            <a:ext cx="345598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</a:rPr>
              <a:t>Maximum Temperature</a:t>
            </a:r>
          </a:p>
          <a:p>
            <a:pPr>
              <a:defRPr/>
            </a:pPr>
            <a:r>
              <a:rPr lang="en-US">
                <a:latin typeface="Comic Sans MS" charset="0"/>
              </a:rPr>
              <a:t>experienced</a:t>
            </a:r>
          </a:p>
          <a:p>
            <a:pPr>
              <a:defRPr/>
            </a:pPr>
            <a:r>
              <a:rPr lang="en-US">
                <a:latin typeface="Comic Sans MS" charset="0"/>
              </a:rPr>
              <a:t>below the surface</a:t>
            </a:r>
          </a:p>
          <a:p>
            <a:pPr>
              <a:defRPr/>
            </a:pPr>
            <a:r>
              <a:rPr lang="en-US">
                <a:latin typeface="Comic Sans MS" charset="0"/>
              </a:rPr>
              <a:t>after</a:t>
            </a:r>
          </a:p>
          <a:p>
            <a:pPr>
              <a:defRPr/>
            </a:pPr>
            <a:r>
              <a:rPr lang="en-US">
                <a:latin typeface="Comic Sans MS" charset="0"/>
              </a:rPr>
              <a:t>an ocean-vaporizing</a:t>
            </a:r>
          </a:p>
          <a:p>
            <a:pPr>
              <a:defRPr/>
            </a:pPr>
            <a:r>
              <a:rPr lang="en-US">
                <a:latin typeface="Comic Sans MS" charset="0"/>
              </a:rPr>
              <a:t>impact.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5029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29400" y="457200"/>
            <a:ext cx="1722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A50021"/>
                </a:solidFill>
              </a:rPr>
              <a:t>Red indicates</a:t>
            </a:r>
            <a:endParaRPr lang="en-US">
              <a:solidFill>
                <a:srgbClr val="A50021"/>
              </a:solidFill>
            </a:endParaRPr>
          </a:p>
          <a:p>
            <a:pPr>
              <a:defRPr/>
            </a:pPr>
            <a:r>
              <a:rPr lang="en-US" sz="2000">
                <a:solidFill>
                  <a:srgbClr val="A50021"/>
                </a:solidFill>
              </a:rPr>
              <a:t>thermophiles</a:t>
            </a:r>
            <a:endParaRPr lang="en-US" sz="2800">
              <a:latin typeface="Times" charset="0"/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>
            <a:off x="4419600" y="3581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876800" y="3429000"/>
            <a:ext cx="1246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latin typeface="Comic Sans MS" charset="0"/>
              </a:rPr>
              <a:t>You are here</a:t>
            </a:r>
            <a:endParaRPr lang="en-US" sz="2800">
              <a:latin typeface="Times" charset="0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124200" y="2362200"/>
            <a:ext cx="280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5050"/>
                </a:solidFill>
                <a:latin typeface="Comic Sans MS" charset="0"/>
              </a:rPr>
              <a:t>A popular last common ancestor</a:t>
            </a:r>
            <a:endParaRPr lang="en-US" sz="2800">
              <a:solidFill>
                <a:srgbClr val="FF5050"/>
              </a:solidFill>
              <a:latin typeface="Times" charset="0"/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553200" y="1828800"/>
            <a:ext cx="2133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latin typeface="Comic Sans MS" charset="0"/>
              </a:rPr>
              <a:t>Thermophilic ancestry may indicate that life originated in a hot place, or it may indicate that nonthermophiles were pruned.</a:t>
            </a:r>
            <a:r>
              <a:rPr lang="en-US" sz="1600">
                <a:latin typeface="Comic Sans MS" charset="0"/>
              </a:rPr>
              <a:t> </a:t>
            </a:r>
            <a:endParaRPr lang="en-US" sz="16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447675" y="279400"/>
            <a:ext cx="8215313" cy="457200"/>
          </a:xfrm>
          <a:prstGeom prst="rect">
            <a:avLst/>
          </a:prstGeom>
          <a:solidFill>
            <a:srgbClr val="142A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>
                <a:solidFill>
                  <a:schemeClr val="bg1"/>
                </a:solidFill>
              </a:rPr>
              <a:t>Conditions fit only for hyperthermophiles and thermophiles?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6384925" y="0"/>
            <a:ext cx="27590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3200">
                <a:solidFill>
                  <a:srgbClr val="A50021"/>
                </a:solidFill>
              </a:rPr>
              <a:t>Earth after the</a:t>
            </a:r>
          </a:p>
          <a:p>
            <a:pPr algn="r">
              <a:defRPr/>
            </a:pPr>
            <a:r>
              <a:rPr lang="en-US" sz="3200">
                <a:solidFill>
                  <a:srgbClr val="A91111"/>
                </a:solidFill>
              </a:rPr>
              <a:t>Moon</a:t>
            </a:r>
            <a:r>
              <a:rPr lang="en-US" sz="3200">
                <a:solidFill>
                  <a:srgbClr val="A50021"/>
                </a:solidFill>
              </a:rPr>
              <a:t>-forming</a:t>
            </a:r>
          </a:p>
          <a:p>
            <a:pPr algn="r">
              <a:defRPr/>
            </a:pPr>
            <a:r>
              <a:rPr lang="en-US" sz="3200">
                <a:solidFill>
                  <a:srgbClr val="A50021"/>
                </a:solidFill>
              </a:rPr>
              <a:t>Impact</a:t>
            </a:r>
            <a:endParaRPr lang="en-US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2384952878_e5415ea6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0"/>
            <a:ext cx="6176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76200" y="387350"/>
            <a:ext cx="898683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Times" charset="0"/>
              </a:rPr>
              <a:t>Scientists have speculated about possible </a:t>
            </a:r>
          </a:p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Times" charset="0"/>
              </a:rPr>
              <a:t>consequences of planets colliding.</a:t>
            </a:r>
          </a:p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Times" charset="0"/>
              </a:rPr>
              <a:t>Their speculations have been reported in newspapers.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planets destroyed when worlds col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76200"/>
            <a:ext cx="6477000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evastating collisions make pla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6019800" y="762000"/>
            <a:ext cx="267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B2B2B2"/>
                </a:solidFill>
                <a:latin typeface="Times" charset="0"/>
                <a:cs typeface="+mn-cs"/>
              </a:rPr>
              <a:t>19P/Borrelly</a:t>
            </a:r>
            <a:endParaRPr lang="en-US" sz="2800" b="1">
              <a:solidFill>
                <a:srgbClr val="B2B2B2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5943600" y="1495425"/>
            <a:ext cx="23177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3333CC"/>
                </a:solidFill>
                <a:latin typeface="Times" charset="0"/>
                <a:cs typeface="+mn-cs"/>
              </a:rPr>
              <a:t>Comet West</a:t>
            </a:r>
          </a:p>
          <a:p>
            <a:pPr>
              <a:defRPr/>
            </a:pPr>
            <a:r>
              <a:rPr lang="en-US" sz="3200" b="1">
                <a:solidFill>
                  <a:srgbClr val="3333CC"/>
                </a:solidFill>
                <a:latin typeface="Times" charset="0"/>
                <a:cs typeface="+mn-cs"/>
              </a:rPr>
              <a:t>1976</a:t>
            </a:r>
            <a:endParaRPr lang="en-US">
              <a:solidFill>
                <a:srgbClr val="3333CC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7850"/>
            <a:ext cx="8686800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43700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68300"/>
            <a:ext cx="84582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384</Words>
  <Application>Microsoft Macintosh PowerPoint</Application>
  <PresentationFormat>On-screen Show (4:3)</PresentationFormat>
  <Paragraphs>104</Paragraphs>
  <Slides>47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Blank Presentation</vt:lpstr>
      <vt:lpstr>1_Blank Presentation</vt:lpstr>
      <vt:lpstr>3_Blank Presentation</vt:lpstr>
      <vt:lpstr>4_Blank Presentation</vt:lpstr>
      <vt:lpstr>5_Blank Presentation</vt:lpstr>
      <vt:lpstr>6_Blank Presentation</vt:lpstr>
      <vt:lpstr>PowerPoint Presentation</vt:lpstr>
      <vt:lpstr>PowerPoint Presentation</vt:lpstr>
      <vt:lpstr>Impact Lecture -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 Ames Research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Zahnle</dc:creator>
  <cp:lastModifiedBy>Kevin Zahnle</cp:lastModifiedBy>
  <cp:revision>16</cp:revision>
  <dcterms:created xsi:type="dcterms:W3CDTF">2012-07-29T22:46:24Z</dcterms:created>
  <dcterms:modified xsi:type="dcterms:W3CDTF">2012-08-02T00:29:05Z</dcterms:modified>
</cp:coreProperties>
</file>